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17"/>
  </p:notesMasterIdLst>
  <p:sldIdLst>
    <p:sldId id="283" r:id="rId2"/>
    <p:sldId id="284" r:id="rId3"/>
    <p:sldId id="285" r:id="rId4"/>
    <p:sldId id="295" r:id="rId5"/>
    <p:sldId id="296" r:id="rId6"/>
    <p:sldId id="297" r:id="rId7"/>
    <p:sldId id="286" r:id="rId8"/>
    <p:sldId id="287" r:id="rId9"/>
    <p:sldId id="288" r:id="rId10"/>
    <p:sldId id="289" r:id="rId11"/>
    <p:sldId id="290" r:id="rId12"/>
    <p:sldId id="291" r:id="rId13"/>
    <p:sldId id="292" r:id="rId14"/>
    <p:sldId id="293" r:id="rId15"/>
    <p:sldId id="29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5" autoAdjust="0"/>
    <p:restoredTop sz="94660"/>
  </p:normalViewPr>
  <p:slideViewPr>
    <p:cSldViewPr snapToGrid="0">
      <p:cViewPr varScale="1">
        <p:scale>
          <a:sx n="96" d="100"/>
          <a:sy n="96" d="100"/>
        </p:scale>
        <p:origin x="2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67D0E-E373-414C-BD7C-140FFA436D3E}"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4E8D9-7079-41F6-BD81-11B39BC0D6DA}" type="slidenum">
              <a:rPr lang="en-US" smtClean="0"/>
              <a:t>‹#›</a:t>
            </a:fld>
            <a:endParaRPr lang="en-US"/>
          </a:p>
        </p:txBody>
      </p:sp>
    </p:spTree>
    <p:extLst>
      <p:ext uri="{BB962C8B-B14F-4D97-AF65-F5344CB8AC3E}">
        <p14:creationId xmlns:p14="http://schemas.microsoft.com/office/powerpoint/2010/main" val="226786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1</a:t>
            </a:fld>
            <a:endParaRPr lang="en-US"/>
          </a:p>
        </p:txBody>
      </p:sp>
    </p:spTree>
    <p:extLst>
      <p:ext uri="{BB962C8B-B14F-4D97-AF65-F5344CB8AC3E}">
        <p14:creationId xmlns:p14="http://schemas.microsoft.com/office/powerpoint/2010/main" val="4133752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10</a:t>
            </a:fld>
            <a:endParaRPr lang="en-US"/>
          </a:p>
        </p:txBody>
      </p:sp>
    </p:spTree>
    <p:extLst>
      <p:ext uri="{BB962C8B-B14F-4D97-AF65-F5344CB8AC3E}">
        <p14:creationId xmlns:p14="http://schemas.microsoft.com/office/powerpoint/2010/main" val="3466734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11</a:t>
            </a:fld>
            <a:endParaRPr lang="en-US"/>
          </a:p>
        </p:txBody>
      </p:sp>
    </p:spTree>
    <p:extLst>
      <p:ext uri="{BB962C8B-B14F-4D97-AF65-F5344CB8AC3E}">
        <p14:creationId xmlns:p14="http://schemas.microsoft.com/office/powerpoint/2010/main" val="372288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12</a:t>
            </a:fld>
            <a:endParaRPr lang="en-US"/>
          </a:p>
        </p:txBody>
      </p:sp>
    </p:spTree>
    <p:extLst>
      <p:ext uri="{BB962C8B-B14F-4D97-AF65-F5344CB8AC3E}">
        <p14:creationId xmlns:p14="http://schemas.microsoft.com/office/powerpoint/2010/main" val="699714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13</a:t>
            </a:fld>
            <a:endParaRPr lang="en-US"/>
          </a:p>
        </p:txBody>
      </p:sp>
    </p:spTree>
    <p:extLst>
      <p:ext uri="{BB962C8B-B14F-4D97-AF65-F5344CB8AC3E}">
        <p14:creationId xmlns:p14="http://schemas.microsoft.com/office/powerpoint/2010/main" val="839878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14</a:t>
            </a:fld>
            <a:endParaRPr lang="en-US"/>
          </a:p>
        </p:txBody>
      </p:sp>
    </p:spTree>
    <p:extLst>
      <p:ext uri="{BB962C8B-B14F-4D97-AF65-F5344CB8AC3E}">
        <p14:creationId xmlns:p14="http://schemas.microsoft.com/office/powerpoint/2010/main" val="1630310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15</a:t>
            </a:fld>
            <a:endParaRPr lang="en-US"/>
          </a:p>
        </p:txBody>
      </p:sp>
    </p:spTree>
    <p:extLst>
      <p:ext uri="{BB962C8B-B14F-4D97-AF65-F5344CB8AC3E}">
        <p14:creationId xmlns:p14="http://schemas.microsoft.com/office/powerpoint/2010/main" val="399517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2</a:t>
            </a:fld>
            <a:endParaRPr lang="en-US"/>
          </a:p>
        </p:txBody>
      </p:sp>
    </p:spTree>
    <p:extLst>
      <p:ext uri="{BB962C8B-B14F-4D97-AF65-F5344CB8AC3E}">
        <p14:creationId xmlns:p14="http://schemas.microsoft.com/office/powerpoint/2010/main" val="899349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3</a:t>
            </a:fld>
            <a:endParaRPr lang="en-US"/>
          </a:p>
        </p:txBody>
      </p:sp>
    </p:spTree>
    <p:extLst>
      <p:ext uri="{BB962C8B-B14F-4D97-AF65-F5344CB8AC3E}">
        <p14:creationId xmlns:p14="http://schemas.microsoft.com/office/powerpoint/2010/main" val="3049088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4</a:t>
            </a:fld>
            <a:endParaRPr lang="en-US"/>
          </a:p>
        </p:txBody>
      </p:sp>
    </p:spTree>
    <p:extLst>
      <p:ext uri="{BB962C8B-B14F-4D97-AF65-F5344CB8AC3E}">
        <p14:creationId xmlns:p14="http://schemas.microsoft.com/office/powerpoint/2010/main" val="1445256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5</a:t>
            </a:fld>
            <a:endParaRPr lang="en-US"/>
          </a:p>
        </p:txBody>
      </p:sp>
    </p:spTree>
    <p:extLst>
      <p:ext uri="{BB962C8B-B14F-4D97-AF65-F5344CB8AC3E}">
        <p14:creationId xmlns:p14="http://schemas.microsoft.com/office/powerpoint/2010/main" val="106287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6</a:t>
            </a:fld>
            <a:endParaRPr lang="en-US"/>
          </a:p>
        </p:txBody>
      </p:sp>
    </p:spTree>
    <p:extLst>
      <p:ext uri="{BB962C8B-B14F-4D97-AF65-F5344CB8AC3E}">
        <p14:creationId xmlns:p14="http://schemas.microsoft.com/office/powerpoint/2010/main" val="781897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7</a:t>
            </a:fld>
            <a:endParaRPr lang="en-US"/>
          </a:p>
        </p:txBody>
      </p:sp>
    </p:spTree>
    <p:extLst>
      <p:ext uri="{BB962C8B-B14F-4D97-AF65-F5344CB8AC3E}">
        <p14:creationId xmlns:p14="http://schemas.microsoft.com/office/powerpoint/2010/main" val="1922622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8</a:t>
            </a:fld>
            <a:endParaRPr lang="en-US"/>
          </a:p>
        </p:txBody>
      </p:sp>
    </p:spTree>
    <p:extLst>
      <p:ext uri="{BB962C8B-B14F-4D97-AF65-F5344CB8AC3E}">
        <p14:creationId xmlns:p14="http://schemas.microsoft.com/office/powerpoint/2010/main" val="1751749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74E8D9-7079-41F6-BD81-11B39BC0D6DA}" type="slidenum">
              <a:rPr lang="en-US" smtClean="0"/>
              <a:t>9</a:t>
            </a:fld>
            <a:endParaRPr lang="en-US"/>
          </a:p>
        </p:txBody>
      </p:sp>
    </p:spTree>
    <p:extLst>
      <p:ext uri="{BB962C8B-B14F-4D97-AF65-F5344CB8AC3E}">
        <p14:creationId xmlns:p14="http://schemas.microsoft.com/office/powerpoint/2010/main" val="413925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99631"/>
            <a:ext cx="10058400" cy="903259"/>
          </a:xfrm>
        </p:spPr>
        <p:txBody>
          <a:bodyPr>
            <a:normAutofit/>
          </a:bodyPr>
          <a:lstStyle>
            <a:lvl1pPr marL="0">
              <a:defRPr sz="4400" b="1">
                <a:solidFill>
                  <a:schemeClr val="bg2">
                    <a:lumMod val="75000"/>
                  </a:schemeClr>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1097280" y="1236133"/>
            <a:ext cx="10058400" cy="4899195"/>
          </a:xfrm>
        </p:spPr>
        <p:txBody>
          <a:bodyPr/>
          <a:lstStyle>
            <a:lvl1pPr marL="91440" indent="-182880">
              <a:spcAft>
                <a:spcPts val="600"/>
              </a:spcAft>
              <a:buFont typeface="Wingdings" panose="05000000000000000000" pitchFamily="2" charset="2"/>
              <a:buChar char="q"/>
              <a:defRPr/>
            </a:lvl1pPr>
            <a:lvl2pPr marL="384048" indent="-182880">
              <a:buFont typeface="Wingdings" panose="05000000000000000000" pitchFamily="2" charset="2"/>
              <a:buChar char="§"/>
              <a:defRPr/>
            </a:lvl2pPr>
          </a:lstStyle>
          <a:p>
            <a:pPr lvl="0"/>
            <a:r>
              <a:rPr lang="en-US" dirty="0" smtClean="0"/>
              <a:t> 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168615"/>
            <a:ext cx="10058400" cy="145075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10/13/2014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10/13/2014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79201"/>
            <a:ext cx="10058400" cy="847616"/>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170039"/>
            <a:ext cx="10058400" cy="4699055"/>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10/13/2014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88720" y="1026817"/>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b="1" kern="1200" spc="-50" baseline="0">
          <a:solidFill>
            <a:schemeClr val="bg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q"/>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Triggers</a:t>
            </a:r>
            <a:endParaRPr lang="en-US" dirty="0"/>
          </a:p>
        </p:txBody>
      </p:sp>
      <p:sp>
        <p:nvSpPr>
          <p:cNvPr id="5" name="Text Placeholder 4"/>
          <p:cNvSpPr>
            <a:spLocks noGrp="1"/>
          </p:cNvSpPr>
          <p:nvPr>
            <p:ph type="body" idx="1"/>
          </p:nvPr>
        </p:nvSpPr>
        <p:spPr/>
        <p:txBody>
          <a:bodyPr>
            <a:normAutofit/>
          </a:bodyPr>
          <a:lstStyle/>
          <a:p>
            <a:r>
              <a:rPr lang="en-US" dirty="0"/>
              <a:t>trigger defines an action the database should take when some </a:t>
            </a:r>
            <a:r>
              <a:rPr lang="en-US" dirty="0" smtClean="0"/>
              <a:t>database-related event </a:t>
            </a:r>
            <a:r>
              <a:rPr lang="en-US" dirty="0"/>
              <a:t>occurs.</a:t>
            </a:r>
            <a:endParaRPr lang="en-US" dirty="0"/>
          </a:p>
        </p:txBody>
      </p:sp>
    </p:spTree>
    <p:extLst>
      <p:ext uri="{BB962C8B-B14F-4D97-AF65-F5344CB8AC3E}">
        <p14:creationId xmlns:p14="http://schemas.microsoft.com/office/powerpoint/2010/main" val="302290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37736"/>
          </a:xfrm>
        </p:spPr>
        <p:txBody>
          <a:bodyPr>
            <a:normAutofit/>
          </a:bodyPr>
          <a:lstStyle/>
          <a:p>
            <a:r>
              <a:rPr lang="en-US" dirty="0"/>
              <a:t>Calling Procedures Within </a:t>
            </a:r>
            <a:r>
              <a:rPr lang="en-US" dirty="0" smtClean="0"/>
              <a:t>Triggers</a:t>
            </a:r>
            <a:endParaRPr lang="en-US" dirty="0"/>
          </a:p>
        </p:txBody>
      </p:sp>
      <p:sp>
        <p:nvSpPr>
          <p:cNvPr id="3" name="Content Placeholder 2"/>
          <p:cNvSpPr>
            <a:spLocks noGrp="1"/>
          </p:cNvSpPr>
          <p:nvPr>
            <p:ph sz="half" idx="1"/>
          </p:nvPr>
        </p:nvSpPr>
        <p:spPr>
          <a:xfrm>
            <a:off x="1097279" y="1152938"/>
            <a:ext cx="4937760" cy="4716156"/>
          </a:xfrm>
        </p:spPr>
        <p:txBody>
          <a:bodyPr/>
          <a:lstStyle/>
          <a:p>
            <a:r>
              <a:rPr lang="en-US" dirty="0"/>
              <a:t>create or replace trigger BOOKSHELF_AFT_INS_ROW</a:t>
            </a:r>
          </a:p>
          <a:p>
            <a:r>
              <a:rPr lang="en-US" dirty="0"/>
              <a:t>after insert on BOOKSHELF_AUDIT</a:t>
            </a:r>
          </a:p>
          <a:p>
            <a:r>
              <a:rPr lang="en-US" dirty="0"/>
              <a:t>for each row</a:t>
            </a:r>
          </a:p>
          <a:p>
            <a:r>
              <a:rPr lang="en-US" dirty="0"/>
              <a:t>begin</a:t>
            </a:r>
          </a:p>
          <a:p>
            <a:pPr lvl="1"/>
            <a:r>
              <a:rPr lang="en-US" dirty="0">
                <a:solidFill>
                  <a:srgbClr val="0070C0"/>
                </a:solidFill>
              </a:rPr>
              <a:t>call</a:t>
            </a:r>
            <a:r>
              <a:rPr lang="en-US" dirty="0"/>
              <a:t> INSERT_BOOKSHELF_AUDIT_DUP(:</a:t>
            </a:r>
            <a:r>
              <a:rPr lang="en-US" dirty="0" err="1"/>
              <a:t>new.Title</a:t>
            </a:r>
            <a:r>
              <a:rPr lang="en-US" dirty="0"/>
              <a:t>, :</a:t>
            </a:r>
            <a:r>
              <a:rPr lang="en-US" dirty="0" err="1"/>
              <a:t>new.Publisher</a:t>
            </a:r>
            <a:r>
              <a:rPr lang="en-US" dirty="0" smtClean="0"/>
              <a:t>, :</a:t>
            </a:r>
            <a:r>
              <a:rPr lang="en-US" dirty="0" err="1"/>
              <a:t>new.CategoryName</a:t>
            </a:r>
            <a:r>
              <a:rPr lang="en-US" dirty="0"/>
              <a:t>, </a:t>
            </a:r>
            <a:r>
              <a:rPr lang="en-US" dirty="0" smtClean="0"/>
              <a:t>:</a:t>
            </a:r>
            <a:r>
              <a:rPr lang="en-US" dirty="0" err="1" smtClean="0"/>
              <a:t>new.Old_Rating</a:t>
            </a:r>
            <a:r>
              <a:rPr lang="en-US" dirty="0"/>
              <a:t>, :</a:t>
            </a:r>
            <a:r>
              <a:rPr lang="en-US" dirty="0" err="1"/>
              <a:t>new.New_Rating</a:t>
            </a:r>
            <a:r>
              <a:rPr lang="en-US" dirty="0" smtClean="0"/>
              <a:t>, :</a:t>
            </a:r>
            <a:r>
              <a:rPr lang="en-US" dirty="0" err="1"/>
              <a:t>new.Audit_Date</a:t>
            </a:r>
            <a:r>
              <a:rPr lang="en-US" dirty="0"/>
              <a:t>);</a:t>
            </a:r>
          </a:p>
          <a:p>
            <a:r>
              <a:rPr lang="en-US" dirty="0"/>
              <a:t>end;</a:t>
            </a:r>
            <a:endParaRPr lang="en-US" dirty="0"/>
          </a:p>
        </p:txBody>
      </p:sp>
      <p:sp>
        <p:nvSpPr>
          <p:cNvPr id="4" name="Content Placeholder 3"/>
          <p:cNvSpPr>
            <a:spLocks noGrp="1"/>
          </p:cNvSpPr>
          <p:nvPr>
            <p:ph sz="half" idx="2"/>
          </p:nvPr>
        </p:nvSpPr>
        <p:spPr>
          <a:xfrm>
            <a:off x="6217920" y="1152939"/>
            <a:ext cx="4937760" cy="4716156"/>
          </a:xfrm>
        </p:spPr>
        <p:txBody>
          <a:bodyPr/>
          <a:lstStyle/>
          <a:p>
            <a:r>
              <a:rPr lang="en-US" dirty="0"/>
              <a:t>Rather than creating a large block of code within a trigger body, you can save the code as a </a:t>
            </a:r>
            <a:r>
              <a:rPr lang="en-US" dirty="0" smtClean="0"/>
              <a:t>stored procedure </a:t>
            </a:r>
            <a:r>
              <a:rPr lang="en-US" dirty="0"/>
              <a:t>and call the procedure from within the trigger, by using the </a:t>
            </a:r>
            <a:r>
              <a:rPr lang="en-US" b="1" dirty="0">
                <a:solidFill>
                  <a:srgbClr val="0070C0"/>
                </a:solidFill>
              </a:rPr>
              <a:t>call</a:t>
            </a:r>
            <a:r>
              <a:rPr lang="en-US" b="1" dirty="0"/>
              <a:t> </a:t>
            </a:r>
            <a:r>
              <a:rPr lang="en-US" dirty="0"/>
              <a:t>command</a:t>
            </a:r>
            <a:r>
              <a:rPr lang="en-US" dirty="0" smtClean="0"/>
              <a:t>.</a:t>
            </a:r>
          </a:p>
          <a:p>
            <a:endParaRPr lang="en-US" dirty="0"/>
          </a:p>
        </p:txBody>
      </p:sp>
    </p:spTree>
    <p:extLst>
      <p:ext uri="{BB962C8B-B14F-4D97-AF65-F5344CB8AC3E}">
        <p14:creationId xmlns:p14="http://schemas.microsoft.com/office/powerpoint/2010/main" val="338113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37736"/>
          </a:xfrm>
        </p:spPr>
        <p:txBody>
          <a:bodyPr>
            <a:normAutofit/>
          </a:bodyPr>
          <a:lstStyle/>
          <a:p>
            <a:r>
              <a:rPr lang="en-US" dirty="0"/>
              <a:t>Creating DDL Event Triggers</a:t>
            </a:r>
            <a:endParaRPr lang="en-US" dirty="0"/>
          </a:p>
        </p:txBody>
      </p:sp>
      <p:sp>
        <p:nvSpPr>
          <p:cNvPr id="3" name="Content Placeholder 2"/>
          <p:cNvSpPr>
            <a:spLocks noGrp="1"/>
          </p:cNvSpPr>
          <p:nvPr>
            <p:ph sz="half" idx="1"/>
          </p:nvPr>
        </p:nvSpPr>
        <p:spPr>
          <a:xfrm>
            <a:off x="1097279" y="1152938"/>
            <a:ext cx="4937760" cy="4716156"/>
          </a:xfrm>
        </p:spPr>
        <p:txBody>
          <a:bodyPr>
            <a:normAutofit/>
          </a:bodyPr>
          <a:lstStyle/>
          <a:p>
            <a:r>
              <a:rPr lang="en-US" sz="2800" dirty="0"/>
              <a:t>create or replace trigger CREATE_DB_OBJECT_AUDIT</a:t>
            </a:r>
          </a:p>
          <a:p>
            <a:r>
              <a:rPr lang="en-US" sz="2800" dirty="0">
                <a:solidFill>
                  <a:srgbClr val="0070C0"/>
                </a:solidFill>
              </a:rPr>
              <a:t>after create on schema</a:t>
            </a:r>
          </a:p>
          <a:p>
            <a:r>
              <a:rPr lang="en-US" sz="2800" dirty="0"/>
              <a:t>begin</a:t>
            </a:r>
          </a:p>
          <a:p>
            <a:pPr lvl="1"/>
            <a:r>
              <a:rPr lang="en-US" sz="2400" dirty="0"/>
              <a:t>call INSERT_AUDIT_RECORD (</a:t>
            </a:r>
            <a:r>
              <a:rPr lang="en-US" sz="2400" dirty="0" err="1">
                <a:solidFill>
                  <a:srgbClr val="0070C0"/>
                </a:solidFill>
              </a:rPr>
              <a:t>ora_dict_obj_name</a:t>
            </a:r>
            <a:r>
              <a:rPr lang="en-US" sz="2400" dirty="0"/>
              <a:t>);</a:t>
            </a:r>
          </a:p>
          <a:p>
            <a:r>
              <a:rPr lang="en-US" sz="2800" dirty="0"/>
              <a:t>end;</a:t>
            </a:r>
          </a:p>
          <a:p>
            <a:r>
              <a:rPr lang="en-US" sz="2800" dirty="0"/>
              <a:t>/</a:t>
            </a:r>
            <a:endParaRPr lang="en-US" sz="2800" dirty="0"/>
          </a:p>
        </p:txBody>
      </p:sp>
      <p:sp>
        <p:nvSpPr>
          <p:cNvPr id="4" name="Content Placeholder 3"/>
          <p:cNvSpPr>
            <a:spLocks noGrp="1"/>
          </p:cNvSpPr>
          <p:nvPr>
            <p:ph sz="half" idx="2"/>
          </p:nvPr>
        </p:nvSpPr>
        <p:spPr>
          <a:xfrm>
            <a:off x="6217920" y="1152939"/>
            <a:ext cx="4937760" cy="4716156"/>
          </a:xfrm>
        </p:spPr>
        <p:txBody>
          <a:bodyPr/>
          <a:lstStyle/>
          <a:p>
            <a:r>
              <a:rPr lang="en-US" dirty="0"/>
              <a:t>You can create triggers that are executed when a DDL event </a:t>
            </a:r>
            <a:r>
              <a:rPr lang="en-US" dirty="0" smtClean="0"/>
              <a:t>occurs</a:t>
            </a:r>
          </a:p>
          <a:p>
            <a:r>
              <a:rPr lang="en-US" dirty="0"/>
              <a:t>If you use the </a:t>
            </a:r>
            <a:r>
              <a:rPr lang="en-US" b="1" dirty="0"/>
              <a:t>on schema </a:t>
            </a:r>
            <a:r>
              <a:rPr lang="en-US" dirty="0"/>
              <a:t>clause, </a:t>
            </a:r>
            <a:r>
              <a:rPr lang="en-US" dirty="0" smtClean="0"/>
              <a:t>the trigger </a:t>
            </a:r>
            <a:r>
              <a:rPr lang="en-US" dirty="0"/>
              <a:t>will execute for any new data dictionary objects created in your </a:t>
            </a:r>
            <a:r>
              <a:rPr lang="en-US" dirty="0" smtClean="0"/>
              <a:t>schema</a:t>
            </a:r>
          </a:p>
          <a:p>
            <a:endParaRPr lang="en-US" dirty="0"/>
          </a:p>
          <a:p>
            <a:r>
              <a:rPr lang="en-US" dirty="0"/>
              <a:t>The </a:t>
            </a:r>
            <a:r>
              <a:rPr lang="en-US" dirty="0" smtClean="0"/>
              <a:t>following example </a:t>
            </a:r>
            <a:r>
              <a:rPr lang="en-US" dirty="0"/>
              <a:t>will execute a procedure named INSERT_AUDIT_RECORD whenever objects </a:t>
            </a:r>
            <a:r>
              <a:rPr lang="en-US" dirty="0" smtClean="0"/>
              <a:t>are created </a:t>
            </a:r>
            <a:r>
              <a:rPr lang="en-US" dirty="0"/>
              <a:t>within your schema:</a:t>
            </a:r>
            <a:endParaRPr lang="en-US" dirty="0"/>
          </a:p>
        </p:txBody>
      </p:sp>
    </p:spTree>
    <p:extLst>
      <p:ext uri="{BB962C8B-B14F-4D97-AF65-F5344CB8AC3E}">
        <p14:creationId xmlns:p14="http://schemas.microsoft.com/office/powerpoint/2010/main" val="84670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4617720" cy="528406"/>
          </a:xfrm>
        </p:spPr>
        <p:txBody>
          <a:bodyPr>
            <a:normAutofit fontScale="90000"/>
          </a:bodyPr>
          <a:lstStyle/>
          <a:p>
            <a:endParaRPr lang="en-US" dirty="0"/>
          </a:p>
        </p:txBody>
      </p:sp>
      <p:sp>
        <p:nvSpPr>
          <p:cNvPr id="9" name="Content Placeholder 8"/>
          <p:cNvSpPr>
            <a:spLocks noGrp="1"/>
          </p:cNvSpPr>
          <p:nvPr>
            <p:ph sz="half" idx="1"/>
          </p:nvPr>
        </p:nvSpPr>
        <p:spPr>
          <a:xfrm>
            <a:off x="1097280" y="1172817"/>
            <a:ext cx="4717112" cy="4696277"/>
          </a:xfrm>
        </p:spPr>
        <p:txBody>
          <a:bodyPr/>
          <a:lstStyle/>
          <a:p>
            <a:r>
              <a:rPr lang="en-US" dirty="0"/>
              <a:t>you can reference system attributes such as the object name. </a:t>
            </a:r>
            <a:endParaRPr lang="en-US" dirty="0" smtClean="0"/>
          </a:p>
          <a:p>
            <a:r>
              <a:rPr lang="en-US" dirty="0" smtClean="0"/>
              <a:t>The available </a:t>
            </a:r>
            <a:r>
              <a:rPr lang="en-US" dirty="0"/>
              <a:t>attributes are listed in </a:t>
            </a:r>
            <a:r>
              <a:rPr lang="en-US" dirty="0" smtClean="0"/>
              <a:t>the Table</a:t>
            </a:r>
            <a:endParaRPr lang="en-US" dirty="0"/>
          </a:p>
        </p:txBody>
      </p:sp>
      <p:sp>
        <p:nvSpPr>
          <p:cNvPr id="10" name="Content Placeholder 9"/>
          <p:cNvSpPr>
            <a:spLocks noGrp="1"/>
          </p:cNvSpPr>
          <p:nvPr>
            <p:ph sz="half" idx="2"/>
          </p:nvPr>
        </p:nvSpPr>
        <p:spPr/>
        <p:txBody>
          <a:bodyPr/>
          <a:lstStyle/>
          <a:p>
            <a:endParaRPr lang="en-US"/>
          </a:p>
        </p:txBody>
      </p:sp>
      <p:pic>
        <p:nvPicPr>
          <p:cNvPr id="7" name="Picture 6"/>
          <p:cNvPicPr>
            <a:picLocks noChangeAspect="1"/>
          </p:cNvPicPr>
          <p:nvPr/>
        </p:nvPicPr>
        <p:blipFill>
          <a:blip r:embed="rId3"/>
          <a:stretch>
            <a:fillRect/>
          </a:stretch>
        </p:blipFill>
        <p:spPr>
          <a:xfrm>
            <a:off x="6035039" y="147377"/>
            <a:ext cx="5709037" cy="6710623"/>
          </a:xfrm>
          <a:prstGeom prst="rect">
            <a:avLst/>
          </a:prstGeom>
        </p:spPr>
      </p:pic>
    </p:spTree>
    <p:extLst>
      <p:ext uri="{BB962C8B-B14F-4D97-AF65-F5344CB8AC3E}">
        <p14:creationId xmlns:p14="http://schemas.microsoft.com/office/powerpoint/2010/main" val="168547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37736"/>
          </a:xfrm>
        </p:spPr>
        <p:txBody>
          <a:bodyPr/>
          <a:lstStyle/>
          <a:p>
            <a:r>
              <a:rPr lang="en-US" dirty="0" smtClean="0"/>
              <a:t>Protect Against Drop</a:t>
            </a:r>
            <a:endParaRPr lang="en-US" dirty="0"/>
          </a:p>
        </p:txBody>
      </p:sp>
      <p:sp>
        <p:nvSpPr>
          <p:cNvPr id="3" name="Content Placeholder 2"/>
          <p:cNvSpPr>
            <a:spLocks noGrp="1"/>
          </p:cNvSpPr>
          <p:nvPr>
            <p:ph sz="half" idx="1"/>
          </p:nvPr>
        </p:nvSpPr>
        <p:spPr>
          <a:xfrm>
            <a:off x="1097279" y="1103242"/>
            <a:ext cx="4937760" cy="4765852"/>
          </a:xfrm>
        </p:spPr>
        <p:txBody>
          <a:bodyPr>
            <a:normAutofit/>
          </a:bodyPr>
          <a:lstStyle/>
          <a:p>
            <a:r>
              <a:rPr lang="en-US" sz="2400" dirty="0"/>
              <a:t>create or replace trigger PREVENT_DROP</a:t>
            </a:r>
          </a:p>
          <a:p>
            <a:r>
              <a:rPr lang="en-US" sz="2400" dirty="0"/>
              <a:t>before </a:t>
            </a:r>
            <a:r>
              <a:rPr lang="en-US" sz="2400" dirty="0">
                <a:solidFill>
                  <a:srgbClr val="0070C0"/>
                </a:solidFill>
              </a:rPr>
              <a:t>drop</a:t>
            </a:r>
            <a:r>
              <a:rPr lang="en-US" sz="2400" dirty="0"/>
              <a:t> on </a:t>
            </a:r>
            <a:r>
              <a:rPr lang="en-US" sz="2400" dirty="0" err="1">
                <a:solidFill>
                  <a:srgbClr val="0070C0"/>
                </a:solidFill>
              </a:rPr>
              <a:t>Practice.schema</a:t>
            </a:r>
            <a:endParaRPr lang="en-US" sz="2400" dirty="0">
              <a:solidFill>
                <a:srgbClr val="0070C0"/>
              </a:solidFill>
            </a:endParaRPr>
          </a:p>
          <a:p>
            <a:r>
              <a:rPr lang="en-US" sz="2400" dirty="0"/>
              <a:t>begin</a:t>
            </a:r>
          </a:p>
          <a:p>
            <a:pPr lvl="1"/>
            <a:r>
              <a:rPr lang="en-US" sz="2000" dirty="0"/>
              <a:t>if </a:t>
            </a:r>
            <a:r>
              <a:rPr lang="en-US" sz="2000" dirty="0" err="1"/>
              <a:t>ora_dict_obj_owner</a:t>
            </a:r>
            <a:r>
              <a:rPr lang="en-US" sz="2000" dirty="0"/>
              <a:t> = 'PRACTICE'</a:t>
            </a:r>
          </a:p>
          <a:p>
            <a:pPr lvl="2"/>
            <a:r>
              <a:rPr lang="en-US" sz="1600" dirty="0"/>
              <a:t>and </a:t>
            </a:r>
            <a:r>
              <a:rPr lang="en-US" sz="1600" dirty="0" err="1"/>
              <a:t>ora_dict_obj_name</a:t>
            </a:r>
            <a:r>
              <a:rPr lang="en-US" sz="1600" dirty="0"/>
              <a:t> like 'BOO%'</a:t>
            </a:r>
          </a:p>
          <a:p>
            <a:pPr lvl="2"/>
            <a:r>
              <a:rPr lang="en-US" sz="1600" dirty="0"/>
              <a:t>and </a:t>
            </a:r>
            <a:r>
              <a:rPr lang="en-US" sz="1600" dirty="0" err="1"/>
              <a:t>ora_dict_obj_type</a:t>
            </a:r>
            <a:r>
              <a:rPr lang="en-US" sz="1600" dirty="0"/>
              <a:t> = 'TABLE'</a:t>
            </a:r>
          </a:p>
          <a:p>
            <a:pPr lvl="2"/>
            <a:r>
              <a:rPr lang="en-US" sz="1600" dirty="0"/>
              <a:t>then</a:t>
            </a:r>
          </a:p>
          <a:p>
            <a:pPr lvl="2"/>
            <a:r>
              <a:rPr lang="en-US" sz="1600" dirty="0"/>
              <a:t>RAISE_APPLICATION_ERROR (</a:t>
            </a:r>
          </a:p>
          <a:p>
            <a:pPr lvl="2"/>
            <a:r>
              <a:rPr lang="en-US" sz="1600" dirty="0"/>
              <a:t>-20002, 'Operation not permitted.');</a:t>
            </a:r>
          </a:p>
          <a:p>
            <a:pPr lvl="1"/>
            <a:r>
              <a:rPr lang="en-US" sz="2000" dirty="0"/>
              <a:t>end if;</a:t>
            </a:r>
          </a:p>
          <a:p>
            <a:r>
              <a:rPr lang="en-US" sz="2400" dirty="0"/>
              <a:t>end;</a:t>
            </a:r>
            <a:endParaRPr lang="en-US" sz="2400" dirty="0"/>
          </a:p>
        </p:txBody>
      </p:sp>
      <p:sp>
        <p:nvSpPr>
          <p:cNvPr id="4" name="Content Placeholder 3"/>
          <p:cNvSpPr>
            <a:spLocks noGrp="1"/>
          </p:cNvSpPr>
          <p:nvPr>
            <p:ph sz="half" idx="2"/>
          </p:nvPr>
        </p:nvSpPr>
        <p:spPr>
          <a:xfrm>
            <a:off x="6217920" y="1103243"/>
            <a:ext cx="4937760" cy="4765852"/>
          </a:xfrm>
        </p:spPr>
        <p:txBody>
          <a:bodyPr>
            <a:normAutofit/>
          </a:bodyPr>
          <a:lstStyle/>
          <a:p>
            <a:r>
              <a:rPr lang="en-US" dirty="0"/>
              <a:t>To protect the objects within a schema, you may want to create a trigger that is executed </a:t>
            </a:r>
            <a:r>
              <a:rPr lang="en-US" dirty="0" smtClean="0"/>
              <a:t>for each </a:t>
            </a:r>
            <a:r>
              <a:rPr lang="en-US" dirty="0"/>
              <a:t>attempted </a:t>
            </a:r>
            <a:r>
              <a:rPr lang="en-US" b="1" dirty="0"/>
              <a:t>drop table </a:t>
            </a:r>
            <a:r>
              <a:rPr lang="en-US" dirty="0"/>
              <a:t>command</a:t>
            </a:r>
            <a:r>
              <a:rPr lang="en-US" dirty="0" smtClean="0"/>
              <a:t>.</a:t>
            </a:r>
          </a:p>
          <a:p>
            <a:endParaRPr lang="en-US" dirty="0"/>
          </a:p>
          <a:p>
            <a:endParaRPr lang="en-US" dirty="0"/>
          </a:p>
        </p:txBody>
      </p:sp>
    </p:spTree>
    <p:extLst>
      <p:ext uri="{BB962C8B-B14F-4D97-AF65-F5344CB8AC3E}">
        <p14:creationId xmlns:p14="http://schemas.microsoft.com/office/powerpoint/2010/main" val="1384656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637736"/>
          </a:xfrm>
        </p:spPr>
        <p:txBody>
          <a:bodyPr/>
          <a:lstStyle/>
          <a:p>
            <a:r>
              <a:rPr lang="en-US" dirty="0"/>
              <a:t>Creating Database Event Triggers</a:t>
            </a:r>
            <a:endParaRPr lang="en-US" dirty="0"/>
          </a:p>
        </p:txBody>
      </p:sp>
      <p:sp>
        <p:nvSpPr>
          <p:cNvPr id="3" name="Content Placeholder 2"/>
          <p:cNvSpPr>
            <a:spLocks noGrp="1"/>
          </p:cNvSpPr>
          <p:nvPr>
            <p:ph sz="half" idx="1"/>
          </p:nvPr>
        </p:nvSpPr>
        <p:spPr>
          <a:xfrm>
            <a:off x="1097279" y="1103242"/>
            <a:ext cx="4937760" cy="4765852"/>
          </a:xfrm>
        </p:spPr>
        <p:txBody>
          <a:bodyPr>
            <a:normAutofit/>
          </a:bodyPr>
          <a:lstStyle/>
          <a:p>
            <a:r>
              <a:rPr lang="en-US" sz="2400" dirty="0"/>
              <a:t>create or replace trigger PREVENT_DROP</a:t>
            </a:r>
          </a:p>
          <a:p>
            <a:r>
              <a:rPr lang="en-US" sz="2400" dirty="0"/>
              <a:t>before </a:t>
            </a:r>
            <a:r>
              <a:rPr lang="en-US" sz="2400" dirty="0">
                <a:solidFill>
                  <a:srgbClr val="0070C0"/>
                </a:solidFill>
              </a:rPr>
              <a:t>drop</a:t>
            </a:r>
            <a:r>
              <a:rPr lang="en-US" sz="2400" dirty="0"/>
              <a:t> on </a:t>
            </a:r>
            <a:r>
              <a:rPr lang="en-US" sz="2400" dirty="0" err="1">
                <a:solidFill>
                  <a:srgbClr val="0070C0"/>
                </a:solidFill>
              </a:rPr>
              <a:t>Practice.schema</a:t>
            </a:r>
            <a:endParaRPr lang="en-US" sz="2400" dirty="0">
              <a:solidFill>
                <a:srgbClr val="0070C0"/>
              </a:solidFill>
            </a:endParaRPr>
          </a:p>
          <a:p>
            <a:r>
              <a:rPr lang="en-US" sz="2400" dirty="0"/>
              <a:t>begin</a:t>
            </a:r>
          </a:p>
          <a:p>
            <a:pPr lvl="1"/>
            <a:r>
              <a:rPr lang="en-US" sz="2000" dirty="0"/>
              <a:t>if </a:t>
            </a:r>
            <a:r>
              <a:rPr lang="en-US" sz="2000" dirty="0" err="1"/>
              <a:t>ora_dict_obj_owner</a:t>
            </a:r>
            <a:r>
              <a:rPr lang="en-US" sz="2000" dirty="0"/>
              <a:t> = 'PRACTICE'</a:t>
            </a:r>
          </a:p>
          <a:p>
            <a:pPr lvl="2"/>
            <a:r>
              <a:rPr lang="en-US" sz="1600" dirty="0"/>
              <a:t>and </a:t>
            </a:r>
            <a:r>
              <a:rPr lang="en-US" sz="1600" dirty="0" err="1"/>
              <a:t>ora_dict_obj_name</a:t>
            </a:r>
            <a:r>
              <a:rPr lang="en-US" sz="1600" dirty="0"/>
              <a:t> like 'BOO%'</a:t>
            </a:r>
          </a:p>
          <a:p>
            <a:pPr lvl="2"/>
            <a:r>
              <a:rPr lang="en-US" sz="1600" dirty="0"/>
              <a:t>and </a:t>
            </a:r>
            <a:r>
              <a:rPr lang="en-US" sz="1600" dirty="0" err="1"/>
              <a:t>ora_dict_obj_type</a:t>
            </a:r>
            <a:r>
              <a:rPr lang="en-US" sz="1600" dirty="0"/>
              <a:t> = 'TABLE'</a:t>
            </a:r>
          </a:p>
          <a:p>
            <a:pPr lvl="2"/>
            <a:r>
              <a:rPr lang="en-US" sz="1600" dirty="0"/>
              <a:t>then</a:t>
            </a:r>
          </a:p>
          <a:p>
            <a:pPr lvl="2"/>
            <a:r>
              <a:rPr lang="en-US" sz="1600" dirty="0"/>
              <a:t>RAISE_APPLICATION_ERROR (</a:t>
            </a:r>
          </a:p>
          <a:p>
            <a:pPr lvl="2"/>
            <a:r>
              <a:rPr lang="en-US" sz="1600" dirty="0"/>
              <a:t>-20002, 'Operation not permitted.');</a:t>
            </a:r>
          </a:p>
          <a:p>
            <a:pPr lvl="1"/>
            <a:r>
              <a:rPr lang="en-US" sz="2000" dirty="0"/>
              <a:t>end if;</a:t>
            </a:r>
          </a:p>
          <a:p>
            <a:r>
              <a:rPr lang="en-US" sz="2400" dirty="0"/>
              <a:t>end;</a:t>
            </a:r>
            <a:endParaRPr lang="en-US" sz="2400" dirty="0"/>
          </a:p>
        </p:txBody>
      </p:sp>
      <p:sp>
        <p:nvSpPr>
          <p:cNvPr id="4" name="Content Placeholder 3"/>
          <p:cNvSpPr>
            <a:spLocks noGrp="1"/>
          </p:cNvSpPr>
          <p:nvPr>
            <p:ph sz="half" idx="2"/>
          </p:nvPr>
        </p:nvSpPr>
        <p:spPr>
          <a:xfrm>
            <a:off x="6217920" y="1103243"/>
            <a:ext cx="4937760" cy="4765852"/>
          </a:xfrm>
        </p:spPr>
        <p:txBody>
          <a:bodyPr>
            <a:normAutofit/>
          </a:bodyPr>
          <a:lstStyle/>
          <a:p>
            <a:r>
              <a:rPr lang="en-US" dirty="0"/>
              <a:t>When a database event occurs (a shutdown</a:t>
            </a:r>
            <a:r>
              <a:rPr lang="en-US" dirty="0" smtClean="0"/>
              <a:t>, startup</a:t>
            </a:r>
            <a:r>
              <a:rPr lang="en-US" dirty="0"/>
              <a:t>, or error), you can execute a trigger that references the attributes of the event (as with </a:t>
            </a:r>
            <a:r>
              <a:rPr lang="en-US" dirty="0" smtClean="0"/>
              <a:t>DDL events</a:t>
            </a:r>
            <a:r>
              <a:rPr lang="en-US" dirty="0"/>
              <a:t>). </a:t>
            </a:r>
            <a:endParaRPr lang="en-US" dirty="0" smtClean="0"/>
          </a:p>
          <a:p>
            <a:endParaRPr lang="en-US" dirty="0"/>
          </a:p>
          <a:p>
            <a:r>
              <a:rPr lang="en-US" dirty="0" smtClean="0"/>
              <a:t>You </a:t>
            </a:r>
            <a:r>
              <a:rPr lang="en-US" dirty="0"/>
              <a:t>could use a database event trigger to perform </a:t>
            </a:r>
            <a:r>
              <a:rPr lang="en-US" b="1" dirty="0"/>
              <a:t>system maintenance functions </a:t>
            </a:r>
            <a:r>
              <a:rPr lang="en-US" dirty="0" smtClean="0"/>
              <a:t>immediately after </a:t>
            </a:r>
            <a:r>
              <a:rPr lang="en-US" dirty="0"/>
              <a:t>each database startup</a:t>
            </a:r>
            <a:r>
              <a:rPr lang="en-US" dirty="0" smtClean="0"/>
              <a:t>.</a:t>
            </a:r>
          </a:p>
          <a:p>
            <a:endParaRPr lang="en-US" dirty="0"/>
          </a:p>
          <a:p>
            <a:endParaRPr lang="en-US" dirty="0"/>
          </a:p>
          <a:p>
            <a:endParaRPr lang="en-US" dirty="0"/>
          </a:p>
        </p:txBody>
      </p:sp>
    </p:spTree>
    <p:extLst>
      <p:ext uri="{BB962C8B-B14F-4D97-AF65-F5344CB8AC3E}">
        <p14:creationId xmlns:p14="http://schemas.microsoft.com/office/powerpoint/2010/main" val="259832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Designing Triggers</a:t>
            </a:r>
          </a:p>
        </p:txBody>
      </p:sp>
      <p:sp>
        <p:nvSpPr>
          <p:cNvPr id="6" name="Content Placeholder 5"/>
          <p:cNvSpPr>
            <a:spLocks noGrp="1"/>
          </p:cNvSpPr>
          <p:nvPr>
            <p:ph idx="1"/>
          </p:nvPr>
        </p:nvSpPr>
        <p:spPr/>
        <p:txBody>
          <a:bodyPr>
            <a:normAutofit fontScale="92500" lnSpcReduction="10000"/>
          </a:bodyPr>
          <a:lstStyle/>
          <a:p>
            <a:r>
              <a:rPr lang="en-US" dirty="0"/>
              <a:t>Use triggers to guarantee that when a specific operation is performed, related actions are performed</a:t>
            </a:r>
            <a:r>
              <a:rPr lang="en-US" dirty="0" smtClean="0"/>
              <a:t>.</a:t>
            </a:r>
            <a:endParaRPr lang="en-US" dirty="0"/>
          </a:p>
          <a:p>
            <a:r>
              <a:rPr lang="en-US" dirty="0"/>
              <a:t>Do not define triggers that duplicate features already built into Oracle Database. For example, do not define triggers to reject bad data if you can do the same checking through declarative integrity constraints</a:t>
            </a:r>
            <a:r>
              <a:rPr lang="en-US" dirty="0" smtClean="0"/>
              <a:t>.</a:t>
            </a:r>
            <a:endParaRPr lang="en-US" dirty="0"/>
          </a:p>
          <a:p>
            <a:r>
              <a:rPr lang="en-US" dirty="0"/>
              <a:t>Limit the size of triggers. If the logic for your trigger requires much more than 60 lines of PL/SQL code, it is better to include most of the code in a stored procedure and call the procedure from the trigger</a:t>
            </a:r>
            <a:r>
              <a:rPr lang="en-US" dirty="0" smtClean="0"/>
              <a:t>.</a:t>
            </a:r>
            <a:endParaRPr lang="en-US" dirty="0"/>
          </a:p>
          <a:p>
            <a:r>
              <a:rPr lang="en-US" dirty="0"/>
              <a:t>Use triggers only for centralized, global operations that should be fired for the triggering statement, regardless of which user or database application issues the statement</a:t>
            </a:r>
            <a:r>
              <a:rPr lang="en-US" dirty="0" smtClean="0"/>
              <a:t>.</a:t>
            </a:r>
            <a:endParaRPr lang="en-US" dirty="0"/>
          </a:p>
          <a:p>
            <a:r>
              <a:rPr lang="en-US" dirty="0"/>
              <a:t>Do not create recursive triggers. For example, creating an AFTER UPDATE statement trigger on the </a:t>
            </a:r>
            <a:r>
              <a:rPr lang="en-US" dirty="0" err="1"/>
              <a:t>Emp_tab</a:t>
            </a:r>
            <a:r>
              <a:rPr lang="en-US" dirty="0"/>
              <a:t> table that itself issues an UPDATE statement on </a:t>
            </a:r>
            <a:r>
              <a:rPr lang="en-US" dirty="0" err="1"/>
              <a:t>Emp_tab</a:t>
            </a:r>
            <a:r>
              <a:rPr lang="en-US" dirty="0"/>
              <a:t>, causes the trigger to fire recursively until it has run out of memory</a:t>
            </a:r>
            <a:r>
              <a:rPr lang="en-US" dirty="0" smtClean="0"/>
              <a:t>.</a:t>
            </a:r>
            <a:endParaRPr lang="en-US" dirty="0"/>
          </a:p>
          <a:p>
            <a:r>
              <a:rPr lang="en-US" dirty="0"/>
              <a:t>Use triggers on DATABASE judiciously. They are executed for every user every time the event occurs on which the trigger is created.</a:t>
            </a:r>
          </a:p>
        </p:txBody>
      </p:sp>
    </p:spTree>
    <p:extLst>
      <p:ext uri="{BB962C8B-B14F-4D97-AF65-F5344CB8AC3E}">
        <p14:creationId xmlns:p14="http://schemas.microsoft.com/office/powerpoint/2010/main" val="372942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Triggers</a:t>
            </a:r>
          </a:p>
        </p:txBody>
      </p:sp>
      <p:sp>
        <p:nvSpPr>
          <p:cNvPr id="5" name="Content Placeholder 4"/>
          <p:cNvSpPr>
            <a:spLocks noGrp="1"/>
          </p:cNvSpPr>
          <p:nvPr>
            <p:ph idx="1"/>
          </p:nvPr>
        </p:nvSpPr>
        <p:spPr/>
        <p:txBody>
          <a:bodyPr>
            <a:normAutofit/>
          </a:bodyPr>
          <a:lstStyle/>
          <a:p>
            <a:r>
              <a:rPr lang="en-US" dirty="0"/>
              <a:t>Triggers are procedures that are stored in the database and are implicitly run, or </a:t>
            </a:r>
            <a:r>
              <a:rPr lang="en-US" b="1" dirty="0"/>
              <a:t>fired</a:t>
            </a:r>
            <a:r>
              <a:rPr lang="en-US" dirty="0"/>
              <a:t>, when something happens.</a:t>
            </a:r>
            <a:endParaRPr lang="en-US" dirty="0" smtClean="0"/>
          </a:p>
          <a:p>
            <a:r>
              <a:rPr lang="en-US" dirty="0" smtClean="0"/>
              <a:t>Triggers </a:t>
            </a:r>
            <a:r>
              <a:rPr lang="en-US" dirty="0"/>
              <a:t>may be used to supplement declarative </a:t>
            </a:r>
            <a:r>
              <a:rPr lang="en-US" dirty="0">
                <a:solidFill>
                  <a:srgbClr val="0070C0"/>
                </a:solidFill>
              </a:rPr>
              <a:t>referential integrity</a:t>
            </a:r>
            <a:r>
              <a:rPr lang="en-US" dirty="0" smtClean="0"/>
              <a:t>, to </a:t>
            </a:r>
            <a:r>
              <a:rPr lang="en-US" dirty="0"/>
              <a:t>enforce complex </a:t>
            </a:r>
            <a:r>
              <a:rPr lang="en-US" dirty="0">
                <a:solidFill>
                  <a:srgbClr val="0070C0"/>
                </a:solidFill>
              </a:rPr>
              <a:t>business rules</a:t>
            </a:r>
            <a:r>
              <a:rPr lang="en-US" dirty="0"/>
              <a:t>, or to audit changes to data. </a:t>
            </a:r>
            <a:endParaRPr lang="en-US" dirty="0" smtClean="0"/>
          </a:p>
          <a:p>
            <a:r>
              <a:rPr lang="en-US" dirty="0" smtClean="0"/>
              <a:t>The </a:t>
            </a:r>
            <a:r>
              <a:rPr lang="en-US" dirty="0"/>
              <a:t>code within </a:t>
            </a:r>
            <a:r>
              <a:rPr lang="en-US" dirty="0" smtClean="0"/>
              <a:t>a trigger</a:t>
            </a:r>
            <a:r>
              <a:rPr lang="en-US" dirty="0"/>
              <a:t>, called the trigger body, is made up of PL/SQL </a:t>
            </a:r>
            <a:r>
              <a:rPr lang="en-US" dirty="0" smtClean="0"/>
              <a:t>blocks</a:t>
            </a:r>
          </a:p>
          <a:p>
            <a:r>
              <a:rPr lang="en-US" dirty="0" smtClean="0"/>
              <a:t>The </a:t>
            </a:r>
            <a:r>
              <a:rPr lang="en-US" dirty="0"/>
              <a:t>execution of triggers is </a:t>
            </a:r>
            <a:r>
              <a:rPr lang="en-US" dirty="0">
                <a:solidFill>
                  <a:srgbClr val="0070C0"/>
                </a:solidFill>
              </a:rPr>
              <a:t>transparent</a:t>
            </a:r>
            <a:r>
              <a:rPr lang="en-US" dirty="0"/>
              <a:t> to the user. </a:t>
            </a:r>
            <a:endParaRPr lang="en-US" dirty="0" smtClean="0"/>
          </a:p>
          <a:p>
            <a:r>
              <a:rPr lang="en-US" dirty="0" smtClean="0"/>
              <a:t>Triggers </a:t>
            </a:r>
            <a:r>
              <a:rPr lang="en-US" dirty="0"/>
              <a:t>are executed by the database </a:t>
            </a:r>
            <a:r>
              <a:rPr lang="en-US" dirty="0" smtClean="0"/>
              <a:t>when specific </a:t>
            </a:r>
            <a:r>
              <a:rPr lang="en-US" dirty="0"/>
              <a:t>types of data manipulation commands are performed on specific </a:t>
            </a:r>
            <a:r>
              <a:rPr lang="en-US" dirty="0" smtClean="0"/>
              <a:t>tables. Such commands </a:t>
            </a:r>
            <a:r>
              <a:rPr lang="en-US" dirty="0"/>
              <a:t>may </a:t>
            </a:r>
            <a:r>
              <a:rPr lang="en-US" dirty="0" smtClean="0"/>
              <a:t>include:</a:t>
            </a:r>
            <a:endParaRPr lang="en-US" dirty="0"/>
          </a:p>
          <a:p>
            <a:pPr lvl="1"/>
            <a:r>
              <a:rPr lang="en-US" b="1" dirty="0" smtClean="0"/>
              <a:t>insert</a:t>
            </a:r>
            <a:r>
              <a:rPr lang="en-US" dirty="0" smtClean="0"/>
              <a:t>s</a:t>
            </a:r>
            <a:r>
              <a:rPr lang="en-US" dirty="0"/>
              <a:t>, </a:t>
            </a:r>
            <a:r>
              <a:rPr lang="en-US" b="1" dirty="0"/>
              <a:t>update</a:t>
            </a:r>
            <a:r>
              <a:rPr lang="en-US" dirty="0"/>
              <a:t>s, and </a:t>
            </a:r>
            <a:r>
              <a:rPr lang="en-US" b="1" dirty="0" smtClean="0"/>
              <a:t>delete</a:t>
            </a:r>
            <a:r>
              <a:rPr lang="en-US" dirty="0" smtClean="0"/>
              <a:t>s</a:t>
            </a:r>
          </a:p>
          <a:p>
            <a:r>
              <a:rPr lang="en-US" dirty="0"/>
              <a:t>Triggering events may also include DDL commands and database events </a:t>
            </a:r>
            <a:r>
              <a:rPr lang="en-US" dirty="0" smtClean="0"/>
              <a:t>such as </a:t>
            </a:r>
            <a:r>
              <a:rPr lang="en-US" dirty="0"/>
              <a:t>shutdowns and logins</a:t>
            </a:r>
            <a:endParaRPr lang="en-US" dirty="0"/>
          </a:p>
        </p:txBody>
      </p:sp>
    </p:spTree>
    <p:extLst>
      <p:ext uri="{BB962C8B-B14F-4D97-AF65-F5344CB8AC3E}">
        <p14:creationId xmlns:p14="http://schemas.microsoft.com/office/powerpoint/2010/main" val="32156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Triggers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Because of their flexibility, triggers may supplement referential integrity; </a:t>
            </a:r>
            <a:r>
              <a:rPr lang="en-US" dirty="0">
                <a:solidFill>
                  <a:srgbClr val="0070C0"/>
                </a:solidFill>
              </a:rPr>
              <a:t>they should not </a:t>
            </a:r>
            <a:r>
              <a:rPr lang="en-US" dirty="0" smtClean="0">
                <a:solidFill>
                  <a:srgbClr val="0070C0"/>
                </a:solidFill>
              </a:rPr>
              <a:t>be used </a:t>
            </a:r>
            <a:r>
              <a:rPr lang="en-US" dirty="0">
                <a:solidFill>
                  <a:srgbClr val="0070C0"/>
                </a:solidFill>
              </a:rPr>
              <a:t>to replace it</a:t>
            </a:r>
            <a:r>
              <a:rPr lang="en-US" dirty="0"/>
              <a:t>. </a:t>
            </a:r>
            <a:endParaRPr lang="en-US" dirty="0" smtClean="0"/>
          </a:p>
          <a:p>
            <a:r>
              <a:rPr lang="en-US" dirty="0" smtClean="0"/>
              <a:t>When </a:t>
            </a:r>
            <a:r>
              <a:rPr lang="en-US" dirty="0"/>
              <a:t>enforcing the business rules in an application, </a:t>
            </a:r>
            <a:r>
              <a:rPr lang="en-US" dirty="0">
                <a:solidFill>
                  <a:srgbClr val="0070C0"/>
                </a:solidFill>
              </a:rPr>
              <a:t>you should first rely </a:t>
            </a:r>
            <a:r>
              <a:rPr lang="en-US" dirty="0" smtClean="0">
                <a:solidFill>
                  <a:srgbClr val="0070C0"/>
                </a:solidFill>
              </a:rPr>
              <a:t>on </a:t>
            </a:r>
            <a:r>
              <a:rPr lang="en-US" dirty="0" smtClean="0"/>
              <a:t>the </a:t>
            </a:r>
            <a:r>
              <a:rPr lang="en-US" dirty="0"/>
              <a:t>declarative referential integrity available with Oracle; </a:t>
            </a:r>
            <a:endParaRPr lang="en-US" dirty="0" smtClean="0"/>
          </a:p>
          <a:p>
            <a:r>
              <a:rPr lang="en-US" dirty="0" smtClean="0"/>
              <a:t>use </a:t>
            </a:r>
            <a:r>
              <a:rPr lang="en-US" dirty="0"/>
              <a:t>triggers to enforce </a:t>
            </a:r>
            <a:r>
              <a:rPr lang="en-US" dirty="0">
                <a:solidFill>
                  <a:srgbClr val="0070C0"/>
                </a:solidFill>
              </a:rPr>
              <a:t>rules that </a:t>
            </a:r>
            <a:r>
              <a:rPr lang="en-US" dirty="0" smtClean="0">
                <a:solidFill>
                  <a:srgbClr val="0070C0"/>
                </a:solidFill>
              </a:rPr>
              <a:t>cannot be </a:t>
            </a:r>
            <a:r>
              <a:rPr lang="en-US" dirty="0">
                <a:solidFill>
                  <a:srgbClr val="0070C0"/>
                </a:solidFill>
              </a:rPr>
              <a:t>coded </a:t>
            </a:r>
            <a:r>
              <a:rPr lang="en-US" dirty="0"/>
              <a:t>through referential integrity</a:t>
            </a:r>
            <a:r>
              <a:rPr lang="en-US" dirty="0" smtClean="0"/>
              <a:t>.</a:t>
            </a:r>
          </a:p>
          <a:p>
            <a:r>
              <a:rPr lang="en-US" dirty="0"/>
              <a:t>A trigger is either </a:t>
            </a:r>
            <a:r>
              <a:rPr lang="en-US" b="1" dirty="0"/>
              <a:t>a stored PL/SQL block </a:t>
            </a:r>
            <a:r>
              <a:rPr lang="en-US" dirty="0"/>
              <a:t>or a PL/SQL, </a:t>
            </a:r>
            <a:r>
              <a:rPr lang="en-US" b="1" dirty="0"/>
              <a:t>C</a:t>
            </a:r>
            <a:r>
              <a:rPr lang="en-US" dirty="0"/>
              <a:t>, or </a:t>
            </a:r>
            <a:r>
              <a:rPr lang="en-US" b="1" dirty="0"/>
              <a:t>Java</a:t>
            </a:r>
            <a:r>
              <a:rPr lang="en-US" dirty="0"/>
              <a:t> procedure associated with a table, view, schema, or the database itself</a:t>
            </a:r>
            <a:endParaRPr lang="en-US" dirty="0" smtClean="0"/>
          </a:p>
          <a:p>
            <a:r>
              <a:rPr lang="en-US" dirty="0" smtClean="0">
                <a:solidFill>
                  <a:srgbClr val="0070C0"/>
                </a:solidFill>
              </a:rPr>
              <a:t>Types of Triggers</a:t>
            </a:r>
            <a:endParaRPr lang="en-US" dirty="0">
              <a:solidFill>
                <a:srgbClr val="0070C0"/>
              </a:solidFill>
            </a:endParaRPr>
          </a:p>
          <a:p>
            <a:pPr lvl="1"/>
            <a:r>
              <a:rPr lang="en-US" dirty="0" smtClean="0"/>
              <a:t>DML </a:t>
            </a:r>
            <a:r>
              <a:rPr lang="en-US" dirty="0"/>
              <a:t>triggers </a:t>
            </a:r>
            <a:r>
              <a:rPr lang="en-US" dirty="0" smtClean="0"/>
              <a:t>(</a:t>
            </a:r>
            <a:r>
              <a:rPr lang="en-US" dirty="0"/>
              <a:t>DELETE, INSERT, UPDATE)</a:t>
            </a:r>
            <a:endParaRPr lang="en-US" dirty="0" smtClean="0"/>
          </a:p>
          <a:p>
            <a:pPr lvl="2"/>
            <a:r>
              <a:rPr lang="en-US" dirty="0" smtClean="0"/>
              <a:t>Row-Level Triggers</a:t>
            </a:r>
          </a:p>
          <a:p>
            <a:pPr lvl="2"/>
            <a:r>
              <a:rPr lang="en-US" dirty="0"/>
              <a:t>Statement-Level </a:t>
            </a:r>
            <a:r>
              <a:rPr lang="en-US" dirty="0" smtClean="0"/>
              <a:t>Triggers</a:t>
            </a:r>
          </a:p>
          <a:p>
            <a:pPr lvl="1"/>
            <a:r>
              <a:rPr lang="en-US" dirty="0"/>
              <a:t>BEFORE and AFTER </a:t>
            </a:r>
            <a:r>
              <a:rPr lang="en-US" dirty="0" smtClean="0"/>
              <a:t>Triggers</a:t>
            </a:r>
          </a:p>
          <a:p>
            <a:pPr lvl="1"/>
            <a:r>
              <a:rPr lang="en-US" dirty="0"/>
              <a:t>INSTEAD OF </a:t>
            </a:r>
            <a:r>
              <a:rPr lang="en-US" dirty="0" smtClean="0"/>
              <a:t>Triggers</a:t>
            </a:r>
          </a:p>
          <a:p>
            <a:pPr lvl="1"/>
            <a:r>
              <a:rPr lang="en-US" dirty="0"/>
              <a:t>Schema </a:t>
            </a:r>
            <a:r>
              <a:rPr lang="en-US" dirty="0" smtClean="0"/>
              <a:t>Triggers</a:t>
            </a:r>
          </a:p>
          <a:p>
            <a:pPr lvl="1"/>
            <a:r>
              <a:rPr lang="en-US" dirty="0"/>
              <a:t>Database-Level </a:t>
            </a:r>
            <a:r>
              <a:rPr lang="en-US" dirty="0" smtClean="0"/>
              <a:t>Triggers</a:t>
            </a:r>
          </a:p>
          <a:p>
            <a:pPr lvl="1"/>
            <a:r>
              <a:rPr lang="en-US" dirty="0"/>
              <a:t>Compound </a:t>
            </a:r>
            <a:r>
              <a:rPr lang="en-US" dirty="0" smtClean="0"/>
              <a:t>Triggers (Oracle 11g)</a:t>
            </a:r>
            <a:endParaRPr lang="en-US" dirty="0"/>
          </a:p>
        </p:txBody>
      </p:sp>
    </p:spTree>
    <p:extLst>
      <p:ext uri="{BB962C8B-B14F-4D97-AF65-F5344CB8AC3E}">
        <p14:creationId xmlns:p14="http://schemas.microsoft.com/office/powerpoint/2010/main" val="53943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Events</a:t>
            </a:r>
          </a:p>
        </p:txBody>
      </p:sp>
      <p:sp>
        <p:nvSpPr>
          <p:cNvPr id="3" name="Content Placeholder 2"/>
          <p:cNvSpPr>
            <a:spLocks noGrp="1"/>
          </p:cNvSpPr>
          <p:nvPr>
            <p:ph idx="1"/>
          </p:nvPr>
        </p:nvSpPr>
        <p:spPr/>
        <p:txBody>
          <a:bodyPr/>
          <a:lstStyle/>
          <a:p>
            <a:r>
              <a:rPr lang="en-US" dirty="0"/>
              <a:t>You can create triggers to be fired on any of the following:</a:t>
            </a:r>
          </a:p>
          <a:p>
            <a:pPr lvl="1"/>
            <a:r>
              <a:rPr lang="en-US" b="1" dirty="0" smtClean="0"/>
              <a:t>DML</a:t>
            </a:r>
            <a:r>
              <a:rPr lang="en-US" dirty="0" smtClean="0"/>
              <a:t> </a:t>
            </a:r>
            <a:r>
              <a:rPr lang="en-US" dirty="0"/>
              <a:t>statements (DELETE, INSERT, UPDATE)</a:t>
            </a:r>
          </a:p>
          <a:p>
            <a:pPr lvl="1"/>
            <a:r>
              <a:rPr lang="en-US" b="1" dirty="0"/>
              <a:t>DDL</a:t>
            </a:r>
            <a:r>
              <a:rPr lang="en-US" dirty="0"/>
              <a:t> statements (CREATE, ALTER, DROP)</a:t>
            </a:r>
          </a:p>
          <a:p>
            <a:pPr lvl="1"/>
            <a:r>
              <a:rPr lang="en-US" b="1" dirty="0"/>
              <a:t>Database operations </a:t>
            </a:r>
            <a:r>
              <a:rPr lang="en-US" dirty="0"/>
              <a:t>(</a:t>
            </a:r>
            <a:r>
              <a:rPr lang="en-US" dirty="0" smtClean="0"/>
              <a:t>SERVERERROR</a:t>
            </a:r>
            <a:r>
              <a:rPr lang="en-US" dirty="0"/>
              <a:t>, LOGON, LOGOFF, STARTUP, SHUTDOWN</a:t>
            </a:r>
            <a:r>
              <a:rPr lang="en-US" dirty="0" smtClean="0"/>
              <a:t>)</a:t>
            </a:r>
          </a:p>
          <a:p>
            <a:pPr lvl="1"/>
            <a:endParaRPr lang="en-US" dirty="0"/>
          </a:p>
          <a:p>
            <a:r>
              <a:rPr lang="en-US" dirty="0"/>
              <a:t>Creating a trigger on SCHEMA implies that the trigger is created in the current user's schema and is fired only for that user</a:t>
            </a:r>
            <a:r>
              <a:rPr lang="en-US" dirty="0" smtClean="0"/>
              <a:t>.</a:t>
            </a:r>
          </a:p>
          <a:p>
            <a:r>
              <a:rPr lang="en-US" dirty="0"/>
              <a:t>Creating a trigger on DATABASE implies that the triggering event is outside the scope of a </a:t>
            </a:r>
            <a:r>
              <a:rPr lang="en-US" dirty="0" smtClean="0"/>
              <a:t>user </a:t>
            </a:r>
            <a:r>
              <a:rPr lang="en-US" dirty="0"/>
              <a:t>and it applies to all </a:t>
            </a:r>
            <a:r>
              <a:rPr lang="en-US" dirty="0" smtClean="0"/>
              <a:t>users</a:t>
            </a:r>
          </a:p>
          <a:p>
            <a:endParaRPr lang="en-US" dirty="0"/>
          </a:p>
        </p:txBody>
      </p:sp>
    </p:spTree>
    <p:extLst>
      <p:ext uri="{BB962C8B-B14F-4D97-AF65-F5344CB8AC3E}">
        <p14:creationId xmlns:p14="http://schemas.microsoft.com/office/powerpoint/2010/main" val="17627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Is the Trigger Fired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trigger is fired based on a triggering statement, which specifies:</a:t>
            </a:r>
          </a:p>
          <a:p>
            <a:pPr lvl="1"/>
            <a:r>
              <a:rPr lang="en-US" dirty="0" smtClean="0"/>
              <a:t>The </a:t>
            </a:r>
            <a:r>
              <a:rPr lang="en-US" dirty="0"/>
              <a:t>SQL statement or the system event, database event, or DDL event that fires the trigger body. </a:t>
            </a:r>
            <a:endParaRPr lang="en-US" dirty="0" smtClean="0"/>
          </a:p>
          <a:p>
            <a:pPr lvl="2"/>
            <a:r>
              <a:rPr lang="en-US" dirty="0" smtClean="0"/>
              <a:t>The </a:t>
            </a:r>
            <a:r>
              <a:rPr lang="en-US" dirty="0"/>
              <a:t>options include DELETE, INSERT, and UPDATE. One, two, or all three of these options can be included in the triggering statement specification.</a:t>
            </a:r>
          </a:p>
          <a:p>
            <a:pPr lvl="1"/>
            <a:r>
              <a:rPr lang="en-US" dirty="0" smtClean="0"/>
              <a:t>The </a:t>
            </a:r>
            <a:r>
              <a:rPr lang="en-US" dirty="0"/>
              <a:t>table, view, DATABASE, or SCHEMA associated with the trigger</a:t>
            </a:r>
            <a:r>
              <a:rPr lang="en-US" dirty="0" smtClean="0"/>
              <a:t>.</a:t>
            </a:r>
          </a:p>
          <a:p>
            <a:r>
              <a:rPr lang="en-US" dirty="0" smtClean="0"/>
              <a:t>The </a:t>
            </a:r>
            <a:r>
              <a:rPr lang="en-US" dirty="0" smtClean="0">
                <a:solidFill>
                  <a:srgbClr val="0070C0"/>
                </a:solidFill>
              </a:rPr>
              <a:t>PRINT_SALARY_CHANGES </a:t>
            </a:r>
            <a:r>
              <a:rPr lang="en-US" dirty="0"/>
              <a:t>trigger fires after any DELETE, INSERT, or UPDATE on the </a:t>
            </a:r>
            <a:r>
              <a:rPr lang="en-US" dirty="0" err="1"/>
              <a:t>Emp_tab</a:t>
            </a:r>
            <a:r>
              <a:rPr lang="en-US" dirty="0"/>
              <a:t> table</a:t>
            </a:r>
          </a:p>
          <a:p>
            <a:pPr lvl="1"/>
            <a:endParaRPr lang="en-US" dirty="0" smtClean="0"/>
          </a:p>
          <a:p>
            <a:pPr lvl="1"/>
            <a:r>
              <a:rPr lang="en-US" dirty="0"/>
              <a:t>CREATE OR REPLACE TRIGGER </a:t>
            </a:r>
            <a:r>
              <a:rPr lang="en-US" dirty="0" err="1">
                <a:solidFill>
                  <a:srgbClr val="0070C0"/>
                </a:solidFill>
              </a:rPr>
              <a:t>Print_salary_changes</a:t>
            </a:r>
            <a:endParaRPr lang="en-US" dirty="0">
              <a:solidFill>
                <a:srgbClr val="0070C0"/>
              </a:solidFill>
            </a:endParaRPr>
          </a:p>
          <a:p>
            <a:pPr lvl="1"/>
            <a:r>
              <a:rPr lang="en-US" dirty="0"/>
              <a:t>  BEFORE DELETE OR INSERT OR UPDATE ON </a:t>
            </a:r>
            <a:r>
              <a:rPr lang="en-US" dirty="0" err="1"/>
              <a:t>Emp_tab</a:t>
            </a:r>
            <a:endParaRPr lang="en-US" dirty="0"/>
          </a:p>
          <a:p>
            <a:pPr lvl="1"/>
            <a:r>
              <a:rPr lang="en-US" dirty="0"/>
              <a:t>  FOR EACH ROW</a:t>
            </a:r>
          </a:p>
          <a:p>
            <a:pPr lvl="1"/>
            <a:r>
              <a:rPr lang="en-US" dirty="0"/>
              <a:t>WHEN (</a:t>
            </a:r>
            <a:r>
              <a:rPr lang="en-US" dirty="0" err="1"/>
              <a:t>new.Empno</a:t>
            </a:r>
            <a:r>
              <a:rPr lang="en-US" dirty="0"/>
              <a:t> &gt; 0)</a:t>
            </a:r>
          </a:p>
          <a:p>
            <a:pPr lvl="1"/>
            <a:r>
              <a:rPr lang="en-US" dirty="0"/>
              <a:t>DECLARE</a:t>
            </a:r>
          </a:p>
          <a:p>
            <a:pPr lvl="1"/>
            <a:r>
              <a:rPr lang="en-US" dirty="0"/>
              <a:t>    </a:t>
            </a:r>
            <a:r>
              <a:rPr lang="en-US" dirty="0" err="1"/>
              <a:t>sal_diff</a:t>
            </a:r>
            <a:r>
              <a:rPr lang="en-US" dirty="0"/>
              <a:t> number;</a:t>
            </a:r>
          </a:p>
          <a:p>
            <a:pPr lvl="1"/>
            <a:r>
              <a:rPr lang="en-US" dirty="0"/>
              <a:t>BEGIN</a:t>
            </a:r>
          </a:p>
          <a:p>
            <a:pPr lvl="1"/>
            <a:r>
              <a:rPr lang="en-US" dirty="0"/>
              <a:t>    </a:t>
            </a:r>
            <a:r>
              <a:rPr lang="en-US" dirty="0" err="1"/>
              <a:t>sal_diff</a:t>
            </a:r>
            <a:r>
              <a:rPr lang="en-US" dirty="0"/>
              <a:t>  := :</a:t>
            </a:r>
            <a:r>
              <a:rPr lang="en-US" dirty="0" err="1"/>
              <a:t>new.sal</a:t>
            </a:r>
            <a:r>
              <a:rPr lang="en-US" dirty="0"/>
              <a:t>  - :</a:t>
            </a:r>
            <a:r>
              <a:rPr lang="en-US" dirty="0" err="1"/>
              <a:t>old.sal</a:t>
            </a:r>
            <a:r>
              <a:rPr lang="en-US" dirty="0"/>
              <a:t>;</a:t>
            </a:r>
          </a:p>
          <a:p>
            <a:pPr lvl="1"/>
            <a:r>
              <a:rPr lang="en-US" dirty="0"/>
              <a:t>    </a:t>
            </a:r>
            <a:r>
              <a:rPr lang="en-US" dirty="0" err="1"/>
              <a:t>dbms_output.put</a:t>
            </a:r>
            <a:r>
              <a:rPr lang="en-US" dirty="0"/>
              <a:t>('Old salary: ' || :</a:t>
            </a:r>
            <a:r>
              <a:rPr lang="en-US" dirty="0" err="1"/>
              <a:t>old.sal</a:t>
            </a:r>
            <a:r>
              <a:rPr lang="en-US" dirty="0"/>
              <a:t>);</a:t>
            </a:r>
          </a:p>
          <a:p>
            <a:pPr lvl="1"/>
            <a:r>
              <a:rPr lang="en-US" dirty="0"/>
              <a:t>    </a:t>
            </a:r>
            <a:r>
              <a:rPr lang="en-US" dirty="0" err="1"/>
              <a:t>dbms_output.put</a:t>
            </a:r>
            <a:r>
              <a:rPr lang="en-US" dirty="0"/>
              <a:t>('  New salary: ' || :</a:t>
            </a:r>
            <a:r>
              <a:rPr lang="en-US" dirty="0" err="1"/>
              <a:t>new.sal</a:t>
            </a:r>
            <a:r>
              <a:rPr lang="en-US" dirty="0"/>
              <a:t>);</a:t>
            </a:r>
          </a:p>
          <a:p>
            <a:pPr lvl="1"/>
            <a:r>
              <a:rPr lang="en-US" dirty="0"/>
              <a:t>    </a:t>
            </a:r>
            <a:r>
              <a:rPr lang="en-US" dirty="0" err="1"/>
              <a:t>dbms_output.put_line</a:t>
            </a:r>
            <a:r>
              <a:rPr lang="en-US" dirty="0"/>
              <a:t>('  Difference ' || </a:t>
            </a:r>
            <a:r>
              <a:rPr lang="en-US" dirty="0" err="1"/>
              <a:t>sal_diff</a:t>
            </a:r>
            <a:r>
              <a:rPr lang="en-US" dirty="0"/>
              <a:t>);</a:t>
            </a:r>
          </a:p>
          <a:p>
            <a:pPr lvl="1"/>
            <a:r>
              <a:rPr lang="en-US" dirty="0"/>
              <a:t>END;</a:t>
            </a:r>
          </a:p>
        </p:txBody>
      </p:sp>
    </p:spTree>
    <p:extLst>
      <p:ext uri="{BB962C8B-B14F-4D97-AF65-F5344CB8AC3E}">
        <p14:creationId xmlns:p14="http://schemas.microsoft.com/office/powerpoint/2010/main" val="282851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38345"/>
          </a:xfrm>
        </p:spPr>
        <p:txBody>
          <a:bodyPr>
            <a:normAutofit fontScale="90000"/>
          </a:bodyPr>
          <a:lstStyle/>
          <a:p>
            <a:r>
              <a:rPr lang="en-US" dirty="0" smtClean="0"/>
              <a:t>Row level vs. Statement level Triggers</a:t>
            </a:r>
            <a:endParaRPr lang="en-US" dirty="0"/>
          </a:p>
        </p:txBody>
      </p:sp>
      <p:sp>
        <p:nvSpPr>
          <p:cNvPr id="8" name="Text Placeholder 7"/>
          <p:cNvSpPr>
            <a:spLocks noGrp="1"/>
          </p:cNvSpPr>
          <p:nvPr>
            <p:ph type="body" idx="1"/>
          </p:nvPr>
        </p:nvSpPr>
        <p:spPr>
          <a:xfrm>
            <a:off x="1097280" y="1130435"/>
            <a:ext cx="4937760" cy="736282"/>
          </a:xfrm>
        </p:spPr>
        <p:txBody>
          <a:bodyPr/>
          <a:lstStyle/>
          <a:p>
            <a:r>
              <a:rPr lang="en-US" b="1" dirty="0"/>
              <a:t>FOR EACH ROW Trigger</a:t>
            </a:r>
          </a:p>
        </p:txBody>
      </p:sp>
      <p:sp>
        <p:nvSpPr>
          <p:cNvPr id="3" name="Content Placeholder 2"/>
          <p:cNvSpPr>
            <a:spLocks noGrp="1"/>
          </p:cNvSpPr>
          <p:nvPr>
            <p:ph sz="half" idx="2"/>
          </p:nvPr>
        </p:nvSpPr>
        <p:spPr>
          <a:xfrm>
            <a:off x="1097280" y="1759226"/>
            <a:ext cx="4937760" cy="4201308"/>
          </a:xfrm>
        </p:spPr>
        <p:txBody>
          <a:bodyPr>
            <a:normAutofit fontScale="70000" lnSpcReduction="20000"/>
          </a:bodyPr>
          <a:lstStyle/>
          <a:p>
            <a:r>
              <a:rPr lang="en-US" dirty="0"/>
              <a:t>The FOR EACH ROW option determines whether the trigger is a row trigger or a statement trigger</a:t>
            </a:r>
            <a:r>
              <a:rPr lang="en-US" dirty="0" smtClean="0"/>
              <a:t>.</a:t>
            </a:r>
          </a:p>
          <a:p>
            <a:r>
              <a:rPr lang="en-US" dirty="0" smtClean="0"/>
              <a:t>If </a:t>
            </a:r>
            <a:r>
              <a:rPr lang="en-US" dirty="0"/>
              <a:t>you specify FOR EACH ROW, then the trigger fires once for each row of the table that is affected by the triggering </a:t>
            </a:r>
            <a:r>
              <a:rPr lang="en-US" dirty="0" smtClean="0"/>
              <a:t>statement.</a:t>
            </a:r>
          </a:p>
          <a:p>
            <a:r>
              <a:rPr lang="en-US" dirty="0"/>
              <a:t>CREATE OR REPLACE TRIGGER </a:t>
            </a:r>
            <a:r>
              <a:rPr lang="en-US" dirty="0" err="1"/>
              <a:t>Log_salary_increase</a:t>
            </a:r>
            <a:endParaRPr lang="en-US" dirty="0"/>
          </a:p>
          <a:p>
            <a:r>
              <a:rPr lang="en-US" dirty="0"/>
              <a:t>AFTER UPDATE ON </a:t>
            </a:r>
            <a:r>
              <a:rPr lang="en-US" dirty="0" err="1"/>
              <a:t>Emp_tab</a:t>
            </a:r>
            <a:endParaRPr lang="en-US" dirty="0"/>
          </a:p>
          <a:p>
            <a:r>
              <a:rPr lang="en-US" dirty="0">
                <a:solidFill>
                  <a:srgbClr val="0070C0"/>
                </a:solidFill>
              </a:rPr>
              <a:t>FOR EACH ROW</a:t>
            </a:r>
          </a:p>
          <a:p>
            <a:r>
              <a:rPr lang="en-US" dirty="0"/>
              <a:t>WHEN (</a:t>
            </a:r>
            <a:r>
              <a:rPr lang="en-US" dirty="0" err="1"/>
              <a:t>new.Sal</a:t>
            </a:r>
            <a:r>
              <a:rPr lang="en-US" dirty="0"/>
              <a:t> &gt; 1000)</a:t>
            </a:r>
          </a:p>
          <a:p>
            <a:r>
              <a:rPr lang="en-US" dirty="0"/>
              <a:t>BEGIN</a:t>
            </a:r>
          </a:p>
          <a:p>
            <a:r>
              <a:rPr lang="en-US" dirty="0"/>
              <a:t>    INSERT INTO </a:t>
            </a:r>
            <a:r>
              <a:rPr lang="en-US" dirty="0" err="1"/>
              <a:t>Emp_log</a:t>
            </a:r>
            <a:r>
              <a:rPr lang="en-US" dirty="0"/>
              <a:t> (</a:t>
            </a:r>
            <a:r>
              <a:rPr lang="en-US" dirty="0" err="1"/>
              <a:t>Emp_id</a:t>
            </a:r>
            <a:r>
              <a:rPr lang="en-US" dirty="0"/>
              <a:t>, </a:t>
            </a:r>
            <a:r>
              <a:rPr lang="en-US" dirty="0" err="1"/>
              <a:t>Log_date</a:t>
            </a:r>
            <a:r>
              <a:rPr lang="en-US" dirty="0"/>
              <a:t>, </a:t>
            </a:r>
            <a:r>
              <a:rPr lang="en-US" dirty="0" err="1"/>
              <a:t>New_salary</a:t>
            </a:r>
            <a:r>
              <a:rPr lang="en-US" dirty="0"/>
              <a:t>, Action)</a:t>
            </a:r>
          </a:p>
          <a:p>
            <a:r>
              <a:rPr lang="en-US" dirty="0"/>
              <a:t>       VALUES (:</a:t>
            </a:r>
            <a:r>
              <a:rPr lang="en-US" dirty="0" err="1"/>
              <a:t>new.Empno</a:t>
            </a:r>
            <a:r>
              <a:rPr lang="en-US" dirty="0"/>
              <a:t>, SYSDATE, :</a:t>
            </a:r>
            <a:r>
              <a:rPr lang="en-US" dirty="0" err="1"/>
              <a:t>new.SAL</a:t>
            </a:r>
            <a:r>
              <a:rPr lang="en-US" dirty="0"/>
              <a:t>, 'NEW SAL');</a:t>
            </a:r>
          </a:p>
          <a:p>
            <a:r>
              <a:rPr lang="en-US" dirty="0"/>
              <a:t>END;</a:t>
            </a:r>
          </a:p>
        </p:txBody>
      </p:sp>
      <p:sp>
        <p:nvSpPr>
          <p:cNvPr id="9" name="Text Placeholder 8"/>
          <p:cNvSpPr>
            <a:spLocks noGrp="1"/>
          </p:cNvSpPr>
          <p:nvPr>
            <p:ph type="body" sz="quarter" idx="3"/>
          </p:nvPr>
        </p:nvSpPr>
        <p:spPr>
          <a:xfrm>
            <a:off x="6217920" y="1130435"/>
            <a:ext cx="4937760" cy="736282"/>
          </a:xfrm>
        </p:spPr>
        <p:txBody>
          <a:bodyPr/>
          <a:lstStyle/>
          <a:p>
            <a:r>
              <a:rPr lang="en-US" b="1" dirty="0"/>
              <a:t> </a:t>
            </a:r>
            <a:r>
              <a:rPr lang="en-US" b="1" dirty="0" smtClean="0"/>
              <a:t>statement Trigger</a:t>
            </a:r>
            <a:endParaRPr lang="en-US" b="1" dirty="0"/>
          </a:p>
        </p:txBody>
      </p:sp>
      <p:sp>
        <p:nvSpPr>
          <p:cNvPr id="10" name="Content Placeholder 9"/>
          <p:cNvSpPr>
            <a:spLocks noGrp="1"/>
          </p:cNvSpPr>
          <p:nvPr>
            <p:ph sz="quarter" idx="4"/>
          </p:nvPr>
        </p:nvSpPr>
        <p:spPr>
          <a:xfrm>
            <a:off x="6217920" y="1759226"/>
            <a:ext cx="4937760" cy="4201308"/>
          </a:xfrm>
        </p:spPr>
        <p:txBody>
          <a:bodyPr/>
          <a:lstStyle/>
          <a:p>
            <a:r>
              <a:rPr lang="en-US" dirty="0"/>
              <a:t>The following trigger fires only once for each UPDATE of the </a:t>
            </a:r>
            <a:r>
              <a:rPr lang="en-US" dirty="0" err="1"/>
              <a:t>Emp_tab</a:t>
            </a:r>
            <a:r>
              <a:rPr lang="en-US" dirty="0"/>
              <a:t> table</a:t>
            </a:r>
            <a:r>
              <a:rPr lang="en-US" dirty="0" smtClean="0"/>
              <a:t>:</a:t>
            </a:r>
          </a:p>
          <a:p>
            <a:r>
              <a:rPr lang="en-US" dirty="0"/>
              <a:t>CREATE OR REPLACE TRIGGER </a:t>
            </a:r>
            <a:r>
              <a:rPr lang="en-US" dirty="0" err="1"/>
              <a:t>Log_emp_update</a:t>
            </a:r>
            <a:endParaRPr lang="en-US" dirty="0"/>
          </a:p>
          <a:p>
            <a:r>
              <a:rPr lang="en-US" dirty="0">
                <a:solidFill>
                  <a:srgbClr val="0070C0"/>
                </a:solidFill>
              </a:rPr>
              <a:t>AFTER UPDATE ON </a:t>
            </a:r>
            <a:r>
              <a:rPr lang="en-US" dirty="0" err="1">
                <a:solidFill>
                  <a:srgbClr val="0070C0"/>
                </a:solidFill>
              </a:rPr>
              <a:t>Emp_tab</a:t>
            </a:r>
            <a:endParaRPr lang="en-US" dirty="0">
              <a:solidFill>
                <a:srgbClr val="0070C0"/>
              </a:solidFill>
            </a:endParaRPr>
          </a:p>
          <a:p>
            <a:r>
              <a:rPr lang="en-US" dirty="0"/>
              <a:t>BEGIN</a:t>
            </a:r>
          </a:p>
          <a:p>
            <a:pPr lvl="1"/>
            <a:r>
              <a:rPr lang="en-US" dirty="0" smtClean="0"/>
              <a:t> INSERT </a:t>
            </a:r>
            <a:r>
              <a:rPr lang="en-US" dirty="0"/>
              <a:t>INTO </a:t>
            </a:r>
            <a:r>
              <a:rPr lang="en-US" dirty="0" err="1"/>
              <a:t>Emp_log</a:t>
            </a:r>
            <a:r>
              <a:rPr lang="en-US" dirty="0"/>
              <a:t> (</a:t>
            </a:r>
            <a:r>
              <a:rPr lang="en-US" dirty="0" err="1"/>
              <a:t>Log_date</a:t>
            </a:r>
            <a:r>
              <a:rPr lang="en-US" dirty="0"/>
              <a:t>, Action)</a:t>
            </a:r>
          </a:p>
          <a:p>
            <a:pPr lvl="1"/>
            <a:r>
              <a:rPr lang="en-US" dirty="0"/>
              <a:t> </a:t>
            </a:r>
            <a:r>
              <a:rPr lang="en-US" dirty="0" smtClean="0"/>
              <a:t>VALUES </a:t>
            </a:r>
            <a:r>
              <a:rPr lang="en-US" dirty="0"/>
              <a:t>(SYSDATE, '</a:t>
            </a:r>
            <a:r>
              <a:rPr lang="en-US" dirty="0" err="1"/>
              <a:t>Emp_tab</a:t>
            </a:r>
            <a:r>
              <a:rPr lang="en-US" dirty="0"/>
              <a:t> COMMISSIONS CHANGED');</a:t>
            </a:r>
          </a:p>
          <a:p>
            <a:r>
              <a:rPr lang="en-US" dirty="0"/>
              <a:t>END;</a:t>
            </a:r>
          </a:p>
        </p:txBody>
      </p:sp>
    </p:spTree>
    <p:extLst>
      <p:ext uri="{BB962C8B-B14F-4D97-AF65-F5344CB8AC3E}">
        <p14:creationId xmlns:p14="http://schemas.microsoft.com/office/powerpoint/2010/main" val="404584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717249"/>
          </a:xfrm>
        </p:spPr>
        <p:txBody>
          <a:bodyPr/>
          <a:lstStyle/>
          <a:p>
            <a:r>
              <a:rPr lang="en-US" dirty="0"/>
              <a:t>Trigger </a:t>
            </a:r>
            <a:r>
              <a:rPr lang="en-US" dirty="0" smtClean="0"/>
              <a:t>Syntax Example: </a:t>
            </a:r>
            <a:r>
              <a:rPr lang="en-US" b="0" dirty="0"/>
              <a:t>auditing triggers.</a:t>
            </a:r>
            <a:endParaRPr lang="en-US" dirty="0"/>
          </a:p>
        </p:txBody>
      </p:sp>
      <p:sp>
        <p:nvSpPr>
          <p:cNvPr id="3" name="Content Placeholder 2"/>
          <p:cNvSpPr>
            <a:spLocks noGrp="1"/>
          </p:cNvSpPr>
          <p:nvPr>
            <p:ph sz="half" idx="1"/>
          </p:nvPr>
        </p:nvSpPr>
        <p:spPr>
          <a:xfrm>
            <a:off x="596348" y="1162877"/>
            <a:ext cx="5438691" cy="4706217"/>
          </a:xfrm>
        </p:spPr>
        <p:txBody>
          <a:bodyPr>
            <a:normAutofit fontScale="85000" lnSpcReduction="20000"/>
          </a:bodyPr>
          <a:lstStyle/>
          <a:p>
            <a:pPr>
              <a:spcBef>
                <a:spcPts val="600"/>
              </a:spcBef>
              <a:spcAft>
                <a:spcPts val="600"/>
              </a:spcAft>
            </a:pPr>
            <a:r>
              <a:rPr lang="en-US" sz="2800" dirty="0">
                <a:solidFill>
                  <a:srgbClr val="0070C0"/>
                </a:solidFill>
              </a:rPr>
              <a:t>create or replace </a:t>
            </a:r>
            <a:r>
              <a:rPr lang="en-US" sz="2800" dirty="0" smtClean="0">
                <a:solidFill>
                  <a:srgbClr val="0070C0"/>
                </a:solidFill>
              </a:rPr>
              <a:t>trigger  </a:t>
            </a:r>
            <a:r>
              <a:rPr lang="en-US" sz="2800" dirty="0"/>
              <a:t>BOOKSHELF_BEF_UPD_ROW</a:t>
            </a:r>
          </a:p>
          <a:p>
            <a:pPr lvl="1">
              <a:spcBef>
                <a:spcPts val="600"/>
              </a:spcBef>
              <a:spcAft>
                <a:spcPts val="600"/>
              </a:spcAft>
            </a:pPr>
            <a:r>
              <a:rPr lang="en-US" sz="2400" dirty="0">
                <a:solidFill>
                  <a:srgbClr val="0070C0"/>
                </a:solidFill>
              </a:rPr>
              <a:t>before update on </a:t>
            </a:r>
            <a:r>
              <a:rPr lang="en-US" sz="2400" dirty="0"/>
              <a:t>BOOKSHELF</a:t>
            </a:r>
          </a:p>
          <a:p>
            <a:pPr lvl="1">
              <a:spcBef>
                <a:spcPts val="600"/>
              </a:spcBef>
              <a:spcAft>
                <a:spcPts val="600"/>
              </a:spcAft>
            </a:pPr>
            <a:r>
              <a:rPr lang="en-US" sz="2400" dirty="0">
                <a:solidFill>
                  <a:srgbClr val="0070C0"/>
                </a:solidFill>
              </a:rPr>
              <a:t>for each row</a:t>
            </a:r>
          </a:p>
          <a:p>
            <a:pPr lvl="1">
              <a:spcBef>
                <a:spcPts val="600"/>
              </a:spcBef>
              <a:spcAft>
                <a:spcPts val="600"/>
              </a:spcAft>
            </a:pPr>
            <a:r>
              <a:rPr lang="en-US" sz="2400" dirty="0">
                <a:solidFill>
                  <a:srgbClr val="0070C0"/>
                </a:solidFill>
              </a:rPr>
              <a:t>when</a:t>
            </a:r>
            <a:r>
              <a:rPr lang="en-US" sz="2400" dirty="0"/>
              <a:t> (</a:t>
            </a:r>
            <a:r>
              <a:rPr lang="en-US" sz="2400" b="1" dirty="0" err="1"/>
              <a:t>new</a:t>
            </a:r>
            <a:r>
              <a:rPr lang="en-US" sz="2400" dirty="0" err="1"/>
              <a:t>.Rating</a:t>
            </a:r>
            <a:r>
              <a:rPr lang="en-US" sz="2400" dirty="0"/>
              <a:t> &lt; </a:t>
            </a:r>
            <a:r>
              <a:rPr lang="en-US" sz="2400" b="1" dirty="0" err="1"/>
              <a:t>old</a:t>
            </a:r>
            <a:r>
              <a:rPr lang="en-US" sz="2400" dirty="0" err="1"/>
              <a:t>.Rating</a:t>
            </a:r>
            <a:r>
              <a:rPr lang="en-US" sz="2400" dirty="0"/>
              <a:t>)</a:t>
            </a:r>
          </a:p>
          <a:p>
            <a:pPr lvl="1">
              <a:spcBef>
                <a:spcPts val="600"/>
              </a:spcBef>
              <a:spcAft>
                <a:spcPts val="600"/>
              </a:spcAft>
            </a:pPr>
            <a:r>
              <a:rPr lang="en-US" sz="2400" dirty="0">
                <a:solidFill>
                  <a:srgbClr val="0070C0"/>
                </a:solidFill>
              </a:rPr>
              <a:t>begin</a:t>
            </a:r>
          </a:p>
          <a:p>
            <a:pPr lvl="2">
              <a:spcBef>
                <a:spcPts val="600"/>
              </a:spcBef>
              <a:spcAft>
                <a:spcPts val="600"/>
              </a:spcAft>
            </a:pPr>
            <a:r>
              <a:rPr lang="en-US" sz="1800" dirty="0"/>
              <a:t>insert into BOOKSHELF_AUDIT</a:t>
            </a:r>
          </a:p>
          <a:p>
            <a:pPr lvl="2">
              <a:spcBef>
                <a:spcPts val="600"/>
              </a:spcBef>
              <a:spcAft>
                <a:spcPts val="600"/>
              </a:spcAft>
            </a:pPr>
            <a:r>
              <a:rPr lang="en-US" sz="1800" dirty="0"/>
              <a:t>(Title, Publisher, </a:t>
            </a:r>
            <a:r>
              <a:rPr lang="en-US" sz="1800" dirty="0" err="1"/>
              <a:t>CategoryName</a:t>
            </a:r>
            <a:r>
              <a:rPr lang="en-US" sz="1800" dirty="0" smtClean="0"/>
              <a:t>, </a:t>
            </a:r>
            <a:r>
              <a:rPr lang="en-US" sz="1800" dirty="0" err="1" smtClean="0"/>
              <a:t>Old_Rating</a:t>
            </a:r>
            <a:r>
              <a:rPr lang="en-US" sz="1800" dirty="0"/>
              <a:t>, </a:t>
            </a:r>
            <a:r>
              <a:rPr lang="en-US" sz="1800" dirty="0" err="1"/>
              <a:t>New_Rating</a:t>
            </a:r>
            <a:r>
              <a:rPr lang="en-US" sz="1800" dirty="0"/>
              <a:t>, </a:t>
            </a:r>
            <a:r>
              <a:rPr lang="en-US" sz="1800" dirty="0" err="1"/>
              <a:t>Audit_Date</a:t>
            </a:r>
            <a:r>
              <a:rPr lang="en-US" sz="1800" dirty="0"/>
              <a:t>)</a:t>
            </a:r>
          </a:p>
          <a:p>
            <a:pPr lvl="2">
              <a:spcBef>
                <a:spcPts val="600"/>
              </a:spcBef>
              <a:spcAft>
                <a:spcPts val="600"/>
              </a:spcAft>
            </a:pPr>
            <a:r>
              <a:rPr lang="en-US" sz="1800" dirty="0"/>
              <a:t>values</a:t>
            </a:r>
          </a:p>
          <a:p>
            <a:pPr lvl="2">
              <a:spcBef>
                <a:spcPts val="600"/>
              </a:spcBef>
              <a:spcAft>
                <a:spcPts val="600"/>
              </a:spcAft>
            </a:pPr>
            <a:r>
              <a:rPr lang="en-US" sz="1800" dirty="0"/>
              <a:t>(:</a:t>
            </a:r>
            <a:r>
              <a:rPr lang="en-US" sz="1800" dirty="0" err="1"/>
              <a:t>old.Title</a:t>
            </a:r>
            <a:r>
              <a:rPr lang="en-US" sz="1800" dirty="0"/>
              <a:t>, :</a:t>
            </a:r>
            <a:r>
              <a:rPr lang="en-US" sz="1800" dirty="0" err="1"/>
              <a:t>old.Publisher</a:t>
            </a:r>
            <a:r>
              <a:rPr lang="en-US" sz="1800" dirty="0"/>
              <a:t>, :</a:t>
            </a:r>
            <a:r>
              <a:rPr lang="en-US" sz="1800" dirty="0" err="1"/>
              <a:t>old.CategoryName</a:t>
            </a:r>
            <a:r>
              <a:rPr lang="en-US" sz="1800" dirty="0" smtClean="0"/>
              <a:t>, :</a:t>
            </a:r>
            <a:r>
              <a:rPr lang="en-US" sz="1800" dirty="0" err="1"/>
              <a:t>old.Rating</a:t>
            </a:r>
            <a:r>
              <a:rPr lang="en-US" sz="1800" dirty="0"/>
              <a:t>, :</a:t>
            </a:r>
            <a:r>
              <a:rPr lang="en-US" sz="1800" dirty="0" err="1"/>
              <a:t>new.Rating</a:t>
            </a:r>
            <a:r>
              <a:rPr lang="en-US" sz="1800" dirty="0"/>
              <a:t>, </a:t>
            </a:r>
            <a:r>
              <a:rPr lang="en-US" sz="1800" dirty="0" err="1"/>
              <a:t>Sysdate</a:t>
            </a:r>
            <a:r>
              <a:rPr lang="en-US" sz="1800" dirty="0"/>
              <a:t>);</a:t>
            </a:r>
          </a:p>
          <a:p>
            <a:pPr lvl="1">
              <a:spcBef>
                <a:spcPts val="600"/>
              </a:spcBef>
              <a:spcAft>
                <a:spcPts val="600"/>
              </a:spcAft>
            </a:pPr>
            <a:r>
              <a:rPr lang="en-US" sz="2400" dirty="0">
                <a:solidFill>
                  <a:srgbClr val="0070C0"/>
                </a:solidFill>
              </a:rPr>
              <a:t>end</a:t>
            </a:r>
            <a:r>
              <a:rPr lang="en-US" sz="2400" dirty="0"/>
              <a:t>;</a:t>
            </a:r>
          </a:p>
        </p:txBody>
      </p:sp>
      <p:sp>
        <p:nvSpPr>
          <p:cNvPr id="4" name="Content Placeholder 3"/>
          <p:cNvSpPr>
            <a:spLocks noGrp="1"/>
          </p:cNvSpPr>
          <p:nvPr>
            <p:ph sz="half" idx="2"/>
          </p:nvPr>
        </p:nvSpPr>
        <p:spPr>
          <a:xfrm>
            <a:off x="6217920" y="1162878"/>
            <a:ext cx="4937760" cy="4706217"/>
          </a:xfrm>
        </p:spPr>
        <p:txBody>
          <a:bodyPr>
            <a:normAutofit fontScale="85000" lnSpcReduction="20000"/>
          </a:bodyPr>
          <a:lstStyle/>
          <a:p>
            <a:r>
              <a:rPr lang="en-US" dirty="0" smtClean="0">
                <a:solidFill>
                  <a:srgbClr val="0070C0"/>
                </a:solidFill>
              </a:rPr>
              <a:t>Trigger </a:t>
            </a:r>
            <a:r>
              <a:rPr lang="en-US" dirty="0">
                <a:solidFill>
                  <a:srgbClr val="0070C0"/>
                </a:solidFill>
              </a:rPr>
              <a:t>Name</a:t>
            </a:r>
            <a:r>
              <a:rPr lang="en-US" dirty="0"/>
              <a:t>: BOOKSHELF_BEF_UPD_ROW</a:t>
            </a:r>
          </a:p>
          <a:p>
            <a:pPr lvl="1"/>
            <a:r>
              <a:rPr lang="en-US" dirty="0" smtClean="0"/>
              <a:t>Trigger Naming Convention</a:t>
            </a:r>
          </a:p>
          <a:p>
            <a:pPr lvl="2"/>
            <a:r>
              <a:rPr lang="en-US" dirty="0" smtClean="0"/>
              <a:t>Use </a:t>
            </a:r>
            <a:r>
              <a:rPr lang="en-US" b="1" dirty="0" smtClean="0"/>
              <a:t>table name </a:t>
            </a:r>
            <a:r>
              <a:rPr lang="en-US" dirty="0" smtClean="0"/>
              <a:t>in the name of the trigger</a:t>
            </a:r>
          </a:p>
          <a:p>
            <a:r>
              <a:rPr lang="en-US" dirty="0">
                <a:solidFill>
                  <a:srgbClr val="0070C0"/>
                </a:solidFill>
              </a:rPr>
              <a:t>Event Name: </a:t>
            </a:r>
            <a:r>
              <a:rPr lang="en-US" dirty="0"/>
              <a:t>before </a:t>
            </a:r>
            <a:r>
              <a:rPr lang="en-US" dirty="0" smtClean="0"/>
              <a:t>update</a:t>
            </a:r>
          </a:p>
          <a:p>
            <a:pPr lvl="1"/>
            <a:r>
              <a:rPr lang="en-US" dirty="0"/>
              <a:t>Trigger Naming Convention</a:t>
            </a:r>
          </a:p>
          <a:p>
            <a:pPr lvl="2"/>
            <a:r>
              <a:rPr lang="en-US" dirty="0"/>
              <a:t>Use </a:t>
            </a:r>
            <a:r>
              <a:rPr lang="en-US" b="1" dirty="0" smtClean="0"/>
              <a:t>event name </a:t>
            </a:r>
            <a:r>
              <a:rPr lang="en-US" dirty="0" smtClean="0"/>
              <a:t>in </a:t>
            </a:r>
            <a:r>
              <a:rPr lang="en-US" dirty="0"/>
              <a:t>the name of the trigger</a:t>
            </a:r>
          </a:p>
          <a:p>
            <a:r>
              <a:rPr lang="en-US" dirty="0" smtClean="0">
                <a:solidFill>
                  <a:srgbClr val="0070C0"/>
                </a:solidFill>
              </a:rPr>
              <a:t>Applies To:</a:t>
            </a:r>
            <a:r>
              <a:rPr lang="en-US" dirty="0" smtClean="0"/>
              <a:t> </a:t>
            </a:r>
            <a:r>
              <a:rPr lang="en-US" dirty="0"/>
              <a:t>for each </a:t>
            </a:r>
            <a:r>
              <a:rPr lang="en-US" dirty="0" smtClean="0"/>
              <a:t>row	</a:t>
            </a:r>
          </a:p>
          <a:p>
            <a:pPr lvl="1"/>
            <a:r>
              <a:rPr lang="en-US" dirty="0"/>
              <a:t>the trigger will apply to each row changed by </a:t>
            </a:r>
            <a:r>
              <a:rPr lang="en-US" dirty="0" smtClean="0"/>
              <a:t>the </a:t>
            </a:r>
            <a:r>
              <a:rPr lang="en-US" b="1" dirty="0" smtClean="0"/>
              <a:t>update </a:t>
            </a:r>
            <a:r>
              <a:rPr lang="en-US" dirty="0" smtClean="0"/>
              <a:t>statement</a:t>
            </a:r>
          </a:p>
          <a:p>
            <a:r>
              <a:rPr lang="en-US" dirty="0">
                <a:solidFill>
                  <a:srgbClr val="0070C0"/>
                </a:solidFill>
              </a:rPr>
              <a:t>F</a:t>
            </a:r>
            <a:r>
              <a:rPr lang="en-US" dirty="0" smtClean="0">
                <a:solidFill>
                  <a:srgbClr val="0070C0"/>
                </a:solidFill>
              </a:rPr>
              <a:t>urther Criteria:</a:t>
            </a:r>
            <a:r>
              <a:rPr lang="en-US" dirty="0" smtClean="0"/>
              <a:t> use the when clause</a:t>
            </a:r>
          </a:p>
          <a:p>
            <a:pPr lvl="1"/>
            <a:r>
              <a:rPr lang="en-US" dirty="0" smtClean="0"/>
              <a:t>Condition in the when clause must also be true for the trigger to fire</a:t>
            </a:r>
          </a:p>
          <a:p>
            <a:pPr lvl="2"/>
            <a:r>
              <a:rPr lang="en-US" dirty="0" smtClean="0"/>
              <a:t>Reference old values with </a:t>
            </a:r>
            <a:r>
              <a:rPr lang="en-US" b="1" dirty="0" smtClean="0"/>
              <a:t>OLD</a:t>
            </a:r>
            <a:r>
              <a:rPr lang="en-US" dirty="0" smtClean="0"/>
              <a:t> clause and new ones with the </a:t>
            </a:r>
            <a:r>
              <a:rPr lang="en-US" b="1" dirty="0" smtClean="0"/>
              <a:t>NEW</a:t>
            </a:r>
            <a:r>
              <a:rPr lang="en-US" dirty="0" smtClean="0"/>
              <a:t> clause.</a:t>
            </a:r>
          </a:p>
          <a:p>
            <a:pPr lvl="2"/>
            <a:r>
              <a:rPr lang="en-US" dirty="0"/>
              <a:t>When the new and old keywords are referenced in the PL/SQL block</a:t>
            </a:r>
            <a:r>
              <a:rPr lang="en-US" dirty="0" smtClean="0"/>
              <a:t>, they </a:t>
            </a:r>
            <a:r>
              <a:rPr lang="en-US" dirty="0"/>
              <a:t>are preceded by colons (:).</a:t>
            </a:r>
            <a:endParaRPr lang="en-US" dirty="0" smtClean="0"/>
          </a:p>
          <a:p>
            <a:r>
              <a:rPr lang="en-US" dirty="0" smtClean="0">
                <a:solidFill>
                  <a:srgbClr val="0070C0"/>
                </a:solidFill>
              </a:rPr>
              <a:t>Trigger Body:  actions to take</a:t>
            </a:r>
          </a:p>
          <a:p>
            <a:pPr lvl="2"/>
            <a:r>
              <a:rPr lang="en-US" dirty="0"/>
              <a:t>This example inserts the old </a:t>
            </a:r>
            <a:r>
              <a:rPr lang="en-US" dirty="0" smtClean="0"/>
              <a:t>values from </a:t>
            </a:r>
            <a:r>
              <a:rPr lang="en-US" dirty="0"/>
              <a:t>the BOOKSHELF record into the BOOKSHELF_AUDIT table before the BOOKSHELF </a:t>
            </a:r>
            <a:r>
              <a:rPr lang="en-US" dirty="0" smtClean="0"/>
              <a:t>record is </a:t>
            </a:r>
            <a:r>
              <a:rPr lang="en-US" dirty="0"/>
              <a:t>updated.</a:t>
            </a:r>
            <a:endParaRPr lang="en-US" dirty="0" smtClean="0"/>
          </a:p>
          <a:p>
            <a:pPr lvl="1"/>
            <a:endParaRPr lang="en-US" dirty="0"/>
          </a:p>
        </p:txBody>
      </p:sp>
    </p:spTree>
    <p:extLst>
      <p:ext uri="{BB962C8B-B14F-4D97-AF65-F5344CB8AC3E}">
        <p14:creationId xmlns:p14="http://schemas.microsoft.com/office/powerpoint/2010/main" val="188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27797"/>
          </a:xfrm>
        </p:spPr>
        <p:txBody>
          <a:bodyPr/>
          <a:lstStyle/>
          <a:p>
            <a:r>
              <a:rPr lang="en-US" dirty="0"/>
              <a:t>Combining DML Trigger Types</a:t>
            </a:r>
            <a:endParaRPr lang="en-US" dirty="0"/>
          </a:p>
        </p:txBody>
      </p:sp>
      <p:sp>
        <p:nvSpPr>
          <p:cNvPr id="3" name="Content Placeholder 2"/>
          <p:cNvSpPr>
            <a:spLocks noGrp="1"/>
          </p:cNvSpPr>
          <p:nvPr>
            <p:ph sz="half" idx="1"/>
          </p:nvPr>
        </p:nvSpPr>
        <p:spPr>
          <a:xfrm>
            <a:off x="1097279" y="1202634"/>
            <a:ext cx="4937760" cy="4666460"/>
          </a:xfrm>
        </p:spPr>
        <p:txBody>
          <a:bodyPr>
            <a:normAutofit fontScale="55000" lnSpcReduction="20000"/>
          </a:bodyPr>
          <a:lstStyle/>
          <a:p>
            <a:pPr>
              <a:lnSpc>
                <a:spcPct val="120000"/>
              </a:lnSpc>
              <a:spcBef>
                <a:spcPts val="0"/>
              </a:spcBef>
            </a:pPr>
            <a:r>
              <a:rPr lang="en-US" dirty="0"/>
              <a:t>create or replace trigger BOOKSHELF_BEF_UPD_INS_ROW</a:t>
            </a:r>
          </a:p>
          <a:p>
            <a:pPr>
              <a:lnSpc>
                <a:spcPct val="120000"/>
              </a:lnSpc>
              <a:spcBef>
                <a:spcPts val="0"/>
              </a:spcBef>
            </a:pPr>
            <a:r>
              <a:rPr lang="en-US" sz="2500" dirty="0" smtClean="0"/>
              <a:t>before insert or </a:t>
            </a:r>
            <a:r>
              <a:rPr lang="en-US" sz="2500" b="1" dirty="0" smtClean="0"/>
              <a:t>update of Rating </a:t>
            </a:r>
            <a:r>
              <a:rPr lang="en-US" sz="2500" dirty="0" smtClean="0"/>
              <a:t>on BOOKSHELF</a:t>
            </a:r>
          </a:p>
          <a:p>
            <a:pPr>
              <a:lnSpc>
                <a:spcPct val="120000"/>
              </a:lnSpc>
              <a:spcBef>
                <a:spcPts val="0"/>
              </a:spcBef>
            </a:pPr>
            <a:r>
              <a:rPr lang="en-US" sz="2500" dirty="0" smtClean="0"/>
              <a:t>for each row</a:t>
            </a:r>
          </a:p>
          <a:p>
            <a:pPr lvl="1">
              <a:lnSpc>
                <a:spcPct val="120000"/>
              </a:lnSpc>
              <a:spcBef>
                <a:spcPts val="0"/>
              </a:spcBef>
            </a:pPr>
            <a:r>
              <a:rPr lang="en-US" sz="3300" dirty="0" smtClean="0"/>
              <a:t>begin</a:t>
            </a:r>
            <a:endParaRPr lang="en-US" sz="3300" dirty="0"/>
          </a:p>
          <a:p>
            <a:pPr lvl="2">
              <a:lnSpc>
                <a:spcPct val="120000"/>
              </a:lnSpc>
              <a:spcBef>
                <a:spcPts val="0"/>
              </a:spcBef>
            </a:pPr>
            <a:r>
              <a:rPr lang="en-US" sz="2500" b="1" dirty="0"/>
              <a:t>if INSERTING then</a:t>
            </a:r>
          </a:p>
          <a:p>
            <a:pPr lvl="3">
              <a:lnSpc>
                <a:spcPct val="120000"/>
              </a:lnSpc>
              <a:spcBef>
                <a:spcPts val="0"/>
              </a:spcBef>
            </a:pPr>
            <a:r>
              <a:rPr lang="en-US" sz="2500" dirty="0">
                <a:solidFill>
                  <a:srgbClr val="0070C0"/>
                </a:solidFill>
              </a:rPr>
              <a:t>insert into </a:t>
            </a:r>
            <a:r>
              <a:rPr lang="en-US" sz="2500" dirty="0" smtClean="0"/>
              <a:t>BOOKSHELF_AUDIT (</a:t>
            </a:r>
            <a:r>
              <a:rPr lang="en-US" sz="2500" dirty="0"/>
              <a:t>Title, Publisher, </a:t>
            </a:r>
            <a:r>
              <a:rPr lang="en-US" sz="2500" dirty="0" err="1"/>
              <a:t>CategoryName</a:t>
            </a:r>
            <a:r>
              <a:rPr lang="en-US" sz="2500" dirty="0" smtClean="0"/>
              <a:t>, </a:t>
            </a:r>
            <a:r>
              <a:rPr lang="en-US" sz="2500" dirty="0" err="1" smtClean="0"/>
              <a:t>New_Rating</a:t>
            </a:r>
            <a:r>
              <a:rPr lang="en-US" sz="2500" dirty="0"/>
              <a:t>, </a:t>
            </a:r>
            <a:r>
              <a:rPr lang="en-US" sz="2500" dirty="0" err="1"/>
              <a:t>Audit_Date</a:t>
            </a:r>
            <a:r>
              <a:rPr lang="en-US" sz="2500" dirty="0"/>
              <a:t>)</a:t>
            </a:r>
          </a:p>
          <a:p>
            <a:pPr lvl="4">
              <a:lnSpc>
                <a:spcPct val="120000"/>
              </a:lnSpc>
              <a:spcBef>
                <a:spcPts val="0"/>
              </a:spcBef>
            </a:pPr>
            <a:r>
              <a:rPr lang="en-US" sz="2500" dirty="0" smtClean="0"/>
              <a:t>Values (:</a:t>
            </a:r>
            <a:r>
              <a:rPr lang="en-US" sz="2500" dirty="0" err="1"/>
              <a:t>new.Title</a:t>
            </a:r>
            <a:r>
              <a:rPr lang="en-US" sz="2500" dirty="0"/>
              <a:t>, :</a:t>
            </a:r>
            <a:r>
              <a:rPr lang="en-US" sz="2500" dirty="0" err="1"/>
              <a:t>new.Publisher</a:t>
            </a:r>
            <a:r>
              <a:rPr lang="en-US" sz="2500" dirty="0"/>
              <a:t>, :</a:t>
            </a:r>
            <a:r>
              <a:rPr lang="en-US" sz="2500" dirty="0" err="1"/>
              <a:t>new.CategoryName</a:t>
            </a:r>
            <a:r>
              <a:rPr lang="en-US" sz="2500" dirty="0" smtClean="0"/>
              <a:t>, :</a:t>
            </a:r>
            <a:r>
              <a:rPr lang="en-US" sz="2500" dirty="0" err="1"/>
              <a:t>new.Rating</a:t>
            </a:r>
            <a:r>
              <a:rPr lang="en-US" sz="2500" dirty="0"/>
              <a:t>, </a:t>
            </a:r>
            <a:r>
              <a:rPr lang="en-US" sz="2500" dirty="0" err="1"/>
              <a:t>Sysdate</a:t>
            </a:r>
            <a:r>
              <a:rPr lang="en-US" sz="2500" dirty="0"/>
              <a:t>);</a:t>
            </a:r>
          </a:p>
          <a:p>
            <a:pPr lvl="2">
              <a:lnSpc>
                <a:spcPct val="120000"/>
              </a:lnSpc>
              <a:spcBef>
                <a:spcPts val="0"/>
              </a:spcBef>
            </a:pPr>
            <a:r>
              <a:rPr lang="en-US" sz="2500" b="1" dirty="0"/>
              <a:t>else </a:t>
            </a:r>
            <a:r>
              <a:rPr lang="en-US" sz="2500" dirty="0"/>
              <a:t>-- </a:t>
            </a:r>
            <a:r>
              <a:rPr lang="en-US" sz="2500" b="1" dirty="0">
                <a:solidFill>
                  <a:srgbClr val="00B050"/>
                </a:solidFill>
              </a:rPr>
              <a:t>if not inserting then we are updating the Rating</a:t>
            </a:r>
          </a:p>
          <a:p>
            <a:pPr lvl="3">
              <a:lnSpc>
                <a:spcPct val="120000"/>
              </a:lnSpc>
              <a:spcBef>
                <a:spcPts val="0"/>
              </a:spcBef>
            </a:pPr>
            <a:r>
              <a:rPr lang="en-US" sz="2500" dirty="0">
                <a:solidFill>
                  <a:srgbClr val="0070C0"/>
                </a:solidFill>
              </a:rPr>
              <a:t>insert into </a:t>
            </a:r>
            <a:r>
              <a:rPr lang="en-US" sz="2500" dirty="0" smtClean="0"/>
              <a:t>BOOKSHELF_AUDIT (</a:t>
            </a:r>
            <a:r>
              <a:rPr lang="en-US" sz="2500" dirty="0"/>
              <a:t>Title, Publisher, </a:t>
            </a:r>
            <a:r>
              <a:rPr lang="en-US" sz="2500" dirty="0" err="1"/>
              <a:t>CategoryName</a:t>
            </a:r>
            <a:r>
              <a:rPr lang="en-US" sz="2500" dirty="0" smtClean="0"/>
              <a:t>, </a:t>
            </a:r>
            <a:r>
              <a:rPr lang="en-US" sz="2500" dirty="0" err="1" smtClean="0"/>
              <a:t>Old_Rating</a:t>
            </a:r>
            <a:r>
              <a:rPr lang="en-US" sz="2500" dirty="0"/>
              <a:t>, </a:t>
            </a:r>
            <a:r>
              <a:rPr lang="en-US" sz="2500" dirty="0" err="1"/>
              <a:t>New_Rating</a:t>
            </a:r>
            <a:r>
              <a:rPr lang="en-US" sz="2500" dirty="0"/>
              <a:t>, </a:t>
            </a:r>
            <a:r>
              <a:rPr lang="en-US" sz="2500" dirty="0" err="1"/>
              <a:t>Audit_Date</a:t>
            </a:r>
            <a:r>
              <a:rPr lang="en-US" sz="2500" dirty="0"/>
              <a:t>)</a:t>
            </a:r>
          </a:p>
          <a:p>
            <a:pPr lvl="4">
              <a:lnSpc>
                <a:spcPct val="120000"/>
              </a:lnSpc>
              <a:spcBef>
                <a:spcPts val="0"/>
              </a:spcBef>
            </a:pPr>
            <a:r>
              <a:rPr lang="en-US" sz="2500" dirty="0" smtClean="0"/>
              <a:t>Values (:</a:t>
            </a:r>
            <a:r>
              <a:rPr lang="en-US" sz="2500" dirty="0" err="1"/>
              <a:t>old.Title</a:t>
            </a:r>
            <a:r>
              <a:rPr lang="en-US" sz="2500" dirty="0"/>
              <a:t>, :</a:t>
            </a:r>
            <a:r>
              <a:rPr lang="en-US" sz="2500" dirty="0" err="1"/>
              <a:t>old.Publisher</a:t>
            </a:r>
            <a:r>
              <a:rPr lang="en-US" sz="2500" dirty="0"/>
              <a:t>, :</a:t>
            </a:r>
            <a:r>
              <a:rPr lang="en-US" sz="2500" dirty="0" err="1"/>
              <a:t>old.CategoryName</a:t>
            </a:r>
            <a:r>
              <a:rPr lang="en-US" sz="2500" dirty="0" smtClean="0"/>
              <a:t>, :</a:t>
            </a:r>
            <a:r>
              <a:rPr lang="en-US" sz="2500" dirty="0" err="1"/>
              <a:t>old.Rating</a:t>
            </a:r>
            <a:r>
              <a:rPr lang="en-US" sz="2500" dirty="0"/>
              <a:t>, :</a:t>
            </a:r>
            <a:r>
              <a:rPr lang="en-US" sz="2500" dirty="0" err="1"/>
              <a:t>new.Rating</a:t>
            </a:r>
            <a:r>
              <a:rPr lang="en-US" sz="2500" dirty="0"/>
              <a:t>, </a:t>
            </a:r>
            <a:r>
              <a:rPr lang="en-US" sz="2500" dirty="0" err="1"/>
              <a:t>Sysdate</a:t>
            </a:r>
            <a:r>
              <a:rPr lang="en-US" sz="2500" dirty="0"/>
              <a:t>);</a:t>
            </a:r>
          </a:p>
          <a:p>
            <a:pPr lvl="2">
              <a:lnSpc>
                <a:spcPct val="120000"/>
              </a:lnSpc>
              <a:spcBef>
                <a:spcPts val="0"/>
              </a:spcBef>
            </a:pPr>
            <a:r>
              <a:rPr lang="en-US" sz="2500" dirty="0"/>
              <a:t>end if;</a:t>
            </a:r>
          </a:p>
          <a:p>
            <a:pPr lvl="1">
              <a:lnSpc>
                <a:spcPct val="120000"/>
              </a:lnSpc>
              <a:spcBef>
                <a:spcPts val="0"/>
              </a:spcBef>
            </a:pPr>
            <a:r>
              <a:rPr lang="en-US" sz="3300" dirty="0"/>
              <a:t>end;</a:t>
            </a:r>
            <a:endParaRPr lang="en-US" sz="3300" dirty="0"/>
          </a:p>
        </p:txBody>
      </p:sp>
      <p:sp>
        <p:nvSpPr>
          <p:cNvPr id="4" name="Content Placeholder 3"/>
          <p:cNvSpPr>
            <a:spLocks noGrp="1"/>
          </p:cNvSpPr>
          <p:nvPr>
            <p:ph sz="half" idx="2"/>
          </p:nvPr>
        </p:nvSpPr>
        <p:spPr>
          <a:xfrm>
            <a:off x="6217920" y="1202635"/>
            <a:ext cx="4937760" cy="4666460"/>
          </a:xfrm>
        </p:spPr>
        <p:txBody>
          <a:bodyPr>
            <a:normAutofit fontScale="55000" lnSpcReduction="20000"/>
          </a:bodyPr>
          <a:lstStyle/>
          <a:p>
            <a:pPr>
              <a:spcAft>
                <a:spcPts val="1200"/>
              </a:spcAft>
            </a:pPr>
            <a:r>
              <a:rPr lang="en-US" sz="3300" dirty="0"/>
              <a:t>trigger </a:t>
            </a:r>
            <a:r>
              <a:rPr lang="en-US" sz="3300" dirty="0" smtClean="0"/>
              <a:t>is </a:t>
            </a:r>
            <a:r>
              <a:rPr lang="en-US" sz="3300" dirty="0"/>
              <a:t>executed whenever an </a:t>
            </a:r>
            <a:r>
              <a:rPr lang="en-US" sz="3300" b="1" dirty="0"/>
              <a:t>insert </a:t>
            </a:r>
            <a:r>
              <a:rPr lang="en-US" sz="3300" dirty="0"/>
              <a:t>or an </a:t>
            </a:r>
            <a:r>
              <a:rPr lang="en-US" sz="3300" b="1" dirty="0"/>
              <a:t>update </a:t>
            </a:r>
            <a:r>
              <a:rPr lang="en-US" sz="3300" dirty="0"/>
              <a:t>occurs</a:t>
            </a:r>
            <a:r>
              <a:rPr lang="en-US" sz="3300" dirty="0" smtClean="0"/>
              <a:t>.</a:t>
            </a:r>
          </a:p>
          <a:p>
            <a:pPr>
              <a:spcAft>
                <a:spcPts val="1200"/>
              </a:spcAft>
            </a:pPr>
            <a:r>
              <a:rPr lang="en-US" sz="3300" dirty="0"/>
              <a:t>The </a:t>
            </a:r>
            <a:r>
              <a:rPr lang="en-US" sz="3300" b="1" dirty="0"/>
              <a:t>update </a:t>
            </a:r>
            <a:r>
              <a:rPr lang="en-US" sz="3300" dirty="0"/>
              <a:t>portion of the trigger occurs only when the Rating column’s value is updated</a:t>
            </a:r>
            <a:r>
              <a:rPr lang="en-US" sz="3300" dirty="0" smtClean="0"/>
              <a:t>.</a:t>
            </a:r>
          </a:p>
          <a:p>
            <a:pPr>
              <a:spcAft>
                <a:spcPts val="1200"/>
              </a:spcAft>
            </a:pPr>
            <a:r>
              <a:rPr lang="en-US" sz="3300" dirty="0" smtClean="0">
                <a:solidFill>
                  <a:srgbClr val="0070C0"/>
                </a:solidFill>
              </a:rPr>
              <a:t>BEFORE INSERT </a:t>
            </a:r>
            <a:r>
              <a:rPr lang="en-US" sz="3300" dirty="0"/>
              <a:t>and </a:t>
            </a:r>
            <a:r>
              <a:rPr lang="en-US" sz="3300" dirty="0">
                <a:solidFill>
                  <a:srgbClr val="0070C0"/>
                </a:solidFill>
              </a:rPr>
              <a:t>BEFORE UPDATE </a:t>
            </a:r>
            <a:r>
              <a:rPr lang="en-US" sz="3300" dirty="0"/>
              <a:t>(of Rating) </a:t>
            </a:r>
            <a:r>
              <a:rPr lang="en-US" sz="3300" dirty="0" smtClean="0"/>
              <a:t>trigger</a:t>
            </a:r>
          </a:p>
          <a:p>
            <a:pPr>
              <a:spcAft>
                <a:spcPts val="1200"/>
              </a:spcAft>
            </a:pPr>
            <a:r>
              <a:rPr lang="en-US" sz="3300" dirty="0"/>
              <a:t>Valid transaction types are </a:t>
            </a:r>
            <a:r>
              <a:rPr lang="en-US" sz="3300" b="1" dirty="0"/>
              <a:t>INSERTING</a:t>
            </a:r>
            <a:r>
              <a:rPr lang="en-US" sz="3300" dirty="0" smtClean="0"/>
              <a:t>, </a:t>
            </a:r>
            <a:r>
              <a:rPr lang="en-US" sz="3300" b="1" dirty="0" smtClean="0"/>
              <a:t>DELETING</a:t>
            </a:r>
            <a:r>
              <a:rPr lang="en-US" sz="3300" dirty="0"/>
              <a:t>, and </a:t>
            </a:r>
            <a:r>
              <a:rPr lang="en-US" sz="3300" b="1" dirty="0" smtClean="0"/>
              <a:t>UPDATING</a:t>
            </a:r>
          </a:p>
          <a:p>
            <a:pPr>
              <a:spcAft>
                <a:spcPts val="1200"/>
              </a:spcAft>
            </a:pPr>
            <a:endParaRPr lang="en-US" sz="1800" dirty="0"/>
          </a:p>
        </p:txBody>
      </p:sp>
    </p:spTree>
    <p:extLst>
      <p:ext uri="{BB962C8B-B14F-4D97-AF65-F5344CB8AC3E}">
        <p14:creationId xmlns:p14="http://schemas.microsoft.com/office/powerpoint/2010/main" val="320250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27797"/>
          </a:xfrm>
        </p:spPr>
        <p:txBody>
          <a:bodyPr/>
          <a:lstStyle/>
          <a:p>
            <a:r>
              <a:rPr lang="en-US" dirty="0"/>
              <a:t>Customizing Error Conditions</a:t>
            </a:r>
            <a:endParaRPr lang="en-US" dirty="0"/>
          </a:p>
        </p:txBody>
      </p:sp>
      <p:sp>
        <p:nvSpPr>
          <p:cNvPr id="3" name="Content Placeholder 2"/>
          <p:cNvSpPr>
            <a:spLocks noGrp="1"/>
          </p:cNvSpPr>
          <p:nvPr>
            <p:ph sz="half" idx="1"/>
          </p:nvPr>
        </p:nvSpPr>
        <p:spPr>
          <a:xfrm>
            <a:off x="1097279" y="1202634"/>
            <a:ext cx="4937760" cy="4666460"/>
          </a:xfrm>
        </p:spPr>
        <p:txBody>
          <a:bodyPr>
            <a:normAutofit fontScale="70000" lnSpcReduction="20000"/>
          </a:bodyPr>
          <a:lstStyle/>
          <a:p>
            <a:pPr>
              <a:lnSpc>
                <a:spcPct val="120000"/>
              </a:lnSpc>
              <a:spcBef>
                <a:spcPts val="0"/>
              </a:spcBef>
            </a:pPr>
            <a:r>
              <a:rPr lang="en-US" dirty="0"/>
              <a:t>create or replace trigger BOOKSHELF_BEF_DEL</a:t>
            </a:r>
          </a:p>
          <a:p>
            <a:pPr>
              <a:lnSpc>
                <a:spcPct val="120000"/>
              </a:lnSpc>
              <a:spcBef>
                <a:spcPts val="0"/>
              </a:spcBef>
            </a:pPr>
            <a:r>
              <a:rPr lang="en-US" dirty="0"/>
              <a:t>before delete on BOOKSHELF</a:t>
            </a:r>
          </a:p>
          <a:p>
            <a:pPr>
              <a:lnSpc>
                <a:spcPct val="120000"/>
              </a:lnSpc>
              <a:spcBef>
                <a:spcPts val="0"/>
              </a:spcBef>
            </a:pPr>
            <a:r>
              <a:rPr lang="en-US" b="1" dirty="0"/>
              <a:t>declare</a:t>
            </a:r>
          </a:p>
          <a:p>
            <a:pPr lvl="1">
              <a:lnSpc>
                <a:spcPct val="120000"/>
              </a:lnSpc>
              <a:spcBef>
                <a:spcPts val="0"/>
              </a:spcBef>
            </a:pPr>
            <a:r>
              <a:rPr lang="en-US" dirty="0" err="1"/>
              <a:t>weekend_error</a:t>
            </a:r>
            <a:r>
              <a:rPr lang="en-US" dirty="0"/>
              <a:t> EXCEPTION;</a:t>
            </a:r>
          </a:p>
          <a:p>
            <a:pPr lvl="1">
              <a:lnSpc>
                <a:spcPct val="120000"/>
              </a:lnSpc>
              <a:spcBef>
                <a:spcPts val="0"/>
              </a:spcBef>
            </a:pPr>
            <a:r>
              <a:rPr lang="en-US" dirty="0" err="1"/>
              <a:t>not_library_user</a:t>
            </a:r>
            <a:r>
              <a:rPr lang="en-US" dirty="0"/>
              <a:t> EXCEPTION;</a:t>
            </a:r>
          </a:p>
          <a:p>
            <a:pPr>
              <a:lnSpc>
                <a:spcPct val="120000"/>
              </a:lnSpc>
              <a:spcBef>
                <a:spcPts val="0"/>
              </a:spcBef>
            </a:pPr>
            <a:r>
              <a:rPr lang="en-US" b="1" dirty="0"/>
              <a:t>begin</a:t>
            </a:r>
          </a:p>
          <a:p>
            <a:pPr lvl="1">
              <a:lnSpc>
                <a:spcPct val="120000"/>
              </a:lnSpc>
              <a:spcBef>
                <a:spcPts val="0"/>
              </a:spcBef>
            </a:pPr>
            <a:r>
              <a:rPr lang="en-US" sz="2000" dirty="0">
                <a:solidFill>
                  <a:srgbClr val="0070C0"/>
                </a:solidFill>
              </a:rPr>
              <a:t>if</a:t>
            </a:r>
            <a:r>
              <a:rPr lang="en-US" sz="2000" dirty="0"/>
              <a:t> TO_CHAR(</a:t>
            </a:r>
            <a:r>
              <a:rPr lang="en-US" sz="2000" dirty="0" err="1"/>
              <a:t>SysDate</a:t>
            </a:r>
            <a:r>
              <a:rPr lang="en-US" sz="2000" dirty="0"/>
              <a:t>,'DY') = 'SAT' </a:t>
            </a:r>
            <a:r>
              <a:rPr lang="en-US" sz="2000" dirty="0" smtClean="0"/>
              <a:t>or TO_CHAR(</a:t>
            </a:r>
            <a:r>
              <a:rPr lang="en-US" sz="2000" dirty="0" err="1" smtClean="0"/>
              <a:t>SysDate</a:t>
            </a:r>
            <a:r>
              <a:rPr lang="en-US" sz="2000" dirty="0"/>
              <a:t>,'DY') = 'SUN' THEN</a:t>
            </a:r>
          </a:p>
          <a:p>
            <a:pPr lvl="2">
              <a:lnSpc>
                <a:spcPct val="120000"/>
              </a:lnSpc>
              <a:spcBef>
                <a:spcPts val="0"/>
              </a:spcBef>
            </a:pPr>
            <a:r>
              <a:rPr lang="en-US" sz="1600" dirty="0"/>
              <a:t>RAISE </a:t>
            </a:r>
            <a:r>
              <a:rPr lang="en-US" sz="1600" dirty="0" err="1"/>
              <a:t>weekend_error</a:t>
            </a:r>
            <a:r>
              <a:rPr lang="en-US" sz="1600" dirty="0"/>
              <a:t>;</a:t>
            </a:r>
          </a:p>
          <a:p>
            <a:pPr lvl="1">
              <a:lnSpc>
                <a:spcPct val="120000"/>
              </a:lnSpc>
              <a:spcBef>
                <a:spcPts val="0"/>
              </a:spcBef>
            </a:pPr>
            <a:r>
              <a:rPr lang="en-US" sz="2000" dirty="0"/>
              <a:t>end if;</a:t>
            </a:r>
          </a:p>
          <a:p>
            <a:pPr lvl="1">
              <a:lnSpc>
                <a:spcPct val="120000"/>
              </a:lnSpc>
              <a:spcBef>
                <a:spcPts val="0"/>
              </a:spcBef>
            </a:pPr>
            <a:r>
              <a:rPr lang="en-US" sz="2000" dirty="0">
                <a:solidFill>
                  <a:srgbClr val="0070C0"/>
                </a:solidFill>
              </a:rPr>
              <a:t>if</a:t>
            </a:r>
            <a:r>
              <a:rPr lang="en-US" sz="2000" dirty="0"/>
              <a:t> SUBSTR(User,1,3) &lt;&gt; 'LIB' </a:t>
            </a:r>
            <a:r>
              <a:rPr lang="en-US" sz="2000" dirty="0" smtClean="0"/>
              <a:t>THEN </a:t>
            </a:r>
            <a:endParaRPr lang="en-US" sz="2000" dirty="0"/>
          </a:p>
          <a:p>
            <a:pPr lvl="2">
              <a:lnSpc>
                <a:spcPct val="120000"/>
              </a:lnSpc>
              <a:spcBef>
                <a:spcPts val="0"/>
              </a:spcBef>
            </a:pPr>
            <a:r>
              <a:rPr lang="en-US" sz="1600" dirty="0"/>
              <a:t>RAISE </a:t>
            </a:r>
            <a:r>
              <a:rPr lang="en-US" sz="1600" dirty="0" err="1"/>
              <a:t>not_library_user</a:t>
            </a:r>
            <a:r>
              <a:rPr lang="en-US" sz="1600" dirty="0"/>
              <a:t>;</a:t>
            </a:r>
          </a:p>
          <a:p>
            <a:pPr lvl="1">
              <a:lnSpc>
                <a:spcPct val="120000"/>
              </a:lnSpc>
              <a:spcBef>
                <a:spcPts val="0"/>
              </a:spcBef>
            </a:pPr>
            <a:r>
              <a:rPr lang="en-US" sz="2000" dirty="0"/>
              <a:t>end if;</a:t>
            </a:r>
          </a:p>
          <a:p>
            <a:pPr lvl="1">
              <a:lnSpc>
                <a:spcPct val="120000"/>
              </a:lnSpc>
              <a:spcBef>
                <a:spcPts val="0"/>
              </a:spcBef>
            </a:pPr>
            <a:r>
              <a:rPr lang="en-US" sz="2000" dirty="0">
                <a:solidFill>
                  <a:srgbClr val="0070C0"/>
                </a:solidFill>
              </a:rPr>
              <a:t>EXCEPTION</a:t>
            </a:r>
          </a:p>
          <a:p>
            <a:pPr lvl="2">
              <a:lnSpc>
                <a:spcPct val="120000"/>
              </a:lnSpc>
              <a:spcBef>
                <a:spcPts val="0"/>
              </a:spcBef>
            </a:pPr>
            <a:r>
              <a:rPr lang="en-US" sz="1600" b="1" dirty="0"/>
              <a:t>WHEN</a:t>
            </a:r>
            <a:r>
              <a:rPr lang="en-US" sz="1600" dirty="0"/>
              <a:t> </a:t>
            </a:r>
            <a:r>
              <a:rPr lang="en-US" sz="1600" dirty="0" err="1"/>
              <a:t>weekend_error</a:t>
            </a:r>
            <a:r>
              <a:rPr lang="en-US" sz="1600" dirty="0"/>
              <a:t> </a:t>
            </a:r>
            <a:r>
              <a:rPr lang="en-US" sz="1600" dirty="0" smtClean="0"/>
              <a:t>THEN RAISE_APPLICATION_ERROR </a:t>
            </a:r>
            <a:r>
              <a:rPr lang="en-US" sz="1600" dirty="0"/>
              <a:t>(-20001</a:t>
            </a:r>
            <a:r>
              <a:rPr lang="en-US" sz="1600" dirty="0" smtClean="0"/>
              <a:t>, 'Deletions </a:t>
            </a:r>
            <a:r>
              <a:rPr lang="en-US" sz="1600" dirty="0"/>
              <a:t>not allowed on weekends');</a:t>
            </a:r>
          </a:p>
          <a:p>
            <a:pPr lvl="2">
              <a:lnSpc>
                <a:spcPct val="120000"/>
              </a:lnSpc>
              <a:spcBef>
                <a:spcPts val="0"/>
              </a:spcBef>
            </a:pPr>
            <a:r>
              <a:rPr lang="en-US" sz="1600" b="1" dirty="0"/>
              <a:t>WHEN</a:t>
            </a:r>
            <a:r>
              <a:rPr lang="en-US" sz="1600" dirty="0"/>
              <a:t> </a:t>
            </a:r>
            <a:r>
              <a:rPr lang="en-US" sz="1600" dirty="0" err="1"/>
              <a:t>not_library_user</a:t>
            </a:r>
            <a:r>
              <a:rPr lang="en-US" sz="1600" dirty="0"/>
              <a:t> </a:t>
            </a:r>
            <a:r>
              <a:rPr lang="en-US" sz="1600" dirty="0" smtClean="0"/>
              <a:t>THEN RAISE_APPLICATION_ERROR </a:t>
            </a:r>
            <a:r>
              <a:rPr lang="en-US" sz="1600" dirty="0"/>
              <a:t>(-20002</a:t>
            </a:r>
            <a:r>
              <a:rPr lang="en-US" sz="1600" dirty="0" smtClean="0"/>
              <a:t>, 'Deletions </a:t>
            </a:r>
            <a:r>
              <a:rPr lang="en-US" sz="1600" dirty="0"/>
              <a:t>only allowed by Library users');</a:t>
            </a:r>
          </a:p>
          <a:p>
            <a:pPr>
              <a:lnSpc>
                <a:spcPct val="120000"/>
              </a:lnSpc>
              <a:spcBef>
                <a:spcPts val="0"/>
              </a:spcBef>
            </a:pPr>
            <a:r>
              <a:rPr lang="en-US" b="1" dirty="0"/>
              <a:t>end</a:t>
            </a:r>
            <a:r>
              <a:rPr lang="en-US" dirty="0"/>
              <a:t>;</a:t>
            </a:r>
            <a:endParaRPr lang="en-US" sz="3300" dirty="0"/>
          </a:p>
        </p:txBody>
      </p:sp>
      <p:sp>
        <p:nvSpPr>
          <p:cNvPr id="4" name="Content Placeholder 3"/>
          <p:cNvSpPr>
            <a:spLocks noGrp="1"/>
          </p:cNvSpPr>
          <p:nvPr>
            <p:ph sz="half" idx="2"/>
          </p:nvPr>
        </p:nvSpPr>
        <p:spPr>
          <a:xfrm>
            <a:off x="6217920" y="1202635"/>
            <a:ext cx="5689158" cy="4666460"/>
          </a:xfrm>
        </p:spPr>
        <p:txBody>
          <a:bodyPr>
            <a:normAutofit fontScale="70000" lnSpcReduction="20000"/>
          </a:bodyPr>
          <a:lstStyle/>
          <a:p>
            <a:r>
              <a:rPr lang="en-US" dirty="0"/>
              <a:t>There are no </a:t>
            </a:r>
            <a:r>
              <a:rPr lang="en-US" b="1" dirty="0"/>
              <a:t>when </a:t>
            </a:r>
            <a:r>
              <a:rPr lang="en-US" dirty="0"/>
              <a:t>clauses in this trigger, so the trigger body is executed for all </a:t>
            </a:r>
            <a:r>
              <a:rPr lang="en-US" b="1" dirty="0"/>
              <a:t>delete</a:t>
            </a:r>
            <a:r>
              <a:rPr lang="en-US" dirty="0"/>
              <a:t>s.</a:t>
            </a:r>
            <a:endParaRPr lang="en-US" dirty="0" smtClean="0"/>
          </a:p>
          <a:p>
            <a:r>
              <a:rPr lang="en-US" dirty="0" smtClean="0"/>
              <a:t>Within </a:t>
            </a:r>
            <a:r>
              <a:rPr lang="en-US" dirty="0"/>
              <a:t>a single trigger, you may establish different error conditions. </a:t>
            </a:r>
            <a:endParaRPr lang="en-US" dirty="0" smtClean="0"/>
          </a:p>
          <a:p>
            <a:r>
              <a:rPr lang="en-US" dirty="0" smtClean="0"/>
              <a:t>For </a:t>
            </a:r>
            <a:r>
              <a:rPr lang="en-US" dirty="0"/>
              <a:t>each of the error </a:t>
            </a:r>
            <a:r>
              <a:rPr lang="en-US" dirty="0" smtClean="0"/>
              <a:t>conditions you </a:t>
            </a:r>
            <a:r>
              <a:rPr lang="en-US" dirty="0"/>
              <a:t>define, you may select an error message that appears when the error occurs</a:t>
            </a:r>
            <a:r>
              <a:rPr lang="en-US" dirty="0" smtClean="0"/>
              <a:t>.</a:t>
            </a:r>
          </a:p>
          <a:p>
            <a:r>
              <a:rPr lang="en-US" dirty="0" smtClean="0"/>
              <a:t>Error numbers </a:t>
            </a:r>
            <a:r>
              <a:rPr lang="en-US" dirty="0"/>
              <a:t>and messages that are displayed to the user are set via </a:t>
            </a:r>
            <a:r>
              <a:rPr lang="en-US" dirty="0" smtClean="0"/>
              <a:t>the </a:t>
            </a:r>
            <a:r>
              <a:rPr lang="en-US" dirty="0" smtClean="0">
                <a:solidFill>
                  <a:srgbClr val="0070C0"/>
                </a:solidFill>
              </a:rPr>
              <a:t>RAISE_APPLICATION_ERROR </a:t>
            </a:r>
            <a:r>
              <a:rPr lang="en-US" dirty="0" smtClean="0"/>
              <a:t> procedure</a:t>
            </a:r>
            <a:r>
              <a:rPr lang="en-US" dirty="0"/>
              <a:t>, which may be called from within any trigger</a:t>
            </a:r>
            <a:r>
              <a:rPr lang="en-US" dirty="0" smtClean="0"/>
              <a:t>.</a:t>
            </a:r>
          </a:p>
          <a:p>
            <a:endParaRPr lang="en-US" dirty="0" smtClean="0"/>
          </a:p>
          <a:p>
            <a:r>
              <a:rPr lang="en-US" dirty="0"/>
              <a:t>The following example shows a </a:t>
            </a:r>
            <a:r>
              <a:rPr lang="en-US" dirty="0">
                <a:solidFill>
                  <a:srgbClr val="0070C0"/>
                </a:solidFill>
              </a:rPr>
              <a:t>statement-level</a:t>
            </a:r>
            <a:r>
              <a:rPr lang="en-US" dirty="0"/>
              <a:t> BEFORE DELETE trigger on the </a:t>
            </a:r>
            <a:r>
              <a:rPr lang="en-US" dirty="0" smtClean="0"/>
              <a:t>BOOKSHELF table.</a:t>
            </a:r>
          </a:p>
          <a:p>
            <a:r>
              <a:rPr lang="en-US" dirty="0"/>
              <a:t>When a user attempts to delete a record from the BOOKSHELF table, this trigger is </a:t>
            </a:r>
            <a:r>
              <a:rPr lang="en-US" dirty="0" smtClean="0"/>
              <a:t>executed and </a:t>
            </a:r>
            <a:r>
              <a:rPr lang="en-US" dirty="0"/>
              <a:t>checks two system conditions: </a:t>
            </a:r>
            <a:endParaRPr lang="en-US" dirty="0" smtClean="0"/>
          </a:p>
          <a:p>
            <a:pPr lvl="1"/>
            <a:r>
              <a:rPr lang="en-US" dirty="0" smtClean="0"/>
              <a:t>that </a:t>
            </a:r>
            <a:r>
              <a:rPr lang="en-US" dirty="0"/>
              <a:t>the day of the week is neither Saturday nor Sunday, </a:t>
            </a:r>
            <a:r>
              <a:rPr lang="en-US" dirty="0" smtClean="0"/>
              <a:t>and </a:t>
            </a:r>
          </a:p>
          <a:p>
            <a:pPr lvl="1"/>
            <a:r>
              <a:rPr lang="en-US" dirty="0" smtClean="0"/>
              <a:t>that </a:t>
            </a:r>
            <a:r>
              <a:rPr lang="en-US" dirty="0"/>
              <a:t>the Oracle username of the account performing the delete begins with the letters “LIB</a:t>
            </a:r>
            <a:r>
              <a:rPr lang="en-US" dirty="0" smtClean="0"/>
              <a:t>.”</a:t>
            </a:r>
          </a:p>
          <a:p>
            <a:endParaRPr lang="en-US" dirty="0"/>
          </a:p>
        </p:txBody>
      </p:sp>
    </p:spTree>
    <p:extLst>
      <p:ext uri="{BB962C8B-B14F-4D97-AF65-F5344CB8AC3E}">
        <p14:creationId xmlns:p14="http://schemas.microsoft.com/office/powerpoint/2010/main" val="23874956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643</TotalTime>
  <Words>1581</Words>
  <Application>Microsoft Office PowerPoint</Application>
  <PresentationFormat>Widescreen</PresentationFormat>
  <Paragraphs>211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Retrospect</vt:lpstr>
      <vt:lpstr>Triggers</vt:lpstr>
      <vt:lpstr>Triggers</vt:lpstr>
      <vt:lpstr>When to use Triggers</vt:lpstr>
      <vt:lpstr>System Events</vt:lpstr>
      <vt:lpstr>When Is the Trigger Fired?</vt:lpstr>
      <vt:lpstr>Row level vs. Statement level Triggers</vt:lpstr>
      <vt:lpstr>Trigger Syntax Example: auditing triggers.</vt:lpstr>
      <vt:lpstr>Combining DML Trigger Types</vt:lpstr>
      <vt:lpstr>Customizing Error Conditions</vt:lpstr>
      <vt:lpstr>Calling Procedures Within Triggers</vt:lpstr>
      <vt:lpstr>Creating DDL Event Triggers</vt:lpstr>
      <vt:lpstr>PowerPoint Presentation</vt:lpstr>
      <vt:lpstr>Protect Against Drop</vt:lpstr>
      <vt:lpstr>Creating Database Event Triggers</vt:lpstr>
      <vt:lpstr>Designing Triggers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PL/SQL</dc:title>
  <dc:creator>Omar</dc:creator>
  <cp:lastModifiedBy>Omar</cp:lastModifiedBy>
  <cp:revision>42</cp:revision>
  <dcterms:created xsi:type="dcterms:W3CDTF">2014-10-08T19:41:49Z</dcterms:created>
  <dcterms:modified xsi:type="dcterms:W3CDTF">2014-10-13T16:54:16Z</dcterms:modified>
</cp:coreProperties>
</file>