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5" r:id="rId12"/>
    <p:sldId id="269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7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10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dbc/jdbc-create-tables.htm" TargetMode="External"/><Relationship Id="rId2" Type="http://schemas.openxmlformats.org/officeDocument/2006/relationships/hyperlink" Target="http://www.tutorialspoint.com/jdbc/jdbc-insert-record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sql/sql-transaction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 Creation/Inserts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Project: </a:t>
            </a:r>
            <a:r>
              <a:rPr lang="en-US" dirty="0" err="1" smtClean="0"/>
              <a:t>CodeName</a:t>
            </a:r>
            <a:r>
              <a:rPr lang="en-US" dirty="0" smtClean="0"/>
              <a:t>-trouble tick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9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7481" y="417739"/>
            <a:ext cx="8042275" cy="4343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 smtClean="0"/>
              <a:t>Tickets </a:t>
            </a:r>
            <a:r>
              <a:rPr lang="en-US" sz="7200" dirty="0" err="1"/>
              <a:t>dao</a:t>
            </a:r>
            <a:r>
              <a:rPr lang="en-US" sz="7200" dirty="0"/>
              <a:t> = new Tickets()</a:t>
            </a:r>
            <a:r>
              <a:rPr lang="en-US" sz="7200" dirty="0" smtClean="0"/>
              <a:t>;</a:t>
            </a:r>
          </a:p>
          <a:p>
            <a:pPr marL="0" indent="0">
              <a:buNone/>
            </a:pPr>
            <a:r>
              <a:rPr lang="en-US" sz="7200" dirty="0" smtClean="0"/>
              <a:t>/</a:t>
            </a:r>
            <a:r>
              <a:rPr lang="en-US" sz="7200" dirty="0"/>
              <a:t>/</a:t>
            </a:r>
            <a:r>
              <a:rPr lang="en-US" sz="7200" dirty="0" err="1"/>
              <a:t>dao.createDataBase</a:t>
            </a:r>
            <a:r>
              <a:rPr lang="en-US" sz="7200" dirty="0"/>
              <a:t>()</a:t>
            </a:r>
            <a:r>
              <a:rPr lang="en-US" sz="7200" dirty="0" smtClean="0"/>
              <a:t>;</a:t>
            </a:r>
            <a:r>
              <a:rPr lang="en-US" sz="7200" dirty="0"/>
              <a:t>	   </a:t>
            </a:r>
          </a:p>
          <a:p>
            <a:pPr marL="0" indent="0">
              <a:buNone/>
            </a:pPr>
            <a:r>
              <a:rPr lang="en-US" sz="7200" dirty="0" smtClean="0"/>
              <a:t> menu</a:t>
            </a:r>
            <a:r>
              <a:rPr lang="en-US" sz="7200" dirty="0"/>
              <a:t>();  //initial call to build menu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do       {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        </a:t>
            </a:r>
            <a:r>
              <a:rPr lang="en-US" sz="7200" dirty="0" smtClean="0"/>
              <a:t>       </a:t>
            </a:r>
            <a:r>
              <a:rPr lang="en-US" sz="7200" dirty="0"/>
              <a:t>	 switch(</a:t>
            </a:r>
            <a:r>
              <a:rPr lang="en-US" sz="7200" dirty="0" err="1"/>
              <a:t>ans.charAt</a:t>
            </a:r>
            <a:r>
              <a:rPr lang="en-US" sz="7200" dirty="0"/>
              <a:t>(0)</a:t>
            </a:r>
            <a:r>
              <a:rPr lang="en-US" sz="7200" dirty="0" smtClean="0"/>
              <a:t>) </a:t>
            </a:r>
            <a:r>
              <a:rPr lang="en-US" sz="7200" dirty="0"/>
              <a:t>{</a:t>
            </a:r>
          </a:p>
          <a:p>
            <a:pPr marL="0" indent="0">
              <a:buNone/>
            </a:pPr>
            <a:r>
              <a:rPr lang="en-US" sz="7200" dirty="0"/>
              <a:t>                    	 case '1': </a:t>
            </a:r>
          </a:p>
          <a:p>
            <a:pPr marL="0" indent="0">
              <a:buNone/>
            </a:pPr>
            <a:r>
              <a:rPr lang="en-US" sz="7200" dirty="0"/>
              <a:t>                    		 </a:t>
            </a:r>
            <a:r>
              <a:rPr lang="en-US" sz="7200" dirty="0" err="1"/>
              <a:t>dao.insertIntoDataBase</a:t>
            </a:r>
            <a:r>
              <a:rPr lang="en-US" sz="7200" dirty="0"/>
              <a:t>()</a:t>
            </a:r>
            <a:r>
              <a:rPr lang="en-US" sz="7200" dirty="0" smtClean="0"/>
              <a:t>; break</a:t>
            </a:r>
            <a:r>
              <a:rPr lang="en-US" sz="7200" dirty="0"/>
              <a:t>;</a:t>
            </a:r>
          </a:p>
          <a:p>
            <a:pPr marL="0" indent="0">
              <a:buNone/>
            </a:pPr>
            <a:r>
              <a:rPr lang="en-US" sz="7200" dirty="0"/>
              <a:t>                    	 case '5': </a:t>
            </a:r>
          </a:p>
          <a:p>
            <a:pPr marL="0" indent="0">
              <a:buNone/>
            </a:pPr>
            <a:r>
              <a:rPr lang="en-US" sz="7200" dirty="0"/>
              <a:t>                    		 </a:t>
            </a:r>
            <a:r>
              <a:rPr lang="en-US" sz="7200" dirty="0" err="1"/>
              <a:t>System.exit</a:t>
            </a:r>
            <a:r>
              <a:rPr lang="en-US" sz="7200" dirty="0"/>
              <a:t>(0)</a:t>
            </a:r>
            <a:r>
              <a:rPr lang="en-US" sz="7200" dirty="0" smtClean="0"/>
              <a:t>; break</a:t>
            </a:r>
            <a:r>
              <a:rPr lang="en-US" sz="7200" dirty="0"/>
              <a:t>;</a:t>
            </a:r>
          </a:p>
          <a:p>
            <a:pPr marL="0" indent="0">
              <a:buNone/>
            </a:pPr>
            <a:r>
              <a:rPr lang="en-US" sz="7200" dirty="0"/>
              <a:t>          </a:t>
            </a:r>
            <a:r>
              <a:rPr lang="en-US" sz="7200" dirty="0" smtClean="0"/>
              <a:t>                    </a:t>
            </a:r>
            <a:r>
              <a:rPr lang="en-US" sz="7200" dirty="0"/>
              <a:t>}</a:t>
            </a:r>
          </a:p>
          <a:p>
            <a:pPr marL="0" indent="0">
              <a:buNone/>
            </a:pPr>
            <a:r>
              <a:rPr lang="en-US" sz="7200" dirty="0"/>
              <a:t>            	menu(); //repeat menu</a:t>
            </a:r>
          </a:p>
          <a:p>
            <a:pPr marL="0" indent="0">
              <a:buNone/>
            </a:pPr>
            <a:r>
              <a:rPr lang="en-US" sz="7200" dirty="0"/>
              <a:t>            }while (!</a:t>
            </a:r>
            <a:r>
              <a:rPr lang="en-US" sz="7200" dirty="0" err="1"/>
              <a:t>ans.equals</a:t>
            </a:r>
            <a:r>
              <a:rPr lang="en-US" sz="7200" dirty="0"/>
              <a:t>("5"))</a:t>
            </a:r>
            <a:r>
              <a:rPr lang="en-US" sz="7200" dirty="0" smtClean="0"/>
              <a:t>;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4045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features:</a:t>
            </a:r>
            <a:br>
              <a:rPr lang="en-US" dirty="0" smtClean="0"/>
            </a:br>
            <a:r>
              <a:rPr lang="en-US" dirty="0" smtClean="0"/>
              <a:t>working with Java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java.text.DateFormat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java.text.SimpleDateFormat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java.util.Date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0110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features:</a:t>
            </a:r>
            <a:br>
              <a:rPr lang="en-US" dirty="0" smtClean="0"/>
            </a:br>
            <a:r>
              <a:rPr lang="en-US" dirty="0" smtClean="0"/>
              <a:t>working with Java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DateFormat</a:t>
            </a:r>
            <a:r>
              <a:rPr lang="en-US" dirty="0"/>
              <a:t> </a:t>
            </a:r>
            <a:r>
              <a:rPr lang="en-US" dirty="0" err="1"/>
              <a:t>dateFormat</a:t>
            </a:r>
            <a:r>
              <a:rPr lang="en-US" dirty="0"/>
              <a:t>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new </a:t>
            </a:r>
            <a:r>
              <a:rPr lang="en-US" dirty="0" err="1"/>
              <a:t>SimpleDateFormat</a:t>
            </a:r>
            <a:r>
              <a:rPr lang="en-US" dirty="0"/>
              <a:t>("MM-</a:t>
            </a:r>
            <a:r>
              <a:rPr lang="en-US" dirty="0" err="1"/>
              <a:t>dd</a:t>
            </a:r>
            <a:r>
              <a:rPr lang="en-US" dirty="0"/>
              <a:t>-</a:t>
            </a:r>
            <a:r>
              <a:rPr lang="en-US" dirty="0" err="1"/>
              <a:t>yyyy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smtClean="0"/>
              <a:t>Date </a:t>
            </a:r>
            <a:r>
              <a:rPr lang="en-US" dirty="0"/>
              <a:t>date = new Date();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</a:t>
            </a:r>
            <a:r>
              <a:rPr lang="en-US" dirty="0" err="1"/>
              <a:t>dateFormat.format</a:t>
            </a:r>
            <a:r>
              <a:rPr lang="en-US" dirty="0"/>
              <a:t>(date));</a:t>
            </a:r>
          </a:p>
        </p:txBody>
      </p:sp>
    </p:spTree>
    <p:extLst>
      <p:ext uri="{BB962C8B-B14F-4D97-AF65-F5344CB8AC3E}">
        <p14:creationId xmlns:p14="http://schemas.microsoft.com/office/powerpoint/2010/main" val="281897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http://www.tutorialspoint.com/jdbc/jdbc-insert-</a:t>
            </a:r>
            <a:r>
              <a:rPr lang="en-US" dirty="0" smtClean="0">
                <a:hlinkClick r:id="rId2"/>
              </a:rPr>
              <a:t>records.htm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http://www.tutorialspoint.com/jdbc/jdbc-create-</a:t>
            </a:r>
            <a:r>
              <a:rPr lang="en-US" dirty="0" smtClean="0">
                <a:hlinkClick r:id="rId3"/>
              </a:rPr>
              <a:t>tables.htm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http://www.tutorialspoint.com/sql/sql-</a:t>
            </a:r>
            <a:r>
              <a:rPr lang="en-US" dirty="0" smtClean="0">
                <a:hlinkClick r:id="rId4"/>
              </a:rPr>
              <a:t>transactions.htm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7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522375"/>
          </a:xfrm>
        </p:spPr>
        <p:txBody>
          <a:bodyPr/>
          <a:lstStyle/>
          <a:p>
            <a:r>
              <a:rPr lang="en-US" dirty="0" smtClean="0"/>
              <a:t>1. Table Creation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03544" y="2098824"/>
            <a:ext cx="6136912" cy="2264521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b="1" dirty="0" smtClean="0">
                <a:latin typeface="Calibri"/>
                <a:ea typeface="Calibri"/>
                <a:cs typeface="Times New Roman"/>
              </a:rPr>
              <a:t>String </a:t>
            </a:r>
            <a:r>
              <a:rPr lang="en-US" sz="9600" b="1" dirty="0" err="1">
                <a:latin typeface="Calibri"/>
                <a:ea typeface="Calibri"/>
                <a:cs typeface="Times New Roman"/>
              </a:rPr>
              <a:t>sql</a:t>
            </a:r>
            <a:r>
              <a:rPr lang="en-US" sz="9600" b="1" dirty="0">
                <a:latin typeface="Calibri"/>
                <a:ea typeface="Calibri"/>
                <a:cs typeface="Times New Roman"/>
              </a:rPr>
              <a:t> = "CREATE TABLE </a:t>
            </a:r>
            <a:r>
              <a:rPr lang="en-US" sz="9600" b="1" dirty="0" err="1" smtClean="0">
                <a:latin typeface="Calibri"/>
                <a:ea typeface="Calibri"/>
                <a:cs typeface="Times New Roman"/>
              </a:rPr>
              <a:t>my_Ticket</a:t>
            </a:r>
            <a:r>
              <a:rPr lang="en-US" sz="9600" b="1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9600" b="1" dirty="0">
                <a:latin typeface="Calibri"/>
                <a:ea typeface="Calibri"/>
                <a:cs typeface="Times New Roman"/>
              </a:rPr>
              <a:t>" </a:t>
            </a:r>
            <a:r>
              <a:rPr lang="en-US" sz="9600" b="1" dirty="0" smtClean="0">
                <a:latin typeface="Calibri"/>
                <a:ea typeface="Calibri"/>
                <a:cs typeface="Times New Roman"/>
              </a:rPr>
              <a:t>+ 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b="1" dirty="0" smtClean="0">
                <a:latin typeface="Calibri"/>
                <a:ea typeface="Calibri"/>
                <a:cs typeface="Times New Roman"/>
              </a:rPr>
              <a:t>"(</a:t>
            </a:r>
            <a:r>
              <a:rPr lang="en-US" sz="9600" b="1" dirty="0">
                <a:latin typeface="Calibri"/>
                <a:ea typeface="Calibri"/>
                <a:cs typeface="Times New Roman"/>
              </a:rPr>
              <a:t>id INTEGER not NULL AUTO_INCREMENT, " </a:t>
            </a:r>
            <a:r>
              <a:rPr lang="en-US" sz="9600" b="1" dirty="0" smtClean="0">
                <a:latin typeface="Calibri"/>
                <a:ea typeface="Calibri"/>
                <a:cs typeface="Times New Roman"/>
              </a:rPr>
              <a:t>+  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b="1" dirty="0" smtClean="0">
                <a:latin typeface="Calibri"/>
                <a:ea typeface="Calibri"/>
                <a:cs typeface="Times New Roman"/>
              </a:rPr>
              <a:t>" </a:t>
            </a:r>
            <a:r>
              <a:rPr lang="en-US" sz="9600" b="1" dirty="0" err="1">
                <a:latin typeface="Calibri"/>
                <a:ea typeface="Calibri"/>
                <a:cs typeface="Times New Roman"/>
              </a:rPr>
              <a:t>ticketNum</a:t>
            </a:r>
            <a:r>
              <a:rPr lang="en-US" sz="9600" b="1" dirty="0">
                <a:latin typeface="Calibri"/>
                <a:ea typeface="Calibri"/>
                <a:cs typeface="Times New Roman"/>
              </a:rPr>
              <a:t> INTEGER, " +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b="1" dirty="0" smtClean="0">
                <a:latin typeface="Calibri"/>
                <a:ea typeface="Calibri"/>
                <a:cs typeface="Times New Roman"/>
              </a:rPr>
              <a:t>" </a:t>
            </a:r>
            <a:r>
              <a:rPr lang="en-US" sz="9600" b="1" dirty="0" err="1">
                <a:latin typeface="Calibri"/>
                <a:ea typeface="Calibri"/>
                <a:cs typeface="Times New Roman"/>
              </a:rPr>
              <a:t>ticketDesc</a:t>
            </a:r>
            <a:r>
              <a:rPr lang="en-US" sz="9600" b="1" dirty="0">
                <a:latin typeface="Calibri"/>
                <a:ea typeface="Calibri"/>
                <a:cs typeface="Times New Roman"/>
              </a:rPr>
              <a:t> VARCHAR(100), " </a:t>
            </a:r>
            <a:r>
              <a:rPr lang="en-US" sz="9600" b="1" dirty="0" smtClean="0">
                <a:latin typeface="Calibri"/>
                <a:ea typeface="Calibri"/>
                <a:cs typeface="Times New Roman"/>
              </a:rPr>
              <a:t>+</a:t>
            </a:r>
            <a:r>
              <a:rPr lang="en-US" sz="9600" b="1" dirty="0">
                <a:latin typeface="Calibri"/>
                <a:ea typeface="Calibri"/>
                <a:cs typeface="Times New Roman"/>
              </a:rPr>
              <a:t>	</a:t>
            </a:r>
            <a:endParaRPr lang="en-US" sz="9600" b="1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b="1" dirty="0" smtClean="0">
                <a:latin typeface="Calibri"/>
                <a:ea typeface="Calibri"/>
                <a:cs typeface="Times New Roman"/>
              </a:rPr>
              <a:t>" </a:t>
            </a:r>
            <a:r>
              <a:rPr lang="en-US" sz="9600" b="1" dirty="0">
                <a:latin typeface="Calibri"/>
                <a:ea typeface="Calibri"/>
                <a:cs typeface="Times New Roman"/>
              </a:rPr>
              <a:t>PRIMARY KEY ( id ))";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alibri"/>
                <a:ea typeface="Calibri"/>
                <a:cs typeface="Times New Roman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5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522375"/>
          </a:xfrm>
        </p:spPr>
        <p:txBody>
          <a:bodyPr/>
          <a:lstStyle/>
          <a:p>
            <a:r>
              <a:rPr lang="en-US" dirty="0" smtClean="0"/>
              <a:t>2. Table Creation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46773" y="2364845"/>
            <a:ext cx="8255457" cy="916641"/>
          </a:xfrm>
        </p:spPr>
        <p:txBody>
          <a:bodyPr>
            <a:normAutofit fontScale="40000" lnSpcReduction="20000"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b="1" dirty="0" smtClean="0">
                <a:latin typeface="Calibri"/>
                <a:ea typeface="Calibri"/>
                <a:cs typeface="Times New Roman"/>
              </a:rPr>
              <a:t>	Possible additional fields?</a:t>
            </a:r>
            <a:endParaRPr lang="en-US" sz="9600" b="1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alibri"/>
                <a:ea typeface="Calibri"/>
                <a:cs typeface="Times New Roman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5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522375"/>
          </a:xfrm>
        </p:spPr>
        <p:txBody>
          <a:bodyPr/>
          <a:lstStyle/>
          <a:p>
            <a:r>
              <a:rPr lang="en-US" dirty="0" smtClean="0"/>
              <a:t>3. Insert raw data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83323" y="2375357"/>
            <a:ext cx="6075544" cy="1877524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b="1" dirty="0" smtClean="0">
                <a:latin typeface="Calibri"/>
                <a:ea typeface="Calibri"/>
                <a:cs typeface="Times New Roman"/>
              </a:rPr>
              <a:t>String </a:t>
            </a:r>
            <a:r>
              <a:rPr lang="en-US" sz="9600" b="1" dirty="0" err="1">
                <a:latin typeface="Calibri"/>
                <a:ea typeface="Calibri"/>
                <a:cs typeface="Times New Roman"/>
              </a:rPr>
              <a:t>sql</a:t>
            </a:r>
            <a:r>
              <a:rPr lang="en-US" sz="9600" b="1" dirty="0">
                <a:latin typeface="Calibri"/>
                <a:ea typeface="Calibri"/>
                <a:cs typeface="Times New Roman"/>
              </a:rPr>
              <a:t> = "INSERT INTO </a:t>
            </a:r>
            <a:r>
              <a:rPr lang="en-US" sz="9600" b="1" dirty="0" err="1" smtClean="0">
                <a:latin typeface="Calibri"/>
                <a:ea typeface="Calibri"/>
                <a:cs typeface="Times New Roman"/>
              </a:rPr>
              <a:t>my_Ticket</a:t>
            </a:r>
            <a:r>
              <a:rPr lang="en-US" sz="9600" b="1" dirty="0">
                <a:latin typeface="Calibri"/>
                <a:ea typeface="Calibri"/>
                <a:cs typeface="Times New Roman"/>
              </a:rPr>
              <a:t>(</a:t>
            </a:r>
            <a:r>
              <a:rPr lang="en-US" sz="9600" b="1" dirty="0" err="1" smtClean="0">
                <a:latin typeface="Calibri"/>
                <a:ea typeface="Calibri"/>
                <a:cs typeface="Times New Roman"/>
              </a:rPr>
              <a:t>ticketNum</a:t>
            </a:r>
            <a:r>
              <a:rPr lang="en-US" sz="9600" b="1" dirty="0" smtClean="0">
                <a:latin typeface="Calibri"/>
                <a:ea typeface="Calibri"/>
                <a:cs typeface="Times New Roman"/>
              </a:rPr>
              <a:t>, </a:t>
            </a:r>
            <a:r>
              <a:rPr lang="en-US" sz="9600" b="1" dirty="0" err="1" smtClean="0">
                <a:latin typeface="Calibri"/>
                <a:ea typeface="Calibri"/>
                <a:cs typeface="Times New Roman"/>
              </a:rPr>
              <a:t>ticketDesc</a:t>
            </a:r>
            <a:r>
              <a:rPr lang="en-US" sz="9600" b="1" dirty="0" smtClean="0">
                <a:latin typeface="Calibri"/>
                <a:ea typeface="Calibri"/>
                <a:cs typeface="Times New Roman"/>
              </a:rPr>
              <a:t>) " +</a:t>
            </a:r>
            <a:endParaRPr lang="en-US" sz="96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b="1" dirty="0" smtClean="0">
                <a:latin typeface="Calibri"/>
                <a:ea typeface="Calibri"/>
                <a:cs typeface="Times New Roman"/>
              </a:rPr>
              <a:t>"VALUES ( 1001,'PC Virus')";</a:t>
            </a:r>
            <a:endParaRPr lang="en-US" sz="9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alibri"/>
                <a:ea typeface="Calibri"/>
                <a:cs typeface="Times New Roman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2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522375"/>
          </a:xfrm>
        </p:spPr>
        <p:txBody>
          <a:bodyPr/>
          <a:lstStyle/>
          <a:p>
            <a:r>
              <a:rPr lang="en-US" dirty="0" smtClean="0"/>
              <a:t>4. Insert input data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95597" y="2364845"/>
            <a:ext cx="6075544" cy="1832803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b="1" dirty="0">
                <a:latin typeface="Calibri"/>
                <a:ea typeface="Calibri"/>
                <a:cs typeface="Times New Roman"/>
              </a:rPr>
              <a:t>String </a:t>
            </a:r>
            <a:r>
              <a:rPr lang="en-US" sz="9600" b="1" dirty="0" err="1">
                <a:latin typeface="Calibri"/>
                <a:ea typeface="Calibri"/>
                <a:cs typeface="Times New Roman"/>
              </a:rPr>
              <a:t>sql</a:t>
            </a:r>
            <a:r>
              <a:rPr lang="en-US" sz="9600" b="1" dirty="0">
                <a:latin typeface="Calibri"/>
                <a:ea typeface="Calibri"/>
                <a:cs typeface="Times New Roman"/>
              </a:rPr>
              <a:t> = "INSERT INTO </a:t>
            </a:r>
            <a:r>
              <a:rPr lang="en-US" sz="9600" b="1" dirty="0" err="1">
                <a:latin typeface="Calibri"/>
                <a:ea typeface="Calibri"/>
                <a:cs typeface="Times New Roman"/>
              </a:rPr>
              <a:t>jpapaTicket</a:t>
            </a:r>
            <a:r>
              <a:rPr lang="en-US" sz="9600" b="1" dirty="0">
                <a:latin typeface="Calibri"/>
                <a:ea typeface="Calibri"/>
                <a:cs typeface="Times New Roman"/>
              </a:rPr>
              <a:t>(</a:t>
            </a:r>
            <a:r>
              <a:rPr lang="en-US" sz="9600" b="1" dirty="0" err="1">
                <a:latin typeface="Calibri"/>
                <a:ea typeface="Calibri"/>
                <a:cs typeface="Times New Roman"/>
              </a:rPr>
              <a:t>ticketNum</a:t>
            </a:r>
            <a:r>
              <a:rPr lang="en-US" sz="9600" b="1" dirty="0">
                <a:latin typeface="Calibri"/>
                <a:ea typeface="Calibri"/>
                <a:cs typeface="Times New Roman"/>
              </a:rPr>
              <a:t>, </a:t>
            </a:r>
            <a:r>
              <a:rPr lang="en-US" sz="9600" b="1" dirty="0" err="1">
                <a:latin typeface="Calibri"/>
                <a:ea typeface="Calibri"/>
                <a:cs typeface="Times New Roman"/>
              </a:rPr>
              <a:t>ticketDesc</a:t>
            </a:r>
            <a:r>
              <a:rPr lang="en-US" sz="9600" b="1" dirty="0">
                <a:latin typeface="Calibri"/>
                <a:ea typeface="Calibri"/>
                <a:cs typeface="Times New Roman"/>
              </a:rPr>
              <a:t>) " +</a:t>
            </a:r>
            <a:endParaRPr lang="en-US" sz="9600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b="1" dirty="0">
                <a:latin typeface="Calibri"/>
                <a:ea typeface="Calibri"/>
                <a:cs typeface="Times New Roman"/>
              </a:rPr>
              <a:t>		                      "VALUES ('"+</a:t>
            </a:r>
            <a:r>
              <a:rPr lang="en-US" sz="9600" b="1" dirty="0" err="1">
                <a:latin typeface="Calibri"/>
                <a:ea typeface="Calibri"/>
                <a:cs typeface="Times New Roman"/>
              </a:rPr>
              <a:t>ticket_num</a:t>
            </a:r>
            <a:r>
              <a:rPr lang="en-US" sz="9600" b="1" dirty="0">
                <a:latin typeface="Calibri"/>
                <a:ea typeface="Calibri"/>
                <a:cs typeface="Times New Roman"/>
              </a:rPr>
              <a:t>+"','"+</a:t>
            </a:r>
            <a:r>
              <a:rPr lang="en-US" sz="9600" b="1" dirty="0" err="1">
                <a:latin typeface="Calibri"/>
                <a:ea typeface="Calibri"/>
                <a:cs typeface="Times New Roman"/>
              </a:rPr>
              <a:t>ticket_desc</a:t>
            </a:r>
            <a:r>
              <a:rPr lang="en-US" sz="9600" b="1" dirty="0">
                <a:latin typeface="Calibri"/>
                <a:ea typeface="Calibri"/>
                <a:cs typeface="Times New Roman"/>
              </a:rPr>
              <a:t>+"')";</a:t>
            </a:r>
            <a:endParaRPr lang="en-US" sz="9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alibri"/>
                <a:ea typeface="Calibri"/>
                <a:cs typeface="Times New Roman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4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commit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COMMIT command is the transactional command used to save changes invoked by a transaction to the database.</a:t>
            </a:r>
          </a:p>
          <a:p>
            <a:r>
              <a:rPr lang="en-US" dirty="0"/>
              <a:t>The COMMIT command saves all transactions to the database since the last COMMIT or ROLLBACK command.</a:t>
            </a:r>
          </a:p>
          <a:p>
            <a:r>
              <a:rPr lang="en-US" dirty="0"/>
              <a:t>The syntax for COMMIT command is as follows:</a:t>
            </a:r>
          </a:p>
          <a:p>
            <a:r>
              <a:rPr lang="en-US" dirty="0"/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421955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threads:</a:t>
            </a:r>
            <a:br>
              <a:rPr lang="en-US" dirty="0" smtClean="0"/>
            </a:br>
            <a:r>
              <a:rPr lang="en-US" dirty="0" smtClean="0"/>
              <a:t>Timer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                    </a:t>
            </a:r>
            <a:r>
              <a:rPr lang="en-US" sz="1800" b="1" dirty="0" err="1" smtClean="0"/>
              <a:t>System.out.println</a:t>
            </a:r>
            <a:r>
              <a:rPr lang="en-US" sz="1800" b="1" dirty="0"/>
              <a:t>("Creating trouble ticket...");</a:t>
            </a:r>
          </a:p>
          <a:p>
            <a:pPr marL="0" indent="0">
              <a:buNone/>
            </a:pPr>
            <a:r>
              <a:rPr lang="en-US" sz="1800" b="1" dirty="0"/>
              <a:t>		 </a:t>
            </a:r>
            <a:r>
              <a:rPr lang="en-US" sz="1800" b="1" dirty="0" smtClean="0"/>
              <a:t>statement </a:t>
            </a:r>
            <a:r>
              <a:rPr lang="en-US" sz="1800" b="1" dirty="0"/>
              <a:t>= </a:t>
            </a:r>
            <a:r>
              <a:rPr lang="en-US" sz="1800" b="1" dirty="0" err="1"/>
              <a:t>connect.createStatement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b="1" dirty="0" smtClean="0"/>
              <a:t>       String </a:t>
            </a:r>
            <a:r>
              <a:rPr lang="en-US" sz="1800" b="1" dirty="0" err="1"/>
              <a:t>sql</a:t>
            </a:r>
            <a:r>
              <a:rPr lang="en-US" sz="1800" b="1" dirty="0"/>
              <a:t> = "INSERT INTO </a:t>
            </a:r>
            <a:r>
              <a:rPr lang="en-US" sz="1800" b="1" dirty="0" err="1"/>
              <a:t>jpapaTicket</a:t>
            </a:r>
            <a:r>
              <a:rPr lang="en-US" sz="1800" b="1" dirty="0"/>
              <a:t>(</a:t>
            </a:r>
            <a:r>
              <a:rPr lang="en-US" sz="1800" b="1" dirty="0" err="1"/>
              <a:t>ticketNum</a:t>
            </a:r>
            <a:r>
              <a:rPr lang="en-US" sz="1800" b="1" dirty="0"/>
              <a:t>, </a:t>
            </a:r>
            <a:r>
              <a:rPr lang="en-US" sz="1800" b="1" dirty="0" err="1"/>
              <a:t>ticketDesc</a:t>
            </a:r>
            <a:r>
              <a:rPr lang="en-US" sz="1800" b="1" dirty="0"/>
              <a:t>) </a:t>
            </a:r>
            <a:r>
              <a:rPr lang="en-US" sz="1800" b="1" dirty="0" smtClean="0"/>
              <a:t>" +</a:t>
            </a:r>
          </a:p>
          <a:p>
            <a:pPr marL="0" indent="0">
              <a:buNone/>
            </a:pPr>
            <a:r>
              <a:rPr lang="en-US" sz="1800" b="1" dirty="0" smtClean="0"/>
              <a:t>		  "VALUES ('"+</a:t>
            </a:r>
            <a:r>
              <a:rPr lang="en-US" sz="1800" b="1" dirty="0" err="1" smtClean="0"/>
              <a:t>ticket_num</a:t>
            </a:r>
            <a:r>
              <a:rPr lang="en-US" sz="1800" b="1" dirty="0" smtClean="0"/>
              <a:t>+"','"+</a:t>
            </a:r>
            <a:r>
              <a:rPr lang="en-US" sz="1800" b="1" dirty="0" err="1" smtClean="0"/>
              <a:t>ticket_desc</a:t>
            </a:r>
            <a:r>
              <a:rPr lang="en-US" sz="1800" b="1" dirty="0" smtClean="0"/>
              <a:t>+"')";</a:t>
            </a:r>
          </a:p>
          <a:p>
            <a:pPr marL="0" indent="0">
              <a:buNone/>
            </a:pPr>
            <a:r>
              <a:rPr lang="en-US" sz="1800" b="1" dirty="0"/>
              <a:t>		   </a:t>
            </a:r>
            <a:r>
              <a:rPr lang="en-US" sz="1800" b="1" dirty="0" err="1" smtClean="0"/>
              <a:t>statement.executeUpdate</a:t>
            </a:r>
            <a:r>
              <a:rPr lang="en-US" sz="1800" b="1" dirty="0"/>
              <a:t>(</a:t>
            </a:r>
            <a:r>
              <a:rPr lang="en-US" sz="1800" b="1" dirty="0" err="1"/>
              <a:t>sql</a:t>
            </a:r>
            <a:r>
              <a:rPr lang="en-US" sz="1800" b="1" dirty="0"/>
              <a:t>)</a:t>
            </a:r>
            <a:r>
              <a:rPr lang="en-US" sz="1800" b="1" dirty="0" smtClean="0"/>
              <a:t>;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		</a:t>
            </a:r>
            <a:r>
              <a:rPr lang="en-US" sz="1800" b="1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sleep</a:t>
            </a:r>
            <a:r>
              <a:rPr lang="en-US" sz="1800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b="1" dirty="0"/>
              <a:t>		    </a:t>
            </a:r>
            <a:r>
              <a:rPr lang="en-US" sz="1800" b="1" dirty="0" err="1" smtClean="0"/>
              <a:t>System.out.println</a:t>
            </a:r>
            <a:r>
              <a:rPr lang="en-US" sz="1800" b="1" dirty="0"/>
              <a:t>("Ticket created...");</a:t>
            </a:r>
          </a:p>
        </p:txBody>
      </p:sp>
    </p:spTree>
    <p:extLst>
      <p:ext uri="{BB962C8B-B14F-4D97-AF65-F5344CB8AC3E}">
        <p14:creationId xmlns:p14="http://schemas.microsoft.com/office/powerpoint/2010/main" val="199387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Timer feature: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sleep() </a:t>
            </a:r>
            <a:r>
              <a:rPr lang="en-US" dirty="0" smtClean="0"/>
              <a:t>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/>
              <a:t>public void </a:t>
            </a:r>
            <a:r>
              <a:rPr lang="en-US" sz="1800" b="1" dirty="0">
                <a:solidFill>
                  <a:srgbClr val="FF0000"/>
                </a:solidFill>
              </a:rPr>
              <a:t>sleep()</a:t>
            </a:r>
          </a:p>
          <a:p>
            <a:pPr marL="0" indent="0">
              <a:buNone/>
            </a:pPr>
            <a:r>
              <a:rPr lang="en-US" sz="1800" b="1" dirty="0"/>
              <a:t>    {</a:t>
            </a:r>
          </a:p>
          <a:p>
            <a:pPr marL="0" indent="0">
              <a:buNone/>
            </a:pPr>
            <a:r>
              <a:rPr lang="en-US" sz="1800" b="1" dirty="0"/>
              <a:t>    	try {</a:t>
            </a:r>
          </a:p>
          <a:p>
            <a:pPr marL="0" indent="0">
              <a:buNone/>
            </a:pPr>
            <a:r>
              <a:rPr lang="en-US" sz="1800" b="1" dirty="0"/>
              <a:t>    	    </a:t>
            </a:r>
            <a:r>
              <a:rPr lang="en-US" sz="1800" b="1" dirty="0" err="1" smtClean="0"/>
              <a:t>Thread.sleep</a:t>
            </a:r>
            <a:r>
              <a:rPr lang="en-US" sz="1800" b="1" dirty="0" smtClean="0"/>
              <a:t>(3000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r>
              <a:rPr lang="en-US" sz="1800" b="1" dirty="0"/>
              <a:t>    	} catch(</a:t>
            </a:r>
            <a:r>
              <a:rPr lang="en-US" sz="1800" b="1" dirty="0" err="1"/>
              <a:t>InterruptedException</a:t>
            </a:r>
            <a:r>
              <a:rPr lang="en-US" sz="1800" b="1" dirty="0"/>
              <a:t> ex) {</a:t>
            </a:r>
          </a:p>
          <a:p>
            <a:pPr marL="0" indent="0">
              <a:buNone/>
            </a:pPr>
            <a:r>
              <a:rPr lang="en-US" sz="1800" b="1" dirty="0"/>
              <a:t>    	    </a:t>
            </a:r>
            <a:r>
              <a:rPr lang="en-US" sz="1800" b="1" dirty="0" err="1"/>
              <a:t>Thread.currentThread</a:t>
            </a:r>
            <a:r>
              <a:rPr lang="en-US" sz="1800" b="1" dirty="0"/>
              <a:t>().interrupt();</a:t>
            </a:r>
          </a:p>
          <a:p>
            <a:pPr marL="0" indent="0">
              <a:buNone/>
            </a:pPr>
            <a:r>
              <a:rPr lang="en-US" sz="1800" b="1" dirty="0"/>
              <a:t>    	}	</a:t>
            </a:r>
          </a:p>
          <a:p>
            <a:pPr marL="0" indent="0">
              <a:buNone/>
            </a:pPr>
            <a:r>
              <a:rPr lang="en-US" sz="1800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9889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Driven System!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a menu driven system for your activities &amp; actions!</a:t>
            </a:r>
          </a:p>
          <a:p>
            <a:pPr marL="0" indent="0">
              <a:buNone/>
            </a:pPr>
            <a:r>
              <a:rPr lang="en-US" dirty="0" smtClean="0"/>
              <a:t>Create menu() function for repetitive calls</a:t>
            </a:r>
          </a:p>
          <a:p>
            <a:pPr marL="0" indent="0">
              <a:buNone/>
            </a:pPr>
            <a:r>
              <a:rPr lang="en-US" dirty="0" smtClean="0"/>
              <a:t>Create loop to display choices to user – use </a:t>
            </a:r>
            <a:r>
              <a:rPr lang="en-US" dirty="0" err="1" smtClean="0"/>
              <a:t>swtich</a:t>
            </a:r>
            <a:r>
              <a:rPr lang="en-US" dirty="0" smtClean="0"/>
              <a:t> case to call various functions to insert, update, delete, etc.</a:t>
            </a:r>
          </a:p>
        </p:txBody>
      </p:sp>
    </p:spTree>
    <p:extLst>
      <p:ext uri="{BB962C8B-B14F-4D97-AF65-F5344CB8AC3E}">
        <p14:creationId xmlns:p14="http://schemas.microsoft.com/office/powerpoint/2010/main" val="1298554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425</TotalTime>
  <Words>255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News Gothic MT</vt:lpstr>
      <vt:lpstr>Times New Roman</vt:lpstr>
      <vt:lpstr>Wingdings 2</vt:lpstr>
      <vt:lpstr>Breeze</vt:lpstr>
      <vt:lpstr>Table Creation/Inserts</vt:lpstr>
      <vt:lpstr>1. Table Creation</vt:lpstr>
      <vt:lpstr>2. Table Creation</vt:lpstr>
      <vt:lpstr>3. Insert raw data</vt:lpstr>
      <vt:lpstr>4. Insert input data</vt:lpstr>
      <vt:lpstr>Using commit command</vt:lpstr>
      <vt:lpstr>Working with threads: Timer feature</vt:lpstr>
      <vt:lpstr> Timer feature:  sleep() defined</vt:lpstr>
      <vt:lpstr>Menu Driven System! </vt:lpstr>
      <vt:lpstr>PowerPoint Presentation</vt:lpstr>
      <vt:lpstr>Other useful features: working with Java Dates</vt:lpstr>
      <vt:lpstr>Other useful features: working with Java Dates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Creation/Inserts</dc:title>
  <dc:creator>charles</dc:creator>
  <cp:lastModifiedBy>me too</cp:lastModifiedBy>
  <cp:revision>16</cp:revision>
  <dcterms:created xsi:type="dcterms:W3CDTF">2014-11-10T19:14:23Z</dcterms:created>
  <dcterms:modified xsi:type="dcterms:W3CDTF">2014-11-11T22:28:41Z</dcterms:modified>
</cp:coreProperties>
</file>