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3"/>
  </p:notesMasterIdLst>
  <p:handoutMasterIdLst>
    <p:handoutMasterId r:id="rId64"/>
  </p:handoutMasterIdLst>
  <p:sldIdLst>
    <p:sldId id="274" r:id="rId3"/>
    <p:sldId id="428" r:id="rId4"/>
    <p:sldId id="477" r:id="rId5"/>
    <p:sldId id="478" r:id="rId6"/>
    <p:sldId id="479" r:id="rId7"/>
    <p:sldId id="480" r:id="rId8"/>
    <p:sldId id="481" r:id="rId9"/>
    <p:sldId id="482" r:id="rId10"/>
    <p:sldId id="483" r:id="rId11"/>
    <p:sldId id="484" r:id="rId12"/>
    <p:sldId id="485" r:id="rId13"/>
    <p:sldId id="486" r:id="rId14"/>
    <p:sldId id="487" r:id="rId15"/>
    <p:sldId id="488" r:id="rId16"/>
    <p:sldId id="489" r:id="rId17"/>
    <p:sldId id="490" r:id="rId18"/>
    <p:sldId id="491" r:id="rId19"/>
    <p:sldId id="492" r:id="rId20"/>
    <p:sldId id="493" r:id="rId21"/>
    <p:sldId id="494" r:id="rId22"/>
    <p:sldId id="495" r:id="rId23"/>
    <p:sldId id="498" r:id="rId24"/>
    <p:sldId id="499" r:id="rId25"/>
    <p:sldId id="500" r:id="rId26"/>
    <p:sldId id="501" r:id="rId27"/>
    <p:sldId id="502" r:id="rId28"/>
    <p:sldId id="503" r:id="rId29"/>
    <p:sldId id="504" r:id="rId30"/>
    <p:sldId id="505" r:id="rId31"/>
    <p:sldId id="506" r:id="rId32"/>
    <p:sldId id="507" r:id="rId33"/>
    <p:sldId id="508" r:id="rId34"/>
    <p:sldId id="509" r:id="rId35"/>
    <p:sldId id="510" r:id="rId36"/>
    <p:sldId id="511" r:id="rId37"/>
    <p:sldId id="512" r:id="rId38"/>
    <p:sldId id="513" r:id="rId39"/>
    <p:sldId id="514" r:id="rId40"/>
    <p:sldId id="515" r:id="rId41"/>
    <p:sldId id="516" r:id="rId42"/>
    <p:sldId id="517" r:id="rId43"/>
    <p:sldId id="518" r:id="rId44"/>
    <p:sldId id="519" r:id="rId45"/>
    <p:sldId id="520" r:id="rId46"/>
    <p:sldId id="521" r:id="rId47"/>
    <p:sldId id="522" r:id="rId48"/>
    <p:sldId id="525" r:id="rId49"/>
    <p:sldId id="526" r:id="rId50"/>
    <p:sldId id="527" r:id="rId51"/>
    <p:sldId id="528" r:id="rId52"/>
    <p:sldId id="529" r:id="rId53"/>
    <p:sldId id="530" r:id="rId54"/>
    <p:sldId id="531" r:id="rId55"/>
    <p:sldId id="532" r:id="rId56"/>
    <p:sldId id="533" r:id="rId57"/>
    <p:sldId id="534" r:id="rId58"/>
    <p:sldId id="535" r:id="rId59"/>
    <p:sldId id="427" r:id="rId60"/>
    <p:sldId id="419" r:id="rId61"/>
    <p:sldId id="420" r:id="rId6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CDA208-BD83-4D81-80F4-4672D84FF63E}">
          <p14:sldIdLst>
            <p14:sldId id="274"/>
            <p14:sldId id="428"/>
          </p14:sldIdLst>
        </p14:section>
        <p14:section name="Request Pipeline" id="{06D4B20B-1182-46F2-A841-0DAAFA2D03D6}">
          <p14:sldIdLst>
            <p14:sldId id="477"/>
            <p14:sldId id="478"/>
            <p14:sldId id="479"/>
            <p14:sldId id="480"/>
            <p14:sldId id="481"/>
            <p14:sldId id="482"/>
          </p14:sldIdLst>
        </p14:section>
        <p14:section name="Global Solutions" id="{A9A167C7-6FDD-4376-8F6B-1696C52C5493}">
          <p14:sldIdLst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</p14:sldIdLst>
        </p14:section>
        <p14:section name="Models Solutions" id="{25945A76-B2B3-4D41-B06C-40591031CC47}">
          <p14:sldIdLst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</p14:sldIdLst>
        </p14:section>
        <p14:section name="Controllers Solutions" id="{E9D911D8-4B4D-401A-9A59-2958D1C23C0E}">
          <p14:sldIdLst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</p14:sldIdLst>
        </p14:section>
        <p14:section name="Views Solutions" id="{92B1B7B6-42C3-4F68-A3F5-2B081DF84349}">
          <p14:sldIdLst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</p14:sldIdLst>
        </p14:section>
        <p14:section name="Unit Testing" id="{6962AA0E-013C-42D6-8475-74C960669F26}">
          <p14:sldIdLst>
            <p14:sldId id="533"/>
            <p14:sldId id="534"/>
            <p14:sldId id="535"/>
          </p14:sldIdLst>
        </p14:section>
        <p14:section name="Questions" id="{65032409-AD0A-493B-9BB9-FA998F60BF8A}">
          <p14:sldIdLst>
            <p14:sldId id="427"/>
            <p14:sldId id="419"/>
            <p14:sldId id="4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533" autoAdjust="0"/>
  </p:normalViewPr>
  <p:slideViewPr>
    <p:cSldViewPr>
      <p:cViewPr varScale="1">
        <p:scale>
          <a:sx n="86" d="100"/>
          <a:sy n="86" d="100"/>
        </p:scale>
        <p:origin x="102" y="22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1CC5C-B604-4E61-A93F-039A61AE8E7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2165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B77A5-F454-4FD5-A1AA-CCF708A15013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0070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1CC5C-B604-4E61-A93F-039A61AE8E7C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3841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1CC5C-B604-4E61-A93F-039A61AE8E7C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9202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1CC5C-B604-4E61-A93F-039A61AE8E7C}" type="slidenum">
              <a:rPr lang="en-US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8120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1CC5C-B604-4E61-A93F-039A61AE8E7C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3655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74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5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10" Type="http://schemas.openxmlformats.org/officeDocument/2006/relationships/image" Target="../media/image11.jp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AutoMapper/AutoMappe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teststack.net/FluentMVCTesting/usage.htm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hyperlink" Target="http://www.softwaregroup-bg.com/" TargetMode="External"/><Relationship Id="rId18" Type="http://schemas.openxmlformats.org/officeDocument/2006/relationships/image" Target="../media/image50.png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46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45.png"/><Relationship Id="rId19" Type="http://schemas.openxmlformats.org/officeDocument/2006/relationships/hyperlink" Target="https://softuni.bg/courses/asp-net-mvc/" TargetMode="External"/><Relationship Id="rId4" Type="http://schemas.openxmlformats.org/officeDocument/2006/relationships/image" Target="../media/image42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4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200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9412" y="762000"/>
            <a:ext cx="7229941" cy="1087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ASP.NET MVC </a:t>
            </a:r>
            <a:br>
              <a:rPr lang="en-US" dirty="0" smtClean="0"/>
            </a:br>
            <a:r>
              <a:rPr lang="en-US" dirty="0" smtClean="0"/>
              <a:t>Advanced Topics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08270" y="1925571"/>
            <a:ext cx="7547528" cy="1280903"/>
          </a:xfrm>
        </p:spPr>
        <p:txBody>
          <a:bodyPr>
            <a:normAutofit/>
          </a:bodyPr>
          <a:lstStyle/>
          <a:p>
            <a:r>
              <a:rPr lang="en-US" dirty="0" smtClean="0"/>
              <a:t>Developing high-quality web application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37746" y="3390508"/>
            <a:ext cx="2504266" cy="27482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903" y="3462680"/>
            <a:ext cx="4362450" cy="29097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2774962"/>
            <a:ext cx="1516724" cy="190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ASP.NET MVC </a:t>
            </a:r>
            <a:r>
              <a:rPr lang="en-US" dirty="0" smtClean="0"/>
              <a:t>magic strings play huge role</a:t>
            </a:r>
          </a:p>
          <a:p>
            <a:pPr lvl="1"/>
            <a:r>
              <a:rPr lang="en-US" dirty="0" smtClean="0"/>
              <a:t>Redirect results</a:t>
            </a:r>
          </a:p>
          <a:p>
            <a:pPr lvl="1"/>
            <a:r>
              <a:rPr lang="en-US" dirty="0" smtClean="0"/>
              <a:t>Render custom views and partial views</a:t>
            </a:r>
          </a:p>
          <a:p>
            <a:pPr lvl="1"/>
            <a:r>
              <a:rPr lang="en-US" dirty="0" smtClean="0"/>
              <a:t>Custom templates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Ajax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Url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helpers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Strings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73224" y="4731907"/>
            <a:ext cx="8839200" cy="174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RedirectToAction("Index", "Home");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Html.Partial("_StatisticsPartial");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Url.Action("Index", "Home", new { id = 5 });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Ajax.BeginForm("Save", "Products");</a:t>
            </a:r>
          </a:p>
        </p:txBody>
      </p:sp>
    </p:spTree>
    <p:extLst>
      <p:ext uri="{BB962C8B-B14F-4D97-AF65-F5344CB8AC3E}">
        <p14:creationId xmlns:p14="http://schemas.microsoft.com/office/powerpoint/2010/main" val="2758353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Create special place for constants and group them</a:t>
            </a:r>
          </a:p>
          <a:p>
            <a:pPr lvl="1"/>
            <a:r>
              <a:rPr lang="en-US" dirty="0" smtClean="0"/>
              <a:t>Create custom methods taking Lambda expressions</a:t>
            </a:r>
          </a:p>
          <a:p>
            <a:pPr lvl="1"/>
            <a:r>
              <a:rPr lang="en-US" dirty="0" smtClean="0"/>
              <a:t>Or 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System.Web.Mvc.Expressions</a:t>
            </a:r>
            <a:r>
              <a:rPr lang="en-US" dirty="0" smtClean="0"/>
              <a:t> package</a:t>
            </a:r>
          </a:p>
          <a:p>
            <a:pPr lvl="1"/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Strings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10746" y="4343400"/>
            <a:ext cx="9508066" cy="174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RedirectToAction&lt;HomeController&gt;(c =&gt; c.Index());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Html.Partial(Partials.Statistics);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Url.Action&lt;HomeController&gt;(c =&gt; c.Index(), new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id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});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Ajax.BeginForm&lt;ProductsController&gt;(c =&gt; c.Save());</a:t>
            </a:r>
          </a:p>
        </p:txBody>
      </p:sp>
    </p:spTree>
    <p:extLst>
      <p:ext uri="{BB962C8B-B14F-4D97-AF65-F5344CB8AC3E}">
        <p14:creationId xmlns:p14="http://schemas.microsoft.com/office/powerpoint/2010/main" val="1396647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Strings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084" y="1447800"/>
            <a:ext cx="5996728" cy="326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8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controllers have quite a lot of logic</a:t>
            </a:r>
          </a:p>
          <a:p>
            <a:pPr lvl="1"/>
            <a:r>
              <a:rPr lang="en-US" dirty="0" smtClean="0"/>
              <a:t>Caching objects</a:t>
            </a:r>
          </a:p>
          <a:p>
            <a:pPr lvl="1"/>
            <a:r>
              <a:rPr lang="en-US" dirty="0" smtClean="0"/>
              <a:t>Background tasks</a:t>
            </a:r>
          </a:p>
          <a:p>
            <a:pPr lvl="1"/>
            <a:r>
              <a:rPr lang="en-US" dirty="0" smtClean="0"/>
              <a:t>Identity tasks</a:t>
            </a:r>
          </a:p>
          <a:p>
            <a:pPr lvl="1"/>
            <a:r>
              <a:rPr lang="en-US" dirty="0" smtClean="0"/>
              <a:t>Database queries</a:t>
            </a:r>
          </a:p>
          <a:p>
            <a:pPr lvl="1"/>
            <a:r>
              <a:rPr lang="en-US" dirty="0" smtClean="0"/>
              <a:t>Posted files logic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nd many more…</a:t>
            </a:r>
          </a:p>
          <a:p>
            <a:r>
              <a:rPr lang="en-US" dirty="0" smtClean="0"/>
              <a:t>So called "fat" controller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Layer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0059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Define interface for each "worker"</a:t>
            </a:r>
          </a:p>
          <a:p>
            <a:pPr lvl="2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ICacheService</a:t>
            </a:r>
          </a:p>
          <a:p>
            <a:pPr lvl="2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IPostedFilesService</a:t>
            </a:r>
          </a:p>
          <a:p>
            <a:pPr lvl="2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IProductsDataService</a:t>
            </a:r>
          </a:p>
          <a:p>
            <a:pPr lvl="2"/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Make implementations and use them in the controllers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Layer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3983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After</a:t>
            </a:r>
          </a:p>
          <a:p>
            <a:pPr lvl="1"/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Layer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54224" y="1909710"/>
            <a:ext cx="8077200" cy="26099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product 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this.dbContext.Products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.Where(pr =&gt; pr.Title.Contains(title))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.OrderByDescending(pr =&gt; pr.CreateOn)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.Take(pageSize)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.Skip(page)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.ToList();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55812" y="5257800"/>
            <a:ext cx="8077200" cy="13126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product = productsData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.FindByTitle(title, page)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.ToList();</a:t>
            </a:r>
          </a:p>
        </p:txBody>
      </p:sp>
    </p:spTree>
    <p:extLst>
      <p:ext uri="{BB962C8B-B14F-4D97-AF65-F5344CB8AC3E}">
        <p14:creationId xmlns:p14="http://schemas.microsoft.com/office/powerpoint/2010/main" val="3930071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Layer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484" y="1295400"/>
            <a:ext cx="3405928" cy="340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instantiate dependencies through out the actions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90636" y="2895600"/>
            <a:ext cx="9604376" cy="26099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ActionResult Products(int page)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db = new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ApplicationDbContext();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productsData = new ProductsDataService(db);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78324" y="2590808"/>
            <a:ext cx="914392" cy="914392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77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them into the controller constructor as interfaces and "inject" them from outside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92224" y="3048000"/>
            <a:ext cx="9601200" cy="30423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ProductsController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IProductsDataService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productsData, </a:t>
            </a:r>
            <a:endParaRPr lang="en-US" sz="21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ICacheService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this.productsDataService = productsData;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this.cacheService = cache;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0020" y="2514593"/>
            <a:ext cx="1066808" cy="106680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984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who will "inject" the dependencies?</a:t>
            </a:r>
          </a:p>
          <a:p>
            <a:r>
              <a:rPr lang="en-US" dirty="0" smtClean="0"/>
              <a:t>Install an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dirty="0" smtClean="0"/>
              <a:t>nversion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en-US" dirty="0" smtClean="0"/>
              <a:t>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 smtClean="0"/>
              <a:t>ontrol Container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IoC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Ninject</a:t>
            </a:r>
          </a:p>
          <a:p>
            <a:pPr lvl="2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Ninject.MVC</a:t>
            </a:r>
            <a:r>
              <a:rPr lang="en-US" dirty="0" smtClean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Ninject.Extensions.Conventions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StructureMap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Register bindings there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11224" y="5257800"/>
            <a:ext cx="10363200" cy="1158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kernel.Bind&lt;IDbContext&gt;().To&lt;MySystemDbContext&gt;().InRequestScope();      kernel.Bind(typeof(IRepository&lt;&gt;)).To(typeof(EfRepository&lt;&gt;));       kernel.Bind&lt;IUoWData&gt;().To&lt;UoWData&gt;();</a:t>
            </a:r>
          </a:p>
        </p:txBody>
      </p:sp>
    </p:spTree>
    <p:extLst>
      <p:ext uri="{BB962C8B-B14F-4D97-AF65-F5344CB8AC3E}">
        <p14:creationId xmlns:p14="http://schemas.microsoft.com/office/powerpoint/2010/main" val="471249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43000"/>
            <a:ext cx="11804822" cy="5570355"/>
          </a:xfrm>
        </p:spPr>
        <p:txBody>
          <a:bodyPr>
            <a:normAutofit lnSpcReduction="10000"/>
          </a:bodyPr>
          <a:lstStyle/>
          <a:p>
            <a:pPr marL="511175" indent="-511175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800" dirty="0"/>
              <a:t>Request Pipeline</a:t>
            </a:r>
          </a:p>
          <a:p>
            <a:pPr marL="511175" indent="-511175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800" dirty="0"/>
              <a:t>Global </a:t>
            </a:r>
            <a:r>
              <a:rPr lang="en-US" sz="2800" dirty="0" smtClean="0"/>
              <a:t>Solutions</a:t>
            </a:r>
            <a:endParaRPr lang="en-US" sz="2800" dirty="0"/>
          </a:p>
          <a:p>
            <a:pPr marL="858838" lvl="1" indent="-511175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Removing Magic Strings</a:t>
            </a:r>
          </a:p>
          <a:p>
            <a:pPr marL="858838" lvl="1" indent="-511175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Services Layer &amp; Dependency Inversion</a:t>
            </a:r>
          </a:p>
          <a:p>
            <a:pPr marL="511175" indent="-511175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Models</a:t>
            </a:r>
          </a:p>
          <a:p>
            <a:pPr marL="858838" lvl="1" indent="-511175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AutoMapping </a:t>
            </a:r>
            <a:r>
              <a:rPr lang="en-US" sz="2400" dirty="0"/>
              <a:t>different models</a:t>
            </a:r>
          </a:p>
          <a:p>
            <a:pPr marL="858838" lvl="1" indent="-511175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Custom ModelBinders and ModelBinderProviders</a:t>
            </a:r>
          </a:p>
          <a:p>
            <a:pPr marL="511175" indent="-511175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Controllers</a:t>
            </a:r>
          </a:p>
          <a:p>
            <a:pPr marL="858838" lvl="1" indent="-511175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Custom ActionResults, Populators, Filters, Cache</a:t>
            </a:r>
          </a:p>
          <a:p>
            <a:pPr marL="511175" indent="-511175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 smtClean="0"/>
              <a:t>Views</a:t>
            </a:r>
            <a:endParaRPr lang="en-US" sz="2600" dirty="0"/>
          </a:p>
          <a:p>
            <a:pPr marL="858838" lvl="1" indent="-511175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Editor and Display templates</a:t>
            </a:r>
          </a:p>
          <a:p>
            <a:pPr marL="858838" lvl="1" indent="-511175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HTML Tags and Custom helpers</a:t>
            </a:r>
          </a:p>
          <a:p>
            <a:pPr marL="511175" indent="-511175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600" dirty="0"/>
              <a:t>Unit Testing Frameworks</a:t>
            </a:r>
          </a:p>
          <a:p>
            <a:pPr marL="514350" indent="-514350">
              <a:buFont typeface="+mj-lt"/>
              <a:buAutoNum type="arabicPeriod"/>
            </a:pPr>
            <a:endParaRPr lang="en-US" sz="33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110" y="3742294"/>
            <a:ext cx="2382702" cy="238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356" y="1371419"/>
            <a:ext cx="4485056" cy="175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NinjectWebCommon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To start the registration</a:t>
            </a:r>
          </a:p>
          <a:p>
            <a:pPr lvl="1"/>
            <a:r>
              <a:rPr lang="en-US" dirty="0" smtClean="0"/>
              <a:t>To override default controller factory</a:t>
            </a:r>
          </a:p>
          <a:p>
            <a:pPr marL="2825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Ninject.Extensions.Conventions</a:t>
            </a:r>
          </a:p>
          <a:p>
            <a:pPr lvl="1"/>
            <a:r>
              <a:rPr lang="en-US" dirty="0" smtClean="0"/>
              <a:t>To create custom conventions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58357" y="4648200"/>
            <a:ext cx="9668934" cy="174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kernel.Bind(k =&gt; k.FromAssemblyContaining&lt;IService&gt;()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.SelectAllClasses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BindDefaultInterface()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Configure(b =&gt; b.InRequestScope()));</a:t>
            </a:r>
          </a:p>
        </p:txBody>
      </p:sp>
    </p:spTree>
    <p:extLst>
      <p:ext uri="{BB962C8B-B14F-4D97-AF65-F5344CB8AC3E}">
        <p14:creationId xmlns:p14="http://schemas.microsoft.com/office/powerpoint/2010/main" val="3431992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848" y="1181100"/>
            <a:ext cx="50292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Models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High-Quality Models</a:t>
            </a:r>
            <a:endParaRPr lang="en-US" dirty="0"/>
          </a:p>
        </p:txBody>
      </p:sp>
      <p:pic>
        <p:nvPicPr>
          <p:cNvPr id="3074" name="Picture 2" descr="http://www.dailyhiit.com/hiit-blog/wp-content/uploads/2014/03/victorias_secret_models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460" y="1579025"/>
            <a:ext cx="7927975" cy="297299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416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300" dirty="0" smtClean="0"/>
              <a:t>In many cases we need to</a:t>
            </a:r>
          </a:p>
          <a:p>
            <a:pPr lvl="1"/>
            <a:r>
              <a:rPr lang="en-US" sz="3000" dirty="0" smtClean="0"/>
              <a:t>Get an database object</a:t>
            </a:r>
          </a:p>
          <a:p>
            <a:pPr lvl="1"/>
            <a:r>
              <a:rPr lang="en-US" sz="3000" dirty="0" smtClean="0"/>
              <a:t>Take only the data we need</a:t>
            </a:r>
          </a:p>
          <a:p>
            <a:pPr lvl="1"/>
            <a:r>
              <a:rPr lang="en-US" sz="3000" dirty="0" smtClean="0"/>
              <a:t>Pass it to the view/response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Objects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44624" y="3681252"/>
            <a:ext cx="9296400" cy="29052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viewModel = new ProductViewModel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Id = model.Id,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= model.Name,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Price = model.Price,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Orders = model.Orders.Count(o =&gt; o.Type == Pending)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8668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code </a:t>
            </a:r>
          </a:p>
          <a:p>
            <a:pPr lvl="1"/>
            <a:r>
              <a:rPr lang="en-US" dirty="0" smtClean="0"/>
              <a:t>Can be annoying</a:t>
            </a:r>
          </a:p>
          <a:p>
            <a:pPr lvl="1"/>
            <a:r>
              <a:rPr lang="en-US" dirty="0" smtClean="0"/>
              <a:t>Takes time</a:t>
            </a:r>
          </a:p>
          <a:p>
            <a:pPr lvl="1"/>
            <a:r>
              <a:rPr lang="en-US" dirty="0" smtClean="0"/>
              <a:t>Error prone</a:t>
            </a:r>
          </a:p>
          <a:p>
            <a:pPr lvl="1"/>
            <a:r>
              <a:rPr lang="en-US" dirty="0" smtClean="0"/>
              <a:t>No single place for mapping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AutoMapper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to the rescue!</a:t>
            </a:r>
          </a:p>
          <a:p>
            <a:pPr lvl="1"/>
            <a:r>
              <a:rPr lang="en-US" dirty="0" smtClean="0"/>
              <a:t>Automates the mapping process</a:t>
            </a:r>
            <a:endParaRPr lang="en-US" dirty="0" smtClean="0">
              <a:hlinkClick r:id=""/>
            </a:endParaRPr>
          </a:p>
          <a:p>
            <a:pPr lvl="1"/>
            <a:r>
              <a:rPr lang="en-US" dirty="0" smtClean="0">
                <a:hlinkClick r:id="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github.com/AutoMapper/AutoMapper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Objects</a:t>
            </a:r>
            <a:endParaRPr lang="bg-BG" dirty="0"/>
          </a:p>
        </p:txBody>
      </p:sp>
      <p:pic>
        <p:nvPicPr>
          <p:cNvPr id="4100" name="Picture 4" descr="http://automapper.org/images/black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962" y="2023776"/>
            <a:ext cx="47434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053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AutoMapper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Maps by name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Supports flattening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Supports collections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Conditional mapping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Type conversions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Many more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Objects</a:t>
            </a:r>
            <a:endParaRPr lang="bg-BG" dirty="0"/>
          </a:p>
        </p:txBody>
      </p:sp>
      <p:pic>
        <p:nvPicPr>
          <p:cNvPr id="4100" name="Picture 4" descr="http://automapper.org/images/black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5486400"/>
            <a:ext cx="47434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325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functionality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Map source to destination type</a:t>
            </a:r>
          </a:p>
          <a:p>
            <a:pPr lvl="1"/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smtClean="0"/>
              <a:t>Get the mapped object</a:t>
            </a:r>
          </a:p>
          <a:p>
            <a:pPr lvl="1"/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Or use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AutoMapper.QueryableExtensions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Objects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55812" y="2438400"/>
            <a:ext cx="7924800" cy="4478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Mapper.CreateMap&lt;Product, ProductViewModel&gt;();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55812" y="3733800"/>
            <a:ext cx="7924800" cy="4281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viewModel = Mapper.Map&lt;ProductViewModel&gt;(model);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047345" y="4960507"/>
            <a:ext cx="7924800" cy="174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prs = this.productsData.FindByTitle(title, page)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.Project()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.To&lt;ProductViewModel&gt;()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.ToList();</a:t>
            </a:r>
          </a:p>
        </p:txBody>
      </p:sp>
    </p:spTree>
    <p:extLst>
      <p:ext uri="{BB962C8B-B14F-4D97-AF65-F5344CB8AC3E}">
        <p14:creationId xmlns:p14="http://schemas.microsoft.com/office/powerpoint/2010/main" val="3144416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to create mappings and bootstrap them?</a:t>
            </a:r>
          </a:p>
          <a:p>
            <a:pPr lvl="1"/>
            <a:r>
              <a:rPr lang="en-US" dirty="0" smtClean="0"/>
              <a:t>Create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AutoMapperConfig</a:t>
            </a:r>
          </a:p>
          <a:p>
            <a:pPr lvl="1"/>
            <a:r>
              <a:rPr lang="en-US" dirty="0" smtClean="0"/>
              <a:t>Create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IMapFrom&lt;T&gt;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IHaveCustomMappings</a:t>
            </a:r>
          </a:p>
          <a:p>
            <a:r>
              <a:rPr lang="en-US" dirty="0" smtClean="0"/>
              <a:t>Using reflection get all types implementing the interfaces and map the objects</a:t>
            </a:r>
          </a:p>
          <a:p>
            <a:pPr lvl="1"/>
            <a:r>
              <a:rPr lang="en-US" dirty="0" smtClean="0"/>
              <a:t>Using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Mapper.CreateMap</a:t>
            </a:r>
            <a:r>
              <a:rPr lang="en-US" dirty="0" smtClean="0"/>
              <a:t> for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IMapFrom&lt;T&gt;</a:t>
            </a:r>
          </a:p>
          <a:p>
            <a:pPr lvl="1"/>
            <a:r>
              <a:rPr lang="en-US" dirty="0" smtClean="0"/>
              <a:t>Using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Mapper.Configuration</a:t>
            </a:r>
            <a:r>
              <a:rPr lang="en-US" dirty="0" smtClean="0"/>
              <a:t> for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IHaveCustomMappings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Objects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65275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AutoMapper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4" descr="http://automapper.org/images/black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67" y="2743200"/>
            <a:ext cx="9297162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02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many cases we need to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Pass an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id</a:t>
            </a:r>
            <a:r>
              <a:rPr lang="en-US" dirty="0" smtClean="0"/>
              <a:t>" to the action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Get the object </a:t>
            </a:r>
            <a:r>
              <a:rPr lang="en-US" dirty="0" smtClean="0"/>
              <a:t>with that id from the data layer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Pass it to the view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ModelBinderProvider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70012" y="3886200"/>
            <a:ext cx="9296400" cy="26099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ActionResult Product(int id)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= this.productsData.GetById(id);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vModel = Mapper.Map&lt;ProductViewModel&gt;(product);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View(vModel);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1396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275400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Request Pipeline</a:t>
            </a:r>
            <a:endParaRPr lang="bg-BG" dirty="0"/>
          </a:p>
        </p:txBody>
      </p:sp>
      <p:pic>
        <p:nvPicPr>
          <p:cNvPr id="5" name="Picture 2" descr="http://lawyernomics.avvo.com/files/2012/07/Lifecycle_CR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484" y="1371600"/>
            <a:ext cx="4929928" cy="36974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562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custom model binders we can directly </a:t>
            </a:r>
          </a:p>
          <a:p>
            <a:pPr lvl="1"/>
            <a:r>
              <a:rPr lang="en-US" dirty="0" smtClean="0"/>
              <a:t>Bind the product</a:t>
            </a:r>
          </a:p>
          <a:p>
            <a:pPr lvl="1"/>
            <a:r>
              <a:rPr lang="en-US" dirty="0" smtClean="0"/>
              <a:t>Don’t get it by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id</a:t>
            </a:r>
            <a:r>
              <a:rPr lang="en-US" dirty="0" smtClean="0"/>
              <a:t>" every time</a:t>
            </a:r>
          </a:p>
          <a:p>
            <a:pPr lvl="1"/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ModelBinderProvider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46212" y="3842281"/>
            <a:ext cx="9144000" cy="21775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ActionResult Product(Product product)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vModel = Mapper.Map&lt;ProductViewModel&gt;(product);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View(vModel);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6600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the generic model binder</a:t>
            </a:r>
          </a:p>
          <a:p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ModelBinderProvider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46212" y="2265721"/>
            <a:ext cx="9144000" cy="39072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EntityModelBinder&lt;T&gt; : IModelBinder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: Entity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readonly IRepository&lt;TEntity&gt; repo;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EntityModelBinder(IRepository&lt;T&gt; repo)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this.repo = repo;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continues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973512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generic model binder</a:t>
            </a:r>
          </a:p>
          <a:p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ModelBinderProvider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55157" y="1781124"/>
            <a:ext cx="10075334" cy="43396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BindModel(ControllerContext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controllerContext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ModelBindingContext bindingContext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 = bindingContext.ValueProvider.GetValue("id");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var id = int.Parse(value.AttemptedValue as string);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var entity 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this.repository.GetById(id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entity;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289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model binder provider</a:t>
            </a:r>
          </a:p>
          <a:p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ModelBinderProvider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6613" y="1828800"/>
            <a:ext cx="10363200" cy="4772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EntityModelBinderProvider :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IModelBinderProvider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IModelBinder GetBinder(Type modelType)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model type and return null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Type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modelBinderType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typeof(EntityModelBinder&lt;&gt;)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.MakeGenericType(modelType);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var modelBinder 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ObjectFactory.GetInstance(modelBinderType);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(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IModelBinder)modelBinder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685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ModelBinderProvider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0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Controllers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http://www.videogameologists.com/wp-content/uploads/2012/03/Controllers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448" y="1694516"/>
            <a:ext cx="3810000" cy="28575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152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create abstract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BaseController</a:t>
            </a:r>
          </a:p>
          <a:p>
            <a:pPr lvl="1"/>
            <a:r>
              <a:rPr lang="en-US" dirty="0" smtClean="0"/>
              <a:t>Derived from MVC Controller</a:t>
            </a:r>
          </a:p>
          <a:p>
            <a:pPr lvl="1"/>
            <a:r>
              <a:rPr lang="en-US" dirty="0" smtClean="0"/>
              <a:t>Containing all common information</a:t>
            </a:r>
          </a:p>
          <a:p>
            <a:pPr lvl="1"/>
            <a:r>
              <a:rPr lang="en-US" dirty="0" smtClean="0"/>
              <a:t>Getting current user for example</a:t>
            </a:r>
          </a:p>
          <a:p>
            <a:r>
              <a:rPr lang="en-US" dirty="0" smtClean="0"/>
              <a:t>We can create separate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AjaxController</a:t>
            </a:r>
          </a:p>
          <a:p>
            <a:pPr lvl="1"/>
            <a:r>
              <a:rPr lang="en-US" dirty="0" smtClean="0"/>
              <a:t>Derived from MVC Controller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AJAX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requests are passed to this controller</a:t>
            </a:r>
          </a:p>
          <a:p>
            <a:pPr lvl="1"/>
            <a:r>
              <a:rPr lang="en-US" dirty="0" smtClean="0"/>
              <a:t>This way all common parts are not loaded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Controller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25747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many cases we</a:t>
            </a:r>
          </a:p>
          <a:p>
            <a:pPr lvl="1"/>
            <a:r>
              <a:rPr lang="en-US" dirty="0" smtClean="0"/>
              <a:t>Have common patterns for returning results</a:t>
            </a:r>
          </a:p>
          <a:p>
            <a:pPr lvl="1"/>
            <a:r>
              <a:rPr lang="en-US" dirty="0" smtClean="0"/>
              <a:t>Have model manipulation before returned</a:t>
            </a:r>
          </a:p>
          <a:p>
            <a:pPr lvl="1"/>
            <a:r>
              <a:rPr lang="en-US" dirty="0" smtClean="0"/>
              <a:t>For example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AutoMapper</a:t>
            </a:r>
          </a:p>
          <a:p>
            <a:pPr lvl="1"/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ActionResult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93812" y="4147081"/>
            <a:ext cx="9448800" cy="21775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ActionResult Product(Product product)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vModel = Mapper.Map&lt;ProductViewModel&gt;(product);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View(vModel);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5706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Enhancement</a:t>
            </a:r>
          </a:p>
          <a:p>
            <a:pPr lvl="1"/>
            <a:r>
              <a:rPr lang="en-US" dirty="0" smtClean="0"/>
              <a:t>We can create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AutoMappedQueryViewResult</a:t>
            </a:r>
          </a:p>
          <a:p>
            <a:pPr lvl="1"/>
            <a:r>
              <a:rPr lang="en-US" dirty="0" smtClean="0"/>
              <a:t>And this way our controllers become</a:t>
            </a:r>
          </a:p>
          <a:p>
            <a:pPr lvl="2"/>
            <a:r>
              <a:rPr lang="en-US" dirty="0" smtClean="0"/>
              <a:t>Slim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 smtClean="0"/>
              <a:t>Readable</a:t>
            </a:r>
          </a:p>
          <a:p>
            <a:pPr lvl="2"/>
            <a:r>
              <a:rPr lang="en-US" dirty="0" smtClean="0"/>
              <a:t>Maintainable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ActionResult (2)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97024" y="4962432"/>
            <a:ext cx="8991600" cy="174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ActionResult Product(Product product)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AutoMappedQueryView(View(product));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28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ActionResult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Request Lifecycle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963" b="546"/>
          <a:stretch/>
        </p:blipFill>
        <p:spPr>
          <a:xfrm>
            <a:off x="1979612" y="840463"/>
            <a:ext cx="8229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2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better to implement our own cache service</a:t>
            </a:r>
          </a:p>
          <a:p>
            <a:pPr lvl="1"/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Cache Service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2624" y="1781124"/>
            <a:ext cx="10820400" cy="4772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T Get&lt;T&gt;(string id, Func&lt;T&gt; getItemCallback) where T : class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item = HttpRuntime.Cache.Get(id) as T;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(item == null)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item = getItemCallback();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HttpContext.Current.Cache.Insert(id, item);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return item;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item;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0919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inherit it with more specific methods</a:t>
            </a:r>
          </a:p>
          <a:p>
            <a:pPr lvl="1"/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Cache Service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85836" y="2362200"/>
            <a:ext cx="10213976" cy="34747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IEnumerable&lt;SelectListItem&gt; Countries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get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return this.Get&lt;IEnumerable&gt;("Countries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()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this.data.Countries.All().ToList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5294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Cache Service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05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Action </a:t>
            </a:r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699310" y="5689937"/>
            <a:ext cx="6781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[Log]</a:t>
            </a:r>
          </a:p>
          <a:p>
            <a:r>
              <a:rPr lang="en-US" dirty="0">
                <a:solidFill>
                  <a:srgbClr val="FBEEDC"/>
                </a:solidFill>
              </a:rPr>
              <a:t>public class DepartmentController : Controller { </a:t>
            </a:r>
            <a:r>
              <a:rPr lang="en-US" dirty="0" smtClean="0">
                <a:solidFill>
                  <a:srgbClr val="FBEEDC"/>
                </a:solidFill>
              </a:rPr>
              <a:t>… </a:t>
            </a:r>
            <a:r>
              <a:rPr lang="en-US" dirty="0">
                <a:solidFill>
                  <a:srgbClr val="FBEEDC"/>
                </a:solidFill>
              </a:rPr>
              <a:t>} 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303212" y="1085195"/>
            <a:ext cx="1157399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public class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LogAttribute</a:t>
            </a:r>
            <a:r>
              <a:rPr lang="en-US" noProof="1" smtClean="0">
                <a:solidFill>
                  <a:srgbClr val="FBEEDC"/>
                </a:solidFill>
              </a:rPr>
              <a:t> : ActionFilterAttribute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public override void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OnActionExecuting</a:t>
            </a:r>
            <a:r>
              <a:rPr lang="en-US" noProof="1" smtClean="0">
                <a:solidFill>
                  <a:srgbClr val="FBEEDC"/>
                </a:solidFill>
              </a:rPr>
              <a:t>(ActionExecutingContext filterContext) 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{ … }</a:t>
            </a:r>
          </a:p>
          <a:p>
            <a:endParaRPr lang="en-US" noProof="1" smtClean="0">
              <a:solidFill>
                <a:srgbClr val="FBEEDC"/>
              </a:solidFill>
            </a:endParaRPr>
          </a:p>
          <a:p>
            <a:r>
              <a:rPr lang="en-US" noProof="1" smtClean="0">
                <a:solidFill>
                  <a:srgbClr val="FBEEDC"/>
                </a:solidFill>
              </a:rPr>
              <a:t>    public override void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OnActionExecuted</a:t>
            </a:r>
            <a:r>
              <a:rPr lang="en-US" noProof="1" smtClean="0">
                <a:solidFill>
                  <a:srgbClr val="FBEEDC"/>
                </a:solidFill>
              </a:rPr>
              <a:t>(ActionExecutedContext filterContext) 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{ … }</a:t>
            </a:r>
          </a:p>
          <a:p>
            <a:endParaRPr lang="en-US" noProof="1" smtClean="0">
              <a:solidFill>
                <a:srgbClr val="FBEEDC"/>
              </a:solidFill>
            </a:endParaRPr>
          </a:p>
          <a:p>
            <a:r>
              <a:rPr lang="en-US" noProof="1" smtClean="0">
                <a:solidFill>
                  <a:srgbClr val="FBEEDC"/>
                </a:solidFill>
              </a:rPr>
              <a:t>    public override void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OnResultExecuting</a:t>
            </a:r>
            <a:r>
              <a:rPr lang="en-US" noProof="1" smtClean="0">
                <a:solidFill>
                  <a:srgbClr val="FBEEDC"/>
                </a:solidFill>
              </a:rPr>
              <a:t>(ResultExecutingContext filterContext) 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{ … }</a:t>
            </a:r>
          </a:p>
          <a:p>
            <a:endParaRPr lang="en-US" noProof="1" smtClean="0">
              <a:solidFill>
                <a:srgbClr val="FBEEDC"/>
              </a:solidFill>
            </a:endParaRPr>
          </a:p>
          <a:p>
            <a:r>
              <a:rPr lang="en-US" noProof="1" smtClean="0">
                <a:solidFill>
                  <a:srgbClr val="FBEEDC"/>
                </a:solidFill>
              </a:rPr>
              <a:t>    public override void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OnResultExecuted</a:t>
            </a:r>
            <a:r>
              <a:rPr lang="en-US" noProof="1" smtClean="0">
                <a:solidFill>
                  <a:srgbClr val="FBEEDC"/>
                </a:solidFill>
              </a:rPr>
              <a:t>(ResultExecutedContext filterContext) 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{ … }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}</a:t>
            </a:r>
            <a:endParaRPr lang="en-US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19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many cases we</a:t>
            </a:r>
          </a:p>
          <a:p>
            <a:pPr lvl="1"/>
            <a:r>
              <a:rPr lang="en-US" dirty="0" smtClean="0"/>
              <a:t>Have to populate the same data on many places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DropDownList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items are common example</a:t>
            </a:r>
          </a:p>
          <a:p>
            <a:pPr lvl="1"/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Populators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43036" y="3581400"/>
            <a:ext cx="9299576" cy="26099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ActionResult Product()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vModel = …;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vModel.Countries = this.cacheService.Countries;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View(vModel);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9348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create custom filter attribute</a:t>
            </a:r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Populators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7012" y="1984950"/>
            <a:ext cx="11692021" cy="43396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PopulateCountryNamesAttribute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ActionFilterAttribute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[Inject]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ICacheService Cache { private get; set; }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override void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OnResultExecuting(ResultExecutingContext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filterContext)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filterContext.Controller.ViewBag.Countries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this.CacheService.CountriesSelectListItems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1660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2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Views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http://fc02.deviantart.net/fs71/f/2011/007/3/9/the_view_from_the_farm_by_theartist_guy-d36oci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229" y="1752600"/>
            <a:ext cx="4700437" cy="264399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785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MVC comes with helpers methods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DisplayFor()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DisplayForModel()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EditorFor()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EditorForModel()</a:t>
            </a:r>
          </a:p>
          <a:p>
            <a:r>
              <a:rPr lang="en-US" dirty="0" smtClean="0"/>
              <a:t>There are default implementation</a:t>
            </a:r>
          </a:p>
          <a:p>
            <a:r>
              <a:rPr lang="en-US" dirty="0" smtClean="0"/>
              <a:t>Easily to be configured</a:t>
            </a:r>
          </a:p>
          <a:p>
            <a:r>
              <a:rPr lang="en-US" dirty="0" smtClean="0"/>
              <a:t>Create folders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DisplayTemplates</a:t>
            </a:r>
            <a:r>
              <a:rPr lang="en-US" dirty="0" smtClean="0"/>
              <a:t>" and "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EditorTemplates</a:t>
            </a:r>
            <a:r>
              <a:rPr lang="en-US" dirty="0" smtClean="0"/>
              <a:t>" 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Shared</a:t>
            </a:r>
            <a:r>
              <a:rPr lang="en-US" dirty="0" smtClean="0"/>
              <a:t>" folder or in 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Views/{Controller}" </a:t>
            </a:r>
            <a:r>
              <a:rPr lang="en-US" dirty="0" smtClean="0"/>
              <a:t>folder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2438401"/>
            <a:ext cx="18859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2" y="1524000"/>
            <a:ext cx="2593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48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two new folders create a view for each type you want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-&gt; String.cshtml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-&gt; Int32.cshtml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DateTime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-&gt; DateTime.cshtml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Student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-&gt; Student.cshtml</a:t>
            </a:r>
          </a:p>
          <a:p>
            <a:r>
              <a:rPr lang="en-US" dirty="0" smtClean="0"/>
              <a:t>The name of the files must reflect the data types and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@model </a:t>
            </a:r>
            <a:r>
              <a:rPr lang="en-US" dirty="0" smtClean="0"/>
              <a:t>in them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2" y="2057400"/>
            <a:ext cx="3440884" cy="2167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1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Handler Lifetime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579" y="1008876"/>
            <a:ext cx="8002117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8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view are normal view files</a:t>
            </a:r>
          </a:p>
          <a:p>
            <a:r>
              <a:rPr lang="en-US" dirty="0" smtClean="0"/>
              <a:t>The framework will start using them instead of the default implementations</a:t>
            </a:r>
          </a:p>
          <a:p>
            <a:r>
              <a:rPr lang="en-US" dirty="0" smtClean="0"/>
              <a:t>For example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String.cshtml</a:t>
            </a:r>
          </a:p>
          <a:p>
            <a:r>
              <a:rPr lang="en-US" dirty="0" smtClean="0"/>
              <a:t>Now all strings will be in paragraph</a:t>
            </a:r>
            <a:br>
              <a:rPr lang="en-US" dirty="0" smtClean="0"/>
            </a:br>
            <a:r>
              <a:rPr lang="en-US" dirty="0" smtClean="0"/>
              <a:t>element and will have quotes surrounding them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DisplayFor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 </a:t>
            </a:r>
            <a:r>
              <a:rPr lang="en-US" dirty="0" smtClean="0"/>
              <a:t>-&gt; for properties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DisplayForModel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EditorForModel </a:t>
            </a:r>
            <a:r>
              <a:rPr lang="en-US" dirty="0" smtClean="0"/>
              <a:t>-&gt; for model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212" y="2590800"/>
            <a:ext cx="1981200" cy="1616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80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Passing additional information to the templates</a:t>
            </a:r>
          </a:p>
          <a:p>
            <a:pPr lvl="1"/>
            <a:r>
              <a:rPr lang="en-US" dirty="0" smtClean="0"/>
              <a:t>There is an object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additionalViewData</a:t>
            </a:r>
            <a:r>
              <a:rPr lang="en-US" dirty="0" smtClean="0"/>
              <a:t>" in the helper methods as parameter</a:t>
            </a:r>
          </a:p>
          <a:p>
            <a:pPr lvl="1"/>
            <a:r>
              <a:rPr lang="en-US" dirty="0" smtClean="0"/>
              <a:t>You can pass anything there as anonymous type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And get the values from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ViewData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ViewBag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6" y="3782046"/>
            <a:ext cx="8080376" cy="40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4" y="5345973"/>
            <a:ext cx="6659558" cy="849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25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you need two templates for one data type</a:t>
            </a:r>
          </a:p>
          <a:p>
            <a:pPr lvl="1"/>
            <a:r>
              <a:rPr lang="en-US" dirty="0" smtClean="0"/>
              <a:t>Create the template with custom name</a:t>
            </a:r>
          </a:p>
          <a:p>
            <a:pPr lvl="1"/>
            <a:r>
              <a:rPr lang="en-US" dirty="0" smtClean="0"/>
              <a:t>Decorate the property in the model with the </a:t>
            </a:r>
            <a:r>
              <a:rPr lang="en-US" dirty="0" err="1" smtClean="0"/>
              <a:t>UIHint</a:t>
            </a:r>
            <a:r>
              <a:rPr lang="en-US" dirty="0" smtClean="0"/>
              <a:t> attribute specifying the template name</a:t>
            </a:r>
          </a:p>
          <a:p>
            <a:pPr lvl="1"/>
            <a:r>
              <a:rPr lang="en-US" dirty="0" smtClean="0"/>
              <a:t>You can set the name in the helpers too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 Name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01" y="4717226"/>
            <a:ext cx="5314286" cy="769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4648200"/>
            <a:ext cx="2867025" cy="1669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01" y="5715000"/>
            <a:ext cx="580171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87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/>
              <a:t>extension methods for the </a:t>
            </a:r>
            <a:r>
              <a:rPr lang="en-US" dirty="0" smtClean="0"/>
              <a:t>HtmlHelper</a:t>
            </a:r>
          </a:p>
          <a:p>
            <a:pPr lvl="1"/>
            <a:r>
              <a:rPr lang="en-US" dirty="0"/>
              <a:t>Return string or override ToString </a:t>
            </a:r>
            <a:r>
              <a:rPr lang="en-US" dirty="0" smtClean="0"/>
              <a:t>method</a:t>
            </a:r>
          </a:p>
          <a:p>
            <a:pPr lvl="1"/>
            <a:r>
              <a:rPr lang="en-US" dirty="0"/>
              <a:t>TagBuilder manages closing tags and </a:t>
            </a:r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You can use the HTML Tags library</a:t>
            </a:r>
          </a:p>
          <a:p>
            <a:pPr lvl="1"/>
            <a:r>
              <a:rPr lang="en-US" dirty="0"/>
              <a:t>Add namespace in </a:t>
            </a:r>
            <a:r>
              <a:rPr lang="en-US" dirty="0" smtClean="0"/>
              <a:t>web.config (if needed)</a:t>
            </a:r>
          </a:p>
          <a:p>
            <a:endParaRPr lang="en-US" dirty="0">
              <a:solidFill>
                <a:srgbClr val="EBFFD2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HTML Helpers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487" y="4419599"/>
            <a:ext cx="5562600" cy="22538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087" y="6079573"/>
            <a:ext cx="4276725" cy="447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502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HtmlTags</a:t>
            </a:r>
          </a:p>
          <a:p>
            <a:pPr lvl="1"/>
            <a:r>
              <a:rPr lang="en-US" dirty="0" smtClean="0"/>
              <a:t>You will have jQuery stile tag creation</a:t>
            </a:r>
          </a:p>
          <a:p>
            <a:pPr lvl="1"/>
            <a:r>
              <a:rPr lang="en-US" dirty="0" smtClean="0"/>
              <a:t>Additional helpers will be included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5024" y="3124200"/>
            <a:ext cx="10515600" cy="34747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HtmlTag TextBoxTag(this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HtmlHelper html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string name)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new HtmlTag("input")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.Id(name)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.Attr("name", name)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.Attr("type", "text")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.Attr("value", html.ViewData[name]);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0208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Unit Testing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5362" name="Picture 2" descr="http://checkpointech.com/blog/wp-content/uploads/2012/10/functionality_testing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084" y="1671475"/>
            <a:ext cx="4472728" cy="297034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943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TestStack.FluentMVCTesting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docs.teststack.net/FluentMVCTesting/usage.html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FluentMVC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46212" y="3200400"/>
            <a:ext cx="9144000" cy="2590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controller.WithCallTo(c =&gt; c.Index())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.ShouldRenderDefaultView()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.WithModel&lt;ModelType&gt;()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AddModelErrorFor(m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 m.Property1)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.ThatEquals("The error message.")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.AndModelErrorFor(m =&gt; m.Property2);</a:t>
            </a:r>
          </a:p>
        </p:txBody>
      </p:sp>
    </p:spTree>
    <p:extLst>
      <p:ext uri="{BB962C8B-B14F-4D97-AF65-F5344CB8AC3E}">
        <p14:creationId xmlns:p14="http://schemas.microsoft.com/office/powerpoint/2010/main" val="994471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 descr="http://checkpointech.com/blog/wp-content/uploads/2012/10/functionality_testing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084" y="1671475"/>
            <a:ext cx="4472728" cy="297034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10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MVC </a:t>
            </a:r>
            <a:r>
              <a:rPr lang="en-US" smtClean="0"/>
              <a:t>Advanced Topics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808289"/>
          </a:xfrm>
        </p:spPr>
        <p:txBody>
          <a:bodyPr/>
          <a:lstStyle/>
          <a:p>
            <a:r>
              <a:rPr lang="en-US" dirty="0" smtClean="0">
                <a:hlinkClick r:id="rId19"/>
              </a:rPr>
              <a:t>https://softuni.bg/courses/asp-net-mvc/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ASP.NET MVC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Handler Lifetime (2)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70" y="1066800"/>
            <a:ext cx="11122542" cy="550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3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Method Execution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9906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3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897466"/>
            <a:ext cx="8991600" cy="591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4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2484" y="5351600"/>
            <a:ext cx="11025928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Global Solutions For Global Problems</a:t>
            </a:r>
            <a:endParaRPr lang="bg-BG" dirty="0"/>
          </a:p>
        </p:txBody>
      </p:sp>
      <p:pic>
        <p:nvPicPr>
          <p:cNvPr id="75777" name="Picture 1" descr="C:\Temp\digits-smal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81748" y="1371600"/>
            <a:ext cx="5867400" cy="37404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91832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1962</Words>
  <Application>Microsoft Office PowerPoint</Application>
  <PresentationFormat>Custom</PresentationFormat>
  <Paragraphs>502</Paragraphs>
  <Slides>60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Consolas</vt:lpstr>
      <vt:lpstr>Wingdings</vt:lpstr>
      <vt:lpstr>Wingdings 2</vt:lpstr>
      <vt:lpstr>SoftUni 16x9</vt:lpstr>
      <vt:lpstr>ASP.NET MVC  Advanced Topics</vt:lpstr>
      <vt:lpstr>Table of Contents</vt:lpstr>
      <vt:lpstr>Request Pipeline</vt:lpstr>
      <vt:lpstr>MVC Request Lifecycle</vt:lpstr>
      <vt:lpstr>MVC Handler Lifetime</vt:lpstr>
      <vt:lpstr>MVC Handler Lifetime (2)</vt:lpstr>
      <vt:lpstr>Action Method Execution</vt:lpstr>
      <vt:lpstr>Execute Results</vt:lpstr>
      <vt:lpstr>Global Solutions For Global Problems</vt:lpstr>
      <vt:lpstr>Magic Strings</vt:lpstr>
      <vt:lpstr>Magic Strings</vt:lpstr>
      <vt:lpstr>Magic Strings</vt:lpstr>
      <vt:lpstr>Services Layer</vt:lpstr>
      <vt:lpstr>Services Layer</vt:lpstr>
      <vt:lpstr>Services Layer</vt:lpstr>
      <vt:lpstr>Services Layer</vt:lpstr>
      <vt:lpstr>Dependency Inversion</vt:lpstr>
      <vt:lpstr>Dependency Inversion</vt:lpstr>
      <vt:lpstr>Dependency Inversion</vt:lpstr>
      <vt:lpstr>Dependency Inversion</vt:lpstr>
      <vt:lpstr>Dependency Inversion</vt:lpstr>
      <vt:lpstr>Models</vt:lpstr>
      <vt:lpstr>Mapping Objects</vt:lpstr>
      <vt:lpstr>Mapping Objects</vt:lpstr>
      <vt:lpstr>Mapping Objects</vt:lpstr>
      <vt:lpstr>Mapping Objects</vt:lpstr>
      <vt:lpstr>Mapping Objects</vt:lpstr>
      <vt:lpstr>AutoMapper</vt:lpstr>
      <vt:lpstr>ModelBinderProvider</vt:lpstr>
      <vt:lpstr>ModelBinderProvider</vt:lpstr>
      <vt:lpstr>ModelBinderProvider</vt:lpstr>
      <vt:lpstr>ModelBinderProvider</vt:lpstr>
      <vt:lpstr>ModelBinderProvider</vt:lpstr>
      <vt:lpstr>ModelBinderProvider</vt:lpstr>
      <vt:lpstr>Controllers</vt:lpstr>
      <vt:lpstr>Base Controller</vt:lpstr>
      <vt:lpstr>Custom ActionResult</vt:lpstr>
      <vt:lpstr>Custom ActionResult (2)</vt:lpstr>
      <vt:lpstr>Custom ActionResult</vt:lpstr>
      <vt:lpstr>Generic Cache Service</vt:lpstr>
      <vt:lpstr>Generic Cache Service</vt:lpstr>
      <vt:lpstr>Generic Cache Service</vt:lpstr>
      <vt:lpstr>Custom Action Filter</vt:lpstr>
      <vt:lpstr>Populators</vt:lpstr>
      <vt:lpstr>Populators</vt:lpstr>
      <vt:lpstr>Populators</vt:lpstr>
      <vt:lpstr>Views</vt:lpstr>
      <vt:lpstr>Templates</vt:lpstr>
      <vt:lpstr>Custom Templates</vt:lpstr>
      <vt:lpstr>Custom Templates</vt:lpstr>
      <vt:lpstr>Custom Templates</vt:lpstr>
      <vt:lpstr>Custom Template Name</vt:lpstr>
      <vt:lpstr>Custom HTML Helpers</vt:lpstr>
      <vt:lpstr>HTML Tags</vt:lpstr>
      <vt:lpstr>Unit Testing</vt:lpstr>
      <vt:lpstr>FluentMVC</vt:lpstr>
      <vt:lpstr>Unit Testing</vt:lpstr>
      <vt:lpstr>ASP.NET MVC Advanced Topics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Identity System</dc:title>
  <dc:subject>Software Development Course</dc:subject>
  <dc:creator/>
  <cp:keywords>ASP.NET MVC, C#,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2015-06-01T12:55:32Z</dcterms:modified>
  <cp:category>ASP.NET MVC, C#,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