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274" r:id="rId3"/>
    <p:sldId id="549" r:id="rId4"/>
    <p:sldId id="550" r:id="rId5"/>
    <p:sldId id="551" r:id="rId6"/>
    <p:sldId id="552" r:id="rId7"/>
    <p:sldId id="553" r:id="rId8"/>
    <p:sldId id="554" r:id="rId9"/>
    <p:sldId id="556" r:id="rId10"/>
    <p:sldId id="555" r:id="rId11"/>
    <p:sldId id="557" r:id="rId12"/>
    <p:sldId id="558" r:id="rId13"/>
    <p:sldId id="559" r:id="rId14"/>
    <p:sldId id="560" r:id="rId15"/>
    <p:sldId id="561" r:id="rId16"/>
    <p:sldId id="562" r:id="rId17"/>
    <p:sldId id="563" r:id="rId18"/>
    <p:sldId id="564" r:id="rId19"/>
    <p:sldId id="565" r:id="rId20"/>
    <p:sldId id="566" r:id="rId21"/>
    <p:sldId id="567" r:id="rId22"/>
    <p:sldId id="568" r:id="rId23"/>
    <p:sldId id="569" r:id="rId24"/>
    <p:sldId id="570" r:id="rId25"/>
    <p:sldId id="571" r:id="rId26"/>
    <p:sldId id="572" r:id="rId27"/>
    <p:sldId id="573" r:id="rId28"/>
    <p:sldId id="574" r:id="rId29"/>
    <p:sldId id="476" r:id="rId30"/>
    <p:sldId id="427" r:id="rId31"/>
    <p:sldId id="419" r:id="rId32"/>
    <p:sldId id="420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94533" autoAdjust="0"/>
  </p:normalViewPr>
  <p:slideViewPr>
    <p:cSldViewPr>
      <p:cViewPr varScale="1">
        <p:scale>
          <a:sx n="74" d="100"/>
          <a:sy n="74" d="100"/>
        </p:scale>
        <p:origin x="510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11-Jun-15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11-Jun-15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03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84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76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74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11-Jun-15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5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11-Jun-15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owin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EntityFramework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softwaregroup-bg.com/" TargetMode="External"/><Relationship Id="rId18" Type="http://schemas.openxmlformats.org/officeDocument/2006/relationships/image" Target="../media/image37.png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33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32.png"/><Relationship Id="rId19" Type="http://schemas.openxmlformats.org/officeDocument/2006/relationships/hyperlink" Target="https://softuni.bg/courses/asp-net-mvc/" TargetMode="External"/><Relationship Id="rId4" Type="http://schemas.openxmlformats.org/officeDocument/2006/relationships/image" Target="../media/image29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208" TargetMode="Externa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Mv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474582" y="685800"/>
            <a:ext cx="7953829" cy="1134429"/>
          </a:xfrm>
        </p:spPr>
        <p:txBody>
          <a:bodyPr>
            <a:normAutofit/>
          </a:bodyPr>
          <a:lstStyle/>
          <a:p>
            <a:r>
              <a:rPr lang="en-US" dirty="0" smtClean="0"/>
              <a:t>ASP.NET 5 (vNext)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24798"/>
            <a:ext cx="3187613" cy="525135"/>
          </a:xfrm>
        </p:spPr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994697"/>
            <a:ext cx="3187614" cy="444343"/>
          </a:xfrm>
        </p:spPr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smtClean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83" y="3306433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7412" y="3802025"/>
            <a:ext cx="2133598" cy="2341486"/>
          </a:xfrm>
          <a:prstGeom prst="rect">
            <a:avLst/>
          </a:prstGeom>
        </p:spPr>
      </p:pic>
      <p:pic>
        <p:nvPicPr>
          <p:cNvPr id="21" name="Picture 20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745783" y="2056432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9" name="Subtitle 7"/>
          <p:cNvSpPr>
            <a:spLocks noGrp="1"/>
          </p:cNvSpPr>
          <p:nvPr>
            <p:ph type="subTitle" idx="1"/>
          </p:nvPr>
        </p:nvSpPr>
        <p:spPr>
          <a:xfrm>
            <a:off x="3474583" y="1828800"/>
            <a:ext cx="7953077" cy="1401433"/>
          </a:xfrm>
        </p:spPr>
        <p:txBody>
          <a:bodyPr>
            <a:normAutofit/>
          </a:bodyPr>
          <a:lstStyle/>
          <a:p>
            <a:r>
              <a:rPr lang="en-US" dirty="0"/>
              <a:t>Lean .NET stack for building modern web apps</a:t>
            </a:r>
          </a:p>
        </p:txBody>
      </p:sp>
      <p:pic>
        <p:nvPicPr>
          <p:cNvPr id="18" name="Picture 17" descr="http://i2.asp.net/images/ui/home-slideshow-asp.png?cdn_id=c5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1" y="4091235"/>
            <a:ext cx="5165593" cy="243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http://asphostportal.com/img/icon-aspnetmvc6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814" y="2955953"/>
            <a:ext cx="3315395" cy="169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dirty="0"/>
              <a:t>5 – Faster Development Cycle</a:t>
            </a:r>
          </a:p>
          <a:p>
            <a:pPr lvl="1"/>
            <a:r>
              <a:rPr lang="en-US" dirty="0"/>
              <a:t>Features are shipped as </a:t>
            </a:r>
            <a:r>
              <a:rPr lang="en-US" dirty="0" smtClean="0"/>
              <a:t>packages</a:t>
            </a:r>
          </a:p>
          <a:p>
            <a:pPr lvl="2"/>
            <a:r>
              <a:rPr lang="en-US" dirty="0" smtClean="0"/>
              <a:t>Use just features needed</a:t>
            </a:r>
            <a:endParaRPr lang="en-US" dirty="0"/>
          </a:p>
          <a:p>
            <a:pPr lvl="1"/>
            <a:r>
              <a:rPr lang="en-US" dirty="0"/>
              <a:t>Framework ships as part of the application</a:t>
            </a:r>
          </a:p>
          <a:p>
            <a:pPr lvl="1"/>
            <a:r>
              <a:rPr lang="en-US" dirty="0"/>
              <a:t>Zero-day security bugs patched</a:t>
            </a:r>
          </a:p>
          <a:p>
            <a:pPr lvl="1"/>
            <a:r>
              <a:rPr lang="en-US" dirty="0"/>
              <a:t>Same code runs in development and production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Edit code and refresh browser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Develop with VS, third-party </a:t>
            </a:r>
            <a:r>
              <a:rPr lang="en-US" dirty="0"/>
              <a:t>or cloud</a:t>
            </a:r>
            <a:r>
              <a:rPr lang="en-US" dirty="0" smtClean="0"/>
              <a:t> editors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</a:t>
            </a:r>
            <a:r>
              <a:rPr lang="en-US" dirty="0"/>
              <a:t>, </a:t>
            </a:r>
            <a:r>
              <a:rPr lang="en-US" dirty="0" smtClean="0"/>
              <a:t>Cross-Platform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9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ASP.NET 5 applications can be deployed on IIS or can be self-hosted (in own process)</a:t>
            </a:r>
          </a:p>
          <a:p>
            <a:r>
              <a:rPr lang="en-US" dirty="0" smtClean="0"/>
              <a:t>If Core CLR is used every single dependency is bundled </a:t>
            </a:r>
            <a:r>
              <a:rPr lang="en-US" dirty="0"/>
              <a:t>within the deployment </a:t>
            </a:r>
            <a:r>
              <a:rPr lang="en-US" dirty="0" smtClean="0"/>
              <a:t>package</a:t>
            </a:r>
          </a:p>
          <a:p>
            <a:pPr lvl="1"/>
            <a:r>
              <a:rPr lang="en-US" dirty="0" smtClean="0"/>
              <a:t>Not dependent on .NET framework version</a:t>
            </a:r>
          </a:p>
          <a:p>
            <a:r>
              <a:rPr lang="en-US" dirty="0" smtClean="0"/>
              <a:t>Different </a:t>
            </a:r>
            <a:r>
              <a:rPr lang="en-US" dirty="0"/>
              <a:t>versions of .NET </a:t>
            </a:r>
            <a:r>
              <a:rPr lang="en-US" dirty="0" smtClean="0"/>
              <a:t>side-by-side</a:t>
            </a:r>
          </a:p>
          <a:p>
            <a:pPr lvl="1"/>
            <a:r>
              <a:rPr lang="en-US" dirty="0" smtClean="0"/>
              <a:t>Different applications may work</a:t>
            </a:r>
            <a:br>
              <a:rPr lang="en-US" dirty="0" smtClean="0"/>
            </a:br>
            <a:r>
              <a:rPr lang="en-US" dirty="0" smtClean="0"/>
              <a:t>on different runtime versions</a:t>
            </a:r>
          </a:p>
          <a:p>
            <a:pPr lvl="1"/>
            <a:r>
              <a:rPr lang="en-US" dirty="0"/>
              <a:t>To run different </a:t>
            </a:r>
            <a:r>
              <a:rPr lang="en-US" dirty="0" smtClean="0"/>
              <a:t>versions,</a:t>
            </a:r>
            <a:br>
              <a:rPr lang="en-US" dirty="0" smtClean="0"/>
            </a:br>
            <a:r>
              <a:rPr lang="en-US" dirty="0" smtClean="0"/>
              <a:t>you must target </a:t>
            </a:r>
            <a:r>
              <a:rPr lang="en-US" dirty="0"/>
              <a:t>the Core CLR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</a:t>
            </a:r>
            <a:r>
              <a:rPr lang="en-US" dirty="0" smtClean="0"/>
              <a:t>Anywhere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213" y="4314858"/>
            <a:ext cx="3262200" cy="221014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8704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 startup times</a:t>
            </a:r>
          </a:p>
          <a:p>
            <a:r>
              <a:rPr lang="en-US" dirty="0" smtClean="0"/>
              <a:t>Lower memory</a:t>
            </a:r>
          </a:p>
          <a:p>
            <a:r>
              <a:rPr lang="en-US" dirty="0" smtClean="0"/>
              <a:t>The platform (ASP.NET 5) is modular</a:t>
            </a:r>
          </a:p>
          <a:p>
            <a:pPr lvl="1"/>
            <a:r>
              <a:rPr lang="en-US" dirty="0" smtClean="0"/>
              <a:t>You can turn features on and off as you want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Performance</a:t>
            </a:r>
            <a:endParaRPr lang="en-US" dirty="0"/>
          </a:p>
        </p:txBody>
      </p:sp>
      <p:pic>
        <p:nvPicPr>
          <p:cNvPr id="1026" name="Picture 2" descr="http://neuronarrative.files.wordpress.com/2010/03/performa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6" y="3886200"/>
            <a:ext cx="4117976" cy="2743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42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5 introduces a new, lightweight way to manage </a:t>
            </a:r>
            <a:r>
              <a:rPr lang="en-US" dirty="0" smtClean="0"/>
              <a:t>dependencies </a:t>
            </a:r>
            <a:r>
              <a:rPr lang="en-US" dirty="0"/>
              <a:t>in your </a:t>
            </a:r>
            <a:r>
              <a:rPr lang="en-US" dirty="0" smtClean="0"/>
              <a:t>projects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more assembly </a:t>
            </a:r>
            <a:r>
              <a:rPr lang="en-US" dirty="0" smtClean="0"/>
              <a:t>references</a:t>
            </a:r>
          </a:p>
          <a:p>
            <a:pPr lvl="1"/>
            <a:r>
              <a:rPr lang="en-US" dirty="0" smtClean="0"/>
              <a:t>Instead referencing </a:t>
            </a:r>
            <a:r>
              <a:rPr lang="en-US" dirty="0"/>
              <a:t>NuGet </a:t>
            </a:r>
            <a:r>
              <a:rPr lang="en-US" dirty="0" smtClean="0"/>
              <a:t>packages</a:t>
            </a:r>
          </a:p>
          <a:p>
            <a:r>
              <a:rPr lang="en-US" dirty="0"/>
              <a:t>project.json file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Management</a:t>
            </a:r>
            <a:endParaRPr lang="en-US" dirty="0"/>
          </a:p>
        </p:txBody>
      </p:sp>
      <p:pic>
        <p:nvPicPr>
          <p:cNvPr id="5122" name="Picture 2" descr="http://i3.asp.net/media/5135300/dependencies.png?cdn_id=2014-11-11-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2" y="4343400"/>
            <a:ext cx="3789124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i2.asp.net/media/5135338/dependencyintellisense.png?cdn_id=2014-11-11-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12" y="3657600"/>
            <a:ext cx="5438059" cy="2660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69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Improved </a:t>
            </a:r>
            <a:r>
              <a:rPr lang="en-US" dirty="0"/>
              <a:t>HTTP </a:t>
            </a:r>
            <a:r>
              <a:rPr lang="en-US" dirty="0" smtClean="0"/>
              <a:t>performance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</a:t>
            </a:r>
            <a:r>
              <a:rPr lang="en-US" dirty="0" smtClean="0"/>
              <a:t>ew </a:t>
            </a:r>
            <a:r>
              <a:rPr lang="en-US" dirty="0"/>
              <a:t>HTTP request pipeline that is lean and </a:t>
            </a:r>
            <a:r>
              <a:rPr lang="en-US" dirty="0" smtClean="0"/>
              <a:t>fast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The new pipeline also supports </a:t>
            </a:r>
            <a:r>
              <a:rPr lang="en-US" dirty="0" smtClean="0">
                <a:hlinkClick r:id="rId2"/>
              </a:rPr>
              <a:t>OWIN</a:t>
            </a:r>
            <a:endParaRPr lang="en-US" dirty="0" smtClean="0"/>
          </a:p>
          <a:p>
            <a:pPr>
              <a:spcAft>
                <a:spcPts val="300"/>
              </a:spcAft>
            </a:pPr>
            <a:r>
              <a:rPr lang="en-US" dirty="0" smtClean="0"/>
              <a:t>You choose what to use in your application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By registering middlewares</a:t>
            </a:r>
          </a:p>
          <a:p>
            <a:pPr lvl="1">
              <a:spcAft>
                <a:spcPts val="300"/>
              </a:spcAft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5836" y="4191000"/>
            <a:ext cx="1021397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Configure(IApplicationBuilder app, IHostingEnvironment env, </a:t>
            </a:r>
            <a:endParaRPr lang="en-US" sz="2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ILoggerFactory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loggerfactory)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app.UseErrorHandler("/Home/Error");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app.UseStaticFiles();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app.UseIdentity();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app.UseMvc(routes =&gt; ...)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428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middleware class</a:t>
            </a:r>
          </a:p>
          <a:p>
            <a:pPr>
              <a:spcAft>
                <a:spcPts val="900"/>
              </a:spcAft>
            </a:pPr>
            <a:endParaRPr lang="en-US" dirty="0"/>
          </a:p>
          <a:p>
            <a:pPr>
              <a:spcAft>
                <a:spcPts val="900"/>
              </a:spcAft>
            </a:pPr>
            <a:endParaRPr lang="en-US" dirty="0" smtClean="0"/>
          </a:p>
          <a:p>
            <a:pPr>
              <a:spcAft>
                <a:spcPts val="900"/>
              </a:spcAft>
            </a:pPr>
            <a:endParaRPr lang="en-US" dirty="0"/>
          </a:p>
          <a:p>
            <a:pPr>
              <a:spcAft>
                <a:spcPts val="900"/>
              </a:spcAft>
            </a:pPr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Register in Startup.cs (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IApplicationBuilder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Middleware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2412" y="1817033"/>
            <a:ext cx="109440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AppHeaderMiddleware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readonly RequestDelegate next;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AppHeaderMiddleware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(RequestDelegate next)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this.next = next;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async Task Invoke(HttpContext context)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context.Response.Headers.Append("X-Application", "ASP.NET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5");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await this.next.Invoke(context);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2" y="5764819"/>
            <a:ext cx="109440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app.UseMiddleware&lt;AppHeaderMiddleware&gt;();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Register before app.UseMvc(...);</a:t>
            </a:r>
          </a:p>
        </p:txBody>
      </p:sp>
    </p:spTree>
    <p:extLst>
      <p:ext uri="{BB962C8B-B14F-4D97-AF65-F5344CB8AC3E}">
        <p14:creationId xmlns:p14="http://schemas.microsoft.com/office/powerpoint/2010/main" val="72201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</a:t>
            </a:r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2" descr="http://reverandandys.files.wordpress.com/2012/11/under-a-different-ligh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848" y="603161"/>
            <a:ext cx="5791199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7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Made cloud-ready</a:t>
            </a:r>
          </a:p>
          <a:p>
            <a:pPr lvl="1"/>
            <a:r>
              <a:rPr lang="en-US" dirty="0"/>
              <a:t>Configuration, session and cache</a:t>
            </a:r>
          </a:p>
          <a:p>
            <a:pPr lvl="1"/>
            <a:r>
              <a:rPr lang="en-US" dirty="0"/>
              <a:t>No code changes for cloud environments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Dependency </a:t>
            </a:r>
            <a:r>
              <a:rPr lang="en-US" dirty="0"/>
              <a:t>injection is built into ASP.NET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Register services in Startup.cs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Improvements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0636" y="4736319"/>
            <a:ext cx="9604376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ConfigureServices(IServiceCollection services)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services.AddScoped&lt;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ITimeProvider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TimeProvider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&gt;();</a:t>
            </a:r>
            <a:b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755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IoC </a:t>
            </a:r>
            <a:r>
              <a:rPr lang="en-US" dirty="0" smtClean="0"/>
              <a:t>in ASP.NET 5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063" y="762000"/>
            <a:ext cx="3148769" cy="3946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024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Visual Studio 2015 is integrating with Bower</a:t>
            </a:r>
          </a:p>
          <a:p>
            <a:pPr lvl="1"/>
            <a:r>
              <a:rPr lang="en-US" dirty="0" smtClean="0"/>
              <a:t>Similar to NuGet for client side packages</a:t>
            </a:r>
          </a:p>
          <a:p>
            <a:pPr lvl="2"/>
            <a:r>
              <a:rPr lang="en-US" dirty="0" smtClean="0"/>
              <a:t>JS libraries and CSS packages</a:t>
            </a:r>
          </a:p>
          <a:p>
            <a:r>
              <a:rPr lang="en-US" dirty="0" smtClean="0"/>
              <a:t>Integrating with Grunt</a:t>
            </a:r>
          </a:p>
          <a:p>
            <a:pPr lvl="1"/>
            <a:r>
              <a:rPr lang="en-US" dirty="0" smtClean="0"/>
              <a:t>Provide build tasks for client-side purposes</a:t>
            </a:r>
          </a:p>
          <a:p>
            <a:pPr lvl="1"/>
            <a:r>
              <a:rPr lang="en-US" dirty="0" smtClean="0"/>
              <a:t>Similar to MS Build for the client side</a:t>
            </a:r>
          </a:p>
          <a:p>
            <a:pPr lvl="2"/>
            <a:r>
              <a:rPr lang="en-US" dirty="0" smtClean="0"/>
              <a:t>Compile LESS, SASS</a:t>
            </a:r>
          </a:p>
          <a:p>
            <a:pPr lvl="2"/>
            <a:r>
              <a:rPr lang="en-US" dirty="0" smtClean="0"/>
              <a:t>Bundling</a:t>
            </a:r>
          </a:p>
          <a:p>
            <a:pPr lvl="2"/>
            <a:r>
              <a:rPr lang="en-US" dirty="0" err="1"/>
              <a:t>M</a:t>
            </a:r>
            <a:r>
              <a:rPr lang="en-US" dirty="0" err="1" smtClean="0"/>
              <a:t>inification</a:t>
            </a:r>
            <a:r>
              <a:rPr lang="en-US" dirty="0" smtClean="0"/>
              <a:t>, etc.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Grunt and Bower in ASP.NET </a:t>
            </a:r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1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Introduction to ASP.NET </a:t>
            </a:r>
            <a:r>
              <a:rPr lang="en-US" dirty="0" smtClean="0"/>
              <a:t>5</a:t>
            </a:r>
          </a:p>
          <a:p>
            <a:r>
              <a:rPr lang="en-US" dirty="0"/>
              <a:t>What is Different in ASP.NET 5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Rewritten, Flexible, Cross-Platform</a:t>
            </a:r>
          </a:p>
          <a:p>
            <a:pPr lvl="1"/>
            <a:r>
              <a:rPr lang="en-US" dirty="0" smtClean="0"/>
              <a:t>Middlewares and IoC built-in</a:t>
            </a:r>
          </a:p>
          <a:p>
            <a:pPr lvl="1"/>
            <a:r>
              <a:rPr lang="en-US" dirty="0" smtClean="0"/>
              <a:t>Grunt </a:t>
            </a:r>
            <a:r>
              <a:rPr lang="en-US" dirty="0"/>
              <a:t>and </a:t>
            </a:r>
            <a:r>
              <a:rPr lang="en-US" dirty="0" smtClean="0"/>
              <a:t>Bower in ASP.NET 5 templates</a:t>
            </a:r>
            <a:endParaRPr lang="en-US" dirty="0"/>
          </a:p>
          <a:p>
            <a:pPr lvl="1"/>
            <a:r>
              <a:rPr lang="en-US" dirty="0" smtClean="0"/>
              <a:t>View Components</a:t>
            </a:r>
          </a:p>
          <a:p>
            <a:r>
              <a:rPr lang="en-US" dirty="0" smtClean="0"/>
              <a:t>Web API in ASP.NET MVC 6</a:t>
            </a:r>
          </a:p>
          <a:p>
            <a:r>
              <a:rPr lang="en-US" dirty="0" smtClean="0"/>
              <a:t>Entity Framework 7</a:t>
            </a:r>
          </a:p>
          <a:p>
            <a:r>
              <a:rPr lang="en-US" dirty="0" smtClean="0"/>
              <a:t>ASP.NET WebForms 4.6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3914297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95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 smtClean="0"/>
              <a:t>Grunt/Gulp </a:t>
            </a:r>
            <a:r>
              <a:rPr lang="en-US" dirty="0" smtClean="0"/>
              <a:t>and </a:t>
            </a:r>
            <a:r>
              <a:rPr lang="en-US" dirty="0" smtClean="0"/>
              <a:t>Bower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i2.asp.net/media/5136044/project12.PNG?cdn_id=2014-11-11-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3" y="685800"/>
            <a:ext cx="3390057" cy="3800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i2.asp.net/media/5136062/project15.PNG?cdn_id=2014-11-11-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2" y="533400"/>
            <a:ext cx="3905250" cy="2638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i3.asp.net/media/5136068/project16.PNG?cdn_id=2014-11-11-0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9" y="3151618"/>
            <a:ext cx="5289876" cy="1648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39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dirty="0" smtClean="0"/>
              <a:t>Similar </a:t>
            </a:r>
            <a:r>
              <a:rPr lang="en-US" dirty="0"/>
              <a:t>to partial views, but </a:t>
            </a:r>
            <a:r>
              <a:rPr lang="en-US" dirty="0" smtClean="0"/>
              <a:t>much </a:t>
            </a:r>
            <a:r>
              <a:rPr lang="en-US" dirty="0"/>
              <a:t>more </a:t>
            </a:r>
            <a:r>
              <a:rPr lang="en-US" dirty="0" smtClean="0"/>
              <a:t>powerful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Something like mini-controller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Responsible </a:t>
            </a:r>
            <a:r>
              <a:rPr lang="en-US" dirty="0"/>
              <a:t>for rendering a </a:t>
            </a:r>
            <a:r>
              <a:rPr lang="en-US" dirty="0" smtClean="0"/>
              <a:t>chunk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Some examples for view components usage:</a:t>
            </a:r>
          </a:p>
          <a:p>
            <a:pPr lvl="2">
              <a:spcAft>
                <a:spcPts val="300"/>
              </a:spcAft>
            </a:pPr>
            <a:r>
              <a:rPr lang="en-US" dirty="0"/>
              <a:t>Dynamic navigation </a:t>
            </a:r>
            <a:r>
              <a:rPr lang="en-US" dirty="0" smtClean="0"/>
              <a:t>menus</a:t>
            </a:r>
          </a:p>
          <a:p>
            <a:pPr lvl="2">
              <a:spcAft>
                <a:spcPts val="300"/>
              </a:spcAft>
            </a:pPr>
            <a:r>
              <a:rPr lang="en-US" dirty="0"/>
              <a:t>Tag </a:t>
            </a:r>
            <a:r>
              <a:rPr lang="en-US" dirty="0" smtClean="0"/>
              <a:t>cloud</a:t>
            </a:r>
          </a:p>
          <a:p>
            <a:pPr lvl="2">
              <a:spcAft>
                <a:spcPts val="300"/>
              </a:spcAft>
            </a:pPr>
            <a:r>
              <a:rPr lang="en-US" dirty="0"/>
              <a:t>Login </a:t>
            </a:r>
            <a:r>
              <a:rPr lang="en-US" dirty="0" smtClean="0"/>
              <a:t>panel</a:t>
            </a:r>
          </a:p>
          <a:p>
            <a:pPr lvl="2">
              <a:spcAft>
                <a:spcPts val="300"/>
              </a:spcAft>
            </a:pPr>
            <a:r>
              <a:rPr lang="en-US" dirty="0"/>
              <a:t>Recently published </a:t>
            </a:r>
            <a:r>
              <a:rPr lang="en-US" dirty="0" smtClean="0"/>
              <a:t>articles</a:t>
            </a:r>
          </a:p>
          <a:p>
            <a:pPr lvl="2">
              <a:spcAft>
                <a:spcPts val="300"/>
              </a:spcAft>
            </a:pPr>
            <a:r>
              <a:rPr lang="en-US" dirty="0" smtClean="0"/>
              <a:t>Sidebar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300"/>
              </a:spcAft>
            </a:pPr>
            <a:r>
              <a:rPr lang="en-US" dirty="0" smtClean="0"/>
              <a:t>Consists of two parts: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class </a:t>
            </a:r>
            <a:r>
              <a:rPr lang="en-US" dirty="0" smtClean="0"/>
              <a:t>(derived </a:t>
            </a:r>
            <a:r>
              <a:rPr lang="en-US" dirty="0"/>
              <a:t>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ViewComponent</a:t>
            </a:r>
            <a:r>
              <a:rPr lang="en-US" dirty="0" smtClean="0"/>
              <a:t>)</a:t>
            </a:r>
          </a:p>
          <a:p>
            <a:pPr lvl="1">
              <a:spcAft>
                <a:spcPts val="300"/>
              </a:spcAft>
            </a:pPr>
            <a:endParaRPr lang="en-US" dirty="0" smtClean="0"/>
          </a:p>
          <a:p>
            <a:pPr lvl="1">
              <a:spcAft>
                <a:spcPts val="300"/>
              </a:spcAft>
            </a:pPr>
            <a:endParaRPr lang="en-US" dirty="0"/>
          </a:p>
          <a:p>
            <a:pPr lvl="1">
              <a:spcAft>
                <a:spcPts val="300"/>
              </a:spcAft>
            </a:pPr>
            <a:endParaRPr lang="en-US" dirty="0" smtClean="0"/>
          </a:p>
          <a:p>
            <a:pPr lvl="1">
              <a:spcAft>
                <a:spcPts val="300"/>
              </a:spcAft>
            </a:pPr>
            <a:r>
              <a:rPr lang="en-US" dirty="0" smtClean="0"/>
              <a:t>The </a:t>
            </a:r>
            <a:r>
              <a:rPr lang="en-US" dirty="0"/>
              <a:t>Razor view </a:t>
            </a:r>
            <a:r>
              <a:rPr lang="en-US" dirty="0" smtClean="0"/>
              <a:t>located in:</a:t>
            </a:r>
          </a:p>
          <a:p>
            <a:pPr lvl="2">
              <a:spcAft>
                <a:spcPts val="300"/>
              </a:spcAft>
            </a:pPr>
            <a:r>
              <a:rPr lang="en-US" sz="2400" u="sng" dirty="0"/>
              <a:t>/</a:t>
            </a:r>
            <a:r>
              <a:rPr lang="en-US" sz="2400" u="sng" dirty="0" smtClean="0"/>
              <a:t>Views/Home/Components/</a:t>
            </a:r>
            <a:r>
              <a:rPr lang="en-US" sz="2400" u="sng" dirty="0" err="1" smtClean="0"/>
              <a:t>SideBar</a:t>
            </a:r>
            <a:r>
              <a:rPr lang="en-US" sz="2400" u="sng" dirty="0" smtClean="0"/>
              <a:t>/</a:t>
            </a:r>
            <a:r>
              <a:rPr lang="en-US" sz="2400" u="sng" dirty="0" err="1" smtClean="0"/>
              <a:t>Default.cshtml</a:t>
            </a:r>
            <a:endParaRPr lang="en-US" sz="2400" dirty="0"/>
          </a:p>
          <a:p>
            <a:pPr lvl="2">
              <a:spcAft>
                <a:spcPts val="300"/>
              </a:spcAft>
            </a:pPr>
            <a:r>
              <a:rPr lang="en-US" sz="2400" u="sng" dirty="0"/>
              <a:t>/Views/Shared/Components/</a:t>
            </a:r>
            <a:r>
              <a:rPr lang="en-US" sz="2400" u="sng" dirty="0" err="1"/>
              <a:t>SideBar</a:t>
            </a:r>
            <a:r>
              <a:rPr lang="en-US" sz="2400" u="sng" dirty="0"/>
              <a:t>/</a:t>
            </a:r>
            <a:r>
              <a:rPr lang="en-US" sz="2400" u="sng" dirty="0" err="1"/>
              <a:t>Default.cshtml</a:t>
            </a:r>
            <a:endParaRPr lang="en-US" sz="2400" u="sng" dirty="0"/>
          </a:p>
          <a:p>
            <a:pPr>
              <a:spcAft>
                <a:spcPts val="300"/>
              </a:spcAft>
            </a:pPr>
            <a:r>
              <a:rPr lang="en-US" dirty="0" smtClean="0"/>
              <a:t>More information</a:t>
            </a:r>
            <a:endParaRPr lang="en-US" dirty="0" smtClean="0">
              <a:hlinkClick r:id=""/>
            </a:endParaRPr>
          </a:p>
          <a:p>
            <a:pPr lvl="1">
              <a:spcAft>
                <a:spcPts val="300"/>
              </a:spcAft>
            </a:pPr>
            <a:r>
              <a:rPr lang="en-US" dirty="0" smtClean="0">
                <a:hlinkClick r:id=""/>
              </a:rPr>
              <a:t>www.asp.net/vnext/overview/aspnet-vnext/vc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Components (2)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03412" y="2362200"/>
            <a:ext cx="83820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SideBarViewComponent : ViewComponent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IViewComponentResult Invoke(int numbers)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View();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936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07" y="1143000"/>
            <a:ext cx="6144482" cy="3610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52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MVC</a:t>
            </a:r>
            <a:r>
              <a:rPr lang="en-US" dirty="0"/>
              <a:t>, Web API, and Web Pages </a:t>
            </a:r>
            <a:r>
              <a:rPr lang="en-US" dirty="0" smtClean="0"/>
              <a:t>are </a:t>
            </a:r>
            <a:r>
              <a:rPr lang="en-US" dirty="0"/>
              <a:t>merged into a single framework called MVC </a:t>
            </a:r>
            <a:r>
              <a:rPr lang="en-US" dirty="0" smtClean="0"/>
              <a:t>6</a:t>
            </a:r>
          </a:p>
          <a:p>
            <a:pPr lvl="1"/>
            <a:r>
              <a:rPr lang="en-US" dirty="0"/>
              <a:t>This merging removes </a:t>
            </a:r>
            <a:r>
              <a:rPr lang="en-US" dirty="0" smtClean="0"/>
              <a:t>duplication</a:t>
            </a:r>
          </a:p>
          <a:p>
            <a:pPr lvl="1"/>
            <a:r>
              <a:rPr lang="en-US" dirty="0" smtClean="0"/>
              <a:t>In ASP.NET MVC 5 </a:t>
            </a:r>
            <a:r>
              <a:rPr lang="en-US" dirty="0"/>
              <a:t>there </a:t>
            </a:r>
            <a:r>
              <a:rPr lang="en-US" dirty="0" smtClean="0"/>
              <a:t>are </a:t>
            </a:r>
            <a:r>
              <a:rPr lang="en-US" dirty="0"/>
              <a:t>overlapping </a:t>
            </a:r>
            <a:r>
              <a:rPr lang="en-US" dirty="0" smtClean="0"/>
              <a:t>features with different implementations</a:t>
            </a:r>
          </a:p>
          <a:p>
            <a:pPr lvl="2"/>
            <a:r>
              <a:rPr lang="en-US" dirty="0"/>
              <a:t>MVC routing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System.Web.Mvc.Routing</a:t>
            </a:r>
          </a:p>
          <a:p>
            <a:pPr lvl="2"/>
            <a:r>
              <a:rPr lang="en-US" dirty="0" smtClean="0"/>
              <a:t>WebAPI routing </a:t>
            </a:r>
            <a:r>
              <a:rPr lang="en-US" dirty="0"/>
              <a:t>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System.Web.Http.Routing</a:t>
            </a:r>
          </a:p>
          <a:p>
            <a:r>
              <a:rPr lang="en-US" dirty="0" smtClean="0"/>
              <a:t>Currently only MVC and WebAPI are unified</a:t>
            </a:r>
          </a:p>
          <a:p>
            <a:pPr lvl="1"/>
            <a:r>
              <a:rPr lang="en-US" dirty="0" smtClean="0"/>
              <a:t>Web Pages will be added in a later release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</a:t>
            </a:r>
            <a:r>
              <a:rPr lang="en-US" dirty="0"/>
              <a:t>in ASP.NET MVC 6</a:t>
            </a:r>
          </a:p>
        </p:txBody>
      </p:sp>
    </p:spTree>
    <p:extLst>
      <p:ext uri="{BB962C8B-B14F-4D97-AF65-F5344CB8AC3E}">
        <p14:creationId xmlns:p14="http://schemas.microsoft.com/office/powerpoint/2010/main" val="20592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in </a:t>
            </a:r>
            <a:r>
              <a:rPr lang="en-US" dirty="0" smtClean="0"/>
              <a:t>ASP.NET MVC 6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jmgomez.me/media/articles/WebAPI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073" y="1371600"/>
            <a:ext cx="701675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45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New platforms (in addition to .NET)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Windows Phone, Windows Store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5 (.NET core)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Mac and Linux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New data stores (in addition to relational)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Non-relational data stores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Not a magic abstraction but option to use common EF functionality in all data stores</a:t>
            </a:r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SQL Server, SQLite, Azure Table Storage, </a:t>
            </a:r>
            <a:r>
              <a:rPr lang="en-US" dirty="0" err="1" smtClean="0"/>
              <a:t>Redis</a:t>
            </a:r>
            <a:r>
              <a:rPr lang="en-US" dirty="0" smtClean="0"/>
              <a:t>, In Memory (for testing)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github.com/aspnet/EntityFramework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5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HTTP/2</a:t>
            </a:r>
          </a:p>
          <a:p>
            <a:pPr>
              <a:spcAft>
                <a:spcPts val="300"/>
              </a:spcAft>
            </a:pPr>
            <a:endParaRPr lang="en-US" dirty="0"/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endParaRPr lang="en-US" dirty="0"/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endParaRPr lang="en-US" dirty="0"/>
          </a:p>
          <a:p>
            <a:r>
              <a:rPr lang="en-US" dirty="0" smtClean="0"/>
              <a:t>Roslyn Code Dom Compilers</a:t>
            </a:r>
          </a:p>
          <a:p>
            <a:pPr lvl="1"/>
            <a:r>
              <a:rPr lang="en-US" dirty="0" smtClean="0"/>
              <a:t>Leverage the new C# 6 features</a:t>
            </a:r>
          </a:p>
          <a:p>
            <a:r>
              <a:rPr lang="en-US" dirty="0" smtClean="0"/>
              <a:t>Async Model Binding (Leverage EF 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WebForms 4.6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12" y="1016479"/>
            <a:ext cx="5327052" cy="336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412" y="2131156"/>
            <a:ext cx="4267200" cy="2468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270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ASP.NET 5</a:t>
            </a:r>
          </a:p>
          <a:p>
            <a:r>
              <a:rPr lang="en-US" dirty="0"/>
              <a:t>What is Different in ASP.NET 5?</a:t>
            </a:r>
          </a:p>
          <a:p>
            <a:r>
              <a:rPr lang="en-US" dirty="0" smtClean="0"/>
              <a:t>Web </a:t>
            </a:r>
            <a:r>
              <a:rPr lang="en-US" dirty="0"/>
              <a:t>API in ASP.NET MVC 6</a:t>
            </a:r>
          </a:p>
          <a:p>
            <a:r>
              <a:rPr lang="en-US" dirty="0"/>
              <a:t>Entity Framework 7</a:t>
            </a:r>
          </a:p>
          <a:p>
            <a:r>
              <a:rPr lang="en-US" dirty="0"/>
              <a:t>ASP.NET WebForms 4.6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2" y="1295400"/>
            <a:ext cx="4114800" cy="305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02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808289"/>
          </a:xfrm>
        </p:spPr>
        <p:txBody>
          <a:bodyPr/>
          <a:lstStyle/>
          <a:p>
            <a:r>
              <a:rPr lang="en-US" dirty="0" smtClean="0">
                <a:hlinkClick r:id="rId19"/>
              </a:rPr>
              <a:t>https://softuni.bg/courses/asp-net-mvc/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US" dirty="0"/>
              <a:t>Introduction to ASP.NET 5</a:t>
            </a:r>
          </a:p>
        </p:txBody>
      </p:sp>
      <p:pic>
        <p:nvPicPr>
          <p:cNvPr id="4" name="Picture 4" descr="http://www.infoq.com/resource/news/2014/05/ASP.NET-vNext/en/resources/4imag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684" y="1371600"/>
            <a:ext cx="6301528" cy="3840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68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Visual Studio 2015 and ASP.NET 5</a:t>
            </a:r>
            <a:r>
              <a:rPr lang="en-US" sz="2000" smtClean="0"/>
              <a:t>" seminar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60637" y="1581755"/>
            <a:ext cx="1667549" cy="1667549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45094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631443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Lean </a:t>
            </a:r>
            <a:r>
              <a:rPr lang="en-US" dirty="0"/>
              <a:t>.NET stack for building modern web </a:t>
            </a:r>
            <a:r>
              <a:rPr lang="en-US" dirty="0" smtClean="0"/>
              <a:t>apps</a:t>
            </a:r>
          </a:p>
          <a:p>
            <a:pPr lvl="1"/>
            <a:r>
              <a:rPr lang="en-US" dirty="0" smtClean="0"/>
              <a:t>Built from </a:t>
            </a:r>
            <a:r>
              <a:rPr lang="en-US" dirty="0"/>
              <a:t>the ground </a:t>
            </a:r>
            <a:r>
              <a:rPr lang="en-US" dirty="0" smtClean="0"/>
              <a:t>up</a:t>
            </a:r>
          </a:p>
          <a:p>
            <a:pPr lvl="1"/>
            <a:r>
              <a:rPr lang="en-US" dirty="0"/>
              <a:t>Unified programming model that combines MVC, Web API, and Web Pages</a:t>
            </a:r>
          </a:p>
          <a:p>
            <a:pPr lvl="1"/>
            <a:r>
              <a:rPr lang="en-US" dirty="0" smtClean="0"/>
              <a:t>Consists </a:t>
            </a:r>
            <a:r>
              <a:rPr lang="en-US" dirty="0"/>
              <a:t>of modular components with minimal </a:t>
            </a:r>
            <a:r>
              <a:rPr lang="en-US" dirty="0" smtClean="0"/>
              <a:t>overhead</a:t>
            </a:r>
          </a:p>
          <a:p>
            <a:pPr lvl="1"/>
            <a:r>
              <a:rPr lang="en-US" dirty="0" smtClean="0"/>
              <a:t>Open source in GitHub from the beginning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github.com/aspnet/Mvc</a:t>
            </a:r>
            <a:endParaRPr lang="en-US" dirty="0" smtClean="0"/>
          </a:p>
          <a:p>
            <a:pPr lvl="1"/>
            <a:r>
              <a:rPr lang="en-US" dirty="0" smtClean="0"/>
              <a:t>Changes based </a:t>
            </a:r>
            <a:r>
              <a:rPr lang="en-US" dirty="0"/>
              <a:t>on customer requests and feedback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ASP.NET 5</a:t>
            </a:r>
          </a:p>
        </p:txBody>
      </p:sp>
    </p:spTree>
    <p:extLst>
      <p:ext uri="{BB962C8B-B14F-4D97-AF65-F5344CB8AC3E}">
        <p14:creationId xmlns:p14="http://schemas.microsoft.com/office/powerpoint/2010/main" val="233428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/>
              <a:t>flexible and cross-platform runtime</a:t>
            </a:r>
          </a:p>
          <a:p>
            <a:r>
              <a:rPr lang="en-US" dirty="0"/>
              <a:t>New modular HTTP request pipeline</a:t>
            </a:r>
          </a:p>
          <a:p>
            <a:r>
              <a:rPr lang="en-US" dirty="0" smtClean="0"/>
              <a:t>Cloud-ready </a:t>
            </a:r>
            <a:r>
              <a:rPr lang="en-US" dirty="0"/>
              <a:t>environment configuration</a:t>
            </a:r>
          </a:p>
          <a:p>
            <a:r>
              <a:rPr lang="en-US" dirty="0"/>
              <a:t>Ability to self-host or host on IIS</a:t>
            </a:r>
          </a:p>
          <a:p>
            <a:r>
              <a:rPr lang="en-US" dirty="0" smtClean="0"/>
              <a:t>Ability </a:t>
            </a:r>
            <a:r>
              <a:rPr lang="en-US" dirty="0"/>
              <a:t>to see changes without re-building the project</a:t>
            </a:r>
          </a:p>
          <a:p>
            <a:r>
              <a:rPr lang="en-US" dirty="0"/>
              <a:t>Side-by-side versioning of the .NET Framework</a:t>
            </a:r>
          </a:p>
          <a:p>
            <a:r>
              <a:rPr lang="en-US" dirty="0" smtClean="0"/>
              <a:t>New </a:t>
            </a:r>
            <a:r>
              <a:rPr lang="en-US" dirty="0"/>
              <a:t>tools in Visual Studio 2015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ASP.NET 5</a:t>
            </a:r>
          </a:p>
        </p:txBody>
      </p:sp>
    </p:spTree>
    <p:extLst>
      <p:ext uri="{BB962C8B-B14F-4D97-AF65-F5344CB8AC3E}">
        <p14:creationId xmlns:p14="http://schemas.microsoft.com/office/powerpoint/2010/main" val="318143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12084" y="5427800"/>
            <a:ext cx="9806728" cy="820600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D</a:t>
            </a:r>
            <a:r>
              <a:rPr lang="en-US" dirty="0" smtClean="0"/>
              <a:t>ifferent in ASP.NET 5?</a:t>
            </a:r>
            <a:endParaRPr lang="en-US" dirty="0"/>
          </a:p>
        </p:txBody>
      </p:sp>
      <p:pic>
        <p:nvPicPr>
          <p:cNvPr id="7" name="Picture 2" descr="http://i2.asp.net/images/ui/home-slideshow-asp.png?cdn_id=c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934" y="1676400"/>
            <a:ext cx="677902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17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the past, the .NET Framework was delivered as a single, all-encompassing </a:t>
            </a:r>
            <a:r>
              <a:rPr lang="en-US" dirty="0" smtClean="0"/>
              <a:t>installation</a:t>
            </a:r>
          </a:p>
          <a:p>
            <a:pPr lvl="1"/>
            <a:r>
              <a:rPr lang="en-US" dirty="0" smtClean="0"/>
              <a:t>Features </a:t>
            </a:r>
            <a:r>
              <a:rPr lang="en-US" dirty="0"/>
              <a:t>were added but rarely </a:t>
            </a:r>
            <a:r>
              <a:rPr lang="en-US" dirty="0" smtClean="0"/>
              <a:t>removed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size </a:t>
            </a:r>
            <a:r>
              <a:rPr lang="en-US" dirty="0" smtClean="0"/>
              <a:t>of </a:t>
            </a:r>
            <a:r>
              <a:rPr lang="en-US" dirty="0"/>
              <a:t>the framework continually </a:t>
            </a:r>
            <a:r>
              <a:rPr lang="en-US" dirty="0" smtClean="0"/>
              <a:t>grew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5 can be run </a:t>
            </a:r>
            <a:r>
              <a:rPr lang="en-US" dirty="0" smtClean="0"/>
              <a:t>on: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Full .NET CLR </a:t>
            </a:r>
            <a:r>
              <a:rPr lang="en-US" dirty="0"/>
              <a:t>– 200 MB, update everything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Best for backward compatibility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Core CLR </a:t>
            </a:r>
            <a:r>
              <a:rPr lang="en-US" dirty="0"/>
              <a:t>(cloud-optimized runtime) – 11 MB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Include only those features that you need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Cross-Platform CLR – Not ready, yet. Use Mono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</a:t>
            </a:r>
            <a:r>
              <a:rPr lang="en-US" dirty="0"/>
              <a:t>, </a:t>
            </a:r>
            <a:r>
              <a:rPr lang="en-US" dirty="0" smtClean="0"/>
              <a:t>Cross-Platform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6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</a:t>
            </a:r>
            <a:r>
              <a:rPr lang="en-US" dirty="0" smtClean="0"/>
              <a:t>Runtimes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250084" y="5754968"/>
            <a:ext cx="11330728" cy="688256"/>
          </a:xfrm>
        </p:spPr>
        <p:txBody>
          <a:bodyPr/>
          <a:lstStyle/>
          <a:p>
            <a:r>
              <a:rPr lang="en-US" dirty="0" smtClean="0"/>
              <a:t>ASP.NET 5 (CLR) and ASP.NET Core 5 (CoreCLR)</a:t>
            </a:r>
            <a:endParaRPr lang="en-US" dirty="0"/>
          </a:p>
        </p:txBody>
      </p:sp>
      <p:pic>
        <p:nvPicPr>
          <p:cNvPr id="2052" name="Picture 4" descr="http://cdn.ricochet.com/wp-content/uploads/2013/04/TwoDifferentWorld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32" y="838201"/>
            <a:ext cx="623316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62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new Visual Studio projects use the full .NET </a:t>
            </a:r>
            <a:r>
              <a:rPr lang="en-US" dirty="0" smtClean="0"/>
              <a:t>CLR</a:t>
            </a:r>
          </a:p>
          <a:p>
            <a:r>
              <a:rPr lang="en-US" dirty="0"/>
              <a:t>You can specify the Core CLR in the configuration properties for your project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Runtime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35" y="3307886"/>
            <a:ext cx="8689978" cy="308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9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1147</Words>
  <Application>Microsoft Office PowerPoint</Application>
  <PresentationFormat>Custom</PresentationFormat>
  <Paragraphs>247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 16x9</vt:lpstr>
      <vt:lpstr>ASP.NET 5 (vNext)</vt:lpstr>
      <vt:lpstr>Table of Contents</vt:lpstr>
      <vt:lpstr>Introduction to ASP.NET 5</vt:lpstr>
      <vt:lpstr>Introduction to ASP.NET 5</vt:lpstr>
      <vt:lpstr>Introduction to ASP.NET 5</vt:lpstr>
      <vt:lpstr>What is Different in ASP.NET 5?</vt:lpstr>
      <vt:lpstr>Flexible, Cross-Platform</vt:lpstr>
      <vt:lpstr>Different Runtimes</vt:lpstr>
      <vt:lpstr>Choosing Runtime</vt:lpstr>
      <vt:lpstr>Flexible, Cross-Platform (2)</vt:lpstr>
      <vt:lpstr>Host Anywhere</vt:lpstr>
      <vt:lpstr>Better Performance</vt:lpstr>
      <vt:lpstr>Package Management</vt:lpstr>
      <vt:lpstr>Middlewares</vt:lpstr>
      <vt:lpstr>Custom Middleware</vt:lpstr>
      <vt:lpstr>Custom Middleware</vt:lpstr>
      <vt:lpstr>Other Improvements</vt:lpstr>
      <vt:lpstr>IoC in ASP.NET 5</vt:lpstr>
      <vt:lpstr>Grunt and Bower in ASP.NET 5</vt:lpstr>
      <vt:lpstr>Grunt/Gulp and Bower</vt:lpstr>
      <vt:lpstr>View Components</vt:lpstr>
      <vt:lpstr>View Components (2)</vt:lpstr>
      <vt:lpstr>View Components</vt:lpstr>
      <vt:lpstr>Web API in ASP.NET MVC 6</vt:lpstr>
      <vt:lpstr>Web API in ASP.NET MVC 6</vt:lpstr>
      <vt:lpstr>Entity Framework 7</vt:lpstr>
      <vt:lpstr>ASP.NET WebForms 4.6</vt:lpstr>
      <vt:lpstr>Summary</vt:lpstr>
      <vt:lpstr>ASP.NET 5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5</dc:title>
  <dc:subject>Software Development Course</dc:subject>
  <dc:creator/>
  <cp:keywords>ASP.NET 5, ASP.NET MVC 6, ASP.NET, ASP.NET MVC, C#,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2015-06-11T11:32:43Z</dcterms:modified>
  <cp:category>ASP.NET 5, ASP.NET MVC 6, ASP.NET, ASP.NET MVC, C#,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