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427" r:id="rId53"/>
    <p:sldId id="419" r:id="rId54"/>
    <p:sldId id="420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46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 Actions, Views, Areas…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VGeorgiev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</a:t>
            </a:r>
            <a:r>
              <a:rPr lang="en-US" sz="1600" b="1" dirty="0" smtClean="0">
                <a:solidFill>
                  <a:schemeClr val="bg1"/>
                </a:solidFill>
              </a:rPr>
              <a:t>localhost/Users/VGeorgiev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DefaultValue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2923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79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1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345870" y="1143000"/>
            <a:ext cx="947294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public class LocalhostConstraint : IRouteConstraint</a:t>
            </a:r>
          </a:p>
          <a:p>
            <a:r>
              <a:rPr lang="en-US" noProof="1">
                <a:solidFill>
                  <a:schemeClr val="tx2"/>
                </a:solidFill>
              </a:rPr>
              <a:t>{</a:t>
            </a:r>
          </a:p>
          <a:p>
            <a:r>
              <a:rPr lang="en-US" noProof="1">
                <a:solidFill>
                  <a:schemeClr val="tx2"/>
                </a:solidFill>
              </a:rPr>
              <a:t>    public bool Match(HttpContextBase httpContext,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 route,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string parameterName,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RouteValueDictionary values,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RouteDirection routeDirection)</a:t>
            </a:r>
          </a:p>
          <a:p>
            <a:r>
              <a:rPr lang="en-US" noProof="1">
                <a:solidFill>
                  <a:schemeClr val="tx2"/>
                </a:solidFill>
              </a:rPr>
              <a:t>    {</a:t>
            </a:r>
          </a:p>
          <a:p>
            <a:r>
              <a:rPr lang="en-US" noProof="1">
                <a:solidFill>
                  <a:schemeClr val="tx2"/>
                </a:solidFill>
              </a:rPr>
              <a:t>        return httpContext.Request.IsLocal;</a:t>
            </a:r>
          </a:p>
          <a:p>
            <a:r>
              <a:rPr lang="en-US" noProof="1">
                <a:solidFill>
                  <a:schemeClr val="tx2"/>
                </a:solidFill>
              </a:rPr>
              <a:t>    }</a:t>
            </a:r>
          </a:p>
          <a:p>
            <a:r>
              <a:rPr lang="en-US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345870" y="4847629"/>
            <a:ext cx="947294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routes.MapRoute("Admin",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"Admin/{action}",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controller="Admin" },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</a:t>
            </a:r>
            <a:r>
              <a:rPr lang="en-US" noProof="1" smtClean="0">
                <a:solidFill>
                  <a:schemeClr val="tx2"/>
                </a:solidFill>
              </a:rPr>
              <a:t>{ isLocal </a:t>
            </a:r>
            <a:r>
              <a:rPr lang="en-US" noProof="1">
                <a:solidFill>
                  <a:schemeClr val="tx2"/>
                </a:solidFill>
              </a:rPr>
              <a:t>= new LocalhostConstraint</a:t>
            </a:r>
            <a:r>
              <a:rPr lang="en-US" noProof="1" smtClean="0">
                <a:solidFill>
                  <a:schemeClr val="tx2"/>
                </a:solidFill>
              </a:rPr>
              <a:t>() }</a:t>
            </a:r>
            <a:endParaRPr lang="en-US" noProof="1">
              <a:solidFill>
                <a:schemeClr val="tx2"/>
              </a:solidFill>
            </a:endParaRPr>
          </a:p>
          <a:p>
            <a:r>
              <a:rPr lang="en-US" noProof="1">
                <a:solidFill>
                  <a:schemeClr val="tx2"/>
                </a:solidFill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9808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["id"]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 smtClean="0"/>
              <a:t>We can use NuGet package: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RouteDebugger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RouteDebugger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Web.config: </a:t>
            </a:r>
          </a:p>
          <a:p>
            <a:pPr lvl="3">
              <a:spcBef>
                <a:spcPts val="3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key="RouteDebugger:Enabled" value="true"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2" y="12954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5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48" y="990600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ameController"</a:t>
            </a:r>
            <a:endParaRPr lang="en-US" dirty="0" smtClean="0"/>
          </a:p>
          <a:p>
            <a:r>
              <a:rPr lang="en-US" dirty="0" smtClean="0"/>
              <a:t>Routers instantiate controllers in every request</a:t>
            </a:r>
          </a:p>
          <a:p>
            <a:r>
              <a:rPr lang="en-US" dirty="0" smtClean="0"/>
              <a:t>All </a:t>
            </a:r>
            <a:r>
              <a:rPr lang="en-US" dirty="0"/>
              <a:t>requests are mapped to a specific action</a:t>
            </a:r>
          </a:p>
          <a:p>
            <a:r>
              <a:rPr lang="en-US" dirty="0" smtClean="0"/>
              <a:t>Every controller should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inherit Controller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Access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 smtClean="0"/>
              <a:t> (context)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4648200"/>
            <a:ext cx="6251576" cy="1749412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/>
              <a:t>ASP.NET MVC Routing</a:t>
            </a:r>
            <a:endParaRPr lang="bg-BG" sz="3700" dirty="0"/>
          </a:p>
          <a:p>
            <a:pPr lvl="1"/>
            <a:r>
              <a:rPr lang="en-US" sz="3400" dirty="0"/>
              <a:t>Route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Controllers and Actions</a:t>
            </a:r>
            <a:endParaRPr lang="bg-BG" sz="3700" dirty="0"/>
          </a:p>
          <a:p>
            <a:pPr lvl="1"/>
            <a:r>
              <a:rPr lang="en-US" sz="3400" dirty="0"/>
              <a:t>Action results and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Views</a:t>
            </a:r>
          </a:p>
          <a:p>
            <a:pPr lvl="1"/>
            <a:r>
              <a:rPr lang="en-US" sz="3400" dirty="0"/>
              <a:t>Layout and sections</a:t>
            </a:r>
          </a:p>
          <a:p>
            <a:pPr lvl="1"/>
            <a:r>
              <a:rPr lang="en-US" sz="3400" dirty="0"/>
              <a:t>Helpers</a:t>
            </a:r>
          </a:p>
          <a:p>
            <a:pPr lvl="1"/>
            <a:r>
              <a:rPr lang="en-US" sz="3400" dirty="0"/>
              <a:t>Partial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Areas</a:t>
            </a:r>
            <a:endParaRPr lang="bg-BG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1066801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ActionResult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44350"/>
              </p:ext>
            </p:extLst>
          </p:nvPr>
        </p:nvGraphicFramePr>
        <p:xfrm>
          <a:off x="1141412" y="3581400"/>
          <a:ext cx="9905999" cy="245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886200"/>
                <a:gridCol w="2971799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kern="1200" baseline="0" noProof="1" smtClean="0"/>
                        <a:t>Name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noProof="1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0636"/>
              </p:ext>
            </p:extLst>
          </p:nvPr>
        </p:nvGraphicFramePr>
        <p:xfrm>
          <a:off x="546212" y="1600200"/>
          <a:ext cx="11020200" cy="411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200"/>
                <a:gridCol w="4572000"/>
                <a:gridCol w="2805000"/>
              </a:tblGrid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baseline="0" noProof="1" smtClean="0"/>
                        <a:t>Name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HttpUnauthorizedResult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2200" noProof="1"/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/>
                </a:tc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RedirectPermanent</a:t>
                      </a:r>
                    </a:p>
                  </a:txBody>
                  <a:tcPr/>
                </a:tc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 / RedirectToAction</a:t>
                      </a:r>
                    </a:p>
                  </a:txBody>
                  <a:tcPr/>
                </a:tc>
              </a:tr>
              <a:tr h="75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ViewResult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PartialView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localhost/Users/VGeorgiev</a:t>
            </a:r>
            <a:endParaRPr lang="en-US" dirty="0"/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</a:t>
            </a:r>
            <a:r>
              <a:rPr lang="en-US" noProof="1" smtClean="0"/>
              <a:t>Users/ByUsername?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noProof="1" smtClean="0"/>
              <a:t>=VGeorgiev</a:t>
            </a:r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89" y="3200400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ChildActionOnly – Only for Html.Action()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05000"/>
            <a:ext cx="5909149" cy="3295487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2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Filters (or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4633"/>
              </p:ext>
            </p:extLst>
          </p:nvPr>
        </p:nvGraphicFramePr>
        <p:xfrm>
          <a:off x="1065212" y="4322901"/>
          <a:ext cx="9906000" cy="219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7162800"/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3658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 (ActionExecutingContext)</a:t>
            </a:r>
          </a:p>
          <a:p>
            <a:pPr lvl="1"/>
            <a:r>
              <a:rPr lang="en-US" noProof="1" smtClean="0"/>
              <a:t>OnActionExecuted (ActionExecutedContext)</a:t>
            </a:r>
          </a:p>
          <a:p>
            <a:pPr lvl="1"/>
            <a:r>
              <a:rPr lang="en-US" noProof="1" smtClean="0"/>
              <a:t>OnResultExecuting (ResultExecutingContext)</a:t>
            </a:r>
          </a:p>
          <a:p>
            <a:pPr lvl="1"/>
            <a:r>
              <a:rPr lang="en-US" noProof="1" smtClean="0"/>
              <a:t>OnResultExecuted 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1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A lot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WebForms</a:t>
            </a:r>
          </a:p>
          <a:p>
            <a:r>
              <a:rPr lang="en-US" dirty="0" smtClean="0"/>
              <a:t>We can pass data to views through: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 smtClean="0"/>
              <a:t>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smtClean="0"/>
              <a:t>Intellisense</a:t>
            </a:r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8012" y="1598082"/>
            <a:ext cx="2733091" cy="11202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8011" y="3390759"/>
            <a:ext cx="2733091" cy="957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8010" y="5021116"/>
            <a:ext cx="2733091" cy="1116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99444" y="237509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9443" y="413029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47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@ViewBag.Message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smtClean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8791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3295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0328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8800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101" y="259162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134" y="2617192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7" y="1295401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579813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ByUsername.cshtml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19758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UserModel.cs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7184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HTML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78" y="3886567"/>
            <a:ext cx="3977809" cy="2159047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4450474">
            <a:off x="4367910" y="495159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084614">
            <a:off x="3460831" y="3886683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02713">
            <a:off x="6552731" y="4594018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5" y="4942107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5914671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UsersController.cs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 rot="13831493">
            <a:off x="4589799" y="3099665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51" y="1404807"/>
            <a:ext cx="2508762" cy="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dirty="0" smtClean="0"/>
              <a:t>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2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23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793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redered, then layout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@RenderBody()</a:t>
            </a:r>
            <a:r>
              <a:rPr lang="en-US" dirty="0"/>
              <a:t>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 the views based </a:t>
            </a:r>
            <a:br>
              <a:rPr lang="en-US" dirty="0" smtClean="0"/>
            </a:br>
            <a:r>
              <a:rPr lang="en-US" dirty="0" smtClean="0"/>
              <a:t>on this layout to “fill </a:t>
            </a:r>
            <a:r>
              <a:rPr lang="en-US" dirty="0"/>
              <a:t>in” </a:t>
            </a:r>
            <a:r>
              <a:rPr lang="en-US" dirty="0" smtClean="0"/>
              <a:t>their core </a:t>
            </a:r>
            <a:br>
              <a:rPr lang="en-US" dirty="0" smtClean="0"/>
            </a:br>
            <a:r>
              <a:rPr lang="en-US" dirty="0" smtClean="0"/>
              <a:t>content at that 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</a:t>
            </a:r>
            <a:r>
              <a:rPr lang="en-US" dirty="0" smtClean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6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 smtClean="0"/>
              <a:t>Something similar to Apache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24" y="4572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8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RenderSection()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required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If the section is required and not </a:t>
            </a:r>
            <a:r>
              <a:rPr lang="en-US" dirty="0" smtClean="0"/>
              <a:t>defined, </a:t>
            </a:r>
            <a:r>
              <a:rPr lang="en-US" dirty="0"/>
              <a:t>an exception will be thrown (</a:t>
            </a:r>
            <a:r>
              <a:rPr lang="en-US" dirty="0" smtClean="0"/>
              <a:t>IsSectionDefined())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1242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8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11119"/>
              </p:ext>
            </p:extLst>
          </p:nvPr>
        </p:nvGraphicFramePr>
        <p:xfrm>
          <a:off x="674458" y="1676400"/>
          <a:ext cx="10856912" cy="413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461"/>
                <a:gridCol w="1261481"/>
                <a:gridCol w="71089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CheckBox, CheckBoxFor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HiddenFor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PasswordFor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TextBox, TextBoxFor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LabelFor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noProof="1"/>
                    </a:p>
                  </a:txBody>
                  <a:tcPr marL="133638" marR="133638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355"/>
              </p:ext>
            </p:extLst>
          </p:nvPr>
        </p:nvGraphicFramePr>
        <p:xfrm>
          <a:off x="531812" y="1524000"/>
          <a:ext cx="11161711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6"/>
                <a:gridCol w="1585095"/>
                <a:gridCol w="7164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ActionLink, RouteLink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ListBox, ListBoxFor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TextArea, TextAreaFor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noProof="1"/>
                    </a:p>
                  </a:txBody>
                  <a:tcPr marL="143087" marR="143087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string or override ToString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TagBuilder manages 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1" y="386715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87" y="5957170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2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/>
              <a:t>Create folder /App_Code/</a:t>
            </a:r>
          </a:p>
          <a:p>
            <a:pPr lvl="1"/>
            <a:r>
              <a:rPr lang="en-US" dirty="0" smtClean="0"/>
              <a:t>Create a view in it (for example Helpers.cshtml)</a:t>
            </a:r>
          </a:p>
          <a:p>
            <a:pPr lvl="1"/>
            <a:r>
              <a:rPr lang="en-US" dirty="0" smtClean="0"/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3505201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5553076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4746462" y="4074596"/>
            <a:ext cx="3638778" cy="2364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5162498" y="4576380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RenderPartial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.cshtml files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74851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5304681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4476404" y="5244012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70767" y="521985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12" y="430509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8" y="381581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7617687" y="4820276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8054690" y="4603037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4412" y="6120825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32349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9683164" y="2038437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60" y="1400175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4114800"/>
            <a:ext cx="2971800" cy="2164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3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143001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 smtClean="0"/>
              <a:t> there is:</a:t>
            </a:r>
          </a:p>
          <a:p>
            <a:pPr lvl="1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</a:t>
            </a:r>
            <a:r>
              <a:rPr lang="en-US" dirty="0"/>
              <a:t> in </a:t>
            </a:r>
            <a:r>
              <a:rPr lang="en-US" dirty="0" smtClean="0"/>
              <a:t>internet applications template by default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579396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856412" y="5322524"/>
            <a:ext cx="1574350" cy="773476"/>
          </a:xfrm>
          <a:prstGeom prst="rightBrace">
            <a:avLst>
              <a:gd name="adj1" fmla="val 10541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62794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857075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all left</a:t>
            </a: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38101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779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4391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1116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2346</Words>
  <Application>Microsoft Office PowerPoint</Application>
  <PresentationFormat>Custom</PresentationFormat>
  <Paragraphs>596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2015-05-07T10:14:03Z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