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74" r:id="rId3"/>
    <p:sldId id="428" r:id="rId4"/>
    <p:sldId id="429" r:id="rId5"/>
    <p:sldId id="462" r:id="rId6"/>
    <p:sldId id="463" r:id="rId7"/>
    <p:sldId id="464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27" r:id="rId38"/>
    <p:sldId id="419" r:id="rId39"/>
    <p:sldId id="420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8DC9E"/>
    <a:srgbClr val="F9D9A9"/>
    <a:srgbClr val="F0A22E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03-May-15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(c) 2008 National Academy for Software Development - http://academy.devbg.org. All rights reserved. Unauthorized copying or re-distribution is strictly prohibited.*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6CC3D5D-5413-4364-A659-AE6A88F23CC8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300" b="0" i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01776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Advanced Software Testing Vol.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2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Security Testing, Gary McGraw</a:t>
            </a:r>
          </a:p>
          <a:p>
            <a:r>
              <a:rPr lang="en-US" dirty="0" smtClean="0"/>
              <a:t>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Software Testing,</a:t>
            </a:r>
            <a:r>
              <a:rPr lang="en-US" baseline="0" dirty="0" smtClean="0"/>
              <a:t> Ron Patton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2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03-May-15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22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03-May-15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952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7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03-May-15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vilsit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softwaregroup-bg.com/" TargetMode="External"/><Relationship Id="rId18" Type="http://schemas.openxmlformats.org/officeDocument/2006/relationships/image" Target="../media/image48.png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softuni.bg/courses/asp-net-mvc/" TargetMode="External"/><Relationship Id="rId4" Type="http://schemas.openxmlformats.org/officeDocument/2006/relationships/image" Target="../media/image40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Web Security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SQL Injection, XSS, CSRF, Parameter Tampering,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DoS Attacks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Session Hijacking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416373"/>
            <a:ext cx="2652704" cy="287376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870">
            <a:off x="3688730" y="3569243"/>
            <a:ext cx="1550520" cy="1600768"/>
          </a:xfrm>
          <a:prstGeom prst="rect">
            <a:avLst/>
          </a:prstGeom>
        </p:spPr>
      </p:pic>
      <p:pic>
        <p:nvPicPr>
          <p:cNvPr id="16" name="Picture 6" descr="hacker, intruder, killer, thief, user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166">
            <a:off x="5251998" y="137592"/>
            <a:ext cx="1952778" cy="1952778"/>
          </a:xfrm>
          <a:prstGeom prst="rect">
            <a:avLst/>
          </a:prstGeom>
          <a:noFill/>
          <a:effectLst>
            <a:outerShdw blurRad="88900" sx="105000" sy="105000" algn="ctr" rotWithShape="0">
              <a:schemeClr val="accent5">
                <a:lumMod val="20000"/>
                <a:lumOff val="8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382" y="3562299"/>
            <a:ext cx="3686495" cy="27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SQL </a:t>
            </a:r>
            <a:r>
              <a:rPr lang="en-US" dirty="0" smtClean="0"/>
              <a:t>Query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Setting username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John</a:t>
            </a:r>
            <a:r>
              <a:rPr lang="en-US" dirty="0"/>
              <a:t> &amp; password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'1'= '1  </a:t>
            </a:r>
            <a:r>
              <a:rPr lang="en-US" dirty="0"/>
              <a:t>produces</a:t>
            </a:r>
          </a:p>
          <a:p>
            <a:endParaRPr lang="en-US" dirty="0" smtClean="0"/>
          </a:p>
          <a:p>
            <a:r>
              <a:rPr lang="en-US" dirty="0"/>
              <a:t>The result: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user Admin exists – he is </a:t>
            </a:r>
            <a:r>
              <a:rPr lang="en-US" dirty="0" smtClean="0"/>
              <a:t>logged </a:t>
            </a:r>
            <a:r>
              <a:rPr lang="en-US" dirty="0"/>
              <a:t>in without password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SQL </a:t>
            </a:r>
            <a:r>
              <a:rPr lang="en-US" dirty="0"/>
              <a:t>Injection Example</a:t>
            </a:r>
          </a:p>
        </p:txBody>
      </p:sp>
      <p:pic>
        <p:nvPicPr>
          <p:cNvPr id="8" name="Picture 2" descr="C:\Documents and Settings\mostafa.siraj\My Documents\Common Vulnerabilities Images\login_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2243" y="5370312"/>
            <a:ext cx="3182624" cy="1252928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10" name="Text Placeholder 6"/>
          <p:cNvSpPr txBox="1">
            <a:spLocks/>
          </p:cNvSpPr>
          <p:nvPr/>
        </p:nvSpPr>
        <p:spPr>
          <a:xfrm>
            <a:off x="1979612" y="321446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rgbClr val="FBEEDC"/>
                </a:solidFill>
              </a:rPr>
              <a:t>String sqlQuery = SELECT * FROM user WHERE name = </a:t>
            </a:r>
            <a:r>
              <a:rPr lang="en-US" noProof="1">
                <a:solidFill>
                  <a:srgbClr val="FBEEDC"/>
                </a:solidFill>
              </a:rPr>
              <a:t>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Admin</a:t>
            </a:r>
            <a:r>
              <a:rPr lang="en-US" noProof="1">
                <a:solidFill>
                  <a:srgbClr val="FBEEDC"/>
                </a:solidFill>
              </a:rPr>
              <a:t>' </a:t>
            </a:r>
            <a:r>
              <a:rPr lang="en-US" noProof="1">
                <a:solidFill>
                  <a:srgbClr val="FBEEDC"/>
                </a:solidFill>
              </a:rPr>
              <a:t>AND pass='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' OR '1'='1</a:t>
            </a:r>
            <a:r>
              <a:rPr lang="en-US" noProof="1">
                <a:solidFill>
                  <a:srgbClr val="FBEEDC"/>
                </a:solidFill>
              </a:rPr>
              <a:t>'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993049" y="176649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rgbClr val="FBEEDC"/>
                </a:solidFill>
              </a:rPr>
              <a:t>String sqlQuery = "SELECT * FROM user WHERE name = '" + username + "' AND pass='" + password + "'"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Ways to prevent the SQL injection:</a:t>
            </a:r>
          </a:p>
          <a:p>
            <a:pPr lvl="1"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SQL-escape</a:t>
            </a:r>
            <a:r>
              <a:rPr lang="en-US" dirty="0" smtClean="0"/>
              <a:t> all data coming from the user:</a:t>
            </a:r>
            <a:endParaRPr lang="en-US" dirty="0"/>
          </a:p>
          <a:p>
            <a:pPr lvl="2">
              <a:spcAft>
                <a:spcPts val="300"/>
              </a:spcAft>
            </a:pPr>
            <a:r>
              <a:rPr lang="en-US" dirty="0" smtClean="0"/>
              <a:t>Not recommended: use as last resort only!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Preferred approach: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ORM</a:t>
            </a:r>
            <a:r>
              <a:rPr lang="en-US" dirty="0" smtClean="0"/>
              <a:t>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 Framework</a:t>
            </a:r>
            <a:r>
              <a:rPr lang="en-US" dirty="0" smtClean="0"/>
              <a:t>)</a:t>
            </a:r>
          </a:p>
          <a:p>
            <a:pPr lvl="2"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SQL Injection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7132" y="4868914"/>
            <a:ext cx="10871383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MessageText LIKE {0} ESCAPE '~'";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searchString =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"%"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TextBoxSearch.Text.Replace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("~", "~~").Replace("%", "~%") + "%";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matchingMessages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dbContext.Database.SqlQuery&lt;Message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&gt;(searchSql, searchString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00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and Prevention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16" y="1694117"/>
            <a:ext cx="7621064" cy="2857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XSS and How to Prevent It?</a:t>
            </a:r>
            <a:endParaRPr lang="en-US" dirty="0"/>
          </a:p>
        </p:txBody>
      </p:sp>
      <p:pic>
        <p:nvPicPr>
          <p:cNvPr id="2050" name="Picture 2" descr="http://2.bp.blogspot.com/-aRb_ZEYFwqA/TbUixDDYweI/AAAAAAAAAcw/vbKRlZ4Qkzo/s320/x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067990"/>
            <a:ext cx="5334000" cy="3550446"/>
          </a:xfrm>
          <a:prstGeom prst="roundRect">
            <a:avLst>
              <a:gd name="adj" fmla="val 14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384061">
            <a:off x="5065938" y="351185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</a:rPr>
              <a:t>&lt;</a:t>
            </a:r>
            <a:r>
              <a:rPr lang="en-US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b="1" spc="-150" dirty="0">
                <a:solidFill>
                  <a:schemeClr val="bg1"/>
                </a:solidFill>
              </a:rPr>
              <a:t>&gt;…</a:t>
            </a:r>
            <a:endParaRPr 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196828">
            <a:off x="5469362" y="1884043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1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&lt;script&gt;…</a:t>
            </a:r>
            <a:endParaRPr lang="en-US" b="1" spc="-1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Cross-site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scripting (XSS) </a:t>
            </a:r>
            <a:r>
              <a:rPr lang="en-US" dirty="0" smtClean="0"/>
              <a:t>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from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r>
              <a:rPr lang="en-US" dirty="0" smtClean="0"/>
              <a:t> the user input (built-in in ASP.NET)</a:t>
            </a: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escaping</a:t>
            </a:r>
            <a:r>
              <a:rPr lang="en-US" dirty="0" smtClean="0"/>
              <a:t>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0299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scripting attack</a:t>
            </a:r>
          </a:p>
          <a:p>
            <a:pPr lvl="1"/>
            <a:r>
              <a:rPr lang="en-US" dirty="0" smtClean="0"/>
              <a:t>Cookie theft</a:t>
            </a:r>
          </a:p>
          <a:p>
            <a:pPr lvl="1"/>
            <a:r>
              <a:rPr lang="en-US" dirty="0" smtClean="0"/>
              <a:t>Account hijacking</a:t>
            </a:r>
          </a:p>
          <a:p>
            <a:pPr lvl="1"/>
            <a:r>
              <a:rPr lang="en-US" dirty="0" smtClean="0"/>
              <a:t>Modify content</a:t>
            </a:r>
          </a:p>
          <a:p>
            <a:pPr lvl="1"/>
            <a:r>
              <a:rPr lang="en-US" dirty="0" smtClean="0"/>
              <a:t>Modify user settings</a:t>
            </a:r>
          </a:p>
          <a:p>
            <a:pPr lvl="1"/>
            <a:r>
              <a:rPr lang="en-US" dirty="0" smtClean="0"/>
              <a:t>Download malware</a:t>
            </a:r>
          </a:p>
          <a:p>
            <a:pPr lvl="1"/>
            <a:r>
              <a:rPr lang="en-US" dirty="0" smtClean="0"/>
              <a:t>Submit CRSF attack</a:t>
            </a:r>
          </a:p>
          <a:p>
            <a:pPr lvl="1"/>
            <a:r>
              <a:rPr lang="en-US" dirty="0" smtClean="0"/>
              <a:t>Password prompt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6" y="1524000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6" y="4598670"/>
            <a:ext cx="1382878" cy="1382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068" y="2922270"/>
            <a:ext cx="1142344" cy="11698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839426" y="3912870"/>
            <a:ext cx="1602416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929120" y="2617470"/>
            <a:ext cx="144254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9423366">
            <a:off x="7273208" y="3933227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Submits  script on an unsafe form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 rot="1857215">
            <a:off x="8022713" y="2375324"/>
            <a:ext cx="179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Execute the script  on visiting the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961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Escaping is a better way to handle the problem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2824" y="5800533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57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>
              <a:spcAft>
                <a:spcPts val="8000"/>
              </a:spcAft>
            </a:pPr>
            <a:r>
              <a:rPr lang="en-US" dirty="0" smtClean="0"/>
              <a:t>Disable </a:t>
            </a:r>
            <a:r>
              <a:rPr lang="en-US" dirty="0"/>
              <a:t>the HTTP request validation for all pages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/>
              <a:t> (in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&lt;system.web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ValidateInput</a:t>
            </a:r>
            <a:r>
              <a:rPr lang="en-US" dirty="0" smtClean="0"/>
              <a:t> filter we can disable validation for an action or entire controller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</a:t>
            </a:r>
            <a:r>
              <a:rPr lang="en-US" dirty="0" smtClean="0"/>
              <a:t>Request Validation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3048000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5751162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[ValidateInput(false</a:t>
            </a: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XssMvc(string someInput</a:t>
            </a:r>
            <a:r>
              <a:rPr lang="fr-FR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  <a:endParaRPr lang="fr-FR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escaping </a:t>
            </a:r>
            <a:r>
              <a:rPr lang="en-US" dirty="0" smtClean="0"/>
              <a:t>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7049" y="4114800"/>
            <a:ext cx="3143823" cy="22133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63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/>
              <a:t>as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097508"/>
            <a:ext cx="4235113" cy="42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35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pPr>
                <a:defRPr/>
              </a:pPr>
              <a:t>2</a:t>
            </a:fld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Web Security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Main Security Problems with Examples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SQL Injection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Cross Site Scripting (XSS)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Cross-Site Request </a:t>
            </a:r>
            <a:r>
              <a:rPr lang="en-US" dirty="0" smtClean="0"/>
              <a:t>Forgery (CSRF)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Parameter Tampering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Other Threats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004" y="3657600"/>
            <a:ext cx="4776989" cy="2426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38" y="1103927"/>
            <a:ext cx="2315948" cy="23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>
              <a:lnSpc>
                <a:spcPts val="3400"/>
              </a:lnSpc>
              <a:buNone/>
            </a:pPr>
            <a:r>
              <a:rPr lang="en-US" sz="3000" dirty="0"/>
              <a:t>	Example (in ASPX):</a:t>
            </a:r>
          </a:p>
          <a:p>
            <a:pPr>
              <a:lnSpc>
                <a:spcPts val="3400"/>
              </a:lnSpc>
              <a:buNone/>
            </a:pPr>
            <a:endParaRPr lang="en-US" sz="3000" dirty="0"/>
          </a:p>
          <a:p>
            <a:pPr>
              <a:lnSpc>
                <a:spcPts val="3400"/>
              </a:lnSpc>
              <a:spcBef>
                <a:spcPts val="4800"/>
              </a:spcBef>
              <a:buNone/>
            </a:pPr>
            <a:r>
              <a:rPr lang="en-US" sz="3000" dirty="0"/>
              <a:t>	HTML 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None/>
            </a:pPr>
            <a:r>
              <a:rPr lang="en-US" sz="3000" dirty="0"/>
              <a:t>	Web browser renders the following:</a:t>
            </a:r>
            <a:endParaRPr lang="bg-BG" sz="3000" dirty="0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2132012" y="3579749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2132012" y="46736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2132012" y="58007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32012" y="2971799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"The image tag: &lt;img&gt;" %&gt;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52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Razor template engine in ASP.NET MVC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escapes everything by default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render un-escaped HTML in MVC view use: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Preventing XSS in ASP.NET MVC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514599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@ViewBag.SomeText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36923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&amp;lt;script&amp;gt;alert(&amp;#39;hi&amp;#39;)&amp;lt;/script&amp;gt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6094412" y="32140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32012" y="5029199"/>
            <a:ext cx="79248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 ViewBag.SomeText = "&lt;script&gt;alert('hi')&lt;/script&gt;";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Html.Raw(ViewBag.SomeText)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012" y="6206995"/>
            <a:ext cx="79248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script&gt;alert('hi')&lt;/script&gt;</a:t>
            </a: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6094412" y="5728604"/>
            <a:ext cx="0" cy="47839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0823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39176"/>
            <a:ext cx="8938472" cy="820600"/>
          </a:xfrm>
        </p:spPr>
        <p:txBody>
          <a:bodyPr/>
          <a:lstStyle/>
          <a:p>
            <a:r>
              <a:rPr lang="en-US" dirty="0" smtClean="0"/>
              <a:t>HTML Escaping in Web Forms and MVC Apps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>
          <a:xfrm>
            <a:off x="1446212" y="5941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35" y="838200"/>
            <a:ext cx="5300754" cy="35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94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CSRF and How to Prevent It?</a:t>
            </a:r>
            <a:endParaRPr lang="en-US" dirty="0"/>
          </a:p>
        </p:txBody>
      </p:sp>
      <p:pic>
        <p:nvPicPr>
          <p:cNvPr id="3074" name="Picture 2" descr="http://www.chmag.in/system/files/csrf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2" y="990600"/>
            <a:ext cx="7200900" cy="3600450"/>
          </a:xfrm>
          <a:prstGeom prst="roundRect">
            <a:avLst>
              <a:gd name="adj" fmla="val 1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Cross-Site Request Forgery </a:t>
            </a:r>
            <a:r>
              <a:rPr lang="en-US" dirty="0"/>
              <a:t>(</a:t>
            </a:r>
            <a:r>
              <a:rPr lang="en-US" dirty="0" smtClean="0"/>
              <a:t>CSRF / </a:t>
            </a:r>
            <a:r>
              <a:rPr lang="en-US" dirty="0">
                <a:effectLst/>
              </a:rPr>
              <a:t>XSRF</a:t>
            </a:r>
            <a:r>
              <a:rPr lang="en-US" dirty="0" smtClean="0"/>
              <a:t>) is a web security attack over the HTTP protocol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executing unauthorized commands </a:t>
            </a:r>
            <a:r>
              <a:rPr lang="en-US" dirty="0" smtClean="0"/>
              <a:t>on behalf of some authenticated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to transfer some money in a bank system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user has valid permissions to execute the requested command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attacker uses these permissions to send a forged </a:t>
            </a:r>
            <a:r>
              <a:rPr lang="en-US" dirty="0"/>
              <a:t>HTTP </a:t>
            </a:r>
            <a:r>
              <a:rPr lang="en-US" dirty="0" smtClean="0"/>
              <a:t>request</a:t>
            </a:r>
            <a:r>
              <a:rPr lang="bg-BG" dirty="0" smtClean="0"/>
              <a:t> </a:t>
            </a:r>
            <a:r>
              <a:rPr lang="en-US" dirty="0" smtClean="0"/>
              <a:t>unbeknownst to</a:t>
            </a:r>
            <a:r>
              <a:rPr lang="bg-BG" dirty="0" smtClean="0"/>
              <a:t> </a:t>
            </a:r>
            <a:r>
              <a:rPr lang="en-US" dirty="0" smtClean="0"/>
              <a:t>the user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Through a link / site / web form </a:t>
            </a:r>
            <a:r>
              <a:rPr lang="en-US" dirty="0"/>
              <a:t>that the user is </a:t>
            </a:r>
            <a:r>
              <a:rPr lang="en-US" dirty="0" smtClean="0"/>
              <a:t>allured to open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CSRF?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dirty="0" smtClean="0"/>
              <a:t>How does CSRF work?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user has a valid authentication cookie for the site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</a:t>
            </a:r>
            <a:r>
              <a:rPr lang="en-US" sz="2900" dirty="0"/>
              <a:t>(remembered in the browser)</a:t>
            </a:r>
            <a:endParaRPr lang="bg-BG" sz="29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attacker asks the user to visit some evil site, e.g. </a:t>
            </a:r>
            <a:r>
              <a:rPr lang="en-US" sz="2900" dirty="0">
                <a:hlinkClick r:id="rId2"/>
              </a:rPr>
              <a:t>http://evilsite.com</a:t>
            </a:r>
            <a:endParaRPr lang="en-US" sz="2900" dirty="0"/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evil site sends HTTP GET / POST to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and does something evil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/>
              <a:t>Through a JavaScript AJAX request</a:t>
            </a:r>
          </a:p>
          <a:p>
            <a:pPr marL="901700" lvl="2" indent="-344488">
              <a:lnSpc>
                <a:spcPct val="100000"/>
              </a:lnSpc>
              <a:spcAft>
                <a:spcPts val="500"/>
              </a:spcAft>
              <a:defRPr/>
            </a:pPr>
            <a:r>
              <a:rPr lang="en-US" sz="2700" dirty="0"/>
              <a:t>Using the browser's authentication cookie</a:t>
            </a:r>
          </a:p>
          <a:p>
            <a:pPr marL="722313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/>
            </a:pPr>
            <a:r>
              <a:rPr lang="en-US" sz="2900" dirty="0"/>
              <a:t>The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victim.org</a:t>
            </a:r>
            <a:r>
              <a:rPr lang="en-US" sz="2900" dirty="0"/>
              <a:t> performs the unauthorized command on behalf of the authenticated user</a:t>
            </a: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Cross-site request forgery attack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70" y="1637911"/>
            <a:ext cx="1685925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12" y="3685690"/>
            <a:ext cx="2381250" cy="2381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82" y="4191000"/>
            <a:ext cx="1822774" cy="1866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87016" y="1618958"/>
            <a:ext cx="122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Evil.com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53170" y="3886200"/>
            <a:ext cx="18569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MySite.com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51112" y="5722263"/>
            <a:ext cx="83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94212" y="4724400"/>
            <a:ext cx="2971800" cy="457200"/>
          </a:xfrm>
          <a:prstGeom prst="straightConnector1">
            <a:avLst/>
          </a:prstGeom>
          <a:ln>
            <a:solidFill>
              <a:srgbClr val="F5FF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534538">
            <a:off x="5501250" y="457417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Login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469111" y="4267200"/>
            <a:ext cx="3135158" cy="457200"/>
          </a:xfrm>
          <a:prstGeom prst="straightConnector1">
            <a:avLst/>
          </a:prstGeom>
          <a:ln>
            <a:solidFill>
              <a:srgbClr val="9E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59234">
            <a:off x="5207149" y="4160890"/>
            <a:ext cx="206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5" name="TextBox 24"/>
          <p:cNvSpPr txBox="1"/>
          <p:nvPr/>
        </p:nvSpPr>
        <p:spPr>
          <a:xfrm rot="20452380">
            <a:off x="2931830" y="2843640"/>
            <a:ext cx="423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&lt;form action=“mysite.com/ChangePassword”&gt;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637181" y="2748813"/>
            <a:ext cx="3149057" cy="111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3212" y="5722263"/>
            <a:ext cx="35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59145" y="5331653"/>
            <a:ext cx="31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 data on behalf of User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5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970600"/>
            <a:ext cx="7924800" cy="820600"/>
          </a:xfrm>
        </p:spPr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854407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1" y="1447800"/>
            <a:ext cx="6705602" cy="322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prevent CSRF attacks in MVC apps use</a:t>
            </a:r>
            <a:br>
              <a:rPr lang="en-US" sz="3000" dirty="0"/>
            </a:br>
            <a:r>
              <a:rPr lang="en-US" sz="3000" dirty="0"/>
              <a:t>anti-forgery tokens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Put the anti-CSRF token in the HTML forms: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Verify the anti-CSRF token in each controller action that should be protected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CSRF in ASP.NET MVC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2889199"/>
            <a:ext cx="76200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@using (@Html.BeginForm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("Action", "Controller"))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@Html.AntiForgeryToken()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5560664"/>
            <a:ext cx="7620000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ValidateAntiForgeryToken]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ActionResult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Action(…)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jQuery AJAX requests use code like this: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the token in the AJAX requests: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AJAX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424" y="1987309"/>
            <a:ext cx="7924800" cy="11149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&lt;%-- used for ajax in AddAntiForgeryToken() --%&gt;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id="__AjaxAntiForgeryForm" action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="#"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method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="post"&gt;&lt;%= Html.AntiForgeryToken()%&gt;&lt;/form&gt;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0424" y="4161477"/>
            <a:ext cx="7924800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type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dataType: "html",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url: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…,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data: AddAntiForgeryToken({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some-data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Security Main </a:t>
            </a:r>
            <a:r>
              <a:rPr lang="en-US" dirty="0"/>
              <a:t>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070" y="1371600"/>
            <a:ext cx="4520756" cy="33926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8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970600"/>
            <a:ext cx="7924800" cy="820600"/>
          </a:xfrm>
        </p:spPr>
        <p:txBody>
          <a:bodyPr/>
          <a:lstStyle/>
          <a:p>
            <a:r>
              <a:rPr lang="en-US" dirty="0" smtClean="0"/>
              <a:t>Anti-CSRF in MVC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854407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82" y="1066800"/>
            <a:ext cx="2507766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1066800"/>
            <a:ext cx="4500178" cy="360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3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In Web Forms just add the following code in your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r>
              <a:rPr lang="en-US" sz="3000" dirty="0"/>
              <a:t>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It changes the VIEWSTATE encryption key for all pages when there is a logged-in user</a:t>
            </a:r>
          </a:p>
          <a:p>
            <a:r>
              <a:rPr lang="en-US" sz="3000" dirty="0"/>
              <a:t>In the VS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2013</a:t>
            </a:r>
            <a:r>
              <a:rPr lang="en-US" sz="3000" dirty="0"/>
              <a:t> Web Forms app template, there is already CSRF protection in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Site.master.cs</a:t>
            </a:r>
            <a:endParaRPr lang="en-US" sz="3000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CSRF in </a:t>
            </a:r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1828800"/>
            <a:ext cx="7924800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override void OnInit(EventArgs 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base.OnInit(e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(Page.User.Identity.IsAuthenticated)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Page.ViewStateUserKey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Session.SessionID;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28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589601"/>
            <a:ext cx="7924800" cy="8206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9612" y="5450680"/>
            <a:ext cx="8229600" cy="1365365"/>
          </a:xfrm>
        </p:spPr>
        <p:txBody>
          <a:bodyPr/>
          <a:lstStyle/>
          <a:p>
            <a:r>
              <a:rPr lang="en-US" dirty="0" smtClean="0"/>
              <a:t>What is Parameter Tampering and How to Prevent It?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981200"/>
            <a:ext cx="34290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88" y="1571625"/>
            <a:ext cx="343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Parameter Tampering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Malicious user alters the HTTP request parameters in unexpected way</a:t>
            </a:r>
          </a:p>
          <a:p>
            <a:pPr lvl="1"/>
            <a:r>
              <a:rPr lang="en-US" dirty="0" smtClean="0"/>
              <a:t>Altered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query string </a:t>
            </a:r>
            <a:r>
              <a:rPr lang="en-US" dirty="0" smtClean="0"/>
              <a:t>(in GET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request body</a:t>
            </a:r>
            <a:r>
              <a:rPr lang="en-US" dirty="0" smtClean="0"/>
              <a:t> (form fields in POST requests)</a:t>
            </a:r>
          </a:p>
          <a:p>
            <a:pPr lvl="1"/>
            <a:r>
              <a:rPr lang="en-US" dirty="0" smtClean="0"/>
              <a:t>Altered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cookies</a:t>
            </a:r>
            <a:r>
              <a:rPr lang="en-US" dirty="0" smtClean="0"/>
              <a:t> (e.g. authentication cookie)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Skipped data validation </a:t>
            </a:r>
            <a:r>
              <a:rPr lang="en-US" dirty="0" smtClean="0"/>
              <a:t>at the client-side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Injected parameter </a:t>
            </a:r>
            <a:r>
              <a:rPr lang="en-US" dirty="0" smtClean="0"/>
              <a:t>in MVC apps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Parameter Tampering?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589601"/>
            <a:ext cx="7924800" cy="820600"/>
          </a:xfrm>
        </p:spPr>
        <p:txBody>
          <a:bodyPr/>
          <a:lstStyle/>
          <a:p>
            <a:r>
              <a:rPr lang="en-US" dirty="0" smtClean="0"/>
              <a:t>Parameter Tampering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361485"/>
            <a:ext cx="3443592" cy="2666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3" y="1362115"/>
            <a:ext cx="4114800" cy="2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Semantic URL attacks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URL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Man in the Middle (</a:t>
            </a:r>
            <a:r>
              <a:rPr lang="en-US" dirty="0" err="1" smtClean="0"/>
              <a:t>MiTM</a:t>
            </a:r>
            <a:r>
              <a:rPr lang="en-US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Session Hijacking (easy if part of the URL)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Always use SSL when sending sensitive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Insufficient Access 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Error messages </a:t>
            </a:r>
            <a:r>
              <a:rPr lang="en-US" dirty="0" smtClean="0"/>
              <a:t>can reveal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 and </a:t>
            </a:r>
            <a:r>
              <a:rPr lang="en-US" dirty="0" err="1" smtClean="0"/>
              <a:t>DDos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Brute force (use CAPTCHA!)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Phishing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Security flows in other software you are using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Social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808289"/>
          </a:xfrm>
        </p:spPr>
        <p:txBody>
          <a:bodyPr/>
          <a:lstStyle/>
          <a:p>
            <a:r>
              <a:rPr lang="en-US" dirty="0" smtClean="0">
                <a:hlinkClick r:id="rId19"/>
              </a:rPr>
              <a:t>https://softuni.bg/courses/asp-net-mvc/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Software Security a Feature?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ost people consider </a:t>
            </a:r>
            <a:r>
              <a:rPr lang="en-US" dirty="0"/>
              <a:t>software security as a necessary </a:t>
            </a:r>
            <a:r>
              <a:rPr lang="en-US" dirty="0" smtClean="0"/>
              <a:t>feature of a product</a:t>
            </a:r>
            <a:endParaRPr lang="en-US" dirty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Security Vulnerability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Bug?</a:t>
            </a:r>
          </a:p>
          <a:p>
            <a:pPr lvl="1"/>
            <a:r>
              <a:rPr lang="en-US" dirty="0"/>
              <a:t>If the software "failed" and allowed a hacker to see personal </a:t>
            </a:r>
            <a:r>
              <a:rPr lang="en-US" dirty="0" smtClean="0"/>
              <a:t>info</a:t>
            </a:r>
            <a:r>
              <a:rPr lang="en-US" dirty="0"/>
              <a:t>, most users would consider that a software bug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 or Bug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812" y="4495800"/>
            <a:ext cx="2438400" cy="182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0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failures </a:t>
            </a:r>
            <a:r>
              <a:rPr lang="en-US" dirty="0" smtClean="0"/>
              <a:t>usually happen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spontaneously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intentional </a:t>
            </a:r>
            <a:r>
              <a:rPr lang="en-US" dirty="0" smtClean="0"/>
              <a:t>mischief</a:t>
            </a:r>
          </a:p>
          <a:p>
            <a:r>
              <a:rPr lang="en-US" dirty="0" smtClean="0"/>
              <a:t>Failures can be result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malicious attacks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Challenge/Prestige</a:t>
            </a:r>
          </a:p>
          <a:p>
            <a:pPr lvl="1"/>
            <a:r>
              <a:rPr lang="en-US" dirty="0" smtClean="0"/>
              <a:t>Curiosity driven</a:t>
            </a:r>
          </a:p>
          <a:p>
            <a:pPr lvl="1"/>
            <a:r>
              <a:rPr lang="en-US" dirty="0" smtClean="0"/>
              <a:t>Aiming to use resources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andalizing</a:t>
            </a:r>
          </a:p>
          <a:p>
            <a:pPr lvl="1"/>
            <a:r>
              <a:rPr lang="en-US" dirty="0" smtClean="0"/>
              <a:t>Stealing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Failures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12" y="3501054"/>
            <a:ext cx="3698278" cy="275604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Maximum </a:t>
            </a:r>
            <a:r>
              <a:rPr lang="en-US" sz="3100" dirty="0" smtClean="0"/>
              <a:t>Simplicity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000" dirty="0" smtClean="0"/>
              <a:t>More complicated – greater chance for mistakes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Secure the Weakest </a:t>
            </a:r>
            <a:r>
              <a:rPr lang="en-US" sz="3100" dirty="0" smtClean="0"/>
              <a:t>Link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Hackers attack where the weakest link 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 smtClean="0"/>
              <a:t>Limit </a:t>
            </a:r>
            <a:r>
              <a:rPr lang="en-US" sz="3100" dirty="0"/>
              <a:t>the Publicly Available </a:t>
            </a:r>
            <a:r>
              <a:rPr lang="en-US" sz="3100" dirty="0" smtClean="0"/>
              <a:t>Resources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 smtClean="0"/>
              <a:t>Incorrect </a:t>
            </a:r>
            <a:r>
              <a:rPr lang="en-US" sz="3100" dirty="0"/>
              <a:t>Until Proven </a:t>
            </a:r>
            <a:r>
              <a:rPr lang="en-US" sz="3100" dirty="0" smtClean="0"/>
              <a:t>Correct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Consider each user input as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incorrect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 smtClean="0"/>
              <a:t>The </a:t>
            </a:r>
            <a:r>
              <a:rPr lang="en-US" sz="3100" dirty="0"/>
              <a:t>Principle of the "Weakest Privilege</a:t>
            </a:r>
            <a:r>
              <a:rPr lang="en-US" sz="3100" dirty="0" smtClean="0"/>
              <a:t>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Security in </a:t>
            </a:r>
            <a:r>
              <a:rPr lang="en-US" sz="3100" dirty="0" smtClean="0"/>
              <a:t>Errors (Remain stable)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100" dirty="0"/>
              <a:t>Provide Constant </a:t>
            </a:r>
            <a:r>
              <a:rPr lang="en-US" sz="3100" dirty="0" smtClean="0"/>
              <a:t>Defense (also use backups)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812" y="1295400"/>
            <a:ext cx="2133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773" y="4114800"/>
            <a:ext cx="3232051" cy="21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2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What is SQL Injection and How to Prevent It?</a:t>
            </a:r>
            <a:endParaRPr lang="en-US" dirty="0"/>
          </a:p>
        </p:txBody>
      </p:sp>
      <p:pic>
        <p:nvPicPr>
          <p:cNvPr id="4098" name="Picture 2" descr="https://haririhost.files.wordpress.com/2012/03/sql_inje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2" y="1514476"/>
            <a:ext cx="3670300" cy="2752724"/>
          </a:xfrm>
          <a:prstGeom prst="roundRect">
            <a:avLst>
              <a:gd name="adj" fmla="val 6139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3CQ8AKT9T7g/T9OReNZnLiI/AAAAAAAAA5I/OvnUXUQalBw/s1600/sql-injection-attack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97" y="2743201"/>
            <a:ext cx="2238375" cy="1809751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4.bp.blogspot.com/-kgQKXYc02Ig/TyruFvRsYrI/AAAAAAAAAIE/xzMzw4xmKvY/s1600/sql-inje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62" y="1143000"/>
            <a:ext cx="1963950" cy="2009776"/>
          </a:xfrm>
          <a:prstGeom prst="roundRect">
            <a:avLst>
              <a:gd name="adj" fmla="val 613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Try the following queries: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crashes</a:t>
            </a:r>
          </a:p>
          <a:p>
            <a:pPr marL="534988" lvl="1" indent="-266700">
              <a:lnSpc>
                <a:spcPct val="100000"/>
              </a:lnSpc>
            </a:pP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Messages(MessageText,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MessageDate)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('Hacked!!!',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'1.1.1980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 injects a message</a:t>
            </a: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Injection?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46299" y="3246829"/>
            <a:ext cx="7893050" cy="344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protected void ButtonSearch_Click(object 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searchString = this.TextBoxSearch.Text;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searchSql = "SELECT * FROM Messages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b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MessageText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'%" + searchString + "%'";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MessagesDbContext dbContext = new MessagesDbContext();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matchingMessages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dbContext.Database.SqlQuery&lt;Message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&gt;(searchSql).ToList();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this.ListViewMessages.DataSource = matchingMessages;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this.DataBind();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85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following SQL commands are executed: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 search (no SQL injection):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SQL-injected search (matches all records):</a:t>
            </a:r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SQL-injected INSERT command:</a:t>
            </a:r>
            <a:endParaRPr lang="bg-BG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</a:t>
            </a:r>
            <a:br>
              <a:rPr lang="en-US" dirty="0" smtClean="0"/>
            </a:br>
            <a:r>
              <a:rPr lang="en-US" dirty="0" smtClean="0"/>
              <a:t>SQL Injection Work?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87562" y="23622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 MessageText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nakov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87562" y="3429000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87562" y="5105400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LIKE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87562" y="4005664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'%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40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1859</Words>
  <Application>Microsoft Office PowerPoint</Application>
  <PresentationFormat>Custom</PresentationFormat>
  <Paragraphs>345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Web Security</vt:lpstr>
      <vt:lpstr>Table of Contents </vt:lpstr>
      <vt:lpstr>Web Security Main Concepts</vt:lpstr>
      <vt:lpstr>Feature or Bug</vt:lpstr>
      <vt:lpstr>Reasons for Failures</vt:lpstr>
      <vt:lpstr>Golden Rules!</vt:lpstr>
      <vt:lpstr>SQL Injection</vt:lpstr>
      <vt:lpstr>What is SQL Injection?</vt:lpstr>
      <vt:lpstr>How Does SQL Injection Work?</vt:lpstr>
      <vt:lpstr>Another SQL Injection Example</vt:lpstr>
      <vt:lpstr>Preventing SQL Injection</vt:lpstr>
      <vt:lpstr>SQL Injection and Prevention</vt:lpstr>
      <vt:lpstr>Cross Site Scripting (XSS)</vt:lpstr>
      <vt:lpstr>XSS Attack</vt:lpstr>
      <vt:lpstr>XSS</vt:lpstr>
      <vt:lpstr>Automatic Request Validation</vt:lpstr>
      <vt:lpstr>Disable Request Validation</vt:lpstr>
      <vt:lpstr>What is HTML Escaping?</vt:lpstr>
      <vt:lpstr>HTML Character Escaping</vt:lpstr>
      <vt:lpstr>How to Encode HTML Entities?</vt:lpstr>
      <vt:lpstr>Preventing XSS in ASP.NET MVC</vt:lpstr>
      <vt:lpstr>HTML Escaping in Web Forms and MVC Apps</vt:lpstr>
      <vt:lpstr>Cross-Site Request Forgery</vt:lpstr>
      <vt:lpstr>What is CSRF?</vt:lpstr>
      <vt:lpstr>CSRF Explained</vt:lpstr>
      <vt:lpstr>CSRF</vt:lpstr>
      <vt:lpstr>Cross-Site Request Forgery</vt:lpstr>
      <vt:lpstr>Prevent CSRF in ASP.NET MVC</vt:lpstr>
      <vt:lpstr>Prevent CSRF in AJAX Requests</vt:lpstr>
      <vt:lpstr>Anti-CSRF in MVC Apps</vt:lpstr>
      <vt:lpstr>Prevent CSRF in Web Forms</vt:lpstr>
      <vt:lpstr>Parameter Tampering</vt:lpstr>
      <vt:lpstr>What is Parameter Tampering?</vt:lpstr>
      <vt:lpstr>Parameter Tampering</vt:lpstr>
      <vt:lpstr>Other Threats</vt:lpstr>
      <vt:lpstr>ASP.NET MVC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>Software University Foundation</dc:creator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2015-05-03T10:55:16Z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