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27" r:id="rId29"/>
    <p:sldId id="419" r:id="rId30"/>
    <p:sldId id="420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8DC9E"/>
    <a:srgbClr val="F9D9A9"/>
    <a:srgbClr val="F0A22E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74" d="100"/>
          <a:sy n="74" d="100"/>
        </p:scale>
        <p:origin x="36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03-May-15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03-May-15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4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03-May-15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6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03-May-15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11" Type="http://schemas.openxmlformats.org/officeDocument/2006/relationships/image" Target="../media/image12.jpe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hootr.signalr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34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30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softuni.bg/courses/asp-net-mvc/" TargetMode="External"/><Relationship Id="rId4" Type="http://schemas.openxmlformats.org/officeDocument/2006/relationships/image" Target="../media/image26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00" TargetMode="Externa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push-servic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2036828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ASP.NET </a:t>
            </a:r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3416373"/>
            <a:ext cx="2652704" cy="287376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8870">
            <a:off x="3688730" y="3569243"/>
            <a:ext cx="1550520" cy="16007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0463">
            <a:off x="8614468" y="3769868"/>
            <a:ext cx="2349732" cy="2349732"/>
          </a:xfrm>
          <a:prstGeom prst="roundRect">
            <a:avLst/>
          </a:prstGeom>
        </p:spPr>
      </p:pic>
      <p:pic>
        <p:nvPicPr>
          <p:cNvPr id="1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80" y="372548"/>
            <a:ext cx="3603854" cy="1218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48" y="1823235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of ASP.NET but not tied to it!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48" y="1219200"/>
            <a:ext cx="4800600" cy="353221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9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 </a:t>
            </a:r>
            <a:r>
              <a:rPr lang="en-US" dirty="0"/>
              <a:t>server-side framework to write push </a:t>
            </a:r>
            <a:r>
              <a:rPr lang="en-US" dirty="0" smtClean="0"/>
              <a:t>services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Clients for easy communication on any device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Optimized for asynchronous operations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Operation: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Persistent connection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Data is sent as signal through connection ID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Volatile</a:t>
            </a:r>
            <a:endParaRPr lang="en-US" dirty="0"/>
          </a:p>
          <a:p>
            <a:pPr marL="0" indent="0">
              <a:buNone/>
            </a:pPr>
            <a:endParaRPr lang="en-US" b="0" dirty="0"/>
          </a:p>
          <a:p>
            <a:pPr lvl="1"/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899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is based on Interfaces:</a:t>
            </a:r>
          </a:p>
          <a:p>
            <a:r>
              <a:rPr lang="en-US" dirty="0" smtClean="0"/>
              <a:t>Programming modes:</a:t>
            </a:r>
          </a:p>
          <a:p>
            <a:pPr lvl="1"/>
            <a:r>
              <a:rPr lang="en-US" dirty="0" smtClean="0"/>
              <a:t>Persistent connection</a:t>
            </a:r>
          </a:p>
          <a:p>
            <a:pPr lvl="1"/>
            <a:r>
              <a:rPr lang="en-US" dirty="0" smtClean="0"/>
              <a:t>Hubs</a:t>
            </a:r>
          </a:p>
          <a:p>
            <a:r>
              <a:rPr lang="en-US" dirty="0" smtClean="0"/>
              <a:t>Hubs offer predefined API for most scenarios</a:t>
            </a:r>
            <a:endParaRPr lang="en-US" dirty="0"/>
          </a:p>
          <a:p>
            <a:r>
              <a:rPr lang="en-US" dirty="0" err="1" smtClean="0"/>
              <a:t>SignalR</a:t>
            </a:r>
            <a:r>
              <a:rPr lang="en-US" dirty="0" smtClean="0"/>
              <a:t> example:</a:t>
            </a:r>
          </a:p>
          <a:p>
            <a:pPr lvl="1"/>
            <a:r>
              <a:rPr lang="en-US" dirty="0">
                <a:hlinkClick r:id="rId2"/>
              </a:rPr>
              <a:t>http://shootr.signalr.net/</a:t>
            </a:r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noProof="1" smtClean="0"/>
              <a:t>Packages at NuGet: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noProof="1" smtClean="0"/>
              <a:t>Microsoft.AspNet.SignalR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noProof="1" smtClean="0"/>
              <a:t>Microsoft.AspNet.SignalR.Core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noProof="1" smtClean="0"/>
              <a:t>Microsoft.AspNet.SignalR.Owin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noProof="1" smtClean="0"/>
              <a:t>Microsoft.AspNet.SignalR.Js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noProof="1" smtClean="0"/>
              <a:t>Microsoft.AspNet.SignalR.Client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noProof="1" smtClean="0"/>
              <a:t>Microsoft.AspNet.SignalR.Utils </a:t>
            </a:r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noProof="1" smtClean="0"/>
          </a:p>
          <a:p>
            <a:pPr marL="0" indent="0">
              <a:buNone/>
            </a:pPr>
            <a:endParaRPr lang="en-US" b="0" noProof="1" smtClean="0"/>
          </a:p>
          <a:p>
            <a:endParaRPr lang="en-US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pPr lvl="1"/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857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Installation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Download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Microsoft.AspNet.SignalR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tartup.cs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file map the </a:t>
            </a:r>
            <a:r>
              <a:rPr lang="en-US" dirty="0" err="1" smtClean="0"/>
              <a:t>SignalR</a:t>
            </a:r>
            <a:endParaRPr lang="en-US" dirty="0" smtClean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b="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Create </a:t>
            </a:r>
            <a:r>
              <a:rPr lang="en-US" dirty="0" smtClean="0"/>
              <a:t>directory Hubs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Add new </a:t>
            </a:r>
            <a:r>
              <a:rPr lang="en-US" dirty="0" err="1" smtClean="0"/>
              <a:t>SignalR</a:t>
            </a:r>
            <a:r>
              <a:rPr lang="en-US" dirty="0" smtClean="0"/>
              <a:t> classes to it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Done</a:t>
            </a:r>
            <a:r>
              <a:rPr lang="en-US" dirty="0" smtClean="0"/>
              <a:t>!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7024" y="2895600"/>
            <a:ext cx="8991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Configuration(IAppBuilder app)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>
              <a:solidFill>
                <a:srgbClr val="F9D9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app.MapSignalR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rgbClr val="F9D9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80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Hubs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Server-side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48" y="1447800"/>
            <a:ext cx="5257800" cy="326499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to implement push services</a:t>
            </a:r>
          </a:p>
          <a:p>
            <a:pPr lvl="1"/>
            <a:r>
              <a:rPr lang="en-US" dirty="0" smtClean="0"/>
              <a:t>Abstraction on top of persistent connection</a:t>
            </a:r>
          </a:p>
          <a:p>
            <a:pPr lvl="1"/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Perfect for sending data from server to clients</a:t>
            </a:r>
          </a:p>
          <a:p>
            <a:r>
              <a:rPr lang="en-US" dirty="0" smtClean="0"/>
              <a:t>Conventions</a:t>
            </a:r>
          </a:p>
          <a:p>
            <a:pPr lvl="1"/>
            <a:r>
              <a:rPr lang="en-US" dirty="0" smtClean="0"/>
              <a:t>Public methods are callable from clients</a:t>
            </a:r>
          </a:p>
          <a:p>
            <a:pPr lvl="1"/>
            <a:r>
              <a:rPr lang="en-US" dirty="0" smtClean="0"/>
              <a:t>Send data by invoking client methods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5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Hub name reflected onto external API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Return </a:t>
            </a:r>
            <a:r>
              <a:rPr lang="en-US" dirty="0"/>
              <a:t>simple type, complex type or Task </a:t>
            </a:r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Objects and collection – automatically to JSON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Context</a:t>
            </a:r>
            <a:endParaRPr lang="en-US" b="0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err="1"/>
              <a:t>ConnectionId</a:t>
            </a:r>
            <a:r>
              <a:rPr lang="en-US" dirty="0"/>
              <a:t> 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Request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Headers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err="1" smtClean="0"/>
              <a:t>RequestCookies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err="1" smtClean="0"/>
              <a:t>QueryString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User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Programming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200400"/>
            <a:ext cx="3934374" cy="3019847"/>
          </a:xfrm>
          <a:prstGeom prst="roundRect">
            <a:avLst>
              <a:gd name="adj" fmla="val 6666"/>
            </a:avLst>
          </a:prstGeom>
        </p:spPr>
      </p:pic>
    </p:spTree>
    <p:extLst>
      <p:ext uri="{BB962C8B-B14F-4D97-AF65-F5344CB8AC3E}">
        <p14:creationId xmlns:p14="http://schemas.microsoft.com/office/powerpoint/2010/main" val="159661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</a:t>
            </a:r>
            <a:r>
              <a:rPr lang="en-US" dirty="0"/>
              <a:t>endpoint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/signalr </a:t>
            </a:r>
          </a:p>
          <a:p>
            <a:r>
              <a:rPr lang="en-US" dirty="0" smtClean="0"/>
              <a:t>JS </a:t>
            </a:r>
            <a:r>
              <a:rPr lang="en-US" dirty="0"/>
              <a:t>metadata from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/signalr/hubs </a:t>
            </a:r>
          </a:p>
          <a:p>
            <a:r>
              <a:rPr lang="en-US" dirty="0"/>
              <a:t>Basically two protocol steps 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negotiate</a:t>
            </a:r>
            <a:r>
              <a:rPr lang="en-US" dirty="0"/>
              <a:t>: which transport do you support?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connect</a:t>
            </a:r>
            <a:r>
              <a:rPr lang="en-US" dirty="0"/>
              <a:t>: OK, here is my persistent connection </a:t>
            </a:r>
          </a:p>
          <a:p>
            <a:r>
              <a:rPr lang="en-US" dirty="0" smtClean="0"/>
              <a:t>‘</a:t>
            </a:r>
            <a:r>
              <a:rPr lang="en-US" dirty="0"/>
              <a:t>Best’ transport </a:t>
            </a:r>
            <a:r>
              <a:rPr lang="en-US" dirty="0" smtClean="0"/>
              <a:t>negotiation</a:t>
            </a:r>
          </a:p>
          <a:p>
            <a:pPr lvl="1"/>
            <a:r>
              <a:rPr lang="en-US" dirty="0" smtClean="0"/>
              <a:t> W. </a:t>
            </a:r>
            <a:r>
              <a:rPr lang="en-US" dirty="0"/>
              <a:t>Sockets </a:t>
            </a:r>
            <a:r>
              <a:rPr lang="en-US" dirty="0" smtClean="0"/>
              <a:t>-&gt; </a:t>
            </a:r>
            <a:r>
              <a:rPr lang="en-US" dirty="0"/>
              <a:t>SSE </a:t>
            </a:r>
            <a:r>
              <a:rPr lang="en-US" dirty="0" smtClean="0"/>
              <a:t>-&gt; </a:t>
            </a:r>
            <a:r>
              <a:rPr lang="en-US" dirty="0"/>
              <a:t>Forever frame </a:t>
            </a:r>
            <a:r>
              <a:rPr lang="en-US" dirty="0" smtClean="0"/>
              <a:t>-&gt; L. </a:t>
            </a:r>
            <a:r>
              <a:rPr lang="en-US" dirty="0"/>
              <a:t>polling </a:t>
            </a:r>
          </a:p>
          <a:p>
            <a:r>
              <a:rPr lang="en-US" dirty="0" smtClean="0"/>
              <a:t>Any data is JSON encoded</a:t>
            </a:r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55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Web-based </a:t>
            </a:r>
            <a:r>
              <a:rPr lang="en-US" dirty="0"/>
              <a:t>real-time communication </a:t>
            </a:r>
            <a:endParaRPr lang="en-US" dirty="0" smtClean="0"/>
          </a:p>
          <a:p>
            <a:pPr lvl="1"/>
            <a:r>
              <a:rPr lang="en-US" dirty="0" smtClean="0"/>
              <a:t>Problems and solutions</a:t>
            </a:r>
            <a:endParaRPr lang="en-US" dirty="0"/>
          </a:p>
          <a:p>
            <a:r>
              <a:rPr lang="en-US" dirty="0" smtClean="0"/>
              <a:t>ASP.NET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b="0" dirty="0" smtClean="0"/>
              <a:t>- </a:t>
            </a:r>
            <a:r>
              <a:rPr lang="en-US" dirty="0" smtClean="0"/>
              <a:t>Overview </a:t>
            </a:r>
            <a:r>
              <a:rPr lang="en-US" dirty="0"/>
              <a:t>&amp; </a:t>
            </a:r>
            <a:r>
              <a:rPr lang="en-US" dirty="0" smtClean="0"/>
              <a:t>concepts</a:t>
            </a:r>
            <a:endParaRPr lang="en-US" dirty="0"/>
          </a:p>
          <a:p>
            <a:r>
              <a:rPr lang="en-US" dirty="0"/>
              <a:t>Hubs </a:t>
            </a:r>
            <a:endParaRPr lang="en-US" dirty="0" smtClean="0"/>
          </a:p>
          <a:p>
            <a:pPr lvl="1"/>
            <a:r>
              <a:rPr lang="en-US" dirty="0" smtClean="0"/>
              <a:t>Server-side </a:t>
            </a:r>
            <a:r>
              <a:rPr lang="en-US" dirty="0"/>
              <a:t>API </a:t>
            </a:r>
          </a:p>
          <a:p>
            <a:r>
              <a:rPr lang="en-US" dirty="0" smtClean="0"/>
              <a:t>Clients </a:t>
            </a:r>
          </a:p>
          <a:p>
            <a:pPr lvl="1"/>
            <a:r>
              <a:rPr lang="en-US" dirty="0" smtClean="0"/>
              <a:t>Client-side </a:t>
            </a:r>
            <a:r>
              <a:rPr lang="en-US" dirty="0"/>
              <a:t>API </a:t>
            </a:r>
          </a:p>
          <a:p>
            <a:r>
              <a:rPr lang="en-US" dirty="0" smtClean="0"/>
              <a:t>Chat Live Demo</a:t>
            </a:r>
            <a:endParaRPr lang="en-US" dirty="0"/>
          </a:p>
          <a:p>
            <a:pPr lvl="1"/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7283813" y="3312280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38" y="1103927"/>
            <a:ext cx="2315948" cy="231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45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Clients</a:t>
            </a:r>
            <a:r>
              <a:rPr lang="en-US" dirty="0" smtClean="0"/>
              <a:t> property </a:t>
            </a:r>
            <a:r>
              <a:rPr lang="en-US" dirty="0"/>
              <a:t>to send messages to clients </a:t>
            </a:r>
            <a:endParaRPr lang="en-US" b="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Holds </a:t>
            </a:r>
            <a:r>
              <a:rPr lang="en-US" dirty="0"/>
              <a:t>dynamic properties and methods </a:t>
            </a:r>
            <a:endParaRPr lang="en-US" b="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Target </a:t>
            </a:r>
            <a:r>
              <a:rPr lang="en-US" dirty="0"/>
              <a:t>method </a:t>
            </a:r>
            <a:r>
              <a:rPr lang="en-US" dirty="0" smtClean="0"/>
              <a:t>with parameters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D</a:t>
            </a:r>
            <a:r>
              <a:rPr lang="en-US" dirty="0" smtClean="0"/>
              <a:t>ynamically </a:t>
            </a:r>
            <a:r>
              <a:rPr lang="en-US" dirty="0"/>
              <a:t>‘injected’ </a:t>
            </a: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Serialized</a:t>
            </a:r>
            <a:endParaRPr lang="en-US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Embedded </a:t>
            </a:r>
            <a:r>
              <a:rPr lang="en-US" dirty="0"/>
              <a:t>into </a:t>
            </a:r>
            <a:r>
              <a:rPr lang="en-US" dirty="0" smtClean="0"/>
              <a:t>response </a:t>
            </a:r>
            <a:endParaRPr lang="en-US" b="0" dirty="0"/>
          </a:p>
          <a:p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 Property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2438401"/>
            <a:ext cx="3253769" cy="17049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6024" y="4649905"/>
            <a:ext cx="9753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SendMessage(string message)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= string.Format("{0}: {1}", 		 	</a:t>
            </a:r>
            <a:r>
              <a:rPr lang="en-US" sz="20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Context.ConnectionId</a:t>
            </a:r>
            <a:r>
              <a:rPr lang="en-US" sz="20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message);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Clients.All.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newMessage</a:t>
            </a:r>
            <a:r>
              <a:rPr lang="en-US" sz="20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(msg</a:t>
            </a:r>
            <a:r>
              <a:rPr lang="en-US" sz="20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463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Groups - typical </a:t>
            </a:r>
            <a:r>
              <a:rPr lang="en-US" dirty="0"/>
              <a:t>base pattern in push scenarios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/>
              <a:t>connections to groups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And </a:t>
            </a:r>
            <a:r>
              <a:rPr lang="en-US" dirty="0"/>
              <a:t>send messages to particular groups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Groups are not persisted on server!</a:t>
            </a:r>
            <a:endParaRPr lang="en-US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Property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0424" y="2819400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JoinRoom(string room)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Groups.Add(Context.ConnectionId, room);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SendToRoom(string room, string message)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msg = string.Format("{0}: {1}", 	Context.ConnectionId, message);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Clients.Group(room).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newMessage(msg)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615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Clients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Client-side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00" y="1295400"/>
            <a:ext cx="4651695" cy="349316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1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Consumers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Client applications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Other </a:t>
            </a:r>
            <a:r>
              <a:rPr lang="en-US" dirty="0"/>
              <a:t>services/hubs </a:t>
            </a:r>
            <a:endParaRPr lang="en-US" b="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provides a variety of client libraries 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WinRT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Windows Phone 8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Silverlight 5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jQuery</a:t>
            </a:r>
            <a:r>
              <a:rPr lang="en-US" dirty="0"/>
              <a:t>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C++ 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3657600"/>
            <a:ext cx="2921117" cy="26098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3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Automatic </a:t>
            </a:r>
            <a:r>
              <a:rPr lang="en-US" dirty="0"/>
              <a:t>proxy code via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/signalr/hubs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Script </a:t>
            </a:r>
            <a:r>
              <a:rPr lang="en-US" dirty="0"/>
              <a:t>generated based on hubs </a:t>
            </a:r>
            <a:r>
              <a:rPr lang="en-US" dirty="0" smtClean="0"/>
              <a:t>declaration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Hubs </a:t>
            </a:r>
            <a:r>
              <a:rPr lang="en-US" dirty="0"/>
              <a:t>become properties on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$.connection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Example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$.connection.chatHub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Hub </a:t>
            </a:r>
            <a:r>
              <a:rPr lang="en-US" dirty="0"/>
              <a:t>name camel cased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$.connection.hub.start() </a:t>
            </a:r>
            <a:r>
              <a:rPr lang="en-US" dirty="0" smtClean="0"/>
              <a:t>– start connection</a:t>
            </a:r>
            <a:endParaRPr lang="en-US" b="0" dirty="0"/>
          </a:p>
          <a:p>
            <a:endParaRPr lang="en-US" b="0" dirty="0"/>
          </a:p>
          <a:p>
            <a:endParaRPr lang="en-US" dirty="0"/>
          </a:p>
          <a:p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Client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424" y="495300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$.connection.hub.start({ transport: 'longPolling'});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chat = $.connection.chat;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chat.server.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joinRoom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('private');</a:t>
            </a:r>
          </a:p>
        </p:txBody>
      </p:sp>
    </p:spTree>
    <p:extLst>
      <p:ext uri="{BB962C8B-B14F-4D97-AF65-F5344CB8AC3E}">
        <p14:creationId xmlns:p14="http://schemas.microsoft.com/office/powerpoint/2010/main" val="66119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Define client side methods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They can be invoked by the hub</a:t>
            </a:r>
            <a:endParaRPr lang="en-US" dirty="0"/>
          </a:p>
          <a:p>
            <a:endParaRPr lang="en-US" b="0" dirty="0"/>
          </a:p>
          <a:p>
            <a:endParaRPr lang="en-US" dirty="0"/>
          </a:p>
          <a:p>
            <a:pPr marL="0" indent="0">
              <a:buNone/>
            </a:pPr>
            <a:endParaRPr lang="en-US" b="0" dirty="0"/>
          </a:p>
          <a:p>
            <a:r>
              <a:rPr lang="en-US" dirty="0" smtClean="0"/>
              <a:t>Events </a:t>
            </a:r>
            <a:r>
              <a:rPr lang="en-US" dirty="0"/>
              <a:t>for connection state handling </a:t>
            </a:r>
            <a:endParaRPr lang="en-US" b="0" dirty="0"/>
          </a:p>
          <a:p>
            <a:r>
              <a:rPr lang="en-US" dirty="0" smtClean="0"/>
              <a:t>Detect </a:t>
            </a:r>
            <a:r>
              <a:rPr lang="en-US" dirty="0"/>
              <a:t>slow connections </a:t>
            </a:r>
            <a:endParaRPr lang="en-US" b="0" dirty="0"/>
          </a:p>
          <a:p>
            <a:r>
              <a:rPr lang="en-US" dirty="0" smtClean="0"/>
              <a:t>Cross-domain </a:t>
            </a:r>
            <a:r>
              <a:rPr lang="en-US" dirty="0"/>
              <a:t>support 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Client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424" y="24384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chat = $.connection.chat;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chat.client.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newMessage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onNewMessage;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onNewMessage(message)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$('#messages').append(message);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199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27" y="1377103"/>
            <a:ext cx="3708241" cy="37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7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808289"/>
          </a:xfrm>
        </p:spPr>
        <p:txBody>
          <a:bodyPr/>
          <a:lstStyle/>
          <a:p>
            <a:r>
              <a:rPr lang="en-US" dirty="0" smtClean="0">
                <a:hlinkClick r:id="rId19"/>
              </a:rPr>
              <a:t>https://softuni.bg/courses/asp-net-mvc/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ASP.NET MVC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84" y="4953000"/>
            <a:ext cx="11178328" cy="820600"/>
          </a:xfrm>
        </p:spPr>
        <p:txBody>
          <a:bodyPr/>
          <a:lstStyle/>
          <a:p>
            <a:r>
              <a:rPr lang="en-US" dirty="0" smtClean="0"/>
              <a:t>Web based real-time communication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now and now!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84" y="1524000"/>
            <a:ext cx="4625128" cy="336053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0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Users </a:t>
            </a:r>
            <a:r>
              <a:rPr lang="en-US" dirty="0"/>
              <a:t>want data 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Now </a:t>
            </a:r>
            <a:r>
              <a:rPr lang="en-US" dirty="0"/>
              <a:t>&amp; instant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Up-to-date</a:t>
            </a:r>
            <a:r>
              <a:rPr lang="en-US" b="0" dirty="0"/>
              <a:t>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Delivered to any device, over any connection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Live </a:t>
            </a:r>
            <a:r>
              <a:rPr lang="en-US" dirty="0"/>
              <a:t>searches/updates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Stock </a:t>
            </a:r>
            <a:r>
              <a:rPr lang="en-US" dirty="0"/>
              <a:t>streamers, auctions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Live </a:t>
            </a:r>
            <a:r>
              <a:rPr lang="en-US" dirty="0"/>
              <a:t>scores, betting, interactive games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Real-time </a:t>
            </a:r>
            <a:r>
              <a:rPr lang="en-US" dirty="0"/>
              <a:t>feedback, real-time notifications 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dirty="0" smtClean="0"/>
          </a:p>
          <a:p>
            <a:endParaRPr lang="en-US" b="0" dirty="0"/>
          </a:p>
          <a:p>
            <a:endParaRPr lang="en-US" b="0" dirty="0"/>
          </a:p>
          <a:p>
            <a:pPr lvl="1"/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159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need to </a:t>
            </a:r>
            <a:r>
              <a:rPr lang="en-US" dirty="0"/>
              <a:t>provide real time data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not only for web applications </a:t>
            </a:r>
          </a:p>
          <a:p>
            <a:pPr lvl="1"/>
            <a:r>
              <a:rPr lang="en-US" dirty="0"/>
              <a:t>What about mobile devices &amp; apps? </a:t>
            </a:r>
          </a:p>
          <a:p>
            <a:pPr lvl="1"/>
            <a:r>
              <a:rPr lang="en-US" dirty="0"/>
              <a:t>What about traditional desktop applications? </a:t>
            </a:r>
          </a:p>
          <a:p>
            <a:pPr lvl="1"/>
            <a:r>
              <a:rPr lang="en-US" dirty="0"/>
              <a:t>What about server-to-server? </a:t>
            </a:r>
          </a:p>
          <a:p>
            <a:r>
              <a:rPr lang="en-US" dirty="0" smtClean="0"/>
              <a:t>Push communication </a:t>
            </a:r>
            <a:r>
              <a:rPr lang="en-US" dirty="0"/>
              <a:t>beyond the web is a </a:t>
            </a:r>
            <a:r>
              <a:rPr lang="en-US" dirty="0" smtClean="0"/>
              <a:t>need</a:t>
            </a:r>
          </a:p>
          <a:p>
            <a:r>
              <a:rPr lang="en-US" dirty="0" smtClean="0"/>
              <a:t>Think</a:t>
            </a:r>
            <a:r>
              <a:rPr lang="en-US" dirty="0"/>
              <a:t>, design &amp; implement Push Services 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dirty="0" smtClean="0"/>
          </a:p>
          <a:p>
            <a:endParaRPr lang="en-US" b="0" dirty="0"/>
          </a:p>
          <a:p>
            <a:endParaRPr lang="en-US" b="0" dirty="0"/>
          </a:p>
          <a:p>
            <a:pPr lvl="1"/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003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Services Pattern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official of course!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48" y="1371600"/>
            <a:ext cx="5029200" cy="334756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79449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Services are not an official pattern</a:t>
            </a:r>
          </a:p>
          <a:p>
            <a:r>
              <a:rPr lang="en-US" dirty="0" smtClean="0"/>
              <a:t>Model </a:t>
            </a:r>
            <a:r>
              <a:rPr lang="en-US" dirty="0"/>
              <a:t>a service that </a:t>
            </a:r>
            <a:endParaRPr lang="en-US" dirty="0" smtClean="0"/>
          </a:p>
          <a:p>
            <a:pPr lvl="1"/>
            <a:r>
              <a:rPr lang="en-US" dirty="0" smtClean="0"/>
              <a:t>accepts </a:t>
            </a:r>
            <a:r>
              <a:rPr lang="en-US" dirty="0"/>
              <a:t>incoming connections from callers </a:t>
            </a:r>
          </a:p>
          <a:p>
            <a:pPr lvl="1"/>
            <a:r>
              <a:rPr lang="en-US" dirty="0"/>
              <a:t>is able to push data down to callers </a:t>
            </a:r>
          </a:p>
          <a:p>
            <a:pPr lvl="1"/>
            <a:r>
              <a:rPr lang="en-US" dirty="0"/>
              <a:t>abstracts from communication </a:t>
            </a:r>
            <a:r>
              <a:rPr lang="en-US" dirty="0" smtClean="0"/>
              <a:t>only details </a:t>
            </a:r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Services Pattern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4824" y="4499061"/>
            <a:ext cx="6096000" cy="202594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communication – HTTP!</a:t>
            </a:r>
          </a:p>
          <a:p>
            <a:r>
              <a:rPr lang="en-US" dirty="0" smtClean="0"/>
              <a:t>Basically request-response</a:t>
            </a:r>
          </a:p>
          <a:p>
            <a:r>
              <a:rPr lang="en-US" dirty="0" smtClean="0"/>
              <a:t>Realize Push services with HTTP</a:t>
            </a:r>
          </a:p>
          <a:p>
            <a:pPr lvl="1"/>
            <a:r>
              <a:rPr lang="en-US" dirty="0" smtClean="0"/>
              <a:t>Periodic </a:t>
            </a:r>
            <a:r>
              <a:rPr lang="en-US" dirty="0"/>
              <a:t>Polling </a:t>
            </a:r>
            <a:endParaRPr lang="en-US" b="0" dirty="0"/>
          </a:p>
          <a:p>
            <a:pPr lvl="1"/>
            <a:r>
              <a:rPr lang="en-US" dirty="0"/>
              <a:t>Long </a:t>
            </a:r>
            <a:r>
              <a:rPr lang="en-US" dirty="0" smtClean="0"/>
              <a:t>Polling</a:t>
            </a:r>
            <a:endParaRPr lang="en-US" b="0" dirty="0"/>
          </a:p>
          <a:p>
            <a:pPr lvl="1"/>
            <a:r>
              <a:rPr lang="en-US" dirty="0" smtClean="0"/>
              <a:t>Forever </a:t>
            </a:r>
            <a:r>
              <a:rPr lang="en-US" dirty="0"/>
              <a:t>Frame </a:t>
            </a:r>
            <a:endParaRPr lang="en-US" b="0" dirty="0"/>
          </a:p>
          <a:p>
            <a:pPr lvl="1"/>
            <a:r>
              <a:rPr lang="en-US" dirty="0"/>
              <a:t>Server-Sent Events (SSE) </a:t>
            </a:r>
            <a:endParaRPr lang="en-US" b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 Sockets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hlinkClick r:id="rId2"/>
              </a:rPr>
              <a:t>http://</a:t>
            </a:r>
            <a:r>
              <a:rPr lang="en-US" dirty="0" smtClean="0">
                <a:effectLst/>
                <a:hlinkClick r:id="rId2"/>
              </a:rPr>
              <a:t>tinyurl.com/push-services</a:t>
            </a:r>
            <a:r>
              <a:rPr lang="en-US" dirty="0" smtClean="0">
                <a:effectLst/>
              </a:rPr>
              <a:t> </a:t>
            </a:r>
            <a:endParaRPr lang="en-US" b="0" dirty="0"/>
          </a:p>
          <a:p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Protocol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366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Web Sockets – latest piece of technology!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Positives: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Easy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Constant connection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Send only small details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Negatives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Only </a:t>
            </a:r>
            <a:r>
              <a:rPr lang="en-US" dirty="0"/>
              <a:t>with Windows 8/Server 2012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Network </a:t>
            </a:r>
            <a:r>
              <a:rPr lang="en-US" dirty="0"/>
              <a:t>considerations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Maybe </a:t>
            </a:r>
            <a:r>
              <a:rPr lang="en-US" dirty="0"/>
              <a:t>some time, but not today </a:t>
            </a:r>
          </a:p>
          <a:p>
            <a:endParaRPr lang="en-US" b="0" dirty="0"/>
          </a:p>
          <a:p>
            <a:pPr lvl="1"/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Sockets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180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881</Words>
  <Application>Microsoft Office PowerPoint</Application>
  <PresentationFormat>Custom</PresentationFormat>
  <Paragraphs>416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ASP.NET SignalR</vt:lpstr>
      <vt:lpstr>Table of Contents</vt:lpstr>
      <vt:lpstr>Web based real-time communication</vt:lpstr>
      <vt:lpstr>Problems &amp; Solutions</vt:lpstr>
      <vt:lpstr>Problems &amp; Solutions</vt:lpstr>
      <vt:lpstr>Push Services Pattern</vt:lpstr>
      <vt:lpstr>Push Services Pattern</vt:lpstr>
      <vt:lpstr>HTTP Protocol</vt:lpstr>
      <vt:lpstr>Web Sockets</vt:lpstr>
      <vt:lpstr>Web Sockets</vt:lpstr>
      <vt:lpstr>SignalR Solution</vt:lpstr>
      <vt:lpstr>SignalR</vt:lpstr>
      <vt:lpstr>SignalR</vt:lpstr>
      <vt:lpstr>SignalR</vt:lpstr>
      <vt:lpstr>SignalR</vt:lpstr>
      <vt:lpstr>SignalR Hubs</vt:lpstr>
      <vt:lpstr>Hubs</vt:lpstr>
      <vt:lpstr>Hub Programming</vt:lpstr>
      <vt:lpstr>Hub Programming</vt:lpstr>
      <vt:lpstr>Clients Property</vt:lpstr>
      <vt:lpstr>Groups Property</vt:lpstr>
      <vt:lpstr>SignalR Clients</vt:lpstr>
      <vt:lpstr>Clients</vt:lpstr>
      <vt:lpstr>jQuery Client</vt:lpstr>
      <vt:lpstr>jQuery Client</vt:lpstr>
      <vt:lpstr>Chat</vt:lpstr>
      <vt:lpstr>ASP.NET MVC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- Course Introduction</dc:title>
  <dc:subject>Software Development Course</dc:subject>
  <dc:creator>Software University Foundation</dc:creator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2015-05-03T12:19:09Z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