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4"/>
  </p:sldMasterIdLst>
  <p:notesMasterIdLst>
    <p:notesMasterId r:id="rId57"/>
  </p:notesMasterIdLst>
  <p:handoutMasterIdLst>
    <p:handoutMasterId r:id="rId58"/>
  </p:handoutMasterIdLst>
  <p:sldIdLst>
    <p:sldId id="256" r:id="rId5"/>
    <p:sldId id="257" r:id="rId6"/>
    <p:sldId id="261" r:id="rId7"/>
    <p:sldId id="262" r:id="rId8"/>
    <p:sldId id="258" r:id="rId9"/>
    <p:sldId id="259" r:id="rId10"/>
    <p:sldId id="346" r:id="rId11"/>
    <p:sldId id="338" r:id="rId12"/>
    <p:sldId id="339" r:id="rId13"/>
    <p:sldId id="340" r:id="rId14"/>
    <p:sldId id="341" r:id="rId15"/>
    <p:sldId id="342" r:id="rId16"/>
    <p:sldId id="260" r:id="rId17"/>
    <p:sldId id="263" r:id="rId18"/>
    <p:sldId id="264" r:id="rId19"/>
    <p:sldId id="347" r:id="rId20"/>
    <p:sldId id="343" r:id="rId21"/>
    <p:sldId id="344" r:id="rId22"/>
    <p:sldId id="345" r:id="rId23"/>
    <p:sldId id="265" r:id="rId24"/>
    <p:sldId id="266" r:id="rId25"/>
    <p:sldId id="267" r:id="rId26"/>
    <p:sldId id="268" r:id="rId27"/>
    <p:sldId id="271" r:id="rId28"/>
    <p:sldId id="269" r:id="rId29"/>
    <p:sldId id="273" r:id="rId30"/>
    <p:sldId id="274" r:id="rId31"/>
    <p:sldId id="275" r:id="rId32"/>
    <p:sldId id="311" r:id="rId33"/>
    <p:sldId id="280" r:id="rId34"/>
    <p:sldId id="279" r:id="rId35"/>
    <p:sldId id="309" r:id="rId36"/>
    <p:sldId id="321" r:id="rId37"/>
    <p:sldId id="322" r:id="rId38"/>
    <p:sldId id="323" r:id="rId39"/>
    <p:sldId id="324" r:id="rId40"/>
    <p:sldId id="325" r:id="rId41"/>
    <p:sldId id="326" r:id="rId42"/>
    <p:sldId id="335" r:id="rId43"/>
    <p:sldId id="329" r:id="rId44"/>
    <p:sldId id="330" r:id="rId45"/>
    <p:sldId id="276" r:id="rId46"/>
    <p:sldId id="319" r:id="rId47"/>
    <p:sldId id="337" r:id="rId48"/>
    <p:sldId id="277" r:id="rId49"/>
    <p:sldId id="332" r:id="rId50"/>
    <p:sldId id="286" r:id="rId51"/>
    <p:sldId id="287" r:id="rId52"/>
    <p:sldId id="288" r:id="rId53"/>
    <p:sldId id="289" r:id="rId54"/>
    <p:sldId id="290" r:id="rId55"/>
    <p:sldId id="306" r:id="rId56"/>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8429" autoAdjust="0"/>
  </p:normalViewPr>
  <p:slideViewPr>
    <p:cSldViewPr>
      <p:cViewPr varScale="1">
        <p:scale>
          <a:sx n="90" d="100"/>
          <a:sy n="90" d="100"/>
        </p:scale>
        <p:origin x="1878" y="6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524" y="-84"/>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721C9-1DA4-4C7A-A27D-2D05FA35FA53}" type="doc">
      <dgm:prSet loTypeId="urn:microsoft.com/office/officeart/2005/8/layout/hierarchy3" loCatId="hierarchy" qsTypeId="urn:microsoft.com/office/officeart/2005/8/quickstyle/simple4" qsCatId="simple" csTypeId="urn:microsoft.com/office/officeart/2005/8/colors/colorful4" csCatId="colorful" phldr="1"/>
      <dgm:spPr/>
      <dgm:t>
        <a:bodyPr/>
        <a:lstStyle/>
        <a:p>
          <a:endParaRPr lang="en-US"/>
        </a:p>
      </dgm:t>
    </dgm:pt>
    <dgm:pt modelId="{BEFF1C40-40A3-418D-8E4B-31116478D738}">
      <dgm:prSet custT="1"/>
      <dgm:spPr/>
      <dgm:t>
        <a:bodyPr/>
        <a:lstStyle/>
        <a:p>
          <a:pPr rtl="0"/>
          <a:r>
            <a:rPr lang="en-US" sz="2400" dirty="0"/>
            <a:t>Advantages</a:t>
          </a:r>
        </a:p>
      </dgm:t>
    </dgm:pt>
    <dgm:pt modelId="{36BA7908-DD72-4E07-84D9-7D473A7F6E43}" type="parTrans" cxnId="{4FC19B13-0354-4026-923B-048DA0E58CAD}">
      <dgm:prSet/>
      <dgm:spPr/>
      <dgm:t>
        <a:bodyPr/>
        <a:lstStyle/>
        <a:p>
          <a:endParaRPr lang="en-US" sz="3600"/>
        </a:p>
      </dgm:t>
    </dgm:pt>
    <dgm:pt modelId="{723FF408-4912-4B38-B1BC-44D43CFBCD09}" type="sibTrans" cxnId="{4FC19B13-0354-4026-923B-048DA0E58CAD}">
      <dgm:prSet/>
      <dgm:spPr/>
      <dgm:t>
        <a:bodyPr/>
        <a:lstStyle/>
        <a:p>
          <a:endParaRPr lang="en-US" sz="3600"/>
        </a:p>
      </dgm:t>
    </dgm:pt>
    <dgm:pt modelId="{528F4B41-5536-4C7C-8678-A0332067E1A4}">
      <dgm:prSet custT="1"/>
      <dgm:spPr/>
      <dgm:t>
        <a:bodyPr/>
        <a:lstStyle/>
        <a:p>
          <a:pPr rtl="0"/>
          <a:r>
            <a:rPr lang="en-US" sz="1100" dirty="0"/>
            <a:t>Multi-language support</a:t>
          </a:r>
        </a:p>
      </dgm:t>
    </dgm:pt>
    <dgm:pt modelId="{3DA2888B-D87D-4676-A32B-20522F2E2EF5}" type="parTrans" cxnId="{0BA08930-948B-4342-BF66-1AC6693D1A1C}">
      <dgm:prSet/>
      <dgm:spPr/>
      <dgm:t>
        <a:bodyPr/>
        <a:lstStyle/>
        <a:p>
          <a:endParaRPr lang="en-US" sz="3600"/>
        </a:p>
      </dgm:t>
    </dgm:pt>
    <dgm:pt modelId="{BD38B361-0CAB-4D7B-8D11-9A686F1CD60C}" type="sibTrans" cxnId="{0BA08930-948B-4342-BF66-1AC6693D1A1C}">
      <dgm:prSet/>
      <dgm:spPr/>
      <dgm:t>
        <a:bodyPr/>
        <a:lstStyle/>
        <a:p>
          <a:endParaRPr lang="en-US" sz="3600"/>
        </a:p>
      </dgm:t>
    </dgm:pt>
    <dgm:pt modelId="{9D5CADCF-AC2D-45C1-A29E-D6E039E802AC}">
      <dgm:prSet custT="1"/>
      <dgm:spPr/>
      <dgm:t>
        <a:bodyPr/>
        <a:lstStyle/>
        <a:p>
          <a:pPr rtl="0"/>
          <a:r>
            <a:rPr lang="en-US" sz="2400" dirty="0"/>
            <a:t>Disadvantages</a:t>
          </a:r>
        </a:p>
      </dgm:t>
    </dgm:pt>
    <dgm:pt modelId="{0B6CB154-B245-43DB-974C-1F1F275B8149}" type="parTrans" cxnId="{B48E6232-F887-45F3-AD11-005C1631F5D0}">
      <dgm:prSet/>
      <dgm:spPr/>
      <dgm:t>
        <a:bodyPr/>
        <a:lstStyle/>
        <a:p>
          <a:endParaRPr lang="en-US" sz="3600"/>
        </a:p>
      </dgm:t>
    </dgm:pt>
    <dgm:pt modelId="{E3E5106A-9CBE-4E7D-A5A0-2D8079E3E9BD}" type="sibTrans" cxnId="{B48E6232-F887-45F3-AD11-005C1631F5D0}">
      <dgm:prSet/>
      <dgm:spPr/>
      <dgm:t>
        <a:bodyPr/>
        <a:lstStyle/>
        <a:p>
          <a:endParaRPr lang="en-US" sz="3600"/>
        </a:p>
      </dgm:t>
    </dgm:pt>
    <dgm:pt modelId="{3E19FBD8-16EE-4C54-AE29-65A73ED4AA2E}">
      <dgm:prSet custT="1"/>
      <dgm:spPr/>
      <dgm:t>
        <a:bodyPr/>
        <a:lstStyle/>
        <a:p>
          <a:pPr rtl="0"/>
          <a:r>
            <a:rPr lang="en-US" sz="1100" dirty="0"/>
            <a:t>Performance (at least in the first run)</a:t>
          </a:r>
        </a:p>
      </dgm:t>
    </dgm:pt>
    <dgm:pt modelId="{8D59335B-7E9D-475C-8BF9-B99FBCB91078}" type="parTrans" cxnId="{65275CE5-31C8-4333-9F46-A664AB539451}">
      <dgm:prSet/>
      <dgm:spPr/>
      <dgm:t>
        <a:bodyPr/>
        <a:lstStyle/>
        <a:p>
          <a:endParaRPr lang="en-US" sz="3600"/>
        </a:p>
      </dgm:t>
    </dgm:pt>
    <dgm:pt modelId="{B3242CB5-8393-4455-93BF-0C0B030410A0}" type="sibTrans" cxnId="{65275CE5-31C8-4333-9F46-A664AB539451}">
      <dgm:prSet/>
      <dgm:spPr/>
      <dgm:t>
        <a:bodyPr/>
        <a:lstStyle/>
        <a:p>
          <a:endParaRPr lang="en-US" sz="3600"/>
        </a:p>
      </dgm:t>
    </dgm:pt>
    <dgm:pt modelId="{84C03912-7266-418C-842C-349695626378}">
      <dgm:prSet custT="1"/>
      <dgm:spPr/>
      <dgm:t>
        <a:bodyPr/>
        <a:lstStyle/>
        <a:p>
          <a:pPr rtl="0"/>
          <a:r>
            <a:rPr lang="en-US" sz="1100" dirty="0"/>
            <a:t>Intellectual property of the code (can be disassembled / reverse engineered)</a:t>
          </a:r>
        </a:p>
      </dgm:t>
    </dgm:pt>
    <dgm:pt modelId="{38382035-39A0-47C8-932D-888CD741A712}" type="parTrans" cxnId="{0805561D-28B0-42B4-A676-45E479A401E4}">
      <dgm:prSet/>
      <dgm:spPr/>
      <dgm:t>
        <a:bodyPr/>
        <a:lstStyle/>
        <a:p>
          <a:endParaRPr lang="en-US" sz="3600"/>
        </a:p>
      </dgm:t>
    </dgm:pt>
    <dgm:pt modelId="{FEF88981-C09B-430F-841A-F78C93527F6F}" type="sibTrans" cxnId="{0805561D-28B0-42B4-A676-45E479A401E4}">
      <dgm:prSet/>
      <dgm:spPr/>
      <dgm:t>
        <a:bodyPr/>
        <a:lstStyle/>
        <a:p>
          <a:endParaRPr lang="en-US" sz="3600"/>
        </a:p>
      </dgm:t>
    </dgm:pt>
    <dgm:pt modelId="{AA365C37-1CCA-4F68-B952-7B6D00F25982}">
      <dgm:prSet custT="1"/>
      <dgm:spPr/>
      <dgm:t>
        <a:bodyPr/>
        <a:lstStyle/>
        <a:p>
          <a:pPr rtl="0"/>
          <a:r>
            <a:rPr lang="en-US" sz="1100" dirty="0"/>
            <a:t>Portability</a:t>
          </a:r>
        </a:p>
      </dgm:t>
    </dgm:pt>
    <dgm:pt modelId="{78EAF737-03AD-4A01-B48A-4E419B946522}" type="parTrans" cxnId="{593D881D-3146-4A4C-B6F3-FA039237E77E}">
      <dgm:prSet/>
      <dgm:spPr/>
      <dgm:t>
        <a:bodyPr/>
        <a:lstStyle/>
        <a:p>
          <a:endParaRPr lang="en-US" sz="2400"/>
        </a:p>
      </dgm:t>
    </dgm:pt>
    <dgm:pt modelId="{6112D624-3902-4ADF-8BCC-CB81B8689B38}" type="sibTrans" cxnId="{593D881D-3146-4A4C-B6F3-FA039237E77E}">
      <dgm:prSet/>
      <dgm:spPr/>
      <dgm:t>
        <a:bodyPr/>
        <a:lstStyle/>
        <a:p>
          <a:endParaRPr lang="en-US" sz="2400"/>
        </a:p>
      </dgm:t>
    </dgm:pt>
    <dgm:pt modelId="{8F580ED5-CE9C-473C-9A5A-3CC1CF78E010}">
      <dgm:prSet custT="1"/>
      <dgm:spPr/>
      <dgm:t>
        <a:bodyPr/>
        <a:lstStyle/>
        <a:p>
          <a:pPr rtl="0"/>
          <a:r>
            <a:rPr lang="en-US" sz="1100" dirty="0"/>
            <a:t>Only one CLR</a:t>
          </a:r>
          <a:br>
            <a:rPr lang="en-US" sz="1100" dirty="0"/>
          </a:br>
          <a:r>
            <a:rPr lang="en-US" sz="1100" dirty="0"/>
            <a:t>per platform</a:t>
          </a:r>
        </a:p>
      </dgm:t>
    </dgm:pt>
    <dgm:pt modelId="{EDA774B5-F879-457B-B63D-625DE371B75C}" type="parTrans" cxnId="{8495E972-6B6B-4AA5-9D2B-A5E33C88F87F}">
      <dgm:prSet/>
      <dgm:spPr/>
      <dgm:t>
        <a:bodyPr/>
        <a:lstStyle/>
        <a:p>
          <a:endParaRPr lang="en-US" sz="2400"/>
        </a:p>
      </dgm:t>
    </dgm:pt>
    <dgm:pt modelId="{AE5025CA-0325-4FFE-90B3-FA712C52CF99}" type="sibTrans" cxnId="{8495E972-6B6B-4AA5-9D2B-A5E33C88F87F}">
      <dgm:prSet/>
      <dgm:spPr/>
      <dgm:t>
        <a:bodyPr/>
        <a:lstStyle/>
        <a:p>
          <a:endParaRPr lang="en-US" sz="2400"/>
        </a:p>
      </dgm:t>
    </dgm:pt>
    <dgm:pt modelId="{9585EAD4-0605-412B-B768-449D763521F7}">
      <dgm:prSet custT="1"/>
      <dgm:spPr/>
      <dgm:t>
        <a:bodyPr/>
        <a:lstStyle/>
        <a:p>
          <a:pPr rtl="0"/>
          <a:r>
            <a:rPr lang="en-US" sz="1100" dirty="0"/>
            <a:t>Dependency on the .NET Framework</a:t>
          </a:r>
        </a:p>
      </dgm:t>
    </dgm:pt>
    <dgm:pt modelId="{9A865AA5-C83C-40CC-9947-E58D648B4B1E}" type="parTrans" cxnId="{4C307D69-5835-4FB4-A407-6B8ED057B84F}">
      <dgm:prSet/>
      <dgm:spPr/>
      <dgm:t>
        <a:bodyPr/>
        <a:lstStyle/>
        <a:p>
          <a:endParaRPr lang="en-US" sz="2400"/>
        </a:p>
      </dgm:t>
    </dgm:pt>
    <dgm:pt modelId="{63B584E2-6A10-4807-A646-614A28E3C2D7}" type="sibTrans" cxnId="{4C307D69-5835-4FB4-A407-6B8ED057B84F}">
      <dgm:prSet/>
      <dgm:spPr/>
      <dgm:t>
        <a:bodyPr/>
        <a:lstStyle/>
        <a:p>
          <a:endParaRPr lang="en-US" sz="2400"/>
        </a:p>
      </dgm:t>
    </dgm:pt>
    <dgm:pt modelId="{FAF5F69B-B814-42A8-BF64-6A0748163414}" type="pres">
      <dgm:prSet presAssocID="{727721C9-1DA4-4C7A-A27D-2D05FA35FA53}" presName="diagram" presStyleCnt="0">
        <dgm:presLayoutVars>
          <dgm:chPref val="1"/>
          <dgm:dir/>
          <dgm:animOne val="branch"/>
          <dgm:animLvl val="lvl"/>
          <dgm:resizeHandles/>
        </dgm:presLayoutVars>
      </dgm:prSet>
      <dgm:spPr/>
    </dgm:pt>
    <dgm:pt modelId="{57DBC135-2D8B-4AD5-8079-6391E93D8F4F}" type="pres">
      <dgm:prSet presAssocID="{BEFF1C40-40A3-418D-8E4B-31116478D738}" presName="root" presStyleCnt="0"/>
      <dgm:spPr/>
    </dgm:pt>
    <dgm:pt modelId="{43DAAFEA-D0BC-4F56-B3A1-D138E26087AA}" type="pres">
      <dgm:prSet presAssocID="{BEFF1C40-40A3-418D-8E4B-31116478D738}" presName="rootComposite" presStyleCnt="0"/>
      <dgm:spPr/>
    </dgm:pt>
    <dgm:pt modelId="{08CCD063-7E55-4F27-81A8-3FF1429350CF}" type="pres">
      <dgm:prSet presAssocID="{BEFF1C40-40A3-418D-8E4B-31116478D738}" presName="rootText" presStyleLbl="node1" presStyleIdx="0" presStyleCnt="2"/>
      <dgm:spPr/>
    </dgm:pt>
    <dgm:pt modelId="{212D7E22-02BD-4F48-BCBE-A46EF37E51DA}" type="pres">
      <dgm:prSet presAssocID="{BEFF1C40-40A3-418D-8E4B-31116478D738}" presName="rootConnector" presStyleLbl="node1" presStyleIdx="0" presStyleCnt="2"/>
      <dgm:spPr/>
    </dgm:pt>
    <dgm:pt modelId="{D596D143-B01E-4BDC-AB5B-F692BC8D987B}" type="pres">
      <dgm:prSet presAssocID="{BEFF1C40-40A3-418D-8E4B-31116478D738}" presName="childShape" presStyleCnt="0"/>
      <dgm:spPr/>
    </dgm:pt>
    <dgm:pt modelId="{D7D9B128-5F7E-4B76-9B74-4FC095008AA2}" type="pres">
      <dgm:prSet presAssocID="{78EAF737-03AD-4A01-B48A-4E419B946522}" presName="Name13" presStyleLbl="parChTrans1D2" presStyleIdx="0" presStyleCnt="6"/>
      <dgm:spPr/>
    </dgm:pt>
    <dgm:pt modelId="{96529101-2409-41D4-BE6C-AB6A079DC79F}" type="pres">
      <dgm:prSet presAssocID="{AA365C37-1CCA-4F68-B952-7B6D00F25982}" presName="childText" presStyleLbl="bgAcc1" presStyleIdx="0" presStyleCnt="6">
        <dgm:presLayoutVars>
          <dgm:bulletEnabled val="1"/>
        </dgm:presLayoutVars>
      </dgm:prSet>
      <dgm:spPr/>
    </dgm:pt>
    <dgm:pt modelId="{72930B75-8733-4835-ABF5-F301967B7EC0}" type="pres">
      <dgm:prSet presAssocID="{3DA2888B-D87D-4676-A32B-20522F2E2EF5}" presName="Name13" presStyleLbl="parChTrans1D2" presStyleIdx="1" presStyleCnt="6"/>
      <dgm:spPr/>
    </dgm:pt>
    <dgm:pt modelId="{49FCB29D-743B-46FC-89CF-6958AA43D950}" type="pres">
      <dgm:prSet presAssocID="{528F4B41-5536-4C7C-8678-A0332067E1A4}" presName="childText" presStyleLbl="bgAcc1" presStyleIdx="1" presStyleCnt="6">
        <dgm:presLayoutVars>
          <dgm:bulletEnabled val="1"/>
        </dgm:presLayoutVars>
      </dgm:prSet>
      <dgm:spPr/>
    </dgm:pt>
    <dgm:pt modelId="{F5823AF3-FB35-47AC-A8B3-CA418BC94A98}" type="pres">
      <dgm:prSet presAssocID="{EDA774B5-F879-457B-B63D-625DE371B75C}" presName="Name13" presStyleLbl="parChTrans1D2" presStyleIdx="2" presStyleCnt="6"/>
      <dgm:spPr/>
    </dgm:pt>
    <dgm:pt modelId="{0F3C85D2-11B1-4299-BB98-E51C5DAB3586}" type="pres">
      <dgm:prSet presAssocID="{8F580ED5-CE9C-473C-9A5A-3CC1CF78E010}" presName="childText" presStyleLbl="bgAcc1" presStyleIdx="2" presStyleCnt="6">
        <dgm:presLayoutVars>
          <dgm:bulletEnabled val="1"/>
        </dgm:presLayoutVars>
      </dgm:prSet>
      <dgm:spPr/>
    </dgm:pt>
    <dgm:pt modelId="{A38A2B20-BCA2-4297-B12B-BA5722EB19D4}" type="pres">
      <dgm:prSet presAssocID="{9D5CADCF-AC2D-45C1-A29E-D6E039E802AC}" presName="root" presStyleCnt="0"/>
      <dgm:spPr/>
    </dgm:pt>
    <dgm:pt modelId="{277B7700-6527-4281-A9D5-5061E90FFFF6}" type="pres">
      <dgm:prSet presAssocID="{9D5CADCF-AC2D-45C1-A29E-D6E039E802AC}" presName="rootComposite" presStyleCnt="0"/>
      <dgm:spPr/>
    </dgm:pt>
    <dgm:pt modelId="{90415B23-0CF2-4185-8E4B-3AA2975C865D}" type="pres">
      <dgm:prSet presAssocID="{9D5CADCF-AC2D-45C1-A29E-D6E039E802AC}" presName="rootText" presStyleLbl="node1" presStyleIdx="1" presStyleCnt="2" custScaleX="125187"/>
      <dgm:spPr/>
    </dgm:pt>
    <dgm:pt modelId="{1E8C032B-458F-435B-8082-32E5BEF0DC06}" type="pres">
      <dgm:prSet presAssocID="{9D5CADCF-AC2D-45C1-A29E-D6E039E802AC}" presName="rootConnector" presStyleLbl="node1" presStyleIdx="1" presStyleCnt="2"/>
      <dgm:spPr/>
    </dgm:pt>
    <dgm:pt modelId="{2F27E678-C008-4525-A061-A62F07B9742A}" type="pres">
      <dgm:prSet presAssocID="{9D5CADCF-AC2D-45C1-A29E-D6E039E802AC}" presName="childShape" presStyleCnt="0"/>
      <dgm:spPr/>
    </dgm:pt>
    <dgm:pt modelId="{CE0A519C-1347-4087-9B21-9AB7E23C2025}" type="pres">
      <dgm:prSet presAssocID="{8D59335B-7E9D-475C-8BF9-B99FBCB91078}" presName="Name13" presStyleLbl="parChTrans1D2" presStyleIdx="3" presStyleCnt="6"/>
      <dgm:spPr/>
    </dgm:pt>
    <dgm:pt modelId="{CA86DC96-D8F0-4E00-99DC-C1221BA0B977}" type="pres">
      <dgm:prSet presAssocID="{3E19FBD8-16EE-4C54-AE29-65A73ED4AA2E}" presName="childText" presStyleLbl="bgAcc1" presStyleIdx="3" presStyleCnt="6" custScaleX="216990">
        <dgm:presLayoutVars>
          <dgm:bulletEnabled val="1"/>
        </dgm:presLayoutVars>
      </dgm:prSet>
      <dgm:spPr/>
    </dgm:pt>
    <dgm:pt modelId="{76A1C89B-5465-4899-93D8-345AB127A1B1}" type="pres">
      <dgm:prSet presAssocID="{38382035-39A0-47C8-932D-888CD741A712}" presName="Name13" presStyleLbl="parChTrans1D2" presStyleIdx="4" presStyleCnt="6"/>
      <dgm:spPr/>
    </dgm:pt>
    <dgm:pt modelId="{655297B7-7189-43FB-80BF-56C99C316738}" type="pres">
      <dgm:prSet presAssocID="{84C03912-7266-418C-842C-349695626378}" presName="childText" presStyleLbl="bgAcc1" presStyleIdx="4" presStyleCnt="6" custScaleX="216989">
        <dgm:presLayoutVars>
          <dgm:bulletEnabled val="1"/>
        </dgm:presLayoutVars>
      </dgm:prSet>
      <dgm:spPr/>
    </dgm:pt>
    <dgm:pt modelId="{BB1EF32B-AE2B-4F9D-AC92-4C59256AEFB5}" type="pres">
      <dgm:prSet presAssocID="{9A865AA5-C83C-40CC-9947-E58D648B4B1E}" presName="Name13" presStyleLbl="parChTrans1D2" presStyleIdx="5" presStyleCnt="6"/>
      <dgm:spPr/>
    </dgm:pt>
    <dgm:pt modelId="{97FC6B95-28F3-4A0D-B295-F3C285AEBFBC}" type="pres">
      <dgm:prSet presAssocID="{9585EAD4-0605-412B-B768-449D763521F7}" presName="childText" presStyleLbl="bgAcc1" presStyleIdx="5" presStyleCnt="6" custScaleX="216989">
        <dgm:presLayoutVars>
          <dgm:bulletEnabled val="1"/>
        </dgm:presLayoutVars>
      </dgm:prSet>
      <dgm:spPr/>
    </dgm:pt>
  </dgm:ptLst>
  <dgm:cxnLst>
    <dgm:cxn modelId="{CE775790-E23C-4F97-9A8D-E94A9D72552D}" type="presOf" srcId="{84C03912-7266-418C-842C-349695626378}" destId="{655297B7-7189-43FB-80BF-56C99C316738}" srcOrd="0" destOrd="0" presId="urn:microsoft.com/office/officeart/2005/8/layout/hierarchy3"/>
    <dgm:cxn modelId="{593D881D-3146-4A4C-B6F3-FA039237E77E}" srcId="{BEFF1C40-40A3-418D-8E4B-31116478D738}" destId="{AA365C37-1CCA-4F68-B952-7B6D00F25982}" srcOrd="0" destOrd="0" parTransId="{78EAF737-03AD-4A01-B48A-4E419B946522}" sibTransId="{6112D624-3902-4ADF-8BCC-CB81B8689B38}"/>
    <dgm:cxn modelId="{B48E6232-F887-45F3-AD11-005C1631F5D0}" srcId="{727721C9-1DA4-4C7A-A27D-2D05FA35FA53}" destId="{9D5CADCF-AC2D-45C1-A29E-D6E039E802AC}" srcOrd="1" destOrd="0" parTransId="{0B6CB154-B245-43DB-974C-1F1F275B8149}" sibTransId="{E3E5106A-9CBE-4E7D-A5A0-2D8079E3E9BD}"/>
    <dgm:cxn modelId="{65275CE5-31C8-4333-9F46-A664AB539451}" srcId="{9D5CADCF-AC2D-45C1-A29E-D6E039E802AC}" destId="{3E19FBD8-16EE-4C54-AE29-65A73ED4AA2E}" srcOrd="0" destOrd="0" parTransId="{8D59335B-7E9D-475C-8BF9-B99FBCB91078}" sibTransId="{B3242CB5-8393-4455-93BF-0C0B030410A0}"/>
    <dgm:cxn modelId="{E9EFBF02-D1B4-4541-B6E2-A8E6548FCDAE}" type="presOf" srcId="{727721C9-1DA4-4C7A-A27D-2D05FA35FA53}" destId="{FAF5F69B-B814-42A8-BF64-6A0748163414}" srcOrd="0" destOrd="0" presId="urn:microsoft.com/office/officeart/2005/8/layout/hierarchy3"/>
    <dgm:cxn modelId="{803C6585-A51C-48A1-8433-1715233E063E}" type="presOf" srcId="{38382035-39A0-47C8-932D-888CD741A712}" destId="{76A1C89B-5465-4899-93D8-345AB127A1B1}" srcOrd="0" destOrd="0" presId="urn:microsoft.com/office/officeart/2005/8/layout/hierarchy3"/>
    <dgm:cxn modelId="{0B15C9FE-6602-4BDF-ABFB-09A532EB65BE}" type="presOf" srcId="{9A865AA5-C83C-40CC-9947-E58D648B4B1E}" destId="{BB1EF32B-AE2B-4F9D-AC92-4C59256AEFB5}" srcOrd="0" destOrd="0" presId="urn:microsoft.com/office/officeart/2005/8/layout/hierarchy3"/>
    <dgm:cxn modelId="{0805561D-28B0-42B4-A676-45E479A401E4}" srcId="{9D5CADCF-AC2D-45C1-A29E-D6E039E802AC}" destId="{84C03912-7266-418C-842C-349695626378}" srcOrd="1" destOrd="0" parTransId="{38382035-39A0-47C8-932D-888CD741A712}" sibTransId="{FEF88981-C09B-430F-841A-F78C93527F6F}"/>
    <dgm:cxn modelId="{45E985B2-E0F0-41A1-9F3A-ACAE63DAC21D}" type="presOf" srcId="{AA365C37-1CCA-4F68-B952-7B6D00F25982}" destId="{96529101-2409-41D4-BE6C-AB6A079DC79F}" srcOrd="0" destOrd="0" presId="urn:microsoft.com/office/officeart/2005/8/layout/hierarchy3"/>
    <dgm:cxn modelId="{4C307D69-5835-4FB4-A407-6B8ED057B84F}" srcId="{9D5CADCF-AC2D-45C1-A29E-D6E039E802AC}" destId="{9585EAD4-0605-412B-B768-449D763521F7}" srcOrd="2" destOrd="0" parTransId="{9A865AA5-C83C-40CC-9947-E58D648B4B1E}" sibTransId="{63B584E2-6A10-4807-A646-614A28E3C2D7}"/>
    <dgm:cxn modelId="{71A8131C-4531-450D-B721-D4D8B17BB3C4}" type="presOf" srcId="{BEFF1C40-40A3-418D-8E4B-31116478D738}" destId="{08CCD063-7E55-4F27-81A8-3FF1429350CF}" srcOrd="0" destOrd="0" presId="urn:microsoft.com/office/officeart/2005/8/layout/hierarchy3"/>
    <dgm:cxn modelId="{BD795BC0-8916-43D6-9E23-60DF2D1372B4}" type="presOf" srcId="{8F580ED5-CE9C-473C-9A5A-3CC1CF78E010}" destId="{0F3C85D2-11B1-4299-BB98-E51C5DAB3586}" srcOrd="0" destOrd="0" presId="urn:microsoft.com/office/officeart/2005/8/layout/hierarchy3"/>
    <dgm:cxn modelId="{B7ABBEFF-2F61-48B9-9C3A-AC27B08BE60D}" type="presOf" srcId="{9D5CADCF-AC2D-45C1-A29E-D6E039E802AC}" destId="{1E8C032B-458F-435B-8082-32E5BEF0DC06}" srcOrd="1" destOrd="0" presId="urn:microsoft.com/office/officeart/2005/8/layout/hierarchy3"/>
    <dgm:cxn modelId="{0BA08930-948B-4342-BF66-1AC6693D1A1C}" srcId="{BEFF1C40-40A3-418D-8E4B-31116478D738}" destId="{528F4B41-5536-4C7C-8678-A0332067E1A4}" srcOrd="1" destOrd="0" parTransId="{3DA2888B-D87D-4676-A32B-20522F2E2EF5}" sibTransId="{BD38B361-0CAB-4D7B-8D11-9A686F1CD60C}"/>
    <dgm:cxn modelId="{126B635B-7DD2-434A-878B-58FE13436B02}" type="presOf" srcId="{9585EAD4-0605-412B-B768-449D763521F7}" destId="{97FC6B95-28F3-4A0D-B295-F3C285AEBFBC}" srcOrd="0" destOrd="0" presId="urn:microsoft.com/office/officeart/2005/8/layout/hierarchy3"/>
    <dgm:cxn modelId="{51AAC5CA-A73A-442B-B4C8-242C660FA647}" type="presOf" srcId="{78EAF737-03AD-4A01-B48A-4E419B946522}" destId="{D7D9B128-5F7E-4B76-9B74-4FC095008AA2}" srcOrd="0" destOrd="0" presId="urn:microsoft.com/office/officeart/2005/8/layout/hierarchy3"/>
    <dgm:cxn modelId="{454DE061-1C2B-45FF-BCA9-08ACC207D5B9}" type="presOf" srcId="{3DA2888B-D87D-4676-A32B-20522F2E2EF5}" destId="{72930B75-8733-4835-ABF5-F301967B7EC0}" srcOrd="0" destOrd="0" presId="urn:microsoft.com/office/officeart/2005/8/layout/hierarchy3"/>
    <dgm:cxn modelId="{03572EBE-7BA7-4DE7-A8E6-3A3943B31B9A}" type="presOf" srcId="{EDA774B5-F879-457B-B63D-625DE371B75C}" destId="{F5823AF3-FB35-47AC-A8B3-CA418BC94A98}" srcOrd="0" destOrd="0" presId="urn:microsoft.com/office/officeart/2005/8/layout/hierarchy3"/>
    <dgm:cxn modelId="{1CD7F36F-F5E9-45CA-B803-C31CA8F72607}" type="presOf" srcId="{9D5CADCF-AC2D-45C1-A29E-D6E039E802AC}" destId="{90415B23-0CF2-4185-8E4B-3AA2975C865D}" srcOrd="0" destOrd="0" presId="urn:microsoft.com/office/officeart/2005/8/layout/hierarchy3"/>
    <dgm:cxn modelId="{46FE3AC1-8C36-4A2A-A3D6-7299C22F60AB}" type="presOf" srcId="{528F4B41-5536-4C7C-8678-A0332067E1A4}" destId="{49FCB29D-743B-46FC-89CF-6958AA43D950}" srcOrd="0" destOrd="0" presId="urn:microsoft.com/office/officeart/2005/8/layout/hierarchy3"/>
    <dgm:cxn modelId="{885AEDEF-7653-44F1-A4E3-7D9036583FBE}" type="presOf" srcId="{3E19FBD8-16EE-4C54-AE29-65A73ED4AA2E}" destId="{CA86DC96-D8F0-4E00-99DC-C1221BA0B977}" srcOrd="0" destOrd="0" presId="urn:microsoft.com/office/officeart/2005/8/layout/hierarchy3"/>
    <dgm:cxn modelId="{8CC7646A-D621-415C-A0F2-DA0F49212BF7}" type="presOf" srcId="{8D59335B-7E9D-475C-8BF9-B99FBCB91078}" destId="{CE0A519C-1347-4087-9B21-9AB7E23C2025}" srcOrd="0" destOrd="0" presId="urn:microsoft.com/office/officeart/2005/8/layout/hierarchy3"/>
    <dgm:cxn modelId="{4FC19B13-0354-4026-923B-048DA0E58CAD}" srcId="{727721C9-1DA4-4C7A-A27D-2D05FA35FA53}" destId="{BEFF1C40-40A3-418D-8E4B-31116478D738}" srcOrd="0" destOrd="0" parTransId="{36BA7908-DD72-4E07-84D9-7D473A7F6E43}" sibTransId="{723FF408-4912-4B38-B1BC-44D43CFBCD09}"/>
    <dgm:cxn modelId="{8495E972-6B6B-4AA5-9D2B-A5E33C88F87F}" srcId="{BEFF1C40-40A3-418D-8E4B-31116478D738}" destId="{8F580ED5-CE9C-473C-9A5A-3CC1CF78E010}" srcOrd="2" destOrd="0" parTransId="{EDA774B5-F879-457B-B63D-625DE371B75C}" sibTransId="{AE5025CA-0325-4FFE-90B3-FA712C52CF99}"/>
    <dgm:cxn modelId="{7A3B0081-EB76-4ECF-B19E-6EC4475E2AE3}" type="presOf" srcId="{BEFF1C40-40A3-418D-8E4B-31116478D738}" destId="{212D7E22-02BD-4F48-BCBE-A46EF37E51DA}" srcOrd="1" destOrd="0" presId="urn:microsoft.com/office/officeart/2005/8/layout/hierarchy3"/>
    <dgm:cxn modelId="{3725B9DD-334D-492C-B327-BC94E184CEE0}" type="presParOf" srcId="{FAF5F69B-B814-42A8-BF64-6A0748163414}" destId="{57DBC135-2D8B-4AD5-8079-6391E93D8F4F}" srcOrd="0" destOrd="0" presId="urn:microsoft.com/office/officeart/2005/8/layout/hierarchy3"/>
    <dgm:cxn modelId="{427D1BCD-6284-44B1-815C-3110B42A6D64}" type="presParOf" srcId="{57DBC135-2D8B-4AD5-8079-6391E93D8F4F}" destId="{43DAAFEA-D0BC-4F56-B3A1-D138E26087AA}" srcOrd="0" destOrd="0" presId="urn:microsoft.com/office/officeart/2005/8/layout/hierarchy3"/>
    <dgm:cxn modelId="{5D1D7DA8-2DF7-4414-8702-1653D3E48EDC}" type="presParOf" srcId="{43DAAFEA-D0BC-4F56-B3A1-D138E26087AA}" destId="{08CCD063-7E55-4F27-81A8-3FF1429350CF}" srcOrd="0" destOrd="0" presId="urn:microsoft.com/office/officeart/2005/8/layout/hierarchy3"/>
    <dgm:cxn modelId="{18A5B456-D8B0-400F-9999-04EF4CE7B609}" type="presParOf" srcId="{43DAAFEA-D0BC-4F56-B3A1-D138E26087AA}" destId="{212D7E22-02BD-4F48-BCBE-A46EF37E51DA}" srcOrd="1" destOrd="0" presId="urn:microsoft.com/office/officeart/2005/8/layout/hierarchy3"/>
    <dgm:cxn modelId="{66116C91-225F-4FFA-BF4F-6708620A3442}" type="presParOf" srcId="{57DBC135-2D8B-4AD5-8079-6391E93D8F4F}" destId="{D596D143-B01E-4BDC-AB5B-F692BC8D987B}" srcOrd="1" destOrd="0" presId="urn:microsoft.com/office/officeart/2005/8/layout/hierarchy3"/>
    <dgm:cxn modelId="{9F1DE850-120A-4C65-B876-62DEE383C6D6}" type="presParOf" srcId="{D596D143-B01E-4BDC-AB5B-F692BC8D987B}" destId="{D7D9B128-5F7E-4B76-9B74-4FC095008AA2}" srcOrd="0" destOrd="0" presId="urn:microsoft.com/office/officeart/2005/8/layout/hierarchy3"/>
    <dgm:cxn modelId="{A6202F50-1509-4AA0-A731-456CD158385E}" type="presParOf" srcId="{D596D143-B01E-4BDC-AB5B-F692BC8D987B}" destId="{96529101-2409-41D4-BE6C-AB6A079DC79F}" srcOrd="1" destOrd="0" presId="urn:microsoft.com/office/officeart/2005/8/layout/hierarchy3"/>
    <dgm:cxn modelId="{A81D1D82-6DC6-4161-A016-1BE961FAF52A}" type="presParOf" srcId="{D596D143-B01E-4BDC-AB5B-F692BC8D987B}" destId="{72930B75-8733-4835-ABF5-F301967B7EC0}" srcOrd="2" destOrd="0" presId="urn:microsoft.com/office/officeart/2005/8/layout/hierarchy3"/>
    <dgm:cxn modelId="{72E69F74-A72A-4917-ABA1-10D1545F6E37}" type="presParOf" srcId="{D596D143-B01E-4BDC-AB5B-F692BC8D987B}" destId="{49FCB29D-743B-46FC-89CF-6958AA43D950}" srcOrd="3" destOrd="0" presId="urn:microsoft.com/office/officeart/2005/8/layout/hierarchy3"/>
    <dgm:cxn modelId="{16D6D788-FEB5-41CC-9C95-334772936746}" type="presParOf" srcId="{D596D143-B01E-4BDC-AB5B-F692BC8D987B}" destId="{F5823AF3-FB35-47AC-A8B3-CA418BC94A98}" srcOrd="4" destOrd="0" presId="urn:microsoft.com/office/officeart/2005/8/layout/hierarchy3"/>
    <dgm:cxn modelId="{91865902-FB7E-41D3-8BE6-CD92E7AC466F}" type="presParOf" srcId="{D596D143-B01E-4BDC-AB5B-F692BC8D987B}" destId="{0F3C85D2-11B1-4299-BB98-E51C5DAB3586}" srcOrd="5" destOrd="0" presId="urn:microsoft.com/office/officeart/2005/8/layout/hierarchy3"/>
    <dgm:cxn modelId="{093FC1A1-014C-4953-ACE6-057C98CADD1C}" type="presParOf" srcId="{FAF5F69B-B814-42A8-BF64-6A0748163414}" destId="{A38A2B20-BCA2-4297-B12B-BA5722EB19D4}" srcOrd="1" destOrd="0" presId="urn:microsoft.com/office/officeart/2005/8/layout/hierarchy3"/>
    <dgm:cxn modelId="{0C1845A2-7012-4412-BE9F-14E7F7796709}" type="presParOf" srcId="{A38A2B20-BCA2-4297-B12B-BA5722EB19D4}" destId="{277B7700-6527-4281-A9D5-5061E90FFFF6}" srcOrd="0" destOrd="0" presId="urn:microsoft.com/office/officeart/2005/8/layout/hierarchy3"/>
    <dgm:cxn modelId="{924AA6BB-E618-4A38-9345-98D9C8A1BC83}" type="presParOf" srcId="{277B7700-6527-4281-A9D5-5061E90FFFF6}" destId="{90415B23-0CF2-4185-8E4B-3AA2975C865D}" srcOrd="0" destOrd="0" presId="urn:microsoft.com/office/officeart/2005/8/layout/hierarchy3"/>
    <dgm:cxn modelId="{2B9246DE-B4AA-4BB8-85AD-F13A717B690A}" type="presParOf" srcId="{277B7700-6527-4281-A9D5-5061E90FFFF6}" destId="{1E8C032B-458F-435B-8082-32E5BEF0DC06}" srcOrd="1" destOrd="0" presId="urn:microsoft.com/office/officeart/2005/8/layout/hierarchy3"/>
    <dgm:cxn modelId="{5BF57FB0-D060-4DD7-9ED9-1DB63661C07C}" type="presParOf" srcId="{A38A2B20-BCA2-4297-B12B-BA5722EB19D4}" destId="{2F27E678-C008-4525-A061-A62F07B9742A}" srcOrd="1" destOrd="0" presId="urn:microsoft.com/office/officeart/2005/8/layout/hierarchy3"/>
    <dgm:cxn modelId="{C880AFA3-EAF5-4AED-B15A-A563E18854BF}" type="presParOf" srcId="{2F27E678-C008-4525-A061-A62F07B9742A}" destId="{CE0A519C-1347-4087-9B21-9AB7E23C2025}" srcOrd="0" destOrd="0" presId="urn:microsoft.com/office/officeart/2005/8/layout/hierarchy3"/>
    <dgm:cxn modelId="{9EE586A7-ED21-4C9F-9F89-7E75B1603678}" type="presParOf" srcId="{2F27E678-C008-4525-A061-A62F07B9742A}" destId="{CA86DC96-D8F0-4E00-99DC-C1221BA0B977}" srcOrd="1" destOrd="0" presId="urn:microsoft.com/office/officeart/2005/8/layout/hierarchy3"/>
    <dgm:cxn modelId="{73C1A0A2-AAAF-4A8E-B162-9943BB1AD1AB}" type="presParOf" srcId="{2F27E678-C008-4525-A061-A62F07B9742A}" destId="{76A1C89B-5465-4899-93D8-345AB127A1B1}" srcOrd="2" destOrd="0" presId="urn:microsoft.com/office/officeart/2005/8/layout/hierarchy3"/>
    <dgm:cxn modelId="{E5C575B2-CDDB-4AC0-AA36-A02AD67866AB}" type="presParOf" srcId="{2F27E678-C008-4525-A061-A62F07B9742A}" destId="{655297B7-7189-43FB-80BF-56C99C316738}" srcOrd="3" destOrd="0" presId="urn:microsoft.com/office/officeart/2005/8/layout/hierarchy3"/>
    <dgm:cxn modelId="{43D52E69-3531-4366-9F56-1A4B780B5447}" type="presParOf" srcId="{2F27E678-C008-4525-A061-A62F07B9742A}" destId="{BB1EF32B-AE2B-4F9D-AC92-4C59256AEFB5}" srcOrd="4" destOrd="0" presId="urn:microsoft.com/office/officeart/2005/8/layout/hierarchy3"/>
    <dgm:cxn modelId="{910ECE47-117C-4F78-8E8D-E39A258804B6}" type="presParOf" srcId="{2F27E678-C008-4525-A061-A62F07B9742A}" destId="{97FC6B95-28F3-4A0D-B295-F3C285AEBFB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835236-6238-466E-BA6C-14811A58734C}"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US"/>
        </a:p>
      </dgm:t>
    </dgm:pt>
    <dgm:pt modelId="{71244BFB-FBEA-470A-B08C-162F9B179473}">
      <dgm:prSet/>
      <dgm:spPr/>
      <dgm:t>
        <a:bodyPr/>
        <a:lstStyle/>
        <a:p>
          <a:pPr rtl="0"/>
          <a:r>
            <a:rPr lang="en-US" dirty="0"/>
            <a:t>GAC</a:t>
          </a:r>
        </a:p>
      </dgm:t>
    </dgm:pt>
    <dgm:pt modelId="{A49F0DA1-295D-49B5-BCB9-82D6C298F4C4}" type="parTrans" cxnId="{0DF2BF96-6E5F-4FAA-8E85-AFF93D2E5332}">
      <dgm:prSet/>
      <dgm:spPr/>
      <dgm:t>
        <a:bodyPr/>
        <a:lstStyle/>
        <a:p>
          <a:endParaRPr lang="en-US"/>
        </a:p>
      </dgm:t>
    </dgm:pt>
    <dgm:pt modelId="{53A43020-A265-42C2-AB25-018BAC92FA52}" type="sibTrans" cxnId="{0DF2BF96-6E5F-4FAA-8E85-AFF93D2E5332}">
      <dgm:prSet/>
      <dgm:spPr/>
      <dgm:t>
        <a:bodyPr/>
        <a:lstStyle/>
        <a:p>
          <a:endParaRPr lang="en-US"/>
        </a:p>
      </dgm:t>
    </dgm:pt>
    <dgm:pt modelId="{38C7A55D-E307-43D2-9C26-631168EBA841}">
      <dgm:prSet/>
      <dgm:spPr/>
      <dgm:t>
        <a:bodyPr/>
        <a:lstStyle/>
        <a:p>
          <a:pPr rtl="0"/>
          <a:r>
            <a:rPr lang="en-US" dirty="0"/>
            <a:t>Central repository for .NET assemblies</a:t>
          </a:r>
        </a:p>
      </dgm:t>
    </dgm:pt>
    <dgm:pt modelId="{B7BB74E2-7488-4C71-BE60-CED211FCBD7E}" type="parTrans" cxnId="{9E200AA7-F062-45B8-AAEF-DEBF836A811A}">
      <dgm:prSet/>
      <dgm:spPr/>
      <dgm:t>
        <a:bodyPr/>
        <a:lstStyle/>
        <a:p>
          <a:endParaRPr lang="en-US"/>
        </a:p>
      </dgm:t>
    </dgm:pt>
    <dgm:pt modelId="{89B8FC55-63C1-42F2-B908-71804392C050}" type="sibTrans" cxnId="{9E200AA7-F062-45B8-AAEF-DEBF836A811A}">
      <dgm:prSet/>
      <dgm:spPr/>
      <dgm:t>
        <a:bodyPr/>
        <a:lstStyle/>
        <a:p>
          <a:endParaRPr lang="en-US"/>
        </a:p>
      </dgm:t>
    </dgm:pt>
    <dgm:pt modelId="{6B206D27-7606-4196-A919-AF2D64E264FE}">
      <dgm:prSet/>
      <dgm:spPr/>
      <dgm:t>
        <a:bodyPr/>
        <a:lstStyle/>
        <a:p>
          <a:pPr rtl="0"/>
          <a:r>
            <a:rPr lang="en-US" dirty="0"/>
            <a:t>Provides a shared assembly location</a:t>
          </a:r>
        </a:p>
      </dgm:t>
    </dgm:pt>
    <dgm:pt modelId="{1FAD2621-4BE8-46C4-A40E-CF01F28BDBAE}" type="parTrans" cxnId="{40FFF8E4-4C5D-4B4C-B35E-12A9E020751E}">
      <dgm:prSet/>
      <dgm:spPr/>
      <dgm:t>
        <a:bodyPr/>
        <a:lstStyle/>
        <a:p>
          <a:endParaRPr lang="en-US"/>
        </a:p>
      </dgm:t>
    </dgm:pt>
    <dgm:pt modelId="{57136A64-F503-4041-A12F-4ADB2524117A}" type="sibTrans" cxnId="{40FFF8E4-4C5D-4B4C-B35E-12A9E020751E}">
      <dgm:prSet/>
      <dgm:spPr/>
      <dgm:t>
        <a:bodyPr/>
        <a:lstStyle/>
        <a:p>
          <a:endParaRPr lang="en-US"/>
        </a:p>
      </dgm:t>
    </dgm:pt>
    <dgm:pt modelId="{8323B584-C79E-4ADB-AC47-131D4A99A4CB}">
      <dgm:prSet/>
      <dgm:spPr/>
      <dgm:t>
        <a:bodyPr/>
        <a:lstStyle/>
        <a:p>
          <a:pPr rtl="0"/>
          <a:r>
            <a:rPr lang="en-US" dirty="0"/>
            <a:t>Supports assembly versioning</a:t>
          </a:r>
          <a:br>
            <a:rPr lang="en-US" dirty="0"/>
          </a:br>
          <a:r>
            <a:rPr lang="en-US" dirty="0"/>
            <a:t>(side by side execution)</a:t>
          </a:r>
        </a:p>
      </dgm:t>
    </dgm:pt>
    <dgm:pt modelId="{8DAE6748-6CCF-40F0-9D13-9E3DD27C74D3}" type="parTrans" cxnId="{772915EF-6ED9-431B-A0E1-1CC8E7A6A4E1}">
      <dgm:prSet/>
      <dgm:spPr/>
      <dgm:t>
        <a:bodyPr/>
        <a:lstStyle/>
        <a:p>
          <a:endParaRPr lang="en-US"/>
        </a:p>
      </dgm:t>
    </dgm:pt>
    <dgm:pt modelId="{B37437D8-D1B8-48FE-85CD-CAEE80C73308}" type="sibTrans" cxnId="{772915EF-6ED9-431B-A0E1-1CC8E7A6A4E1}">
      <dgm:prSet/>
      <dgm:spPr/>
      <dgm:t>
        <a:bodyPr/>
        <a:lstStyle/>
        <a:p>
          <a:endParaRPr lang="en-US"/>
        </a:p>
      </dgm:t>
    </dgm:pt>
    <dgm:pt modelId="{37BF4C69-94E3-4D71-9507-782CA2326C55}">
      <dgm:prSet/>
      <dgm:spPr/>
      <dgm:t>
        <a:bodyPr/>
        <a:lstStyle/>
        <a:p>
          <a:pPr rtl="0"/>
          <a:r>
            <a:rPr lang="en-US" dirty="0"/>
            <a:t>Physically located at </a:t>
          </a:r>
          <a:r>
            <a:rPr lang="en-US" i="1" dirty="0"/>
            <a:t>%</a:t>
          </a:r>
          <a:r>
            <a:rPr lang="en-US" i="1" dirty="0" err="1"/>
            <a:t>windir</a:t>
          </a:r>
          <a:r>
            <a:rPr lang="en-US" i="1" dirty="0"/>
            <a:t>%\assembly</a:t>
          </a:r>
          <a:endParaRPr lang="en-US" dirty="0"/>
        </a:p>
      </dgm:t>
    </dgm:pt>
    <dgm:pt modelId="{51164242-4203-4041-B5BB-18848291F0EE}" type="parTrans" cxnId="{3CA82DD6-2EAA-425E-89E8-48491255B8EB}">
      <dgm:prSet/>
      <dgm:spPr/>
      <dgm:t>
        <a:bodyPr/>
        <a:lstStyle/>
        <a:p>
          <a:endParaRPr lang="en-US"/>
        </a:p>
      </dgm:t>
    </dgm:pt>
    <dgm:pt modelId="{11C6B577-03DA-41AF-A624-DD280B6D5F3A}" type="sibTrans" cxnId="{3CA82DD6-2EAA-425E-89E8-48491255B8EB}">
      <dgm:prSet/>
      <dgm:spPr/>
      <dgm:t>
        <a:bodyPr/>
        <a:lstStyle/>
        <a:p>
          <a:endParaRPr lang="en-US"/>
        </a:p>
      </dgm:t>
    </dgm:pt>
    <dgm:pt modelId="{52E061EB-9F39-4C37-9BD6-8E0FE94A905A}">
      <dgm:prSet/>
      <dgm:spPr/>
      <dgm:t>
        <a:bodyPr/>
        <a:lstStyle/>
        <a:p>
          <a:pPr rtl="0"/>
          <a:r>
            <a:rPr lang="en-US" dirty="0"/>
            <a:t>Can be manipulated through </a:t>
          </a:r>
          <a:r>
            <a:rPr lang="en-US" b="1" dirty="0" err="1"/>
            <a:t>gacutil</a:t>
          </a:r>
          <a:r>
            <a:rPr lang="en-US" dirty="0"/>
            <a:t> tool</a:t>
          </a:r>
        </a:p>
      </dgm:t>
    </dgm:pt>
    <dgm:pt modelId="{F2B26B73-EA3D-4B20-88F0-1EEAA961B2F8}" type="parTrans" cxnId="{105AAE66-8143-4F4B-B08D-538B9BF49686}">
      <dgm:prSet/>
      <dgm:spPr/>
      <dgm:t>
        <a:bodyPr/>
        <a:lstStyle/>
        <a:p>
          <a:endParaRPr lang="en-US"/>
        </a:p>
      </dgm:t>
    </dgm:pt>
    <dgm:pt modelId="{8632389B-0B09-4061-B555-421EDB5A3690}" type="sibTrans" cxnId="{105AAE66-8143-4F4B-B08D-538B9BF49686}">
      <dgm:prSet/>
      <dgm:spPr/>
      <dgm:t>
        <a:bodyPr/>
        <a:lstStyle/>
        <a:p>
          <a:endParaRPr lang="en-US"/>
        </a:p>
      </dgm:t>
    </dgm:pt>
    <dgm:pt modelId="{08A46E2A-DFAF-4A0C-8ECB-59421F13603A}" type="pres">
      <dgm:prSet presAssocID="{79835236-6238-466E-BA6C-14811A58734C}" presName="cycle" presStyleCnt="0">
        <dgm:presLayoutVars>
          <dgm:chMax val="1"/>
          <dgm:dir/>
          <dgm:animLvl val="ctr"/>
          <dgm:resizeHandles val="exact"/>
        </dgm:presLayoutVars>
      </dgm:prSet>
      <dgm:spPr/>
    </dgm:pt>
    <dgm:pt modelId="{CA662506-A856-46A1-8EE3-D5F7BE6BC9F1}" type="pres">
      <dgm:prSet presAssocID="{71244BFB-FBEA-470A-B08C-162F9B179473}" presName="centerShape" presStyleLbl="node0" presStyleIdx="0" presStyleCnt="1"/>
      <dgm:spPr/>
    </dgm:pt>
    <dgm:pt modelId="{BC6DBB28-8CF8-4B12-9626-1DB8681F7B30}" type="pres">
      <dgm:prSet presAssocID="{B7BB74E2-7488-4C71-BE60-CED211FCBD7E}" presName="parTrans" presStyleLbl="bgSibTrans2D1" presStyleIdx="0" presStyleCnt="5"/>
      <dgm:spPr/>
    </dgm:pt>
    <dgm:pt modelId="{AD73B312-6476-494A-8749-1690CDF875C3}" type="pres">
      <dgm:prSet presAssocID="{38C7A55D-E307-43D2-9C26-631168EBA841}" presName="node" presStyleLbl="node1" presStyleIdx="0" presStyleCnt="5">
        <dgm:presLayoutVars>
          <dgm:bulletEnabled val="1"/>
        </dgm:presLayoutVars>
      </dgm:prSet>
      <dgm:spPr/>
    </dgm:pt>
    <dgm:pt modelId="{C1C0E21C-A234-44E8-8235-29B1A0C1617B}" type="pres">
      <dgm:prSet presAssocID="{1FAD2621-4BE8-46C4-A40E-CF01F28BDBAE}" presName="parTrans" presStyleLbl="bgSibTrans2D1" presStyleIdx="1" presStyleCnt="5"/>
      <dgm:spPr/>
    </dgm:pt>
    <dgm:pt modelId="{FD0F2528-20E7-4C7E-BC1A-1017515594E1}" type="pres">
      <dgm:prSet presAssocID="{6B206D27-7606-4196-A919-AF2D64E264FE}" presName="node" presStyleLbl="node1" presStyleIdx="1" presStyleCnt="5">
        <dgm:presLayoutVars>
          <dgm:bulletEnabled val="1"/>
        </dgm:presLayoutVars>
      </dgm:prSet>
      <dgm:spPr/>
    </dgm:pt>
    <dgm:pt modelId="{F698EA86-A704-4EA3-BDD9-4D7850267F28}" type="pres">
      <dgm:prSet presAssocID="{8DAE6748-6CCF-40F0-9D13-9E3DD27C74D3}" presName="parTrans" presStyleLbl="bgSibTrans2D1" presStyleIdx="2" presStyleCnt="5"/>
      <dgm:spPr/>
    </dgm:pt>
    <dgm:pt modelId="{7F1ACE4F-1BDF-4A36-B336-0B3BE568C131}" type="pres">
      <dgm:prSet presAssocID="{8323B584-C79E-4ADB-AC47-131D4A99A4CB}" presName="node" presStyleLbl="node1" presStyleIdx="2" presStyleCnt="5">
        <dgm:presLayoutVars>
          <dgm:bulletEnabled val="1"/>
        </dgm:presLayoutVars>
      </dgm:prSet>
      <dgm:spPr/>
    </dgm:pt>
    <dgm:pt modelId="{4BC8B16B-EF84-49FA-A314-71D183A9C6BC}" type="pres">
      <dgm:prSet presAssocID="{51164242-4203-4041-B5BB-18848291F0EE}" presName="parTrans" presStyleLbl="bgSibTrans2D1" presStyleIdx="3" presStyleCnt="5"/>
      <dgm:spPr/>
    </dgm:pt>
    <dgm:pt modelId="{E88495CE-CC41-4F03-87C6-6AB0C36B6310}" type="pres">
      <dgm:prSet presAssocID="{37BF4C69-94E3-4D71-9507-782CA2326C55}" presName="node" presStyleLbl="node1" presStyleIdx="3" presStyleCnt="5">
        <dgm:presLayoutVars>
          <dgm:bulletEnabled val="1"/>
        </dgm:presLayoutVars>
      </dgm:prSet>
      <dgm:spPr/>
    </dgm:pt>
    <dgm:pt modelId="{BFF418A2-162E-434B-824F-12CD9E09DADC}" type="pres">
      <dgm:prSet presAssocID="{F2B26B73-EA3D-4B20-88F0-1EEAA961B2F8}" presName="parTrans" presStyleLbl="bgSibTrans2D1" presStyleIdx="4" presStyleCnt="5"/>
      <dgm:spPr/>
    </dgm:pt>
    <dgm:pt modelId="{2D49E3DF-B70C-46D8-9482-6280B92C0CA2}" type="pres">
      <dgm:prSet presAssocID="{52E061EB-9F39-4C37-9BD6-8E0FE94A905A}" presName="node" presStyleLbl="node1" presStyleIdx="4" presStyleCnt="5">
        <dgm:presLayoutVars>
          <dgm:bulletEnabled val="1"/>
        </dgm:presLayoutVars>
      </dgm:prSet>
      <dgm:spPr/>
    </dgm:pt>
  </dgm:ptLst>
  <dgm:cxnLst>
    <dgm:cxn modelId="{9E200AA7-F062-45B8-AAEF-DEBF836A811A}" srcId="{71244BFB-FBEA-470A-B08C-162F9B179473}" destId="{38C7A55D-E307-43D2-9C26-631168EBA841}" srcOrd="0" destOrd="0" parTransId="{B7BB74E2-7488-4C71-BE60-CED211FCBD7E}" sibTransId="{89B8FC55-63C1-42F2-B908-71804392C050}"/>
    <dgm:cxn modelId="{87A17C00-E3ED-48B7-AB6B-204DC83AB5C2}" type="presOf" srcId="{38C7A55D-E307-43D2-9C26-631168EBA841}" destId="{AD73B312-6476-494A-8749-1690CDF875C3}" srcOrd="0" destOrd="0" presId="urn:microsoft.com/office/officeart/2005/8/layout/radial4"/>
    <dgm:cxn modelId="{F7EB326F-8367-4912-AF3D-B65C812B1E83}" type="presOf" srcId="{B7BB74E2-7488-4C71-BE60-CED211FCBD7E}" destId="{BC6DBB28-8CF8-4B12-9626-1DB8681F7B30}" srcOrd="0" destOrd="0" presId="urn:microsoft.com/office/officeart/2005/8/layout/radial4"/>
    <dgm:cxn modelId="{7ED985CA-A0C9-412F-9405-9934256D356B}" type="presOf" srcId="{1FAD2621-4BE8-46C4-A40E-CF01F28BDBAE}" destId="{C1C0E21C-A234-44E8-8235-29B1A0C1617B}" srcOrd="0" destOrd="0" presId="urn:microsoft.com/office/officeart/2005/8/layout/radial4"/>
    <dgm:cxn modelId="{772915EF-6ED9-431B-A0E1-1CC8E7A6A4E1}" srcId="{71244BFB-FBEA-470A-B08C-162F9B179473}" destId="{8323B584-C79E-4ADB-AC47-131D4A99A4CB}" srcOrd="2" destOrd="0" parTransId="{8DAE6748-6CCF-40F0-9D13-9E3DD27C74D3}" sibTransId="{B37437D8-D1B8-48FE-85CD-CAEE80C73308}"/>
    <dgm:cxn modelId="{C698D526-FDD4-4700-A396-287B8477B1DF}" type="presOf" srcId="{71244BFB-FBEA-470A-B08C-162F9B179473}" destId="{CA662506-A856-46A1-8EE3-D5F7BE6BC9F1}" srcOrd="0" destOrd="0" presId="urn:microsoft.com/office/officeart/2005/8/layout/radial4"/>
    <dgm:cxn modelId="{1968B950-4688-45E3-B6E4-85CB4E45FA1F}" type="presOf" srcId="{79835236-6238-466E-BA6C-14811A58734C}" destId="{08A46E2A-DFAF-4A0C-8ECB-59421F13603A}" srcOrd="0" destOrd="0" presId="urn:microsoft.com/office/officeart/2005/8/layout/radial4"/>
    <dgm:cxn modelId="{D7A6EB23-2236-41EB-9F5D-DB8FABE3A9E5}" type="presOf" srcId="{8DAE6748-6CCF-40F0-9D13-9E3DD27C74D3}" destId="{F698EA86-A704-4EA3-BDD9-4D7850267F28}" srcOrd="0" destOrd="0" presId="urn:microsoft.com/office/officeart/2005/8/layout/radial4"/>
    <dgm:cxn modelId="{3CA82DD6-2EAA-425E-89E8-48491255B8EB}" srcId="{71244BFB-FBEA-470A-B08C-162F9B179473}" destId="{37BF4C69-94E3-4D71-9507-782CA2326C55}" srcOrd="3" destOrd="0" parTransId="{51164242-4203-4041-B5BB-18848291F0EE}" sibTransId="{11C6B577-03DA-41AF-A624-DD280B6D5F3A}"/>
    <dgm:cxn modelId="{979A06EE-014F-4A68-8A2E-157DE1FA01C3}" type="presOf" srcId="{37BF4C69-94E3-4D71-9507-782CA2326C55}" destId="{E88495CE-CC41-4F03-87C6-6AB0C36B6310}" srcOrd="0" destOrd="0" presId="urn:microsoft.com/office/officeart/2005/8/layout/radial4"/>
    <dgm:cxn modelId="{896E1F60-055A-4549-B3E5-B47D40295672}" type="presOf" srcId="{8323B584-C79E-4ADB-AC47-131D4A99A4CB}" destId="{7F1ACE4F-1BDF-4A36-B336-0B3BE568C131}" srcOrd="0" destOrd="0" presId="urn:microsoft.com/office/officeart/2005/8/layout/radial4"/>
    <dgm:cxn modelId="{40FFF8E4-4C5D-4B4C-B35E-12A9E020751E}" srcId="{71244BFB-FBEA-470A-B08C-162F9B179473}" destId="{6B206D27-7606-4196-A919-AF2D64E264FE}" srcOrd="1" destOrd="0" parTransId="{1FAD2621-4BE8-46C4-A40E-CF01F28BDBAE}" sibTransId="{57136A64-F503-4041-A12F-4ADB2524117A}"/>
    <dgm:cxn modelId="{105AAE66-8143-4F4B-B08D-538B9BF49686}" srcId="{71244BFB-FBEA-470A-B08C-162F9B179473}" destId="{52E061EB-9F39-4C37-9BD6-8E0FE94A905A}" srcOrd="4" destOrd="0" parTransId="{F2B26B73-EA3D-4B20-88F0-1EEAA961B2F8}" sibTransId="{8632389B-0B09-4061-B555-421EDB5A3690}"/>
    <dgm:cxn modelId="{0DF2BF96-6E5F-4FAA-8E85-AFF93D2E5332}" srcId="{79835236-6238-466E-BA6C-14811A58734C}" destId="{71244BFB-FBEA-470A-B08C-162F9B179473}" srcOrd="0" destOrd="0" parTransId="{A49F0DA1-295D-49B5-BCB9-82D6C298F4C4}" sibTransId="{53A43020-A265-42C2-AB25-018BAC92FA52}"/>
    <dgm:cxn modelId="{26651367-9D45-4A5E-A9D5-86181EED6BDE}" type="presOf" srcId="{51164242-4203-4041-B5BB-18848291F0EE}" destId="{4BC8B16B-EF84-49FA-A314-71D183A9C6BC}" srcOrd="0" destOrd="0" presId="urn:microsoft.com/office/officeart/2005/8/layout/radial4"/>
    <dgm:cxn modelId="{E81605B6-D8F1-4A18-AE94-1A32C580284C}" type="presOf" srcId="{6B206D27-7606-4196-A919-AF2D64E264FE}" destId="{FD0F2528-20E7-4C7E-BC1A-1017515594E1}" srcOrd="0" destOrd="0" presId="urn:microsoft.com/office/officeart/2005/8/layout/radial4"/>
    <dgm:cxn modelId="{ADBD9DF9-6269-4E1F-8B68-48AEBC98F845}" type="presOf" srcId="{F2B26B73-EA3D-4B20-88F0-1EEAA961B2F8}" destId="{BFF418A2-162E-434B-824F-12CD9E09DADC}" srcOrd="0" destOrd="0" presId="urn:microsoft.com/office/officeart/2005/8/layout/radial4"/>
    <dgm:cxn modelId="{0F37F681-0D1E-461F-BF6E-73B5BCFE558D}" type="presOf" srcId="{52E061EB-9F39-4C37-9BD6-8E0FE94A905A}" destId="{2D49E3DF-B70C-46D8-9482-6280B92C0CA2}" srcOrd="0" destOrd="0" presId="urn:microsoft.com/office/officeart/2005/8/layout/radial4"/>
    <dgm:cxn modelId="{6A5BD27A-5207-4A3D-911E-E58A50C0E800}" type="presParOf" srcId="{08A46E2A-DFAF-4A0C-8ECB-59421F13603A}" destId="{CA662506-A856-46A1-8EE3-D5F7BE6BC9F1}" srcOrd="0" destOrd="0" presId="urn:microsoft.com/office/officeart/2005/8/layout/radial4"/>
    <dgm:cxn modelId="{244A7219-98E3-46AC-9F11-EA37509AD41C}" type="presParOf" srcId="{08A46E2A-DFAF-4A0C-8ECB-59421F13603A}" destId="{BC6DBB28-8CF8-4B12-9626-1DB8681F7B30}" srcOrd="1" destOrd="0" presId="urn:microsoft.com/office/officeart/2005/8/layout/radial4"/>
    <dgm:cxn modelId="{00BF5AC0-4AF7-4E1A-BE93-39AF528F011A}" type="presParOf" srcId="{08A46E2A-DFAF-4A0C-8ECB-59421F13603A}" destId="{AD73B312-6476-494A-8749-1690CDF875C3}" srcOrd="2" destOrd="0" presId="urn:microsoft.com/office/officeart/2005/8/layout/radial4"/>
    <dgm:cxn modelId="{DCF50778-A82E-4579-BE96-DE1E029B922E}" type="presParOf" srcId="{08A46E2A-DFAF-4A0C-8ECB-59421F13603A}" destId="{C1C0E21C-A234-44E8-8235-29B1A0C1617B}" srcOrd="3" destOrd="0" presId="urn:microsoft.com/office/officeart/2005/8/layout/radial4"/>
    <dgm:cxn modelId="{7D91FD1B-712F-41EA-BD54-205FDAF89435}" type="presParOf" srcId="{08A46E2A-DFAF-4A0C-8ECB-59421F13603A}" destId="{FD0F2528-20E7-4C7E-BC1A-1017515594E1}" srcOrd="4" destOrd="0" presId="urn:microsoft.com/office/officeart/2005/8/layout/radial4"/>
    <dgm:cxn modelId="{A10623A8-9DC4-4EA7-AFCF-9E0BD99E9D87}" type="presParOf" srcId="{08A46E2A-DFAF-4A0C-8ECB-59421F13603A}" destId="{F698EA86-A704-4EA3-BDD9-4D7850267F28}" srcOrd="5" destOrd="0" presId="urn:microsoft.com/office/officeart/2005/8/layout/radial4"/>
    <dgm:cxn modelId="{1B506752-5BE8-4970-A271-ABE2E0353D9E}" type="presParOf" srcId="{08A46E2A-DFAF-4A0C-8ECB-59421F13603A}" destId="{7F1ACE4F-1BDF-4A36-B336-0B3BE568C131}" srcOrd="6" destOrd="0" presId="urn:microsoft.com/office/officeart/2005/8/layout/radial4"/>
    <dgm:cxn modelId="{11526DBC-27B8-416B-A80E-81E8BE0FFD60}" type="presParOf" srcId="{08A46E2A-DFAF-4A0C-8ECB-59421F13603A}" destId="{4BC8B16B-EF84-49FA-A314-71D183A9C6BC}" srcOrd="7" destOrd="0" presId="urn:microsoft.com/office/officeart/2005/8/layout/radial4"/>
    <dgm:cxn modelId="{3CBECA75-40C5-4AC6-AFE2-A9C232AEA0AC}" type="presParOf" srcId="{08A46E2A-DFAF-4A0C-8ECB-59421F13603A}" destId="{E88495CE-CC41-4F03-87C6-6AB0C36B6310}" srcOrd="8" destOrd="0" presId="urn:microsoft.com/office/officeart/2005/8/layout/radial4"/>
    <dgm:cxn modelId="{1978AD19-B602-4825-ABFF-9E43849F89E5}" type="presParOf" srcId="{08A46E2A-DFAF-4A0C-8ECB-59421F13603A}" destId="{BFF418A2-162E-434B-824F-12CD9E09DADC}" srcOrd="9" destOrd="0" presId="urn:microsoft.com/office/officeart/2005/8/layout/radial4"/>
    <dgm:cxn modelId="{0718ED52-5458-4981-AE7B-CCD4CBFF13CB}" type="presParOf" srcId="{08A46E2A-DFAF-4A0C-8ECB-59421F13603A}" destId="{2D49E3DF-B70C-46D8-9482-6280B92C0CA2}"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4" csCatId="colorful" phldr="1"/>
      <dgm:spPr/>
      <dgm:t>
        <a:bodyPr/>
        <a:lstStyle/>
        <a:p>
          <a:endParaRPr lang="en-US"/>
        </a:p>
      </dgm:t>
    </dgm:pt>
    <dgm:pt modelId="{44CDACE2-7F37-46D0-A820-93205433091A}">
      <dgm:prSet/>
      <dgm:spPr/>
      <dgm:t>
        <a:bodyPr/>
        <a:lstStyle/>
        <a:p>
          <a:pPr rtl="0"/>
          <a:r>
            <a:rPr lang="en-US" dirty="0"/>
            <a:t>v1.0, 2002</a:t>
          </a:r>
        </a:p>
      </dgm:t>
    </dgm:pt>
    <dgm:pt modelId="{58962ABD-550C-497C-A266-A8DD35B80CA4}" type="parTrans" cxnId="{95FFDB03-9B08-41BF-8D52-7E1B6043A0D7}">
      <dgm:prSet/>
      <dgm:spPr/>
      <dgm:t>
        <a:bodyPr/>
        <a:lstStyle/>
        <a:p>
          <a:endParaRPr lang="en-US"/>
        </a:p>
      </dgm:t>
    </dgm:pt>
    <dgm:pt modelId="{19BECDC1-3C5F-48DC-8AD5-AEFF367782F8}" type="sibTrans" cxnId="{95FFDB03-9B08-41BF-8D52-7E1B6043A0D7}">
      <dgm:prSet/>
      <dgm:spPr/>
      <dgm:t>
        <a:bodyPr/>
        <a:lstStyle/>
        <a:p>
          <a:endParaRPr lang="en-US"/>
        </a:p>
      </dgm:t>
    </dgm:pt>
    <dgm:pt modelId="{88872667-7F78-48F6-9A32-434ECF335B24}">
      <dgm:prSet/>
      <dgm:spPr/>
      <dgm:t>
        <a:bodyPr/>
        <a:lstStyle/>
        <a:p>
          <a:pPr rtl="0"/>
          <a:r>
            <a:rPr lang="en-US" dirty="0"/>
            <a:t>v1.1, 2003</a:t>
          </a:r>
        </a:p>
      </dgm:t>
    </dgm:pt>
    <dgm:pt modelId="{274F1544-0CEA-4EFB-8C0A-F1E5251E2DD1}" type="parTrans" cxnId="{2DCE7778-FDFD-4617-9A0D-BB32FC0AB12B}">
      <dgm:prSet/>
      <dgm:spPr/>
      <dgm:t>
        <a:bodyPr/>
        <a:lstStyle/>
        <a:p>
          <a:endParaRPr lang="en-US"/>
        </a:p>
      </dgm:t>
    </dgm:pt>
    <dgm:pt modelId="{857DF9D5-79EF-47F7-A9C0-924F44895DAD}" type="sibTrans" cxnId="{2DCE7778-FDFD-4617-9A0D-BB32FC0AB12B}">
      <dgm:prSet/>
      <dgm:spPr/>
      <dgm:t>
        <a:bodyPr/>
        <a:lstStyle/>
        <a:p>
          <a:endParaRPr lang="en-US"/>
        </a:p>
      </dgm:t>
    </dgm:pt>
    <dgm:pt modelId="{A3E81D3B-23BA-4E9A-AF39-E8E276A7C96A}">
      <dgm:prSet/>
      <dgm:spPr/>
      <dgm:t>
        <a:bodyPr/>
        <a:lstStyle/>
        <a:p>
          <a:pPr rtl="0"/>
          <a:r>
            <a:rPr lang="en-US" dirty="0"/>
            <a:t>First .NET version to ship in an OS (Windows Server 2003)</a:t>
          </a:r>
        </a:p>
      </dgm:t>
    </dgm:pt>
    <dgm:pt modelId="{1CEB8477-C471-4C90-891B-1D2D0559FAD8}" type="parTrans" cxnId="{6853CF51-0076-4224-9402-A84939407CDF}">
      <dgm:prSet/>
      <dgm:spPr/>
      <dgm:t>
        <a:bodyPr/>
        <a:lstStyle/>
        <a:p>
          <a:endParaRPr lang="en-US"/>
        </a:p>
      </dgm:t>
    </dgm:pt>
    <dgm:pt modelId="{0796AD2D-997B-4D0C-A669-6CC1AFD552C9}" type="sibTrans" cxnId="{6853CF51-0076-4224-9402-A84939407CDF}">
      <dgm:prSet/>
      <dgm:spPr/>
      <dgm:t>
        <a:bodyPr/>
        <a:lstStyle/>
        <a:p>
          <a:endParaRPr lang="en-US"/>
        </a:p>
      </dgm:t>
    </dgm:pt>
    <dgm:pt modelId="{85D78186-449F-4BC0-AB6A-A2F7525CD035}">
      <dgm:prSet/>
      <dgm:spPr/>
      <dgm:t>
        <a:bodyPr/>
        <a:lstStyle/>
        <a:p>
          <a:pPr rtl="0"/>
          <a:r>
            <a:rPr lang="en-US" dirty="0"/>
            <a:t>Introduced .NET Compact Framework</a:t>
          </a:r>
        </a:p>
      </dgm:t>
    </dgm:pt>
    <dgm:pt modelId="{915A20EF-346C-4282-8DC8-AD2E9499C5EC}" type="parTrans" cxnId="{12867BF1-79B8-439A-8231-7B74DE3F1BE9}">
      <dgm:prSet/>
      <dgm:spPr/>
      <dgm:t>
        <a:bodyPr/>
        <a:lstStyle/>
        <a:p>
          <a:endParaRPr lang="en-US"/>
        </a:p>
      </dgm:t>
    </dgm:pt>
    <dgm:pt modelId="{48A0AB8D-551F-40E5-9072-B764EDD759C3}" type="sibTrans" cxnId="{12867BF1-79B8-439A-8231-7B74DE3F1BE9}">
      <dgm:prSet/>
      <dgm:spPr/>
      <dgm:t>
        <a:bodyPr/>
        <a:lstStyle/>
        <a:p>
          <a:endParaRPr lang="en-US"/>
        </a:p>
      </dgm:t>
    </dgm:pt>
    <dgm:pt modelId="{FB4C2DC0-E806-4A0B-9044-DCEEE9423ABF}">
      <dgm:prSet/>
      <dgm:spPr/>
      <dgm:t>
        <a:bodyPr/>
        <a:lstStyle/>
        <a:p>
          <a:pPr rtl="0"/>
          <a:r>
            <a:rPr lang="en-US" dirty="0"/>
            <a:t>V2.0, 2005</a:t>
          </a:r>
        </a:p>
      </dgm:t>
    </dgm:pt>
    <dgm:pt modelId="{81AB4CF7-ADE8-4AEF-919F-99F2C0F11D63}" type="parTrans" cxnId="{0EC6E107-7BFC-4D4F-B1DD-7C471A00AD2D}">
      <dgm:prSet/>
      <dgm:spPr/>
      <dgm:t>
        <a:bodyPr/>
        <a:lstStyle/>
        <a:p>
          <a:endParaRPr lang="en-US"/>
        </a:p>
      </dgm:t>
    </dgm:pt>
    <dgm:pt modelId="{1C0E64BB-E2FF-4BEB-875F-6DDEA546E23F}" type="sibTrans" cxnId="{0EC6E107-7BFC-4D4F-B1DD-7C471A00AD2D}">
      <dgm:prSet/>
      <dgm:spPr/>
      <dgm:t>
        <a:bodyPr/>
        <a:lstStyle/>
        <a:p>
          <a:endParaRPr lang="en-US"/>
        </a:p>
      </dgm:t>
    </dgm:pt>
    <dgm:pt modelId="{28E4CD07-8D2F-48AB-9F38-66B2B58E5705}">
      <dgm:prSet/>
      <dgm:spPr/>
      <dgm:t>
        <a:bodyPr/>
        <a:lstStyle/>
        <a:p>
          <a:pPr rtl="0"/>
          <a:r>
            <a:rPr lang="en-US" dirty="0"/>
            <a:t>Major improvements in the CLR</a:t>
          </a:r>
        </a:p>
      </dgm:t>
    </dgm:pt>
    <dgm:pt modelId="{2DEBAB20-EEED-4B59-A802-4C84971B7EB2}" type="parTrans" cxnId="{181A86A1-5271-4AEC-A808-790CF3B86C71}">
      <dgm:prSet/>
      <dgm:spPr/>
      <dgm:t>
        <a:bodyPr/>
        <a:lstStyle/>
        <a:p>
          <a:endParaRPr lang="en-US"/>
        </a:p>
      </dgm:t>
    </dgm:pt>
    <dgm:pt modelId="{B3AF9683-DCF6-4940-97ED-12B4D15EA7E9}" type="sibTrans" cxnId="{181A86A1-5271-4AEC-A808-790CF3B86C71}">
      <dgm:prSet/>
      <dgm:spPr/>
      <dgm:t>
        <a:bodyPr/>
        <a:lstStyle/>
        <a:p>
          <a:endParaRPr lang="en-US"/>
        </a:p>
      </dgm:t>
    </dgm:pt>
    <dgm:pt modelId="{7E39A194-9A22-4688-AD37-DC31EBD2E5BE}">
      <dgm:prSet/>
      <dgm:spPr/>
      <dgm:t>
        <a:bodyPr/>
        <a:lstStyle/>
        <a:p>
          <a:pPr rtl="0"/>
          <a:r>
            <a:rPr lang="en-US" dirty="0"/>
            <a:t>Supported by VS 2002</a:t>
          </a:r>
        </a:p>
      </dgm:t>
    </dgm:pt>
    <dgm:pt modelId="{6C12EEA7-7888-4630-A071-E6A789F6F715}" type="parTrans" cxnId="{8F4A24CC-2004-4AAB-B4F2-8E69D99D9D0D}">
      <dgm:prSet/>
      <dgm:spPr/>
      <dgm:t>
        <a:bodyPr/>
        <a:lstStyle/>
        <a:p>
          <a:endParaRPr lang="en-US"/>
        </a:p>
      </dgm:t>
    </dgm:pt>
    <dgm:pt modelId="{21C7088C-51A8-4F65-96CB-BEDAC8C08205}" type="sibTrans" cxnId="{8F4A24CC-2004-4AAB-B4F2-8E69D99D9D0D}">
      <dgm:prSet/>
      <dgm:spPr/>
      <dgm:t>
        <a:bodyPr/>
        <a:lstStyle/>
        <a:p>
          <a:endParaRPr lang="en-US"/>
        </a:p>
      </dgm:t>
    </dgm:pt>
    <dgm:pt modelId="{BA746591-0C9F-4514-AACF-B91A34918469}">
      <dgm:prSet/>
      <dgm:spPr/>
      <dgm:t>
        <a:bodyPr/>
        <a:lstStyle/>
        <a:p>
          <a:pPr rtl="0"/>
          <a:r>
            <a:rPr lang="en-US" dirty="0"/>
            <a:t>Supported by VS 2003</a:t>
          </a:r>
        </a:p>
      </dgm:t>
    </dgm:pt>
    <dgm:pt modelId="{EC4DD509-465A-4F84-97A7-314F967ABB98}" type="parTrans" cxnId="{F75EC033-74A3-459C-B6C3-B2B0D9FDA0ED}">
      <dgm:prSet/>
      <dgm:spPr/>
      <dgm:t>
        <a:bodyPr/>
        <a:lstStyle/>
        <a:p>
          <a:endParaRPr lang="en-US"/>
        </a:p>
      </dgm:t>
    </dgm:pt>
    <dgm:pt modelId="{76484EDA-7047-40B2-9883-7FD3C06A651D}" type="sibTrans" cxnId="{F75EC033-74A3-459C-B6C3-B2B0D9FDA0ED}">
      <dgm:prSet/>
      <dgm:spPr/>
      <dgm:t>
        <a:bodyPr/>
        <a:lstStyle/>
        <a:p>
          <a:endParaRPr lang="en-US"/>
        </a:p>
      </dgm:t>
    </dgm:pt>
    <dgm:pt modelId="{4DD394FF-8505-4721-95B1-226A2D9F031D}">
      <dgm:prSet/>
      <dgm:spPr/>
      <dgm:t>
        <a:bodyPr/>
        <a:lstStyle/>
        <a:p>
          <a:pPr rtl="0"/>
          <a:r>
            <a:rPr lang="en-US" dirty="0"/>
            <a:t>Supported by VS 2005</a:t>
          </a:r>
        </a:p>
      </dgm:t>
    </dgm:pt>
    <dgm:pt modelId="{2D66BE9B-7AF8-46CD-91FA-81226A8A12A9}" type="parTrans" cxnId="{FE651631-691E-491B-A85A-686A0D1912C7}">
      <dgm:prSet/>
      <dgm:spPr/>
      <dgm:t>
        <a:bodyPr/>
        <a:lstStyle/>
        <a:p>
          <a:endParaRPr lang="en-US"/>
        </a:p>
      </dgm:t>
    </dgm:pt>
    <dgm:pt modelId="{54C2C555-F5DE-440A-A806-D76CCFB22091}" type="sibTrans" cxnId="{FE651631-691E-491B-A85A-686A0D1912C7}">
      <dgm:prSet/>
      <dgm:spPr/>
      <dgm:t>
        <a:bodyPr/>
        <a:lstStyle/>
        <a:p>
          <a:endParaRPr lang="en-US"/>
        </a:p>
      </dgm:t>
    </dgm:pt>
    <dgm:pt modelId="{BEDC65D0-063D-4507-8334-7E9481235BC5}" type="pres">
      <dgm:prSet presAssocID="{7D136418-C106-48AA-907B-3CF7ED4F4E98}" presName="Name0" presStyleCnt="0">
        <dgm:presLayoutVars>
          <dgm:dir/>
          <dgm:animLvl val="lvl"/>
          <dgm:resizeHandles/>
        </dgm:presLayoutVars>
      </dgm:prSet>
      <dgm:spPr/>
    </dgm:pt>
    <dgm:pt modelId="{C709504D-D633-4148-AADB-FF8C011CF9BF}" type="pres">
      <dgm:prSet presAssocID="{44CDACE2-7F37-46D0-A820-93205433091A}" presName="linNode" presStyleCnt="0"/>
      <dgm:spPr/>
    </dgm:pt>
    <dgm:pt modelId="{65CC05A2-F16D-4A79-BEED-FE4D8A68C4CC}" type="pres">
      <dgm:prSet presAssocID="{44CDACE2-7F37-46D0-A820-93205433091A}" presName="parentShp" presStyleLbl="node1" presStyleIdx="0" presStyleCnt="3">
        <dgm:presLayoutVars>
          <dgm:bulletEnabled val="1"/>
        </dgm:presLayoutVars>
      </dgm:prSet>
      <dgm:spPr/>
    </dgm:pt>
    <dgm:pt modelId="{65030EF1-9E73-4FF5-8B2F-AB2F635A9538}" type="pres">
      <dgm:prSet presAssocID="{44CDACE2-7F37-46D0-A820-93205433091A}" presName="childShp" presStyleLbl="bgAccFollowNode1" presStyleIdx="0" presStyleCnt="3">
        <dgm:presLayoutVars>
          <dgm:bulletEnabled val="1"/>
        </dgm:presLayoutVars>
      </dgm:prSet>
      <dgm:spPr/>
    </dgm:pt>
    <dgm:pt modelId="{DD03724C-51F3-4CDD-B731-82E3E2612D9B}" type="pres">
      <dgm:prSet presAssocID="{19BECDC1-3C5F-48DC-8AD5-AEFF367782F8}" presName="spacing" presStyleCnt="0"/>
      <dgm:spPr/>
    </dgm:pt>
    <dgm:pt modelId="{58F529DB-F984-4366-BA2B-E80E26324E24}" type="pres">
      <dgm:prSet presAssocID="{88872667-7F78-48F6-9A32-434ECF335B24}" presName="linNode" presStyleCnt="0"/>
      <dgm:spPr/>
    </dgm:pt>
    <dgm:pt modelId="{157EA1EE-5905-4C97-8AD2-D37FD23D668B}" type="pres">
      <dgm:prSet presAssocID="{88872667-7F78-48F6-9A32-434ECF335B24}" presName="parentShp" presStyleLbl="node1" presStyleIdx="1" presStyleCnt="3">
        <dgm:presLayoutVars>
          <dgm:bulletEnabled val="1"/>
        </dgm:presLayoutVars>
      </dgm:prSet>
      <dgm:spPr/>
    </dgm:pt>
    <dgm:pt modelId="{DD343A09-2D17-45E4-8B85-AB497554B83B}" type="pres">
      <dgm:prSet presAssocID="{88872667-7F78-48F6-9A32-434ECF335B24}" presName="childShp" presStyleLbl="bgAccFollowNode1" presStyleIdx="1" presStyleCnt="3">
        <dgm:presLayoutVars>
          <dgm:bulletEnabled val="1"/>
        </dgm:presLayoutVars>
      </dgm:prSet>
      <dgm:spPr/>
    </dgm:pt>
    <dgm:pt modelId="{69202D1D-F741-4AFF-81B1-9967DF0154B0}" type="pres">
      <dgm:prSet presAssocID="{857DF9D5-79EF-47F7-A9C0-924F44895DAD}" presName="spacing" presStyleCnt="0"/>
      <dgm:spPr/>
    </dgm:pt>
    <dgm:pt modelId="{06078660-061D-4265-AB8D-171D552C20BC}" type="pres">
      <dgm:prSet presAssocID="{FB4C2DC0-E806-4A0B-9044-DCEEE9423ABF}" presName="linNode" presStyleCnt="0"/>
      <dgm:spPr/>
    </dgm:pt>
    <dgm:pt modelId="{D3323CC7-E6BB-40E0-AA8F-176F462E1D00}" type="pres">
      <dgm:prSet presAssocID="{FB4C2DC0-E806-4A0B-9044-DCEEE9423ABF}" presName="parentShp" presStyleLbl="node1" presStyleIdx="2" presStyleCnt="3">
        <dgm:presLayoutVars>
          <dgm:bulletEnabled val="1"/>
        </dgm:presLayoutVars>
      </dgm:prSet>
      <dgm:spPr/>
    </dgm:pt>
    <dgm:pt modelId="{971334E2-B8F0-4845-A328-35DD3AD06E8D}" type="pres">
      <dgm:prSet presAssocID="{FB4C2DC0-E806-4A0B-9044-DCEEE9423ABF}" presName="childShp" presStyleLbl="bgAccFollowNode1" presStyleIdx="2" presStyleCnt="3">
        <dgm:presLayoutVars>
          <dgm:bulletEnabled val="1"/>
        </dgm:presLayoutVars>
      </dgm:prSet>
      <dgm:spPr/>
    </dgm:pt>
  </dgm:ptLst>
  <dgm:cxnLst>
    <dgm:cxn modelId="{12867BF1-79B8-439A-8231-7B74DE3F1BE9}" srcId="{88872667-7F78-48F6-9A32-434ECF335B24}" destId="{85D78186-449F-4BC0-AB6A-A2F7525CD035}" srcOrd="2" destOrd="0" parTransId="{915A20EF-346C-4282-8DC8-AD2E9499C5EC}" sibTransId="{48A0AB8D-551F-40E5-9072-B764EDD759C3}"/>
    <dgm:cxn modelId="{F75EC033-74A3-459C-B6C3-B2B0D9FDA0ED}" srcId="{88872667-7F78-48F6-9A32-434ECF335B24}" destId="{BA746591-0C9F-4514-AACF-B91A34918469}" srcOrd="0" destOrd="0" parTransId="{EC4DD509-465A-4F84-97A7-314F967ABB98}" sibTransId="{76484EDA-7047-40B2-9883-7FD3C06A651D}"/>
    <dgm:cxn modelId="{2DCE7778-FDFD-4617-9A0D-BB32FC0AB12B}" srcId="{7D136418-C106-48AA-907B-3CF7ED4F4E98}" destId="{88872667-7F78-48F6-9A32-434ECF335B24}" srcOrd="1" destOrd="0" parTransId="{274F1544-0CEA-4EFB-8C0A-F1E5251E2DD1}" sibTransId="{857DF9D5-79EF-47F7-A9C0-924F44895DAD}"/>
    <dgm:cxn modelId="{F67D8F29-EBE4-41D4-868A-062FAE7F6D7D}" type="presOf" srcId="{44CDACE2-7F37-46D0-A820-93205433091A}" destId="{65CC05A2-F16D-4A79-BEED-FE4D8A68C4CC}" srcOrd="0" destOrd="0" presId="urn:microsoft.com/office/officeart/2005/8/layout/vList6"/>
    <dgm:cxn modelId="{C991E8FC-EF00-429E-9B65-F6BA899B9D18}" type="presOf" srcId="{85D78186-449F-4BC0-AB6A-A2F7525CD035}" destId="{DD343A09-2D17-45E4-8B85-AB497554B83B}" srcOrd="0" destOrd="2" presId="urn:microsoft.com/office/officeart/2005/8/layout/vList6"/>
    <dgm:cxn modelId="{FE651631-691E-491B-A85A-686A0D1912C7}" srcId="{FB4C2DC0-E806-4A0B-9044-DCEEE9423ABF}" destId="{4DD394FF-8505-4721-95B1-226A2D9F031D}" srcOrd="0" destOrd="0" parTransId="{2D66BE9B-7AF8-46CD-91FA-81226A8A12A9}" sibTransId="{54C2C555-F5DE-440A-A806-D76CCFB22091}"/>
    <dgm:cxn modelId="{8F4A24CC-2004-4AAB-B4F2-8E69D99D9D0D}" srcId="{44CDACE2-7F37-46D0-A820-93205433091A}" destId="{7E39A194-9A22-4688-AD37-DC31EBD2E5BE}" srcOrd="0" destOrd="0" parTransId="{6C12EEA7-7888-4630-A071-E6A789F6F715}" sibTransId="{21C7088C-51A8-4F65-96CB-BEDAC8C08205}"/>
    <dgm:cxn modelId="{8026AE4E-86AA-4AE7-BD07-CB454D33F3DD}" type="presOf" srcId="{4DD394FF-8505-4721-95B1-226A2D9F031D}" destId="{971334E2-B8F0-4845-A328-35DD3AD06E8D}" srcOrd="0" destOrd="0" presId="urn:microsoft.com/office/officeart/2005/8/layout/vList6"/>
    <dgm:cxn modelId="{181A86A1-5271-4AEC-A808-790CF3B86C71}" srcId="{FB4C2DC0-E806-4A0B-9044-DCEEE9423ABF}" destId="{28E4CD07-8D2F-48AB-9F38-66B2B58E5705}" srcOrd="1" destOrd="0" parTransId="{2DEBAB20-EEED-4B59-A802-4C84971B7EB2}" sibTransId="{B3AF9683-DCF6-4940-97ED-12B4D15EA7E9}"/>
    <dgm:cxn modelId="{91A89347-38F5-4D25-96AD-4FE67FDD19C3}" type="presOf" srcId="{7E39A194-9A22-4688-AD37-DC31EBD2E5BE}" destId="{65030EF1-9E73-4FF5-8B2F-AB2F635A9538}" srcOrd="0" destOrd="0" presId="urn:microsoft.com/office/officeart/2005/8/layout/vList6"/>
    <dgm:cxn modelId="{A749F70A-18C7-43B1-A92F-C22DA48AB5BC}" type="presOf" srcId="{28E4CD07-8D2F-48AB-9F38-66B2B58E5705}" destId="{971334E2-B8F0-4845-A328-35DD3AD06E8D}" srcOrd="0" destOrd="1" presId="urn:microsoft.com/office/officeart/2005/8/layout/vList6"/>
    <dgm:cxn modelId="{0EC6E107-7BFC-4D4F-B1DD-7C471A00AD2D}" srcId="{7D136418-C106-48AA-907B-3CF7ED4F4E98}" destId="{FB4C2DC0-E806-4A0B-9044-DCEEE9423ABF}" srcOrd="2" destOrd="0" parTransId="{81AB4CF7-ADE8-4AEF-919F-99F2C0F11D63}" sibTransId="{1C0E64BB-E2FF-4BEB-875F-6DDEA546E23F}"/>
    <dgm:cxn modelId="{6853CF51-0076-4224-9402-A84939407CDF}" srcId="{88872667-7F78-48F6-9A32-434ECF335B24}" destId="{A3E81D3B-23BA-4E9A-AF39-E8E276A7C96A}" srcOrd="1" destOrd="0" parTransId="{1CEB8477-C471-4C90-891B-1D2D0559FAD8}" sibTransId="{0796AD2D-997B-4D0C-A669-6CC1AFD552C9}"/>
    <dgm:cxn modelId="{3F26E468-2426-455D-914F-94F50030A183}" type="presOf" srcId="{88872667-7F78-48F6-9A32-434ECF335B24}" destId="{157EA1EE-5905-4C97-8AD2-D37FD23D668B}" srcOrd="0" destOrd="0" presId="urn:microsoft.com/office/officeart/2005/8/layout/vList6"/>
    <dgm:cxn modelId="{D4338720-703E-414E-9A37-D50C9F083F20}" type="presOf" srcId="{7D136418-C106-48AA-907B-3CF7ED4F4E98}" destId="{BEDC65D0-063D-4507-8334-7E9481235BC5}" srcOrd="0" destOrd="0" presId="urn:microsoft.com/office/officeart/2005/8/layout/vList6"/>
    <dgm:cxn modelId="{3CCFE4E8-B78B-40A8-8512-BF41F56FB77F}" type="presOf" srcId="{FB4C2DC0-E806-4A0B-9044-DCEEE9423ABF}" destId="{D3323CC7-E6BB-40E0-AA8F-176F462E1D00}" srcOrd="0" destOrd="0" presId="urn:microsoft.com/office/officeart/2005/8/layout/vList6"/>
    <dgm:cxn modelId="{95FFDB03-9B08-41BF-8D52-7E1B6043A0D7}" srcId="{7D136418-C106-48AA-907B-3CF7ED4F4E98}" destId="{44CDACE2-7F37-46D0-A820-93205433091A}" srcOrd="0" destOrd="0" parTransId="{58962ABD-550C-497C-A266-A8DD35B80CA4}" sibTransId="{19BECDC1-3C5F-48DC-8AD5-AEFF367782F8}"/>
    <dgm:cxn modelId="{78470221-0311-440B-907A-50FAD03B5F0B}" type="presOf" srcId="{BA746591-0C9F-4514-AACF-B91A34918469}" destId="{DD343A09-2D17-45E4-8B85-AB497554B83B}" srcOrd="0" destOrd="0" presId="urn:microsoft.com/office/officeart/2005/8/layout/vList6"/>
    <dgm:cxn modelId="{1A5BDAEC-9131-4B5E-8C65-C99FCBD470F6}" type="presOf" srcId="{A3E81D3B-23BA-4E9A-AF39-E8E276A7C96A}" destId="{DD343A09-2D17-45E4-8B85-AB497554B83B}" srcOrd="0" destOrd="1" presId="urn:microsoft.com/office/officeart/2005/8/layout/vList6"/>
    <dgm:cxn modelId="{A7053D14-74B7-48D7-AA9B-7F254759F46B}" type="presParOf" srcId="{BEDC65D0-063D-4507-8334-7E9481235BC5}" destId="{C709504D-D633-4148-AADB-FF8C011CF9BF}" srcOrd="0" destOrd="0" presId="urn:microsoft.com/office/officeart/2005/8/layout/vList6"/>
    <dgm:cxn modelId="{A0785104-A2DE-419E-B4C5-C1E5A796FACD}" type="presParOf" srcId="{C709504D-D633-4148-AADB-FF8C011CF9BF}" destId="{65CC05A2-F16D-4A79-BEED-FE4D8A68C4CC}" srcOrd="0" destOrd="0" presId="urn:microsoft.com/office/officeart/2005/8/layout/vList6"/>
    <dgm:cxn modelId="{B893C6ED-5583-4D5C-B17C-2A22A4652156}" type="presParOf" srcId="{C709504D-D633-4148-AADB-FF8C011CF9BF}" destId="{65030EF1-9E73-4FF5-8B2F-AB2F635A9538}" srcOrd="1" destOrd="0" presId="urn:microsoft.com/office/officeart/2005/8/layout/vList6"/>
    <dgm:cxn modelId="{3E3F3CED-DAA9-48F2-8934-CEB62B20C7EA}" type="presParOf" srcId="{BEDC65D0-063D-4507-8334-7E9481235BC5}" destId="{DD03724C-51F3-4CDD-B731-82E3E2612D9B}" srcOrd="1" destOrd="0" presId="urn:microsoft.com/office/officeart/2005/8/layout/vList6"/>
    <dgm:cxn modelId="{2A4FD6DC-AA81-4863-A0EE-DD551C0E8DA3}" type="presParOf" srcId="{BEDC65D0-063D-4507-8334-7E9481235BC5}" destId="{58F529DB-F984-4366-BA2B-E80E26324E24}" srcOrd="2" destOrd="0" presId="urn:microsoft.com/office/officeart/2005/8/layout/vList6"/>
    <dgm:cxn modelId="{A3C3DDD7-4973-4D4C-AA14-701ABD94B9A2}" type="presParOf" srcId="{58F529DB-F984-4366-BA2B-E80E26324E24}" destId="{157EA1EE-5905-4C97-8AD2-D37FD23D668B}" srcOrd="0" destOrd="0" presId="urn:microsoft.com/office/officeart/2005/8/layout/vList6"/>
    <dgm:cxn modelId="{D706B697-03FB-4753-BAE6-8D27715B71C9}" type="presParOf" srcId="{58F529DB-F984-4366-BA2B-E80E26324E24}" destId="{DD343A09-2D17-45E4-8B85-AB497554B83B}" srcOrd="1" destOrd="0" presId="urn:microsoft.com/office/officeart/2005/8/layout/vList6"/>
    <dgm:cxn modelId="{A2B5E710-54DD-4EF8-A107-5645E237A4E9}" type="presParOf" srcId="{BEDC65D0-063D-4507-8334-7E9481235BC5}" destId="{69202D1D-F741-4AFF-81B1-9967DF0154B0}" srcOrd="3" destOrd="0" presId="urn:microsoft.com/office/officeart/2005/8/layout/vList6"/>
    <dgm:cxn modelId="{EAF276F8-D28D-49BD-8A79-3F9016D29938}" type="presParOf" srcId="{BEDC65D0-063D-4507-8334-7E9481235BC5}" destId="{06078660-061D-4265-AB8D-171D552C20BC}" srcOrd="4" destOrd="0" presId="urn:microsoft.com/office/officeart/2005/8/layout/vList6"/>
    <dgm:cxn modelId="{5414AFD1-DB34-439C-ADFC-2D27B8BAA7BE}" type="presParOf" srcId="{06078660-061D-4265-AB8D-171D552C20BC}" destId="{D3323CC7-E6BB-40E0-AA8F-176F462E1D00}" srcOrd="0" destOrd="0" presId="urn:microsoft.com/office/officeart/2005/8/layout/vList6"/>
    <dgm:cxn modelId="{A5AD2002-A1C5-4B1A-80E8-3783A645DBED}" type="presParOf" srcId="{06078660-061D-4265-AB8D-171D552C20BC}" destId="{971334E2-B8F0-4845-A328-35DD3AD06E8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5" csCatId="colorful" phldr="1"/>
      <dgm:spPr/>
      <dgm:t>
        <a:bodyPr/>
        <a:lstStyle/>
        <a:p>
          <a:endParaRPr lang="en-US"/>
        </a:p>
      </dgm:t>
    </dgm:pt>
    <dgm:pt modelId="{5C67E716-B111-4396-BB6E-6CB1B963005C}">
      <dgm:prSet/>
      <dgm:spPr/>
      <dgm:t>
        <a:bodyPr/>
        <a:lstStyle/>
        <a:p>
          <a:pPr rtl="0"/>
          <a:r>
            <a:rPr lang="en-US" dirty="0"/>
            <a:t>V3.0, 2006</a:t>
          </a:r>
        </a:p>
      </dgm:t>
    </dgm:pt>
    <dgm:pt modelId="{ACE39563-2F1A-4B8C-8058-7AFBF406B6A9}" type="parTrans" cxnId="{84121A26-1C9E-44D7-BF6F-F77E5DB227A2}">
      <dgm:prSet/>
      <dgm:spPr/>
      <dgm:t>
        <a:bodyPr/>
        <a:lstStyle/>
        <a:p>
          <a:endParaRPr lang="en-US"/>
        </a:p>
      </dgm:t>
    </dgm:pt>
    <dgm:pt modelId="{9F6112F9-5569-4A69-9999-46C5D4A50F9F}" type="sibTrans" cxnId="{84121A26-1C9E-44D7-BF6F-F77E5DB227A2}">
      <dgm:prSet/>
      <dgm:spPr/>
      <dgm:t>
        <a:bodyPr/>
        <a:lstStyle/>
        <a:p>
          <a:endParaRPr lang="en-US"/>
        </a:p>
      </dgm:t>
    </dgm:pt>
    <dgm:pt modelId="{97039EB4-0A3A-4F3E-A21D-D0050E0B312E}">
      <dgm:prSet/>
      <dgm:spPr/>
      <dgm:t>
        <a:bodyPr/>
        <a:lstStyle/>
        <a:p>
          <a:pPr rtl="0"/>
          <a:r>
            <a:rPr lang="en-US" dirty="0"/>
            <a:t>Still uses v2.0 CLR</a:t>
          </a:r>
        </a:p>
      </dgm:t>
    </dgm:pt>
    <dgm:pt modelId="{B43D2EB3-7DA7-45B8-8E3B-CA75A50D83DD}" type="parTrans" cxnId="{CC9C79F9-DDFB-4CCA-9C0C-299D1D6373A3}">
      <dgm:prSet/>
      <dgm:spPr/>
      <dgm:t>
        <a:bodyPr/>
        <a:lstStyle/>
        <a:p>
          <a:endParaRPr lang="en-US"/>
        </a:p>
      </dgm:t>
    </dgm:pt>
    <dgm:pt modelId="{0119B17B-D95F-4FFF-83E0-BA5FA333BA37}" type="sibTrans" cxnId="{CC9C79F9-DDFB-4CCA-9C0C-299D1D6373A3}">
      <dgm:prSet/>
      <dgm:spPr/>
      <dgm:t>
        <a:bodyPr/>
        <a:lstStyle/>
        <a:p>
          <a:endParaRPr lang="en-US"/>
        </a:p>
      </dgm:t>
    </dgm:pt>
    <dgm:pt modelId="{A03E2984-4156-4E90-AA4B-1E609D4663C2}">
      <dgm:prSet/>
      <dgm:spPr/>
      <dgm:t>
        <a:bodyPr/>
        <a:lstStyle/>
        <a:p>
          <a:pPr rtl="0"/>
          <a:r>
            <a:rPr lang="en-US" dirty="0"/>
            <a:t>Major APIs were added (WPF,  WCF, WF…)</a:t>
          </a:r>
        </a:p>
      </dgm:t>
    </dgm:pt>
    <dgm:pt modelId="{3D66DEF1-4915-4C0E-BCBB-569B0C8EC0F9}" type="parTrans" cxnId="{61681BBF-8BCC-4B48-B76B-1979738F3244}">
      <dgm:prSet/>
      <dgm:spPr/>
      <dgm:t>
        <a:bodyPr/>
        <a:lstStyle/>
        <a:p>
          <a:endParaRPr lang="en-US"/>
        </a:p>
      </dgm:t>
    </dgm:pt>
    <dgm:pt modelId="{429D35B5-CEB3-43D9-8643-177A778DF2F9}" type="sibTrans" cxnId="{61681BBF-8BCC-4B48-B76B-1979738F3244}">
      <dgm:prSet/>
      <dgm:spPr/>
      <dgm:t>
        <a:bodyPr/>
        <a:lstStyle/>
        <a:p>
          <a:endParaRPr lang="en-US"/>
        </a:p>
      </dgm:t>
    </dgm:pt>
    <dgm:pt modelId="{B1242144-3148-4B1D-9D0A-A464D0EEB1CE}">
      <dgm:prSet/>
      <dgm:spPr/>
      <dgm:t>
        <a:bodyPr/>
        <a:lstStyle/>
        <a:p>
          <a:pPr rtl="0"/>
          <a:r>
            <a:rPr lang="en-US" dirty="0"/>
            <a:t>Shipped with Windows Vista / Server 2008</a:t>
          </a:r>
        </a:p>
      </dgm:t>
    </dgm:pt>
    <dgm:pt modelId="{81A7332A-C8F6-480C-A0E1-AE2AE8A5BC0B}" type="parTrans" cxnId="{7F2E982D-03CD-45EC-89BE-2A865DABB7CA}">
      <dgm:prSet/>
      <dgm:spPr/>
      <dgm:t>
        <a:bodyPr/>
        <a:lstStyle/>
        <a:p>
          <a:endParaRPr lang="en-US"/>
        </a:p>
      </dgm:t>
    </dgm:pt>
    <dgm:pt modelId="{2A2A6696-9713-4AE5-9DB8-C71889DDF043}" type="sibTrans" cxnId="{7F2E982D-03CD-45EC-89BE-2A865DABB7CA}">
      <dgm:prSet/>
      <dgm:spPr/>
      <dgm:t>
        <a:bodyPr/>
        <a:lstStyle/>
        <a:p>
          <a:endParaRPr lang="en-US"/>
        </a:p>
      </dgm:t>
    </dgm:pt>
    <dgm:pt modelId="{BB628A80-DA55-4C86-8380-523C8BE52DEB}">
      <dgm:prSet/>
      <dgm:spPr/>
      <dgm:t>
        <a:bodyPr/>
        <a:lstStyle/>
        <a:p>
          <a:pPr rtl="0"/>
          <a:r>
            <a:rPr lang="en-US" dirty="0"/>
            <a:t>V3.5, 2008</a:t>
          </a:r>
        </a:p>
      </dgm:t>
    </dgm:pt>
    <dgm:pt modelId="{25C1971C-4EF3-48A4-A87F-91E923E26252}" type="parTrans" cxnId="{32B9B8BD-0227-4374-A783-7CCFB0730110}">
      <dgm:prSet/>
      <dgm:spPr/>
      <dgm:t>
        <a:bodyPr/>
        <a:lstStyle/>
        <a:p>
          <a:endParaRPr lang="en-US"/>
        </a:p>
      </dgm:t>
    </dgm:pt>
    <dgm:pt modelId="{FF9D8B59-9226-467D-ACB8-4C7D5BEF6195}" type="sibTrans" cxnId="{32B9B8BD-0227-4374-A783-7CCFB0730110}">
      <dgm:prSet/>
      <dgm:spPr/>
      <dgm:t>
        <a:bodyPr/>
        <a:lstStyle/>
        <a:p>
          <a:endParaRPr lang="en-US"/>
        </a:p>
      </dgm:t>
    </dgm:pt>
    <dgm:pt modelId="{BD13BA5C-174F-49D0-AB20-768AF6E7EF8E}">
      <dgm:prSet/>
      <dgm:spPr/>
      <dgm:t>
        <a:bodyPr/>
        <a:lstStyle/>
        <a:p>
          <a:pPr rtl="0"/>
          <a:r>
            <a:rPr lang="en-US" dirty="0"/>
            <a:t>Major language improvements, especially LINQ</a:t>
          </a:r>
        </a:p>
      </dgm:t>
    </dgm:pt>
    <dgm:pt modelId="{8C5BFB1A-8224-4BC1-ADAC-166F0ED92DE1}" type="parTrans" cxnId="{8F28720B-443E-4D2A-A4B6-BEB05B63A1ED}">
      <dgm:prSet/>
      <dgm:spPr/>
      <dgm:t>
        <a:bodyPr/>
        <a:lstStyle/>
        <a:p>
          <a:endParaRPr lang="en-US"/>
        </a:p>
      </dgm:t>
    </dgm:pt>
    <dgm:pt modelId="{CC2C1596-9E06-4B64-BF9D-26652A9B133A}" type="sibTrans" cxnId="{8F28720B-443E-4D2A-A4B6-BEB05B63A1ED}">
      <dgm:prSet/>
      <dgm:spPr/>
      <dgm:t>
        <a:bodyPr/>
        <a:lstStyle/>
        <a:p>
          <a:endParaRPr lang="en-US"/>
        </a:p>
      </dgm:t>
    </dgm:pt>
    <dgm:pt modelId="{A1D21271-AA4D-43F1-9AFE-3B4BFED94436}">
      <dgm:prSet/>
      <dgm:spPr/>
      <dgm:t>
        <a:bodyPr/>
        <a:lstStyle/>
        <a:p>
          <a:pPr rtl="0"/>
          <a:r>
            <a:rPr lang="en-US" dirty="0"/>
            <a:t>Shipped with Windows 7 / Server 2008 R2</a:t>
          </a:r>
        </a:p>
      </dgm:t>
    </dgm:pt>
    <dgm:pt modelId="{B9F25F40-A131-40E7-BC71-82F5407E9322}" type="parTrans" cxnId="{0C9B8252-CB54-4EC0-BE57-5AC175913BAF}">
      <dgm:prSet/>
      <dgm:spPr/>
      <dgm:t>
        <a:bodyPr/>
        <a:lstStyle/>
        <a:p>
          <a:endParaRPr lang="en-US"/>
        </a:p>
      </dgm:t>
    </dgm:pt>
    <dgm:pt modelId="{9DE013E6-D20C-4027-9E21-B7CE02A73008}" type="sibTrans" cxnId="{0C9B8252-CB54-4EC0-BE57-5AC175913BAF}">
      <dgm:prSet/>
      <dgm:spPr/>
      <dgm:t>
        <a:bodyPr/>
        <a:lstStyle/>
        <a:p>
          <a:endParaRPr lang="en-US"/>
        </a:p>
      </dgm:t>
    </dgm:pt>
    <dgm:pt modelId="{03EC83AA-0DE0-4912-B281-0E2A26E5208D}">
      <dgm:prSet/>
      <dgm:spPr/>
      <dgm:t>
        <a:bodyPr/>
        <a:lstStyle/>
        <a:p>
          <a:pPr rtl="0"/>
          <a:r>
            <a:rPr lang="en-US" dirty="0"/>
            <a:t>V4.0, 2010</a:t>
          </a:r>
        </a:p>
      </dgm:t>
    </dgm:pt>
    <dgm:pt modelId="{CD09DFB6-2FF4-4DF1-B5A7-9C3697D523DD}" type="parTrans" cxnId="{301C560C-996C-4E6F-84E1-5E54DB06B6B2}">
      <dgm:prSet/>
      <dgm:spPr/>
      <dgm:t>
        <a:bodyPr/>
        <a:lstStyle/>
        <a:p>
          <a:endParaRPr lang="en-US"/>
        </a:p>
      </dgm:t>
    </dgm:pt>
    <dgm:pt modelId="{3D1A9FC3-3284-42CE-91BC-BDEF3FCFC682}" type="sibTrans" cxnId="{301C560C-996C-4E6F-84E1-5E54DB06B6B2}">
      <dgm:prSet/>
      <dgm:spPr/>
      <dgm:t>
        <a:bodyPr/>
        <a:lstStyle/>
        <a:p>
          <a:endParaRPr lang="en-US"/>
        </a:p>
      </dgm:t>
    </dgm:pt>
    <dgm:pt modelId="{3917FED3-4FD4-4AE8-B07E-6CBA8ED04D22}">
      <dgm:prSet/>
      <dgm:spPr/>
      <dgm:t>
        <a:bodyPr/>
        <a:lstStyle/>
        <a:p>
          <a:pPr rtl="0"/>
          <a:r>
            <a:rPr lang="en-US" dirty="0"/>
            <a:t>Parallel extensions, new language features</a:t>
          </a:r>
        </a:p>
      </dgm:t>
    </dgm:pt>
    <dgm:pt modelId="{4795B72B-54B9-4605-81C0-153070CACBB4}" type="parTrans" cxnId="{087EDD72-D49B-4C82-988C-5DAE899585ED}">
      <dgm:prSet/>
      <dgm:spPr/>
      <dgm:t>
        <a:bodyPr/>
        <a:lstStyle/>
        <a:p>
          <a:endParaRPr lang="en-US"/>
        </a:p>
      </dgm:t>
    </dgm:pt>
    <dgm:pt modelId="{0A3BBD5F-E3E5-4753-9733-5FE993BEA654}" type="sibTrans" cxnId="{087EDD72-D49B-4C82-988C-5DAE899585ED}">
      <dgm:prSet/>
      <dgm:spPr/>
      <dgm:t>
        <a:bodyPr/>
        <a:lstStyle/>
        <a:p>
          <a:endParaRPr lang="en-US"/>
        </a:p>
      </dgm:t>
    </dgm:pt>
    <dgm:pt modelId="{7549FF86-29F3-4E42-973F-7F89F2748713}">
      <dgm:prSet/>
      <dgm:spPr/>
      <dgm:t>
        <a:bodyPr/>
        <a:lstStyle/>
        <a:p>
          <a:pPr rtl="0"/>
          <a:r>
            <a:rPr lang="en-US" dirty="0"/>
            <a:t>Introduces DLR and a new CLR</a:t>
          </a:r>
        </a:p>
      </dgm:t>
    </dgm:pt>
    <dgm:pt modelId="{7BF51666-A8A3-4F76-B15A-5E1D37696DFF}" type="parTrans" cxnId="{C753E679-CC3D-4219-B349-CF85ACA97D78}">
      <dgm:prSet/>
      <dgm:spPr/>
      <dgm:t>
        <a:bodyPr/>
        <a:lstStyle/>
        <a:p>
          <a:endParaRPr lang="en-US"/>
        </a:p>
      </dgm:t>
    </dgm:pt>
    <dgm:pt modelId="{08E02C34-6C5A-4855-9BF8-6368828F471C}" type="sibTrans" cxnId="{C753E679-CC3D-4219-B349-CF85ACA97D78}">
      <dgm:prSet/>
      <dgm:spPr/>
      <dgm:t>
        <a:bodyPr/>
        <a:lstStyle/>
        <a:p>
          <a:endParaRPr lang="en-US"/>
        </a:p>
      </dgm:t>
    </dgm:pt>
    <dgm:pt modelId="{87F7F490-DCFD-45AA-A732-E363A13A35D4}">
      <dgm:prSet/>
      <dgm:spPr/>
      <dgm:t>
        <a:bodyPr/>
        <a:lstStyle/>
        <a:p>
          <a:pPr rtl="0"/>
          <a:r>
            <a:rPr lang="en-US" dirty="0"/>
            <a:t>Supported by VS 2005</a:t>
          </a:r>
        </a:p>
      </dgm:t>
    </dgm:pt>
    <dgm:pt modelId="{551DF1BF-BAA9-4CB1-95AC-71760B57F4B0}" type="parTrans" cxnId="{250A3768-30D9-494C-90DA-EB096B3240EE}">
      <dgm:prSet/>
      <dgm:spPr/>
      <dgm:t>
        <a:bodyPr/>
        <a:lstStyle/>
        <a:p>
          <a:endParaRPr lang="en-US"/>
        </a:p>
      </dgm:t>
    </dgm:pt>
    <dgm:pt modelId="{B450ACB7-F59F-4986-BFBD-565030147C9C}" type="sibTrans" cxnId="{250A3768-30D9-494C-90DA-EB096B3240EE}">
      <dgm:prSet/>
      <dgm:spPr/>
      <dgm:t>
        <a:bodyPr/>
        <a:lstStyle/>
        <a:p>
          <a:endParaRPr lang="en-US"/>
        </a:p>
      </dgm:t>
    </dgm:pt>
    <dgm:pt modelId="{9590BC55-DB8C-4C6F-AB4D-6BC56587A9CE}">
      <dgm:prSet/>
      <dgm:spPr/>
      <dgm:t>
        <a:bodyPr/>
        <a:lstStyle/>
        <a:p>
          <a:pPr rtl="0"/>
          <a:r>
            <a:rPr lang="en-US" dirty="0"/>
            <a:t>Supported by VS 2008</a:t>
          </a:r>
        </a:p>
      </dgm:t>
    </dgm:pt>
    <dgm:pt modelId="{F5EE32A9-010E-46C1-B5FC-1079D734388B}" type="parTrans" cxnId="{7BA15357-2B48-4561-A3FA-7AC8BE10D894}">
      <dgm:prSet/>
      <dgm:spPr/>
      <dgm:t>
        <a:bodyPr/>
        <a:lstStyle/>
        <a:p>
          <a:endParaRPr lang="en-US"/>
        </a:p>
      </dgm:t>
    </dgm:pt>
    <dgm:pt modelId="{68E0A5DC-0484-4B55-8FE9-B6D0C5081A62}" type="sibTrans" cxnId="{7BA15357-2B48-4561-A3FA-7AC8BE10D894}">
      <dgm:prSet/>
      <dgm:spPr/>
      <dgm:t>
        <a:bodyPr/>
        <a:lstStyle/>
        <a:p>
          <a:endParaRPr lang="en-US"/>
        </a:p>
      </dgm:t>
    </dgm:pt>
    <dgm:pt modelId="{B117087D-1A8E-426B-A774-915093901FC8}">
      <dgm:prSet/>
      <dgm:spPr/>
      <dgm:t>
        <a:bodyPr/>
        <a:lstStyle/>
        <a:p>
          <a:pPr rtl="0"/>
          <a:r>
            <a:rPr lang="en-US" dirty="0"/>
            <a:t>Still uses v2.0 CLR</a:t>
          </a:r>
        </a:p>
      </dgm:t>
    </dgm:pt>
    <dgm:pt modelId="{FD23D82D-7E3E-44A4-BC2F-2FD3C2CE793B}" type="parTrans" cxnId="{9AE09824-D1D5-4AC9-AAC6-DD64BF096880}">
      <dgm:prSet/>
      <dgm:spPr/>
      <dgm:t>
        <a:bodyPr/>
        <a:lstStyle/>
        <a:p>
          <a:endParaRPr lang="en-US"/>
        </a:p>
      </dgm:t>
    </dgm:pt>
    <dgm:pt modelId="{0EAB839C-1050-45AC-9ED3-ABAE0B6225ED}" type="sibTrans" cxnId="{9AE09824-D1D5-4AC9-AAC6-DD64BF096880}">
      <dgm:prSet/>
      <dgm:spPr/>
      <dgm:t>
        <a:bodyPr/>
        <a:lstStyle/>
        <a:p>
          <a:endParaRPr lang="en-US"/>
        </a:p>
      </dgm:t>
    </dgm:pt>
    <dgm:pt modelId="{B5D37C86-AB34-4744-B5B4-07EB1679DABF}">
      <dgm:prSet/>
      <dgm:spPr/>
      <dgm:t>
        <a:bodyPr/>
        <a:lstStyle/>
        <a:p>
          <a:pPr rtl="0"/>
          <a:r>
            <a:rPr lang="en-US" dirty="0"/>
            <a:t>Supported by VS 2010</a:t>
          </a:r>
        </a:p>
      </dgm:t>
    </dgm:pt>
    <dgm:pt modelId="{F04F8BF9-93FC-4051-97F5-F37B751EAF48}" type="parTrans" cxnId="{F5E165BB-918A-4211-A81E-F28CA079C1F8}">
      <dgm:prSet/>
      <dgm:spPr/>
      <dgm:t>
        <a:bodyPr/>
        <a:lstStyle/>
        <a:p>
          <a:endParaRPr lang="en-US"/>
        </a:p>
      </dgm:t>
    </dgm:pt>
    <dgm:pt modelId="{04C79295-6D25-4DEF-86BE-A040F5521F3E}" type="sibTrans" cxnId="{F5E165BB-918A-4211-A81E-F28CA079C1F8}">
      <dgm:prSet/>
      <dgm:spPr/>
      <dgm:t>
        <a:bodyPr/>
        <a:lstStyle/>
        <a:p>
          <a:endParaRPr lang="en-US"/>
        </a:p>
      </dgm:t>
    </dgm:pt>
    <dgm:pt modelId="{BEDC65D0-063D-4507-8334-7E9481235BC5}" type="pres">
      <dgm:prSet presAssocID="{7D136418-C106-48AA-907B-3CF7ED4F4E98}" presName="Name0" presStyleCnt="0">
        <dgm:presLayoutVars>
          <dgm:dir/>
          <dgm:animLvl val="lvl"/>
          <dgm:resizeHandles/>
        </dgm:presLayoutVars>
      </dgm:prSet>
      <dgm:spPr/>
    </dgm:pt>
    <dgm:pt modelId="{7D9D518A-C4D9-4842-BF66-9C1A6EC3BC7E}" type="pres">
      <dgm:prSet presAssocID="{5C67E716-B111-4396-BB6E-6CB1B963005C}" presName="linNode" presStyleCnt="0"/>
      <dgm:spPr/>
    </dgm:pt>
    <dgm:pt modelId="{B51C3814-9EB3-4521-9BED-19EEE119354E}" type="pres">
      <dgm:prSet presAssocID="{5C67E716-B111-4396-BB6E-6CB1B963005C}" presName="parentShp" presStyleLbl="node1" presStyleIdx="0" presStyleCnt="3">
        <dgm:presLayoutVars>
          <dgm:bulletEnabled val="1"/>
        </dgm:presLayoutVars>
      </dgm:prSet>
      <dgm:spPr/>
    </dgm:pt>
    <dgm:pt modelId="{D08D600F-2218-4F5E-AEBE-6F6793F8E278}" type="pres">
      <dgm:prSet presAssocID="{5C67E716-B111-4396-BB6E-6CB1B963005C}" presName="childShp" presStyleLbl="bgAccFollowNode1" presStyleIdx="0" presStyleCnt="3">
        <dgm:presLayoutVars>
          <dgm:bulletEnabled val="1"/>
        </dgm:presLayoutVars>
      </dgm:prSet>
      <dgm:spPr/>
    </dgm:pt>
    <dgm:pt modelId="{F83C7F1E-7E0C-43CC-A8AF-75F495A522AA}" type="pres">
      <dgm:prSet presAssocID="{9F6112F9-5569-4A69-9999-46C5D4A50F9F}" presName="spacing" presStyleCnt="0"/>
      <dgm:spPr/>
    </dgm:pt>
    <dgm:pt modelId="{17478110-DCC9-4006-B439-F5700EB6A359}" type="pres">
      <dgm:prSet presAssocID="{BB628A80-DA55-4C86-8380-523C8BE52DEB}" presName="linNode" presStyleCnt="0"/>
      <dgm:spPr/>
    </dgm:pt>
    <dgm:pt modelId="{917D4E71-2FB9-4263-83FD-B5B4627CE78D}" type="pres">
      <dgm:prSet presAssocID="{BB628A80-DA55-4C86-8380-523C8BE52DEB}" presName="parentShp" presStyleLbl="node1" presStyleIdx="1" presStyleCnt="3">
        <dgm:presLayoutVars>
          <dgm:bulletEnabled val="1"/>
        </dgm:presLayoutVars>
      </dgm:prSet>
      <dgm:spPr/>
    </dgm:pt>
    <dgm:pt modelId="{950C353D-1E95-4B00-9243-C9F1AB90EC80}" type="pres">
      <dgm:prSet presAssocID="{BB628A80-DA55-4C86-8380-523C8BE52DEB}" presName="childShp" presStyleLbl="bgAccFollowNode1" presStyleIdx="1" presStyleCnt="3">
        <dgm:presLayoutVars>
          <dgm:bulletEnabled val="1"/>
        </dgm:presLayoutVars>
      </dgm:prSet>
      <dgm:spPr/>
    </dgm:pt>
    <dgm:pt modelId="{A5822A50-E188-4624-A5AC-5FDE4C8AFCFB}" type="pres">
      <dgm:prSet presAssocID="{FF9D8B59-9226-467D-ACB8-4C7D5BEF6195}" presName="spacing" presStyleCnt="0"/>
      <dgm:spPr/>
    </dgm:pt>
    <dgm:pt modelId="{41828818-8C04-4092-BC91-0FD036FC5323}" type="pres">
      <dgm:prSet presAssocID="{03EC83AA-0DE0-4912-B281-0E2A26E5208D}" presName="linNode" presStyleCnt="0"/>
      <dgm:spPr/>
    </dgm:pt>
    <dgm:pt modelId="{46C406E7-2F61-475E-BDF5-61DB22555943}" type="pres">
      <dgm:prSet presAssocID="{03EC83AA-0DE0-4912-B281-0E2A26E5208D}" presName="parentShp" presStyleLbl="node1" presStyleIdx="2" presStyleCnt="3">
        <dgm:presLayoutVars>
          <dgm:bulletEnabled val="1"/>
        </dgm:presLayoutVars>
      </dgm:prSet>
      <dgm:spPr/>
    </dgm:pt>
    <dgm:pt modelId="{38C3E1F0-C416-4432-8527-A95E17F48AF9}" type="pres">
      <dgm:prSet presAssocID="{03EC83AA-0DE0-4912-B281-0E2A26E5208D}" presName="childShp" presStyleLbl="bgAccFollowNode1" presStyleIdx="2" presStyleCnt="3">
        <dgm:presLayoutVars>
          <dgm:bulletEnabled val="1"/>
        </dgm:presLayoutVars>
      </dgm:prSet>
      <dgm:spPr/>
    </dgm:pt>
  </dgm:ptLst>
  <dgm:cxnLst>
    <dgm:cxn modelId="{8F28720B-443E-4D2A-A4B6-BEB05B63A1ED}" srcId="{BB628A80-DA55-4C86-8380-523C8BE52DEB}" destId="{BD13BA5C-174F-49D0-AB20-768AF6E7EF8E}" srcOrd="2" destOrd="0" parTransId="{8C5BFB1A-8224-4BC1-ADAC-166F0ED92DE1}" sibTransId="{CC2C1596-9E06-4B64-BF9D-26652A9B133A}"/>
    <dgm:cxn modelId="{EDA45338-D444-4CFA-A96A-7604A2EF83C5}" type="presOf" srcId="{03EC83AA-0DE0-4912-B281-0E2A26E5208D}" destId="{46C406E7-2F61-475E-BDF5-61DB22555943}" srcOrd="0" destOrd="0" presId="urn:microsoft.com/office/officeart/2005/8/layout/vList6"/>
    <dgm:cxn modelId="{32B9B8BD-0227-4374-A783-7CCFB0730110}" srcId="{7D136418-C106-48AA-907B-3CF7ED4F4E98}" destId="{BB628A80-DA55-4C86-8380-523C8BE52DEB}" srcOrd="1" destOrd="0" parTransId="{25C1971C-4EF3-48A4-A87F-91E923E26252}" sibTransId="{FF9D8B59-9226-467D-ACB8-4C7D5BEF6195}"/>
    <dgm:cxn modelId="{CC4632C0-A7D9-4B08-9F64-C860B6CA6B36}" type="presOf" srcId="{7549FF86-29F3-4E42-973F-7F89F2748713}" destId="{38C3E1F0-C416-4432-8527-A95E17F48AF9}" srcOrd="0" destOrd="2" presId="urn:microsoft.com/office/officeart/2005/8/layout/vList6"/>
    <dgm:cxn modelId="{31A0DC41-CC67-4E72-B5E6-1D51A1886F7E}" type="presOf" srcId="{B5D37C86-AB34-4744-B5B4-07EB1679DABF}" destId="{38C3E1F0-C416-4432-8527-A95E17F48AF9}" srcOrd="0" destOrd="0" presId="urn:microsoft.com/office/officeart/2005/8/layout/vList6"/>
    <dgm:cxn modelId="{54C75D6C-1329-4F7D-9044-0EF08B4B552D}" type="presOf" srcId="{A03E2984-4156-4E90-AA4B-1E609D4663C2}" destId="{D08D600F-2218-4F5E-AEBE-6F6793F8E278}" srcOrd="0" destOrd="2" presId="urn:microsoft.com/office/officeart/2005/8/layout/vList6"/>
    <dgm:cxn modelId="{301C560C-996C-4E6F-84E1-5E54DB06B6B2}" srcId="{7D136418-C106-48AA-907B-3CF7ED4F4E98}" destId="{03EC83AA-0DE0-4912-B281-0E2A26E5208D}" srcOrd="2" destOrd="0" parTransId="{CD09DFB6-2FF4-4DF1-B5A7-9C3697D523DD}" sibTransId="{3D1A9FC3-3284-42CE-91BC-BDEF3FCFC682}"/>
    <dgm:cxn modelId="{9AE09824-D1D5-4AC9-AAC6-DD64BF096880}" srcId="{BB628A80-DA55-4C86-8380-523C8BE52DEB}" destId="{B117087D-1A8E-426B-A774-915093901FC8}" srcOrd="1" destOrd="0" parTransId="{FD23D82D-7E3E-44A4-BC2F-2FD3C2CE793B}" sibTransId="{0EAB839C-1050-45AC-9ED3-ABAE0B6225ED}"/>
    <dgm:cxn modelId="{9CB3CF61-091B-4A1B-B422-7D610C3C5A84}" type="presOf" srcId="{7D136418-C106-48AA-907B-3CF7ED4F4E98}" destId="{BEDC65D0-063D-4507-8334-7E9481235BC5}" srcOrd="0" destOrd="0" presId="urn:microsoft.com/office/officeart/2005/8/layout/vList6"/>
    <dgm:cxn modelId="{317DBFE4-BF2A-421F-888A-34CA5FF7A58C}" type="presOf" srcId="{A1D21271-AA4D-43F1-9AFE-3B4BFED94436}" destId="{950C353D-1E95-4B00-9243-C9F1AB90EC80}" srcOrd="0" destOrd="3" presId="urn:microsoft.com/office/officeart/2005/8/layout/vList6"/>
    <dgm:cxn modelId="{92DBAD48-7C75-49F0-A2F0-10263C48F318}" type="presOf" srcId="{3917FED3-4FD4-4AE8-B07E-6CBA8ED04D22}" destId="{38C3E1F0-C416-4432-8527-A95E17F48AF9}" srcOrd="0" destOrd="1" presId="urn:microsoft.com/office/officeart/2005/8/layout/vList6"/>
    <dgm:cxn modelId="{F5E165BB-918A-4211-A81E-F28CA079C1F8}" srcId="{03EC83AA-0DE0-4912-B281-0E2A26E5208D}" destId="{B5D37C86-AB34-4744-B5B4-07EB1679DABF}" srcOrd="0" destOrd="0" parTransId="{F04F8BF9-93FC-4051-97F5-F37B751EAF48}" sibTransId="{04C79295-6D25-4DEF-86BE-A040F5521F3E}"/>
    <dgm:cxn modelId="{0C9B8252-CB54-4EC0-BE57-5AC175913BAF}" srcId="{BB628A80-DA55-4C86-8380-523C8BE52DEB}" destId="{A1D21271-AA4D-43F1-9AFE-3B4BFED94436}" srcOrd="3" destOrd="0" parTransId="{B9F25F40-A131-40E7-BC71-82F5407E9322}" sibTransId="{9DE013E6-D20C-4027-9E21-B7CE02A73008}"/>
    <dgm:cxn modelId="{E10851BA-0623-477D-9F96-E8C265060083}" type="presOf" srcId="{97039EB4-0A3A-4F3E-A21D-D0050E0B312E}" destId="{D08D600F-2218-4F5E-AEBE-6F6793F8E278}" srcOrd="0" destOrd="1" presId="urn:microsoft.com/office/officeart/2005/8/layout/vList6"/>
    <dgm:cxn modelId="{D03416C4-BD14-480F-AF70-6D66C738E59A}" type="presOf" srcId="{B117087D-1A8E-426B-A774-915093901FC8}" destId="{950C353D-1E95-4B00-9243-C9F1AB90EC80}" srcOrd="0" destOrd="1" presId="urn:microsoft.com/office/officeart/2005/8/layout/vList6"/>
    <dgm:cxn modelId="{84121A26-1C9E-44D7-BF6F-F77E5DB227A2}" srcId="{7D136418-C106-48AA-907B-3CF7ED4F4E98}" destId="{5C67E716-B111-4396-BB6E-6CB1B963005C}" srcOrd="0" destOrd="0" parTransId="{ACE39563-2F1A-4B8C-8058-7AFBF406B6A9}" sibTransId="{9F6112F9-5569-4A69-9999-46C5D4A50F9F}"/>
    <dgm:cxn modelId="{74B19C43-D0A0-4D78-B024-B3F49AD09F15}" type="presOf" srcId="{87F7F490-DCFD-45AA-A732-E363A13A35D4}" destId="{D08D600F-2218-4F5E-AEBE-6F6793F8E278}" srcOrd="0" destOrd="0" presId="urn:microsoft.com/office/officeart/2005/8/layout/vList6"/>
    <dgm:cxn modelId="{250A3768-30D9-494C-90DA-EB096B3240EE}" srcId="{5C67E716-B111-4396-BB6E-6CB1B963005C}" destId="{87F7F490-DCFD-45AA-A732-E363A13A35D4}" srcOrd="0" destOrd="0" parTransId="{551DF1BF-BAA9-4CB1-95AC-71760B57F4B0}" sibTransId="{B450ACB7-F59F-4986-BFBD-565030147C9C}"/>
    <dgm:cxn modelId="{2C5A7507-26AE-4F57-885E-DA4F58E77053}" type="presOf" srcId="{B1242144-3148-4B1D-9D0A-A464D0EEB1CE}" destId="{D08D600F-2218-4F5E-AEBE-6F6793F8E278}" srcOrd="0" destOrd="3" presId="urn:microsoft.com/office/officeart/2005/8/layout/vList6"/>
    <dgm:cxn modelId="{AAC599DE-7C3B-4B0D-A01E-F5D7CF7E1C2D}" type="presOf" srcId="{BD13BA5C-174F-49D0-AB20-768AF6E7EF8E}" destId="{950C353D-1E95-4B00-9243-C9F1AB90EC80}" srcOrd="0" destOrd="2" presId="urn:microsoft.com/office/officeart/2005/8/layout/vList6"/>
    <dgm:cxn modelId="{385ED00B-3E6A-48B8-BDD8-55E862F9BA3C}" type="presOf" srcId="{9590BC55-DB8C-4C6F-AB4D-6BC56587A9CE}" destId="{950C353D-1E95-4B00-9243-C9F1AB90EC80}" srcOrd="0" destOrd="0" presId="urn:microsoft.com/office/officeart/2005/8/layout/vList6"/>
    <dgm:cxn modelId="{7F2E982D-03CD-45EC-89BE-2A865DABB7CA}" srcId="{5C67E716-B111-4396-BB6E-6CB1B963005C}" destId="{B1242144-3148-4B1D-9D0A-A464D0EEB1CE}" srcOrd="3" destOrd="0" parTransId="{81A7332A-C8F6-480C-A0E1-AE2AE8A5BC0B}" sibTransId="{2A2A6696-9713-4AE5-9DB8-C71889DDF043}"/>
    <dgm:cxn modelId="{C753E679-CC3D-4219-B349-CF85ACA97D78}" srcId="{03EC83AA-0DE0-4912-B281-0E2A26E5208D}" destId="{7549FF86-29F3-4E42-973F-7F89F2748713}" srcOrd="2" destOrd="0" parTransId="{7BF51666-A8A3-4F76-B15A-5E1D37696DFF}" sibTransId="{08E02C34-6C5A-4855-9BF8-6368828F471C}"/>
    <dgm:cxn modelId="{DB8372D2-8033-4E01-BC23-A88055250ADB}" type="presOf" srcId="{BB628A80-DA55-4C86-8380-523C8BE52DEB}" destId="{917D4E71-2FB9-4263-83FD-B5B4627CE78D}" srcOrd="0" destOrd="0" presId="urn:microsoft.com/office/officeart/2005/8/layout/vList6"/>
    <dgm:cxn modelId="{0D7B6633-E23A-4E78-A302-F1B61792FFB8}" type="presOf" srcId="{5C67E716-B111-4396-BB6E-6CB1B963005C}" destId="{B51C3814-9EB3-4521-9BED-19EEE119354E}" srcOrd="0" destOrd="0" presId="urn:microsoft.com/office/officeart/2005/8/layout/vList6"/>
    <dgm:cxn modelId="{087EDD72-D49B-4C82-988C-5DAE899585ED}" srcId="{03EC83AA-0DE0-4912-B281-0E2A26E5208D}" destId="{3917FED3-4FD4-4AE8-B07E-6CBA8ED04D22}" srcOrd="1" destOrd="0" parTransId="{4795B72B-54B9-4605-81C0-153070CACBB4}" sibTransId="{0A3BBD5F-E3E5-4753-9733-5FE993BEA654}"/>
    <dgm:cxn modelId="{CC9C79F9-DDFB-4CCA-9C0C-299D1D6373A3}" srcId="{5C67E716-B111-4396-BB6E-6CB1B963005C}" destId="{97039EB4-0A3A-4F3E-A21D-D0050E0B312E}" srcOrd="1" destOrd="0" parTransId="{B43D2EB3-7DA7-45B8-8E3B-CA75A50D83DD}" sibTransId="{0119B17B-D95F-4FFF-83E0-BA5FA333BA37}"/>
    <dgm:cxn modelId="{61681BBF-8BCC-4B48-B76B-1979738F3244}" srcId="{5C67E716-B111-4396-BB6E-6CB1B963005C}" destId="{A03E2984-4156-4E90-AA4B-1E609D4663C2}" srcOrd="2" destOrd="0" parTransId="{3D66DEF1-4915-4C0E-BCBB-569B0C8EC0F9}" sibTransId="{429D35B5-CEB3-43D9-8643-177A778DF2F9}"/>
    <dgm:cxn modelId="{7BA15357-2B48-4561-A3FA-7AC8BE10D894}" srcId="{BB628A80-DA55-4C86-8380-523C8BE52DEB}" destId="{9590BC55-DB8C-4C6F-AB4D-6BC56587A9CE}" srcOrd="0" destOrd="0" parTransId="{F5EE32A9-010E-46C1-B5FC-1079D734388B}" sibTransId="{68E0A5DC-0484-4B55-8FE9-B6D0C5081A62}"/>
    <dgm:cxn modelId="{DC685054-F23C-489D-84CB-1140AE086EF1}" type="presParOf" srcId="{BEDC65D0-063D-4507-8334-7E9481235BC5}" destId="{7D9D518A-C4D9-4842-BF66-9C1A6EC3BC7E}" srcOrd="0" destOrd="0" presId="urn:microsoft.com/office/officeart/2005/8/layout/vList6"/>
    <dgm:cxn modelId="{A53D7EA8-701A-4C41-871E-09D130214C9E}" type="presParOf" srcId="{7D9D518A-C4D9-4842-BF66-9C1A6EC3BC7E}" destId="{B51C3814-9EB3-4521-9BED-19EEE119354E}" srcOrd="0" destOrd="0" presId="urn:microsoft.com/office/officeart/2005/8/layout/vList6"/>
    <dgm:cxn modelId="{6F496201-2656-420F-84CE-64C90ED7B942}" type="presParOf" srcId="{7D9D518A-C4D9-4842-BF66-9C1A6EC3BC7E}" destId="{D08D600F-2218-4F5E-AEBE-6F6793F8E278}" srcOrd="1" destOrd="0" presId="urn:microsoft.com/office/officeart/2005/8/layout/vList6"/>
    <dgm:cxn modelId="{593CEB3B-0C23-4193-A13F-9A60C0BB1E94}" type="presParOf" srcId="{BEDC65D0-063D-4507-8334-7E9481235BC5}" destId="{F83C7F1E-7E0C-43CC-A8AF-75F495A522AA}" srcOrd="1" destOrd="0" presId="urn:microsoft.com/office/officeart/2005/8/layout/vList6"/>
    <dgm:cxn modelId="{C0D42333-7C6E-4B8A-A17A-FFCD43EAD7C2}" type="presParOf" srcId="{BEDC65D0-063D-4507-8334-7E9481235BC5}" destId="{17478110-DCC9-4006-B439-F5700EB6A359}" srcOrd="2" destOrd="0" presId="urn:microsoft.com/office/officeart/2005/8/layout/vList6"/>
    <dgm:cxn modelId="{74437DD3-37EB-4767-9A7F-D119DB3081D2}" type="presParOf" srcId="{17478110-DCC9-4006-B439-F5700EB6A359}" destId="{917D4E71-2FB9-4263-83FD-B5B4627CE78D}" srcOrd="0" destOrd="0" presId="urn:microsoft.com/office/officeart/2005/8/layout/vList6"/>
    <dgm:cxn modelId="{2885B3A7-AB22-4580-8DDC-561D168A3D8C}" type="presParOf" srcId="{17478110-DCC9-4006-B439-F5700EB6A359}" destId="{950C353D-1E95-4B00-9243-C9F1AB90EC80}" srcOrd="1" destOrd="0" presId="urn:microsoft.com/office/officeart/2005/8/layout/vList6"/>
    <dgm:cxn modelId="{460D2998-4429-4009-A2E3-4064DA4DD47D}" type="presParOf" srcId="{BEDC65D0-063D-4507-8334-7E9481235BC5}" destId="{A5822A50-E188-4624-A5AC-5FDE4C8AFCFB}" srcOrd="3" destOrd="0" presId="urn:microsoft.com/office/officeart/2005/8/layout/vList6"/>
    <dgm:cxn modelId="{CE5BF923-4D14-426E-BEE2-6B08FFBE2163}" type="presParOf" srcId="{BEDC65D0-063D-4507-8334-7E9481235BC5}" destId="{41828818-8C04-4092-BC91-0FD036FC5323}" srcOrd="4" destOrd="0" presId="urn:microsoft.com/office/officeart/2005/8/layout/vList6"/>
    <dgm:cxn modelId="{8ACC4C11-BAC7-4036-998B-92F3E08852A4}" type="presParOf" srcId="{41828818-8C04-4092-BC91-0FD036FC5323}" destId="{46C406E7-2F61-475E-BDF5-61DB22555943}" srcOrd="0" destOrd="0" presId="urn:microsoft.com/office/officeart/2005/8/layout/vList6"/>
    <dgm:cxn modelId="{AACD86A4-79C7-438F-98C4-865949BF2481}" type="presParOf" srcId="{41828818-8C04-4092-BC91-0FD036FC5323}" destId="{38C3E1F0-C416-4432-8527-A95E17F48A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5" csCatId="colorful" phldr="1"/>
      <dgm:spPr/>
      <dgm:t>
        <a:bodyPr/>
        <a:lstStyle/>
        <a:p>
          <a:endParaRPr lang="en-US"/>
        </a:p>
      </dgm:t>
    </dgm:pt>
    <dgm:pt modelId="{5C67E716-B111-4396-BB6E-6CB1B963005C}">
      <dgm:prSet/>
      <dgm:spPr/>
      <dgm:t>
        <a:bodyPr/>
        <a:lstStyle/>
        <a:p>
          <a:pPr rtl="0"/>
          <a:r>
            <a:rPr lang="en-US" dirty="0"/>
            <a:t>V4.5, 2012</a:t>
          </a:r>
        </a:p>
      </dgm:t>
    </dgm:pt>
    <dgm:pt modelId="{ACE39563-2F1A-4B8C-8058-7AFBF406B6A9}" type="parTrans" cxnId="{84121A26-1C9E-44D7-BF6F-F77E5DB227A2}">
      <dgm:prSet/>
      <dgm:spPr/>
      <dgm:t>
        <a:bodyPr/>
        <a:lstStyle/>
        <a:p>
          <a:endParaRPr lang="en-US"/>
        </a:p>
      </dgm:t>
    </dgm:pt>
    <dgm:pt modelId="{9F6112F9-5569-4A69-9999-46C5D4A50F9F}" type="sibTrans" cxnId="{84121A26-1C9E-44D7-BF6F-F77E5DB227A2}">
      <dgm:prSet/>
      <dgm:spPr/>
      <dgm:t>
        <a:bodyPr/>
        <a:lstStyle/>
        <a:p>
          <a:endParaRPr lang="en-US"/>
        </a:p>
      </dgm:t>
    </dgm:pt>
    <dgm:pt modelId="{97039EB4-0A3A-4F3E-A21D-D0050E0B312E}">
      <dgm:prSet/>
      <dgm:spPr/>
      <dgm:t>
        <a:bodyPr/>
        <a:lstStyle/>
        <a:p>
          <a:pPr rtl="0"/>
          <a:r>
            <a:rPr lang="en-US" dirty="0"/>
            <a:t>Replaces v4.0 CLR</a:t>
          </a:r>
        </a:p>
      </dgm:t>
    </dgm:pt>
    <dgm:pt modelId="{B43D2EB3-7DA7-45B8-8E3B-CA75A50D83DD}" type="parTrans" cxnId="{CC9C79F9-DDFB-4CCA-9C0C-299D1D6373A3}">
      <dgm:prSet/>
      <dgm:spPr/>
      <dgm:t>
        <a:bodyPr/>
        <a:lstStyle/>
        <a:p>
          <a:endParaRPr lang="en-US"/>
        </a:p>
      </dgm:t>
    </dgm:pt>
    <dgm:pt modelId="{0119B17B-D95F-4FFF-83E0-BA5FA333BA37}" type="sibTrans" cxnId="{CC9C79F9-DDFB-4CCA-9C0C-299D1D6373A3}">
      <dgm:prSet/>
      <dgm:spPr/>
      <dgm:t>
        <a:bodyPr/>
        <a:lstStyle/>
        <a:p>
          <a:endParaRPr lang="en-US"/>
        </a:p>
      </dgm:t>
    </dgm:pt>
    <dgm:pt modelId="{A03E2984-4156-4E90-AA4B-1E609D4663C2}">
      <dgm:prSet/>
      <dgm:spPr/>
      <dgm:t>
        <a:bodyPr/>
        <a:lstStyle/>
        <a:p>
          <a:pPr rtl="0"/>
          <a:r>
            <a:rPr lang="en-US" dirty="0"/>
            <a:t>Async/await, Store Apps, Zip, HTML5</a:t>
          </a:r>
        </a:p>
      </dgm:t>
    </dgm:pt>
    <dgm:pt modelId="{3D66DEF1-4915-4C0E-BCBB-569B0C8EC0F9}" type="parTrans" cxnId="{61681BBF-8BCC-4B48-B76B-1979738F3244}">
      <dgm:prSet/>
      <dgm:spPr/>
      <dgm:t>
        <a:bodyPr/>
        <a:lstStyle/>
        <a:p>
          <a:endParaRPr lang="en-US"/>
        </a:p>
      </dgm:t>
    </dgm:pt>
    <dgm:pt modelId="{429D35B5-CEB3-43D9-8643-177A778DF2F9}" type="sibTrans" cxnId="{61681BBF-8BCC-4B48-B76B-1979738F3244}">
      <dgm:prSet/>
      <dgm:spPr/>
      <dgm:t>
        <a:bodyPr/>
        <a:lstStyle/>
        <a:p>
          <a:endParaRPr lang="en-US"/>
        </a:p>
      </dgm:t>
    </dgm:pt>
    <dgm:pt modelId="{B1242144-3148-4B1D-9D0A-A464D0EEB1CE}">
      <dgm:prSet/>
      <dgm:spPr/>
      <dgm:t>
        <a:bodyPr/>
        <a:lstStyle/>
        <a:p>
          <a:pPr rtl="0"/>
          <a:r>
            <a:rPr lang="en-US" dirty="0"/>
            <a:t>Shipped with Windows 8 / Server 2012</a:t>
          </a:r>
        </a:p>
      </dgm:t>
    </dgm:pt>
    <dgm:pt modelId="{81A7332A-C8F6-480C-A0E1-AE2AE8A5BC0B}" type="parTrans" cxnId="{7F2E982D-03CD-45EC-89BE-2A865DABB7CA}">
      <dgm:prSet/>
      <dgm:spPr/>
      <dgm:t>
        <a:bodyPr/>
        <a:lstStyle/>
        <a:p>
          <a:endParaRPr lang="en-US"/>
        </a:p>
      </dgm:t>
    </dgm:pt>
    <dgm:pt modelId="{2A2A6696-9713-4AE5-9DB8-C71889DDF043}" type="sibTrans" cxnId="{7F2E982D-03CD-45EC-89BE-2A865DABB7CA}">
      <dgm:prSet/>
      <dgm:spPr/>
      <dgm:t>
        <a:bodyPr/>
        <a:lstStyle/>
        <a:p>
          <a:endParaRPr lang="en-US"/>
        </a:p>
      </dgm:t>
    </dgm:pt>
    <dgm:pt modelId="{BB628A80-DA55-4C86-8380-523C8BE52DEB}">
      <dgm:prSet/>
      <dgm:spPr/>
      <dgm:t>
        <a:bodyPr/>
        <a:lstStyle/>
        <a:p>
          <a:pPr rtl="0"/>
          <a:r>
            <a:rPr lang="en-US" dirty="0"/>
            <a:t>V4.5.2, 2013</a:t>
          </a:r>
        </a:p>
      </dgm:t>
    </dgm:pt>
    <dgm:pt modelId="{25C1971C-4EF3-48A4-A87F-91E923E26252}" type="parTrans" cxnId="{32B9B8BD-0227-4374-A783-7CCFB0730110}">
      <dgm:prSet/>
      <dgm:spPr/>
      <dgm:t>
        <a:bodyPr/>
        <a:lstStyle/>
        <a:p>
          <a:endParaRPr lang="en-US"/>
        </a:p>
      </dgm:t>
    </dgm:pt>
    <dgm:pt modelId="{FF9D8B59-9226-467D-ACB8-4C7D5BEF6195}" type="sibTrans" cxnId="{32B9B8BD-0227-4374-A783-7CCFB0730110}">
      <dgm:prSet/>
      <dgm:spPr/>
      <dgm:t>
        <a:bodyPr/>
        <a:lstStyle/>
        <a:p>
          <a:endParaRPr lang="en-US"/>
        </a:p>
      </dgm:t>
    </dgm:pt>
    <dgm:pt modelId="{BD13BA5C-174F-49D0-AB20-768AF6E7EF8E}">
      <dgm:prSet/>
      <dgm:spPr/>
      <dgm:t>
        <a:bodyPr/>
        <a:lstStyle/>
        <a:p>
          <a:pPr rtl="0"/>
          <a:r>
            <a:rPr lang="en-US" dirty="0"/>
            <a:t>PCL, diagnostics</a:t>
          </a:r>
        </a:p>
      </dgm:t>
    </dgm:pt>
    <dgm:pt modelId="{8C5BFB1A-8224-4BC1-ADAC-166F0ED92DE1}" type="parTrans" cxnId="{8F28720B-443E-4D2A-A4B6-BEB05B63A1ED}">
      <dgm:prSet/>
      <dgm:spPr/>
      <dgm:t>
        <a:bodyPr/>
        <a:lstStyle/>
        <a:p>
          <a:endParaRPr lang="en-US"/>
        </a:p>
      </dgm:t>
    </dgm:pt>
    <dgm:pt modelId="{CC2C1596-9E06-4B64-BF9D-26652A9B133A}" type="sibTrans" cxnId="{8F28720B-443E-4D2A-A4B6-BEB05B63A1ED}">
      <dgm:prSet/>
      <dgm:spPr/>
      <dgm:t>
        <a:bodyPr/>
        <a:lstStyle/>
        <a:p>
          <a:endParaRPr lang="en-US"/>
        </a:p>
      </dgm:t>
    </dgm:pt>
    <dgm:pt modelId="{A1D21271-AA4D-43F1-9AFE-3B4BFED94436}">
      <dgm:prSet/>
      <dgm:spPr/>
      <dgm:t>
        <a:bodyPr/>
        <a:lstStyle/>
        <a:p>
          <a:pPr rtl="0"/>
          <a:r>
            <a:rPr lang="en-US" dirty="0"/>
            <a:t>Shipped with latest Windows 8 / Server 2012</a:t>
          </a:r>
        </a:p>
      </dgm:t>
    </dgm:pt>
    <dgm:pt modelId="{B9F25F40-A131-40E7-BC71-82F5407E9322}" type="parTrans" cxnId="{0C9B8252-CB54-4EC0-BE57-5AC175913BAF}">
      <dgm:prSet/>
      <dgm:spPr/>
      <dgm:t>
        <a:bodyPr/>
        <a:lstStyle/>
        <a:p>
          <a:endParaRPr lang="en-US"/>
        </a:p>
      </dgm:t>
    </dgm:pt>
    <dgm:pt modelId="{9DE013E6-D20C-4027-9E21-B7CE02A73008}" type="sibTrans" cxnId="{0C9B8252-CB54-4EC0-BE57-5AC175913BAF}">
      <dgm:prSet/>
      <dgm:spPr/>
      <dgm:t>
        <a:bodyPr/>
        <a:lstStyle/>
        <a:p>
          <a:endParaRPr lang="en-US"/>
        </a:p>
      </dgm:t>
    </dgm:pt>
    <dgm:pt modelId="{87F7F490-DCFD-45AA-A732-E363A13A35D4}">
      <dgm:prSet/>
      <dgm:spPr/>
      <dgm:t>
        <a:bodyPr/>
        <a:lstStyle/>
        <a:p>
          <a:pPr rtl="0"/>
          <a:r>
            <a:rPr lang="en-US" dirty="0"/>
            <a:t>Supported by VS 2010, VS2012</a:t>
          </a:r>
        </a:p>
      </dgm:t>
    </dgm:pt>
    <dgm:pt modelId="{551DF1BF-BAA9-4CB1-95AC-71760B57F4B0}" type="parTrans" cxnId="{250A3768-30D9-494C-90DA-EB096B3240EE}">
      <dgm:prSet/>
      <dgm:spPr/>
      <dgm:t>
        <a:bodyPr/>
        <a:lstStyle/>
        <a:p>
          <a:endParaRPr lang="en-US"/>
        </a:p>
      </dgm:t>
    </dgm:pt>
    <dgm:pt modelId="{B450ACB7-F59F-4986-BFBD-565030147C9C}" type="sibTrans" cxnId="{250A3768-30D9-494C-90DA-EB096B3240EE}">
      <dgm:prSet/>
      <dgm:spPr/>
      <dgm:t>
        <a:bodyPr/>
        <a:lstStyle/>
        <a:p>
          <a:endParaRPr lang="en-US"/>
        </a:p>
      </dgm:t>
    </dgm:pt>
    <dgm:pt modelId="{9590BC55-DB8C-4C6F-AB4D-6BC56587A9CE}">
      <dgm:prSet/>
      <dgm:spPr/>
      <dgm:t>
        <a:bodyPr/>
        <a:lstStyle/>
        <a:p>
          <a:pPr rtl="0"/>
          <a:r>
            <a:rPr lang="en-US" dirty="0"/>
            <a:t>Supported by VS 2010, VS 2012</a:t>
          </a:r>
        </a:p>
      </dgm:t>
    </dgm:pt>
    <dgm:pt modelId="{F5EE32A9-010E-46C1-B5FC-1079D734388B}" type="parTrans" cxnId="{7BA15357-2B48-4561-A3FA-7AC8BE10D894}">
      <dgm:prSet/>
      <dgm:spPr/>
      <dgm:t>
        <a:bodyPr/>
        <a:lstStyle/>
        <a:p>
          <a:endParaRPr lang="en-US"/>
        </a:p>
      </dgm:t>
    </dgm:pt>
    <dgm:pt modelId="{68E0A5DC-0484-4B55-8FE9-B6D0C5081A62}" type="sibTrans" cxnId="{7BA15357-2B48-4561-A3FA-7AC8BE10D894}">
      <dgm:prSet/>
      <dgm:spPr/>
      <dgm:t>
        <a:bodyPr/>
        <a:lstStyle/>
        <a:p>
          <a:endParaRPr lang="en-US"/>
        </a:p>
      </dgm:t>
    </dgm:pt>
    <dgm:pt modelId="{B117087D-1A8E-426B-A774-915093901FC8}">
      <dgm:prSet/>
      <dgm:spPr/>
      <dgm:t>
        <a:bodyPr/>
        <a:lstStyle/>
        <a:p>
          <a:pPr rtl="0"/>
          <a:r>
            <a:rPr lang="en-US" dirty="0"/>
            <a:t>V4.5.1</a:t>
          </a:r>
        </a:p>
      </dgm:t>
    </dgm:pt>
    <dgm:pt modelId="{FD23D82D-7E3E-44A4-BC2F-2FD3C2CE793B}" type="parTrans" cxnId="{9AE09824-D1D5-4AC9-AAC6-DD64BF096880}">
      <dgm:prSet/>
      <dgm:spPr/>
      <dgm:t>
        <a:bodyPr/>
        <a:lstStyle/>
        <a:p>
          <a:endParaRPr lang="en-US"/>
        </a:p>
      </dgm:t>
    </dgm:pt>
    <dgm:pt modelId="{0EAB839C-1050-45AC-9ED3-ABAE0B6225ED}" type="sibTrans" cxnId="{9AE09824-D1D5-4AC9-AAC6-DD64BF096880}">
      <dgm:prSet/>
      <dgm:spPr/>
      <dgm:t>
        <a:bodyPr/>
        <a:lstStyle/>
        <a:p>
          <a:endParaRPr lang="en-US"/>
        </a:p>
      </dgm:t>
    </dgm:pt>
    <dgm:pt modelId="{39ED8A53-430E-48C8-8D51-117EABA47EC4}">
      <dgm:prSet/>
      <dgm:spPr/>
      <dgm:t>
        <a:bodyPr/>
        <a:lstStyle/>
        <a:p>
          <a:pPr rtl="0"/>
          <a:r>
            <a:rPr lang="en-US" dirty="0"/>
            <a:t>V4.6, 2015</a:t>
          </a:r>
        </a:p>
      </dgm:t>
    </dgm:pt>
    <dgm:pt modelId="{2E244075-EDD0-4725-A637-10FB409330FB}" type="parTrans" cxnId="{2DE43D93-C3D1-4DAB-AFCB-EC08BD29BF41}">
      <dgm:prSet/>
      <dgm:spPr/>
      <dgm:t>
        <a:bodyPr/>
        <a:lstStyle/>
        <a:p>
          <a:endParaRPr lang="en-US"/>
        </a:p>
      </dgm:t>
    </dgm:pt>
    <dgm:pt modelId="{44B64FEE-0204-4331-9A06-C8508804A1D0}" type="sibTrans" cxnId="{2DE43D93-C3D1-4DAB-AFCB-EC08BD29BF41}">
      <dgm:prSet/>
      <dgm:spPr/>
      <dgm:t>
        <a:bodyPr/>
        <a:lstStyle/>
        <a:p>
          <a:endParaRPr lang="en-US"/>
        </a:p>
      </dgm:t>
    </dgm:pt>
    <dgm:pt modelId="{28926B08-738B-4BA4-91F7-3A71F8CEB88E}">
      <dgm:prSet/>
      <dgm:spPr/>
      <dgm:t>
        <a:bodyPr/>
        <a:lstStyle/>
        <a:p>
          <a:pPr rtl="0"/>
          <a:r>
            <a:rPr lang="en-US" dirty="0"/>
            <a:t>VS 2013, VS 2015</a:t>
          </a:r>
        </a:p>
      </dgm:t>
    </dgm:pt>
    <dgm:pt modelId="{C35F95DA-5851-4F7A-97B2-12A85306ED93}" type="parTrans" cxnId="{78B96A42-0A65-4CFF-BEC3-8EA0AA7E34B0}">
      <dgm:prSet/>
      <dgm:spPr/>
      <dgm:t>
        <a:bodyPr/>
        <a:lstStyle/>
        <a:p>
          <a:endParaRPr lang="en-US"/>
        </a:p>
      </dgm:t>
    </dgm:pt>
    <dgm:pt modelId="{326FDBD8-31A4-4D62-878F-15CD84B719F2}" type="sibTrans" cxnId="{78B96A42-0A65-4CFF-BEC3-8EA0AA7E34B0}">
      <dgm:prSet/>
      <dgm:spPr/>
      <dgm:t>
        <a:bodyPr/>
        <a:lstStyle/>
        <a:p>
          <a:endParaRPr lang="en-US"/>
        </a:p>
      </dgm:t>
    </dgm:pt>
    <dgm:pt modelId="{BEDC65D0-063D-4507-8334-7E9481235BC5}" type="pres">
      <dgm:prSet presAssocID="{7D136418-C106-48AA-907B-3CF7ED4F4E98}" presName="Name0" presStyleCnt="0">
        <dgm:presLayoutVars>
          <dgm:dir/>
          <dgm:animLvl val="lvl"/>
          <dgm:resizeHandles/>
        </dgm:presLayoutVars>
      </dgm:prSet>
      <dgm:spPr/>
    </dgm:pt>
    <dgm:pt modelId="{7D9D518A-C4D9-4842-BF66-9C1A6EC3BC7E}" type="pres">
      <dgm:prSet presAssocID="{5C67E716-B111-4396-BB6E-6CB1B963005C}" presName="linNode" presStyleCnt="0"/>
      <dgm:spPr/>
    </dgm:pt>
    <dgm:pt modelId="{B51C3814-9EB3-4521-9BED-19EEE119354E}" type="pres">
      <dgm:prSet presAssocID="{5C67E716-B111-4396-BB6E-6CB1B963005C}" presName="parentShp" presStyleLbl="node1" presStyleIdx="0" presStyleCnt="3">
        <dgm:presLayoutVars>
          <dgm:bulletEnabled val="1"/>
        </dgm:presLayoutVars>
      </dgm:prSet>
      <dgm:spPr/>
    </dgm:pt>
    <dgm:pt modelId="{D08D600F-2218-4F5E-AEBE-6F6793F8E278}" type="pres">
      <dgm:prSet presAssocID="{5C67E716-B111-4396-BB6E-6CB1B963005C}" presName="childShp" presStyleLbl="bgAccFollowNode1" presStyleIdx="0" presStyleCnt="3">
        <dgm:presLayoutVars>
          <dgm:bulletEnabled val="1"/>
        </dgm:presLayoutVars>
      </dgm:prSet>
      <dgm:spPr/>
    </dgm:pt>
    <dgm:pt modelId="{F83C7F1E-7E0C-43CC-A8AF-75F495A522AA}" type="pres">
      <dgm:prSet presAssocID="{9F6112F9-5569-4A69-9999-46C5D4A50F9F}" presName="spacing" presStyleCnt="0"/>
      <dgm:spPr/>
    </dgm:pt>
    <dgm:pt modelId="{17478110-DCC9-4006-B439-F5700EB6A359}" type="pres">
      <dgm:prSet presAssocID="{BB628A80-DA55-4C86-8380-523C8BE52DEB}" presName="linNode" presStyleCnt="0"/>
      <dgm:spPr/>
    </dgm:pt>
    <dgm:pt modelId="{917D4E71-2FB9-4263-83FD-B5B4627CE78D}" type="pres">
      <dgm:prSet presAssocID="{BB628A80-DA55-4C86-8380-523C8BE52DEB}" presName="parentShp" presStyleLbl="node1" presStyleIdx="1" presStyleCnt="3">
        <dgm:presLayoutVars>
          <dgm:bulletEnabled val="1"/>
        </dgm:presLayoutVars>
      </dgm:prSet>
      <dgm:spPr/>
    </dgm:pt>
    <dgm:pt modelId="{950C353D-1E95-4B00-9243-C9F1AB90EC80}" type="pres">
      <dgm:prSet presAssocID="{BB628A80-DA55-4C86-8380-523C8BE52DEB}" presName="childShp" presStyleLbl="bgAccFollowNode1" presStyleIdx="1" presStyleCnt="3">
        <dgm:presLayoutVars>
          <dgm:bulletEnabled val="1"/>
        </dgm:presLayoutVars>
      </dgm:prSet>
      <dgm:spPr/>
    </dgm:pt>
    <dgm:pt modelId="{A5822A50-E188-4624-A5AC-5FDE4C8AFCFB}" type="pres">
      <dgm:prSet presAssocID="{FF9D8B59-9226-467D-ACB8-4C7D5BEF6195}" presName="spacing" presStyleCnt="0"/>
      <dgm:spPr/>
    </dgm:pt>
    <dgm:pt modelId="{9FC41B84-87D4-48BF-93A7-35654883C89A}" type="pres">
      <dgm:prSet presAssocID="{39ED8A53-430E-48C8-8D51-117EABA47EC4}" presName="linNode" presStyleCnt="0"/>
      <dgm:spPr/>
    </dgm:pt>
    <dgm:pt modelId="{415BAFDC-7C1C-498B-9075-F85EEACFC904}" type="pres">
      <dgm:prSet presAssocID="{39ED8A53-430E-48C8-8D51-117EABA47EC4}" presName="parentShp" presStyleLbl="node1" presStyleIdx="2" presStyleCnt="3">
        <dgm:presLayoutVars>
          <dgm:bulletEnabled val="1"/>
        </dgm:presLayoutVars>
      </dgm:prSet>
      <dgm:spPr/>
    </dgm:pt>
    <dgm:pt modelId="{F62B93F8-8F4C-4467-99F2-FAF29A74E266}" type="pres">
      <dgm:prSet presAssocID="{39ED8A53-430E-48C8-8D51-117EABA47EC4}" presName="childShp" presStyleLbl="bgAccFollowNode1" presStyleIdx="2" presStyleCnt="3">
        <dgm:presLayoutVars>
          <dgm:bulletEnabled val="1"/>
        </dgm:presLayoutVars>
      </dgm:prSet>
      <dgm:spPr/>
    </dgm:pt>
  </dgm:ptLst>
  <dgm:cxnLst>
    <dgm:cxn modelId="{0C9B8252-CB54-4EC0-BE57-5AC175913BAF}" srcId="{BB628A80-DA55-4C86-8380-523C8BE52DEB}" destId="{A1D21271-AA4D-43F1-9AFE-3B4BFED94436}" srcOrd="3" destOrd="0" parTransId="{B9F25F40-A131-40E7-BC71-82F5407E9322}" sibTransId="{9DE013E6-D20C-4027-9E21-B7CE02A73008}"/>
    <dgm:cxn modelId="{8F28720B-443E-4D2A-A4B6-BEB05B63A1ED}" srcId="{BB628A80-DA55-4C86-8380-523C8BE52DEB}" destId="{BD13BA5C-174F-49D0-AB20-768AF6E7EF8E}" srcOrd="2" destOrd="0" parTransId="{8C5BFB1A-8224-4BC1-ADAC-166F0ED92DE1}" sibTransId="{CC2C1596-9E06-4B64-BF9D-26652A9B133A}"/>
    <dgm:cxn modelId="{C4ED6FF5-05B0-4005-A521-219405646358}" type="presOf" srcId="{87F7F490-DCFD-45AA-A732-E363A13A35D4}" destId="{D08D600F-2218-4F5E-AEBE-6F6793F8E278}" srcOrd="0" destOrd="0" presId="urn:microsoft.com/office/officeart/2005/8/layout/vList6"/>
    <dgm:cxn modelId="{E78152AA-2BC3-474B-AAB6-BD5E974D1E67}" type="presOf" srcId="{7D136418-C106-48AA-907B-3CF7ED4F4E98}" destId="{BEDC65D0-063D-4507-8334-7E9481235BC5}" srcOrd="0" destOrd="0" presId="urn:microsoft.com/office/officeart/2005/8/layout/vList6"/>
    <dgm:cxn modelId="{B88D24D5-F212-4C10-9E70-15684FE07BB2}" type="presOf" srcId="{97039EB4-0A3A-4F3E-A21D-D0050E0B312E}" destId="{D08D600F-2218-4F5E-AEBE-6F6793F8E278}" srcOrd="0" destOrd="1" presId="urn:microsoft.com/office/officeart/2005/8/layout/vList6"/>
    <dgm:cxn modelId="{95657E92-E72A-40D2-8600-86DDBFE3CC95}" type="presOf" srcId="{5C67E716-B111-4396-BB6E-6CB1B963005C}" destId="{B51C3814-9EB3-4521-9BED-19EEE119354E}" srcOrd="0" destOrd="0" presId="urn:microsoft.com/office/officeart/2005/8/layout/vList6"/>
    <dgm:cxn modelId="{91DBCA34-5243-418F-8807-4C163E2FDD58}" type="presOf" srcId="{39ED8A53-430E-48C8-8D51-117EABA47EC4}" destId="{415BAFDC-7C1C-498B-9075-F85EEACFC904}" srcOrd="0" destOrd="0" presId="urn:microsoft.com/office/officeart/2005/8/layout/vList6"/>
    <dgm:cxn modelId="{7BA15357-2B48-4561-A3FA-7AC8BE10D894}" srcId="{BB628A80-DA55-4C86-8380-523C8BE52DEB}" destId="{9590BC55-DB8C-4C6F-AB4D-6BC56587A9CE}" srcOrd="0" destOrd="0" parTransId="{F5EE32A9-010E-46C1-B5FC-1079D734388B}" sibTransId="{68E0A5DC-0484-4B55-8FE9-B6D0C5081A62}"/>
    <dgm:cxn modelId="{D19F2ABA-9749-4D08-841D-23CE82F5DFD7}" type="presOf" srcId="{9590BC55-DB8C-4C6F-AB4D-6BC56587A9CE}" destId="{950C353D-1E95-4B00-9243-C9F1AB90EC80}" srcOrd="0" destOrd="0" presId="urn:microsoft.com/office/officeart/2005/8/layout/vList6"/>
    <dgm:cxn modelId="{2DE43D93-C3D1-4DAB-AFCB-EC08BD29BF41}" srcId="{7D136418-C106-48AA-907B-3CF7ED4F4E98}" destId="{39ED8A53-430E-48C8-8D51-117EABA47EC4}" srcOrd="2" destOrd="0" parTransId="{2E244075-EDD0-4725-A637-10FB409330FB}" sibTransId="{44B64FEE-0204-4331-9A06-C8508804A1D0}"/>
    <dgm:cxn modelId="{294D9477-295F-4E7D-8F1C-2F64A527C726}" type="presOf" srcId="{BD13BA5C-174F-49D0-AB20-768AF6E7EF8E}" destId="{950C353D-1E95-4B00-9243-C9F1AB90EC80}" srcOrd="0" destOrd="2" presId="urn:microsoft.com/office/officeart/2005/8/layout/vList6"/>
    <dgm:cxn modelId="{59B47C00-B295-4C77-ABB2-F800CF601898}" type="presOf" srcId="{B1242144-3148-4B1D-9D0A-A464D0EEB1CE}" destId="{D08D600F-2218-4F5E-AEBE-6F6793F8E278}" srcOrd="0" destOrd="3" presId="urn:microsoft.com/office/officeart/2005/8/layout/vList6"/>
    <dgm:cxn modelId="{57BDC8BB-9070-4A2C-8593-1B1C480A7A27}" type="presOf" srcId="{A03E2984-4156-4E90-AA4B-1E609D4663C2}" destId="{D08D600F-2218-4F5E-AEBE-6F6793F8E278}" srcOrd="0" destOrd="2" presId="urn:microsoft.com/office/officeart/2005/8/layout/vList6"/>
    <dgm:cxn modelId="{78B96A42-0A65-4CFF-BEC3-8EA0AA7E34B0}" srcId="{39ED8A53-430E-48C8-8D51-117EABA47EC4}" destId="{28926B08-738B-4BA4-91F7-3A71F8CEB88E}" srcOrd="0" destOrd="0" parTransId="{C35F95DA-5851-4F7A-97B2-12A85306ED93}" sibTransId="{326FDBD8-31A4-4D62-878F-15CD84B719F2}"/>
    <dgm:cxn modelId="{DE6EB252-F834-4DE6-9468-BB9519B3C0C9}" type="presOf" srcId="{A1D21271-AA4D-43F1-9AFE-3B4BFED94436}" destId="{950C353D-1E95-4B00-9243-C9F1AB90EC80}" srcOrd="0" destOrd="3" presId="urn:microsoft.com/office/officeart/2005/8/layout/vList6"/>
    <dgm:cxn modelId="{7F2E982D-03CD-45EC-89BE-2A865DABB7CA}" srcId="{5C67E716-B111-4396-BB6E-6CB1B963005C}" destId="{B1242144-3148-4B1D-9D0A-A464D0EEB1CE}" srcOrd="3" destOrd="0" parTransId="{81A7332A-C8F6-480C-A0E1-AE2AE8A5BC0B}" sibTransId="{2A2A6696-9713-4AE5-9DB8-C71889DDF043}"/>
    <dgm:cxn modelId="{66236F43-FB71-4B76-B44B-91C9943138EA}" type="presOf" srcId="{B117087D-1A8E-426B-A774-915093901FC8}" destId="{950C353D-1E95-4B00-9243-C9F1AB90EC80}" srcOrd="0" destOrd="1" presId="urn:microsoft.com/office/officeart/2005/8/layout/vList6"/>
    <dgm:cxn modelId="{90F41F8B-3EF1-46D2-BE23-D3584D8FF591}" type="presOf" srcId="{BB628A80-DA55-4C86-8380-523C8BE52DEB}" destId="{917D4E71-2FB9-4263-83FD-B5B4627CE78D}" srcOrd="0" destOrd="0" presId="urn:microsoft.com/office/officeart/2005/8/layout/vList6"/>
    <dgm:cxn modelId="{CC9C79F9-DDFB-4CCA-9C0C-299D1D6373A3}" srcId="{5C67E716-B111-4396-BB6E-6CB1B963005C}" destId="{97039EB4-0A3A-4F3E-A21D-D0050E0B312E}" srcOrd="1" destOrd="0" parTransId="{B43D2EB3-7DA7-45B8-8E3B-CA75A50D83DD}" sibTransId="{0119B17B-D95F-4FFF-83E0-BA5FA333BA37}"/>
    <dgm:cxn modelId="{32B9B8BD-0227-4374-A783-7CCFB0730110}" srcId="{7D136418-C106-48AA-907B-3CF7ED4F4E98}" destId="{BB628A80-DA55-4C86-8380-523C8BE52DEB}" srcOrd="1" destOrd="0" parTransId="{25C1971C-4EF3-48A4-A87F-91E923E26252}" sibTransId="{FF9D8B59-9226-467D-ACB8-4C7D5BEF6195}"/>
    <dgm:cxn modelId="{84121A26-1C9E-44D7-BF6F-F77E5DB227A2}" srcId="{7D136418-C106-48AA-907B-3CF7ED4F4E98}" destId="{5C67E716-B111-4396-BB6E-6CB1B963005C}" srcOrd="0" destOrd="0" parTransId="{ACE39563-2F1A-4B8C-8058-7AFBF406B6A9}" sibTransId="{9F6112F9-5569-4A69-9999-46C5D4A50F9F}"/>
    <dgm:cxn modelId="{61681BBF-8BCC-4B48-B76B-1979738F3244}" srcId="{5C67E716-B111-4396-BB6E-6CB1B963005C}" destId="{A03E2984-4156-4E90-AA4B-1E609D4663C2}" srcOrd="2" destOrd="0" parTransId="{3D66DEF1-4915-4C0E-BCBB-569B0C8EC0F9}" sibTransId="{429D35B5-CEB3-43D9-8643-177A778DF2F9}"/>
    <dgm:cxn modelId="{4D6B52DB-6761-47C6-BD78-927926679CB2}" type="presOf" srcId="{28926B08-738B-4BA4-91F7-3A71F8CEB88E}" destId="{F62B93F8-8F4C-4467-99F2-FAF29A74E266}" srcOrd="0" destOrd="0" presId="urn:microsoft.com/office/officeart/2005/8/layout/vList6"/>
    <dgm:cxn modelId="{250A3768-30D9-494C-90DA-EB096B3240EE}" srcId="{5C67E716-B111-4396-BB6E-6CB1B963005C}" destId="{87F7F490-DCFD-45AA-A732-E363A13A35D4}" srcOrd="0" destOrd="0" parTransId="{551DF1BF-BAA9-4CB1-95AC-71760B57F4B0}" sibTransId="{B450ACB7-F59F-4986-BFBD-565030147C9C}"/>
    <dgm:cxn modelId="{9AE09824-D1D5-4AC9-AAC6-DD64BF096880}" srcId="{BB628A80-DA55-4C86-8380-523C8BE52DEB}" destId="{B117087D-1A8E-426B-A774-915093901FC8}" srcOrd="1" destOrd="0" parTransId="{FD23D82D-7E3E-44A4-BC2F-2FD3C2CE793B}" sibTransId="{0EAB839C-1050-45AC-9ED3-ABAE0B6225ED}"/>
    <dgm:cxn modelId="{007D6F61-DCE4-48C2-B863-525347C7C297}" type="presParOf" srcId="{BEDC65D0-063D-4507-8334-7E9481235BC5}" destId="{7D9D518A-C4D9-4842-BF66-9C1A6EC3BC7E}" srcOrd="0" destOrd="0" presId="urn:microsoft.com/office/officeart/2005/8/layout/vList6"/>
    <dgm:cxn modelId="{CCC1F1D9-5785-4F1F-82B5-5B3AE91CD1BB}" type="presParOf" srcId="{7D9D518A-C4D9-4842-BF66-9C1A6EC3BC7E}" destId="{B51C3814-9EB3-4521-9BED-19EEE119354E}" srcOrd="0" destOrd="0" presId="urn:microsoft.com/office/officeart/2005/8/layout/vList6"/>
    <dgm:cxn modelId="{30CF85A0-CC9F-4E2D-8A98-4BC946EA4C3F}" type="presParOf" srcId="{7D9D518A-C4D9-4842-BF66-9C1A6EC3BC7E}" destId="{D08D600F-2218-4F5E-AEBE-6F6793F8E278}" srcOrd="1" destOrd="0" presId="urn:microsoft.com/office/officeart/2005/8/layout/vList6"/>
    <dgm:cxn modelId="{43DA0020-B0EE-4554-A6E9-7152E99799BC}" type="presParOf" srcId="{BEDC65D0-063D-4507-8334-7E9481235BC5}" destId="{F83C7F1E-7E0C-43CC-A8AF-75F495A522AA}" srcOrd="1" destOrd="0" presId="urn:microsoft.com/office/officeart/2005/8/layout/vList6"/>
    <dgm:cxn modelId="{8FC426F8-68D2-4A55-8F92-D52DA24D2BCD}" type="presParOf" srcId="{BEDC65D0-063D-4507-8334-7E9481235BC5}" destId="{17478110-DCC9-4006-B439-F5700EB6A359}" srcOrd="2" destOrd="0" presId="urn:microsoft.com/office/officeart/2005/8/layout/vList6"/>
    <dgm:cxn modelId="{09D63773-674B-4669-A59A-0657D6963119}" type="presParOf" srcId="{17478110-DCC9-4006-B439-F5700EB6A359}" destId="{917D4E71-2FB9-4263-83FD-B5B4627CE78D}" srcOrd="0" destOrd="0" presId="urn:microsoft.com/office/officeart/2005/8/layout/vList6"/>
    <dgm:cxn modelId="{F3021D87-227A-4C99-9DA8-C3DC19D26A02}" type="presParOf" srcId="{17478110-DCC9-4006-B439-F5700EB6A359}" destId="{950C353D-1E95-4B00-9243-C9F1AB90EC80}" srcOrd="1" destOrd="0" presId="urn:microsoft.com/office/officeart/2005/8/layout/vList6"/>
    <dgm:cxn modelId="{C41E35DD-5BE6-4155-8EAB-BBB813109380}" type="presParOf" srcId="{BEDC65D0-063D-4507-8334-7E9481235BC5}" destId="{A5822A50-E188-4624-A5AC-5FDE4C8AFCFB}" srcOrd="3" destOrd="0" presId="urn:microsoft.com/office/officeart/2005/8/layout/vList6"/>
    <dgm:cxn modelId="{C3B56171-AA32-477E-86CA-D7884D31053F}" type="presParOf" srcId="{BEDC65D0-063D-4507-8334-7E9481235BC5}" destId="{9FC41B84-87D4-48BF-93A7-35654883C89A}" srcOrd="4" destOrd="0" presId="urn:microsoft.com/office/officeart/2005/8/layout/vList6"/>
    <dgm:cxn modelId="{34D4CBE9-5DFB-415B-B9C6-A99BE329FF60}" type="presParOf" srcId="{9FC41B84-87D4-48BF-93A7-35654883C89A}" destId="{415BAFDC-7C1C-498B-9075-F85EEACFC904}" srcOrd="0" destOrd="0" presId="urn:microsoft.com/office/officeart/2005/8/layout/vList6"/>
    <dgm:cxn modelId="{AA3C8A14-6919-42E9-9CB4-C7D62529E4D4}" type="presParOf" srcId="{9FC41B84-87D4-48BF-93A7-35654883C89A}" destId="{F62B93F8-8F4C-4467-99F2-FAF29A74E26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CD063-7E55-4F27-81A8-3FF1429350CF}">
      <dsp:nvSpPr>
        <dsp:cNvPr id="0" name=""/>
        <dsp:cNvSpPr/>
      </dsp:nvSpPr>
      <dsp:spPr>
        <a:xfrm>
          <a:off x="1306304" y="1567"/>
          <a:ext cx="1570806" cy="785403"/>
        </a:xfrm>
        <a:prstGeom prst="roundRect">
          <a:avLst>
            <a:gd name="adj" fmla="val 10000"/>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Advantages</a:t>
          </a:r>
        </a:p>
      </dsp:txBody>
      <dsp:txXfrm>
        <a:off x="1329308" y="24571"/>
        <a:ext cx="1524798" cy="739395"/>
      </dsp:txXfrm>
    </dsp:sp>
    <dsp:sp modelId="{D7D9B128-5F7E-4B76-9B74-4FC095008AA2}">
      <dsp:nvSpPr>
        <dsp:cNvPr id="0" name=""/>
        <dsp:cNvSpPr/>
      </dsp:nvSpPr>
      <dsp:spPr>
        <a:xfrm>
          <a:off x="1463384" y="786970"/>
          <a:ext cx="157080" cy="589052"/>
        </a:xfrm>
        <a:custGeom>
          <a:avLst/>
          <a:gdLst/>
          <a:ahLst/>
          <a:cxnLst/>
          <a:rect l="0" t="0" r="0" b="0"/>
          <a:pathLst>
            <a:path>
              <a:moveTo>
                <a:pt x="0" y="0"/>
              </a:moveTo>
              <a:lnTo>
                <a:pt x="0" y="589052"/>
              </a:lnTo>
              <a:lnTo>
                <a:pt x="157080" y="58905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529101-2409-41D4-BE6C-AB6A079DC79F}">
      <dsp:nvSpPr>
        <dsp:cNvPr id="0" name=""/>
        <dsp:cNvSpPr/>
      </dsp:nvSpPr>
      <dsp:spPr>
        <a:xfrm>
          <a:off x="1620465" y="983321"/>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Portability</a:t>
          </a:r>
        </a:p>
      </dsp:txBody>
      <dsp:txXfrm>
        <a:off x="1643469" y="1006325"/>
        <a:ext cx="1210637" cy="739395"/>
      </dsp:txXfrm>
    </dsp:sp>
    <dsp:sp modelId="{72930B75-8733-4835-ABF5-F301967B7EC0}">
      <dsp:nvSpPr>
        <dsp:cNvPr id="0" name=""/>
        <dsp:cNvSpPr/>
      </dsp:nvSpPr>
      <dsp:spPr>
        <a:xfrm>
          <a:off x="1463384" y="786970"/>
          <a:ext cx="157080" cy="1570806"/>
        </a:xfrm>
        <a:custGeom>
          <a:avLst/>
          <a:gdLst/>
          <a:ahLst/>
          <a:cxnLst/>
          <a:rect l="0" t="0" r="0" b="0"/>
          <a:pathLst>
            <a:path>
              <a:moveTo>
                <a:pt x="0" y="0"/>
              </a:moveTo>
              <a:lnTo>
                <a:pt x="0" y="1570806"/>
              </a:lnTo>
              <a:lnTo>
                <a:pt x="157080" y="1570806"/>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FCB29D-743B-46FC-89CF-6958AA43D950}">
      <dsp:nvSpPr>
        <dsp:cNvPr id="0" name=""/>
        <dsp:cNvSpPr/>
      </dsp:nvSpPr>
      <dsp:spPr>
        <a:xfrm>
          <a:off x="1620465" y="1965075"/>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642067"/>
              <a:satOff val="7938"/>
              <a:lumOff val="-2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Multi-language support</a:t>
          </a:r>
        </a:p>
      </dsp:txBody>
      <dsp:txXfrm>
        <a:off x="1643469" y="1988079"/>
        <a:ext cx="1210637" cy="739395"/>
      </dsp:txXfrm>
    </dsp:sp>
    <dsp:sp modelId="{F5823AF3-FB35-47AC-A8B3-CA418BC94A98}">
      <dsp:nvSpPr>
        <dsp:cNvPr id="0" name=""/>
        <dsp:cNvSpPr/>
      </dsp:nvSpPr>
      <dsp:spPr>
        <a:xfrm>
          <a:off x="1463384" y="786970"/>
          <a:ext cx="157080" cy="2552560"/>
        </a:xfrm>
        <a:custGeom>
          <a:avLst/>
          <a:gdLst/>
          <a:ahLst/>
          <a:cxnLst/>
          <a:rect l="0" t="0" r="0" b="0"/>
          <a:pathLst>
            <a:path>
              <a:moveTo>
                <a:pt x="0" y="0"/>
              </a:moveTo>
              <a:lnTo>
                <a:pt x="0" y="2552560"/>
              </a:lnTo>
              <a:lnTo>
                <a:pt x="157080" y="255256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3C85D2-11B1-4299-BB98-E51C5DAB3586}">
      <dsp:nvSpPr>
        <dsp:cNvPr id="0" name=""/>
        <dsp:cNvSpPr/>
      </dsp:nvSpPr>
      <dsp:spPr>
        <a:xfrm>
          <a:off x="1620465" y="2946829"/>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284134"/>
              <a:satOff val="15876"/>
              <a:lumOff val="-5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Only one CLR</a:t>
          </a:r>
          <a:br>
            <a:rPr lang="en-US" sz="1100" kern="1200" dirty="0"/>
          </a:br>
          <a:r>
            <a:rPr lang="en-US" sz="1100" kern="1200" dirty="0"/>
            <a:t>per platform</a:t>
          </a:r>
        </a:p>
      </dsp:txBody>
      <dsp:txXfrm>
        <a:off x="1643469" y="2969833"/>
        <a:ext cx="1210637" cy="739395"/>
      </dsp:txXfrm>
    </dsp:sp>
    <dsp:sp modelId="{90415B23-0CF2-4185-8E4B-3AA2975C865D}">
      <dsp:nvSpPr>
        <dsp:cNvPr id="0" name=""/>
        <dsp:cNvSpPr/>
      </dsp:nvSpPr>
      <dsp:spPr>
        <a:xfrm>
          <a:off x="3269812" y="1567"/>
          <a:ext cx="1966445" cy="785403"/>
        </a:xfrm>
        <a:prstGeom prst="roundRect">
          <a:avLst>
            <a:gd name="adj" fmla="val 10000"/>
          </a:avLst>
        </a:prstGeom>
        <a:gradFill rotWithShape="0">
          <a:gsLst>
            <a:gs pos="0">
              <a:schemeClr val="accent4">
                <a:hueOff val="-3210336"/>
                <a:satOff val="39690"/>
                <a:lumOff val="-12939"/>
                <a:alphaOff val="0"/>
                <a:tint val="92000"/>
                <a:satMod val="170000"/>
              </a:schemeClr>
            </a:gs>
            <a:gs pos="15000">
              <a:schemeClr val="accent4">
                <a:hueOff val="-3210336"/>
                <a:satOff val="39690"/>
                <a:lumOff val="-12939"/>
                <a:alphaOff val="0"/>
                <a:tint val="92000"/>
                <a:shade val="99000"/>
                <a:satMod val="170000"/>
              </a:schemeClr>
            </a:gs>
            <a:gs pos="62000">
              <a:schemeClr val="accent4">
                <a:hueOff val="-3210336"/>
                <a:satOff val="39690"/>
                <a:lumOff val="-12939"/>
                <a:alphaOff val="0"/>
                <a:tint val="96000"/>
                <a:shade val="80000"/>
                <a:satMod val="170000"/>
              </a:schemeClr>
            </a:gs>
            <a:gs pos="97000">
              <a:schemeClr val="accent4">
                <a:hueOff val="-3210336"/>
                <a:satOff val="39690"/>
                <a:lumOff val="-12939"/>
                <a:alphaOff val="0"/>
                <a:tint val="98000"/>
                <a:shade val="63000"/>
                <a:satMod val="170000"/>
              </a:schemeClr>
            </a:gs>
            <a:gs pos="100000">
              <a:schemeClr val="accent4">
                <a:hueOff val="-3210336"/>
                <a:satOff val="39690"/>
                <a:lumOff val="-12939"/>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3210336"/>
              <a:satOff val="39690"/>
              <a:lumOff val="-12939"/>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Disadvantages</a:t>
          </a:r>
        </a:p>
      </dsp:txBody>
      <dsp:txXfrm>
        <a:off x="3292816" y="24571"/>
        <a:ext cx="1920437" cy="739395"/>
      </dsp:txXfrm>
    </dsp:sp>
    <dsp:sp modelId="{CE0A519C-1347-4087-9B21-9AB7E23C2025}">
      <dsp:nvSpPr>
        <dsp:cNvPr id="0" name=""/>
        <dsp:cNvSpPr/>
      </dsp:nvSpPr>
      <dsp:spPr>
        <a:xfrm>
          <a:off x="3466456" y="786970"/>
          <a:ext cx="196644" cy="589052"/>
        </a:xfrm>
        <a:custGeom>
          <a:avLst/>
          <a:gdLst/>
          <a:ahLst/>
          <a:cxnLst/>
          <a:rect l="0" t="0" r="0" b="0"/>
          <a:pathLst>
            <a:path>
              <a:moveTo>
                <a:pt x="0" y="0"/>
              </a:moveTo>
              <a:lnTo>
                <a:pt x="0" y="589052"/>
              </a:lnTo>
              <a:lnTo>
                <a:pt x="196644" y="58905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6DC96-D8F0-4E00-99DC-C1221BA0B977}">
      <dsp:nvSpPr>
        <dsp:cNvPr id="0" name=""/>
        <dsp:cNvSpPr/>
      </dsp:nvSpPr>
      <dsp:spPr>
        <a:xfrm>
          <a:off x="3663101" y="983321"/>
          <a:ext cx="2726794"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926202"/>
              <a:satOff val="23814"/>
              <a:lumOff val="-77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Performance (at least in the first run)</a:t>
          </a:r>
        </a:p>
      </dsp:txBody>
      <dsp:txXfrm>
        <a:off x="3686105" y="1006325"/>
        <a:ext cx="2680786" cy="739395"/>
      </dsp:txXfrm>
    </dsp:sp>
    <dsp:sp modelId="{76A1C89B-5465-4899-93D8-345AB127A1B1}">
      <dsp:nvSpPr>
        <dsp:cNvPr id="0" name=""/>
        <dsp:cNvSpPr/>
      </dsp:nvSpPr>
      <dsp:spPr>
        <a:xfrm>
          <a:off x="3466456" y="786970"/>
          <a:ext cx="196644" cy="1570806"/>
        </a:xfrm>
        <a:custGeom>
          <a:avLst/>
          <a:gdLst/>
          <a:ahLst/>
          <a:cxnLst/>
          <a:rect l="0" t="0" r="0" b="0"/>
          <a:pathLst>
            <a:path>
              <a:moveTo>
                <a:pt x="0" y="0"/>
              </a:moveTo>
              <a:lnTo>
                <a:pt x="0" y="1570806"/>
              </a:lnTo>
              <a:lnTo>
                <a:pt x="196644" y="1570806"/>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5297B7-7189-43FB-80BF-56C99C316738}">
      <dsp:nvSpPr>
        <dsp:cNvPr id="0" name=""/>
        <dsp:cNvSpPr/>
      </dsp:nvSpPr>
      <dsp:spPr>
        <a:xfrm>
          <a:off x="3663101" y="1965075"/>
          <a:ext cx="2726781"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2568269"/>
              <a:satOff val="31752"/>
              <a:lumOff val="-103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Intellectual property of the code (can be disassembled / reverse engineered)</a:t>
          </a:r>
        </a:p>
      </dsp:txBody>
      <dsp:txXfrm>
        <a:off x="3686105" y="1988079"/>
        <a:ext cx="2680773" cy="739395"/>
      </dsp:txXfrm>
    </dsp:sp>
    <dsp:sp modelId="{BB1EF32B-AE2B-4F9D-AC92-4C59256AEFB5}">
      <dsp:nvSpPr>
        <dsp:cNvPr id="0" name=""/>
        <dsp:cNvSpPr/>
      </dsp:nvSpPr>
      <dsp:spPr>
        <a:xfrm>
          <a:off x="3466456" y="786970"/>
          <a:ext cx="196644" cy="2552560"/>
        </a:xfrm>
        <a:custGeom>
          <a:avLst/>
          <a:gdLst/>
          <a:ahLst/>
          <a:cxnLst/>
          <a:rect l="0" t="0" r="0" b="0"/>
          <a:pathLst>
            <a:path>
              <a:moveTo>
                <a:pt x="0" y="0"/>
              </a:moveTo>
              <a:lnTo>
                <a:pt x="0" y="2552560"/>
              </a:lnTo>
              <a:lnTo>
                <a:pt x="196644" y="255256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FC6B95-28F3-4A0D-B295-F3C285AEBFBC}">
      <dsp:nvSpPr>
        <dsp:cNvPr id="0" name=""/>
        <dsp:cNvSpPr/>
      </dsp:nvSpPr>
      <dsp:spPr>
        <a:xfrm>
          <a:off x="3663101" y="2946829"/>
          <a:ext cx="2726781"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3210336"/>
              <a:satOff val="39690"/>
              <a:lumOff val="-129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rtl="0">
            <a:lnSpc>
              <a:spcPct val="90000"/>
            </a:lnSpc>
            <a:spcBef>
              <a:spcPct val="0"/>
            </a:spcBef>
            <a:spcAft>
              <a:spcPct val="35000"/>
            </a:spcAft>
            <a:buNone/>
          </a:pPr>
          <a:r>
            <a:rPr lang="en-US" sz="1100" kern="1200" dirty="0"/>
            <a:t>Dependency on the .NET Framework</a:t>
          </a:r>
        </a:p>
      </dsp:txBody>
      <dsp:txXfrm>
        <a:off x="3686105" y="2969833"/>
        <a:ext cx="2680773" cy="73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62506-A856-46A1-8EE3-D5F7BE6BC9F1}">
      <dsp:nvSpPr>
        <dsp:cNvPr id="0" name=""/>
        <dsp:cNvSpPr/>
      </dsp:nvSpPr>
      <dsp:spPr>
        <a:xfrm>
          <a:off x="2784247" y="2735689"/>
          <a:ext cx="1929584" cy="1929584"/>
        </a:xfrm>
        <a:prstGeom prst="ellips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rtl="0">
            <a:lnSpc>
              <a:spcPct val="90000"/>
            </a:lnSpc>
            <a:spcBef>
              <a:spcPct val="0"/>
            </a:spcBef>
            <a:spcAft>
              <a:spcPct val="35000"/>
            </a:spcAft>
            <a:buNone/>
          </a:pPr>
          <a:r>
            <a:rPr lang="en-US" sz="4900" kern="1200" dirty="0"/>
            <a:t>GAC</a:t>
          </a:r>
        </a:p>
      </dsp:txBody>
      <dsp:txXfrm>
        <a:off x="3066828" y="3018270"/>
        <a:ext cx="1364422" cy="1364422"/>
      </dsp:txXfrm>
    </dsp:sp>
    <dsp:sp modelId="{BC6DBB28-8CF8-4B12-9626-1DB8681F7B30}">
      <dsp:nvSpPr>
        <dsp:cNvPr id="0" name=""/>
        <dsp:cNvSpPr/>
      </dsp:nvSpPr>
      <dsp:spPr>
        <a:xfrm rot="10800000">
          <a:off x="917126" y="3425516"/>
          <a:ext cx="1764429" cy="549931"/>
        </a:xfrm>
        <a:prstGeom prst="leftArrow">
          <a:avLst>
            <a:gd name="adj1" fmla="val 60000"/>
            <a:gd name="adj2" fmla="val 50000"/>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AD73B312-6476-494A-8749-1690CDF875C3}">
      <dsp:nvSpPr>
        <dsp:cNvPr id="0" name=""/>
        <dsp:cNvSpPr/>
      </dsp:nvSpPr>
      <dsp:spPr>
        <a:xfrm>
          <a:off x="574" y="2967239"/>
          <a:ext cx="1833104" cy="1466483"/>
        </a:xfrm>
        <a:prstGeom prst="roundRect">
          <a:avLst>
            <a:gd name="adj" fmla="val 10000"/>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Central repository for .NET assemblies</a:t>
          </a:r>
        </a:p>
      </dsp:txBody>
      <dsp:txXfrm>
        <a:off x="43526" y="3010191"/>
        <a:ext cx="1747200" cy="1380579"/>
      </dsp:txXfrm>
    </dsp:sp>
    <dsp:sp modelId="{C1C0E21C-A234-44E8-8235-29B1A0C1617B}">
      <dsp:nvSpPr>
        <dsp:cNvPr id="0" name=""/>
        <dsp:cNvSpPr/>
      </dsp:nvSpPr>
      <dsp:spPr>
        <a:xfrm rot="13500000">
          <a:off x="1488179" y="2046870"/>
          <a:ext cx="1764429" cy="549931"/>
        </a:xfrm>
        <a:prstGeom prst="leftArrow">
          <a:avLst>
            <a:gd name="adj1" fmla="val 60000"/>
            <a:gd name="adj2" fmla="val 50000"/>
          </a:avLst>
        </a:prstGeom>
        <a:gradFill rotWithShape="0">
          <a:gsLst>
            <a:gs pos="0">
              <a:schemeClr val="accent5">
                <a:hueOff val="2970924"/>
                <a:satOff val="-15130"/>
                <a:lumOff val="2794"/>
                <a:alphaOff val="0"/>
                <a:tint val="92000"/>
                <a:satMod val="170000"/>
              </a:schemeClr>
            </a:gs>
            <a:gs pos="15000">
              <a:schemeClr val="accent5">
                <a:hueOff val="2970924"/>
                <a:satOff val="-15130"/>
                <a:lumOff val="2794"/>
                <a:alphaOff val="0"/>
                <a:tint val="92000"/>
                <a:shade val="99000"/>
                <a:satMod val="170000"/>
              </a:schemeClr>
            </a:gs>
            <a:gs pos="62000">
              <a:schemeClr val="accent5">
                <a:hueOff val="2970924"/>
                <a:satOff val="-15130"/>
                <a:lumOff val="2794"/>
                <a:alphaOff val="0"/>
                <a:tint val="96000"/>
                <a:shade val="80000"/>
                <a:satMod val="170000"/>
              </a:schemeClr>
            </a:gs>
            <a:gs pos="97000">
              <a:schemeClr val="accent5">
                <a:hueOff val="2970924"/>
                <a:satOff val="-15130"/>
                <a:lumOff val="2794"/>
                <a:alphaOff val="0"/>
                <a:tint val="98000"/>
                <a:shade val="63000"/>
                <a:satMod val="170000"/>
              </a:schemeClr>
            </a:gs>
            <a:gs pos="100000">
              <a:schemeClr val="accent5">
                <a:hueOff val="2970924"/>
                <a:satOff val="-15130"/>
                <a:lumOff val="2794"/>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2970924"/>
              <a:satOff val="-15130"/>
              <a:lumOff val="2794"/>
              <a:alphaOff val="0"/>
            </a:schemeClr>
          </a:contourClr>
        </a:sp3d>
      </dsp:spPr>
      <dsp:style>
        <a:lnRef idx="0">
          <a:scrgbClr r="0" g="0" b="0"/>
        </a:lnRef>
        <a:fillRef idx="3">
          <a:scrgbClr r="0" g="0" b="0"/>
        </a:fillRef>
        <a:effectRef idx="3">
          <a:scrgbClr r="0" g="0" b="0"/>
        </a:effectRef>
        <a:fontRef idx="minor">
          <a:schemeClr val="lt1"/>
        </a:fontRef>
      </dsp:style>
    </dsp:sp>
    <dsp:sp modelId="{FD0F2528-20E7-4C7E-BC1A-1017515594E1}">
      <dsp:nvSpPr>
        <dsp:cNvPr id="0" name=""/>
        <dsp:cNvSpPr/>
      </dsp:nvSpPr>
      <dsp:spPr>
        <a:xfrm>
          <a:off x="830022" y="964774"/>
          <a:ext cx="1833104" cy="1466483"/>
        </a:xfrm>
        <a:prstGeom prst="roundRect">
          <a:avLst>
            <a:gd name="adj" fmla="val 10000"/>
          </a:avLst>
        </a:prstGeom>
        <a:gradFill rotWithShape="0">
          <a:gsLst>
            <a:gs pos="0">
              <a:schemeClr val="accent5">
                <a:hueOff val="2970924"/>
                <a:satOff val="-15130"/>
                <a:lumOff val="2794"/>
                <a:alphaOff val="0"/>
                <a:tint val="92000"/>
                <a:satMod val="170000"/>
              </a:schemeClr>
            </a:gs>
            <a:gs pos="15000">
              <a:schemeClr val="accent5">
                <a:hueOff val="2970924"/>
                <a:satOff val="-15130"/>
                <a:lumOff val="2794"/>
                <a:alphaOff val="0"/>
                <a:tint val="92000"/>
                <a:shade val="99000"/>
                <a:satMod val="170000"/>
              </a:schemeClr>
            </a:gs>
            <a:gs pos="62000">
              <a:schemeClr val="accent5">
                <a:hueOff val="2970924"/>
                <a:satOff val="-15130"/>
                <a:lumOff val="2794"/>
                <a:alphaOff val="0"/>
                <a:tint val="96000"/>
                <a:shade val="80000"/>
                <a:satMod val="170000"/>
              </a:schemeClr>
            </a:gs>
            <a:gs pos="97000">
              <a:schemeClr val="accent5">
                <a:hueOff val="2970924"/>
                <a:satOff val="-15130"/>
                <a:lumOff val="2794"/>
                <a:alphaOff val="0"/>
                <a:tint val="98000"/>
                <a:shade val="63000"/>
                <a:satMod val="170000"/>
              </a:schemeClr>
            </a:gs>
            <a:gs pos="100000">
              <a:schemeClr val="accent5">
                <a:hueOff val="2970924"/>
                <a:satOff val="-15130"/>
                <a:lumOff val="2794"/>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2970924"/>
              <a:satOff val="-15130"/>
              <a:lumOff val="2794"/>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Provides a shared assembly location</a:t>
          </a:r>
        </a:p>
      </dsp:txBody>
      <dsp:txXfrm>
        <a:off x="872974" y="1007726"/>
        <a:ext cx="1747200" cy="1380579"/>
      </dsp:txXfrm>
    </dsp:sp>
    <dsp:sp modelId="{F698EA86-A704-4EA3-BDD9-4D7850267F28}">
      <dsp:nvSpPr>
        <dsp:cNvPr id="0" name=""/>
        <dsp:cNvSpPr/>
      </dsp:nvSpPr>
      <dsp:spPr>
        <a:xfrm rot="16200000">
          <a:off x="2866825" y="1475817"/>
          <a:ext cx="1764429" cy="549931"/>
        </a:xfrm>
        <a:prstGeom prst="leftArrow">
          <a:avLst>
            <a:gd name="adj1" fmla="val 60000"/>
            <a:gd name="adj2" fmla="val 50000"/>
          </a:avLst>
        </a:prstGeom>
        <a:gradFill rotWithShape="0">
          <a:gsLst>
            <a:gs pos="0">
              <a:schemeClr val="accent5">
                <a:hueOff val="5941847"/>
                <a:satOff val="-30260"/>
                <a:lumOff val="5588"/>
                <a:alphaOff val="0"/>
                <a:tint val="92000"/>
                <a:satMod val="170000"/>
              </a:schemeClr>
            </a:gs>
            <a:gs pos="15000">
              <a:schemeClr val="accent5">
                <a:hueOff val="5941847"/>
                <a:satOff val="-30260"/>
                <a:lumOff val="5588"/>
                <a:alphaOff val="0"/>
                <a:tint val="92000"/>
                <a:shade val="99000"/>
                <a:satMod val="170000"/>
              </a:schemeClr>
            </a:gs>
            <a:gs pos="62000">
              <a:schemeClr val="accent5">
                <a:hueOff val="5941847"/>
                <a:satOff val="-30260"/>
                <a:lumOff val="5588"/>
                <a:alphaOff val="0"/>
                <a:tint val="96000"/>
                <a:shade val="80000"/>
                <a:satMod val="170000"/>
              </a:schemeClr>
            </a:gs>
            <a:gs pos="97000">
              <a:schemeClr val="accent5">
                <a:hueOff val="5941847"/>
                <a:satOff val="-30260"/>
                <a:lumOff val="5588"/>
                <a:alphaOff val="0"/>
                <a:tint val="98000"/>
                <a:shade val="63000"/>
                <a:satMod val="170000"/>
              </a:schemeClr>
            </a:gs>
            <a:gs pos="100000">
              <a:schemeClr val="accent5">
                <a:hueOff val="5941847"/>
                <a:satOff val="-30260"/>
                <a:lumOff val="5588"/>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5941847"/>
              <a:satOff val="-30260"/>
              <a:lumOff val="5588"/>
              <a:alphaOff val="0"/>
            </a:schemeClr>
          </a:contourClr>
        </a:sp3d>
      </dsp:spPr>
      <dsp:style>
        <a:lnRef idx="0">
          <a:scrgbClr r="0" g="0" b="0"/>
        </a:lnRef>
        <a:fillRef idx="3">
          <a:scrgbClr r="0" g="0" b="0"/>
        </a:fillRef>
        <a:effectRef idx="3">
          <a:scrgbClr r="0" g="0" b="0"/>
        </a:effectRef>
        <a:fontRef idx="minor">
          <a:schemeClr val="lt1"/>
        </a:fontRef>
      </dsp:style>
    </dsp:sp>
    <dsp:sp modelId="{7F1ACE4F-1BDF-4A36-B336-0B3BE568C131}">
      <dsp:nvSpPr>
        <dsp:cNvPr id="0" name=""/>
        <dsp:cNvSpPr/>
      </dsp:nvSpPr>
      <dsp:spPr>
        <a:xfrm>
          <a:off x="2832487" y="135326"/>
          <a:ext cx="1833104" cy="1466483"/>
        </a:xfrm>
        <a:prstGeom prst="roundRect">
          <a:avLst>
            <a:gd name="adj" fmla="val 10000"/>
          </a:avLst>
        </a:prstGeom>
        <a:gradFill rotWithShape="0">
          <a:gsLst>
            <a:gs pos="0">
              <a:schemeClr val="accent5">
                <a:hueOff val="5941847"/>
                <a:satOff val="-30260"/>
                <a:lumOff val="5588"/>
                <a:alphaOff val="0"/>
                <a:tint val="92000"/>
                <a:satMod val="170000"/>
              </a:schemeClr>
            </a:gs>
            <a:gs pos="15000">
              <a:schemeClr val="accent5">
                <a:hueOff val="5941847"/>
                <a:satOff val="-30260"/>
                <a:lumOff val="5588"/>
                <a:alphaOff val="0"/>
                <a:tint val="92000"/>
                <a:shade val="99000"/>
                <a:satMod val="170000"/>
              </a:schemeClr>
            </a:gs>
            <a:gs pos="62000">
              <a:schemeClr val="accent5">
                <a:hueOff val="5941847"/>
                <a:satOff val="-30260"/>
                <a:lumOff val="5588"/>
                <a:alphaOff val="0"/>
                <a:tint val="96000"/>
                <a:shade val="80000"/>
                <a:satMod val="170000"/>
              </a:schemeClr>
            </a:gs>
            <a:gs pos="97000">
              <a:schemeClr val="accent5">
                <a:hueOff val="5941847"/>
                <a:satOff val="-30260"/>
                <a:lumOff val="5588"/>
                <a:alphaOff val="0"/>
                <a:tint val="98000"/>
                <a:shade val="63000"/>
                <a:satMod val="170000"/>
              </a:schemeClr>
            </a:gs>
            <a:gs pos="100000">
              <a:schemeClr val="accent5">
                <a:hueOff val="5941847"/>
                <a:satOff val="-30260"/>
                <a:lumOff val="5588"/>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5941847"/>
              <a:satOff val="-30260"/>
              <a:lumOff val="5588"/>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Supports assembly versioning</a:t>
          </a:r>
          <a:br>
            <a:rPr lang="en-US" sz="1800" kern="1200" dirty="0"/>
          </a:br>
          <a:r>
            <a:rPr lang="en-US" sz="1800" kern="1200" dirty="0"/>
            <a:t>(side by side execution)</a:t>
          </a:r>
        </a:p>
      </dsp:txBody>
      <dsp:txXfrm>
        <a:off x="2875439" y="178278"/>
        <a:ext cx="1747200" cy="1380579"/>
      </dsp:txXfrm>
    </dsp:sp>
    <dsp:sp modelId="{4BC8B16B-EF84-49FA-A314-71D183A9C6BC}">
      <dsp:nvSpPr>
        <dsp:cNvPr id="0" name=""/>
        <dsp:cNvSpPr/>
      </dsp:nvSpPr>
      <dsp:spPr>
        <a:xfrm rot="18900000">
          <a:off x="4245470" y="2046870"/>
          <a:ext cx="1764429" cy="549931"/>
        </a:xfrm>
        <a:prstGeom prst="leftArrow">
          <a:avLst>
            <a:gd name="adj1" fmla="val 60000"/>
            <a:gd name="adj2" fmla="val 50000"/>
          </a:avLst>
        </a:prstGeom>
        <a:gradFill rotWithShape="0">
          <a:gsLst>
            <a:gs pos="0">
              <a:schemeClr val="accent5">
                <a:hueOff val="8912770"/>
                <a:satOff val="-45390"/>
                <a:lumOff val="8381"/>
                <a:alphaOff val="0"/>
                <a:tint val="92000"/>
                <a:satMod val="170000"/>
              </a:schemeClr>
            </a:gs>
            <a:gs pos="15000">
              <a:schemeClr val="accent5">
                <a:hueOff val="8912770"/>
                <a:satOff val="-45390"/>
                <a:lumOff val="8381"/>
                <a:alphaOff val="0"/>
                <a:tint val="92000"/>
                <a:shade val="99000"/>
                <a:satMod val="170000"/>
              </a:schemeClr>
            </a:gs>
            <a:gs pos="62000">
              <a:schemeClr val="accent5">
                <a:hueOff val="8912770"/>
                <a:satOff val="-45390"/>
                <a:lumOff val="8381"/>
                <a:alphaOff val="0"/>
                <a:tint val="96000"/>
                <a:shade val="80000"/>
                <a:satMod val="170000"/>
              </a:schemeClr>
            </a:gs>
            <a:gs pos="97000">
              <a:schemeClr val="accent5">
                <a:hueOff val="8912770"/>
                <a:satOff val="-45390"/>
                <a:lumOff val="8381"/>
                <a:alphaOff val="0"/>
                <a:tint val="98000"/>
                <a:shade val="63000"/>
                <a:satMod val="170000"/>
              </a:schemeClr>
            </a:gs>
            <a:gs pos="100000">
              <a:schemeClr val="accent5">
                <a:hueOff val="8912770"/>
                <a:satOff val="-45390"/>
                <a:lumOff val="8381"/>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8912770"/>
              <a:satOff val="-45390"/>
              <a:lumOff val="8381"/>
              <a:alphaOff val="0"/>
            </a:schemeClr>
          </a:contourClr>
        </a:sp3d>
      </dsp:spPr>
      <dsp:style>
        <a:lnRef idx="0">
          <a:scrgbClr r="0" g="0" b="0"/>
        </a:lnRef>
        <a:fillRef idx="3">
          <a:scrgbClr r="0" g="0" b="0"/>
        </a:fillRef>
        <a:effectRef idx="3">
          <a:scrgbClr r="0" g="0" b="0"/>
        </a:effectRef>
        <a:fontRef idx="minor">
          <a:schemeClr val="lt1"/>
        </a:fontRef>
      </dsp:style>
    </dsp:sp>
    <dsp:sp modelId="{E88495CE-CC41-4F03-87C6-6AB0C36B6310}">
      <dsp:nvSpPr>
        <dsp:cNvPr id="0" name=""/>
        <dsp:cNvSpPr/>
      </dsp:nvSpPr>
      <dsp:spPr>
        <a:xfrm>
          <a:off x="4834952" y="964774"/>
          <a:ext cx="1833104" cy="1466483"/>
        </a:xfrm>
        <a:prstGeom prst="roundRect">
          <a:avLst>
            <a:gd name="adj" fmla="val 10000"/>
          </a:avLst>
        </a:prstGeom>
        <a:gradFill rotWithShape="0">
          <a:gsLst>
            <a:gs pos="0">
              <a:schemeClr val="accent5">
                <a:hueOff val="8912770"/>
                <a:satOff val="-45390"/>
                <a:lumOff val="8381"/>
                <a:alphaOff val="0"/>
                <a:tint val="92000"/>
                <a:satMod val="170000"/>
              </a:schemeClr>
            </a:gs>
            <a:gs pos="15000">
              <a:schemeClr val="accent5">
                <a:hueOff val="8912770"/>
                <a:satOff val="-45390"/>
                <a:lumOff val="8381"/>
                <a:alphaOff val="0"/>
                <a:tint val="92000"/>
                <a:shade val="99000"/>
                <a:satMod val="170000"/>
              </a:schemeClr>
            </a:gs>
            <a:gs pos="62000">
              <a:schemeClr val="accent5">
                <a:hueOff val="8912770"/>
                <a:satOff val="-45390"/>
                <a:lumOff val="8381"/>
                <a:alphaOff val="0"/>
                <a:tint val="96000"/>
                <a:shade val="80000"/>
                <a:satMod val="170000"/>
              </a:schemeClr>
            </a:gs>
            <a:gs pos="97000">
              <a:schemeClr val="accent5">
                <a:hueOff val="8912770"/>
                <a:satOff val="-45390"/>
                <a:lumOff val="8381"/>
                <a:alphaOff val="0"/>
                <a:tint val="98000"/>
                <a:shade val="63000"/>
                <a:satMod val="170000"/>
              </a:schemeClr>
            </a:gs>
            <a:gs pos="100000">
              <a:schemeClr val="accent5">
                <a:hueOff val="8912770"/>
                <a:satOff val="-45390"/>
                <a:lumOff val="8381"/>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8912770"/>
              <a:satOff val="-45390"/>
              <a:lumOff val="8381"/>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Physically located at </a:t>
          </a:r>
          <a:r>
            <a:rPr lang="en-US" sz="1800" i="1" kern="1200" dirty="0"/>
            <a:t>%</a:t>
          </a:r>
          <a:r>
            <a:rPr lang="en-US" sz="1800" i="1" kern="1200" dirty="0" err="1"/>
            <a:t>windir</a:t>
          </a:r>
          <a:r>
            <a:rPr lang="en-US" sz="1800" i="1" kern="1200" dirty="0"/>
            <a:t>%\assembly</a:t>
          </a:r>
          <a:endParaRPr lang="en-US" sz="1800" kern="1200" dirty="0"/>
        </a:p>
      </dsp:txBody>
      <dsp:txXfrm>
        <a:off x="4877904" y="1007726"/>
        <a:ext cx="1747200" cy="1380579"/>
      </dsp:txXfrm>
    </dsp:sp>
    <dsp:sp modelId="{BFF418A2-162E-434B-824F-12CD9E09DADC}">
      <dsp:nvSpPr>
        <dsp:cNvPr id="0" name=""/>
        <dsp:cNvSpPr/>
      </dsp:nvSpPr>
      <dsp:spPr>
        <a:xfrm>
          <a:off x="4816523" y="3425516"/>
          <a:ext cx="1764429" cy="549931"/>
        </a:xfrm>
        <a:prstGeom prst="leftArrow">
          <a:avLst>
            <a:gd name="adj1" fmla="val 60000"/>
            <a:gd name="adj2" fmla="val 50000"/>
          </a:avLst>
        </a:prstGeom>
        <a:gradFill rotWithShape="0">
          <a:gsLst>
            <a:gs pos="0">
              <a:schemeClr val="accent5">
                <a:hueOff val="11883694"/>
                <a:satOff val="-60520"/>
                <a:lumOff val="11175"/>
                <a:alphaOff val="0"/>
                <a:tint val="92000"/>
                <a:satMod val="170000"/>
              </a:schemeClr>
            </a:gs>
            <a:gs pos="15000">
              <a:schemeClr val="accent5">
                <a:hueOff val="11883694"/>
                <a:satOff val="-60520"/>
                <a:lumOff val="11175"/>
                <a:alphaOff val="0"/>
                <a:tint val="92000"/>
                <a:shade val="99000"/>
                <a:satMod val="170000"/>
              </a:schemeClr>
            </a:gs>
            <a:gs pos="62000">
              <a:schemeClr val="accent5">
                <a:hueOff val="11883694"/>
                <a:satOff val="-60520"/>
                <a:lumOff val="11175"/>
                <a:alphaOff val="0"/>
                <a:tint val="96000"/>
                <a:shade val="80000"/>
                <a:satMod val="170000"/>
              </a:schemeClr>
            </a:gs>
            <a:gs pos="97000">
              <a:schemeClr val="accent5">
                <a:hueOff val="11883694"/>
                <a:satOff val="-60520"/>
                <a:lumOff val="11175"/>
                <a:alphaOff val="0"/>
                <a:tint val="98000"/>
                <a:shade val="63000"/>
                <a:satMod val="170000"/>
              </a:schemeClr>
            </a:gs>
            <a:gs pos="100000">
              <a:schemeClr val="accent5">
                <a:hueOff val="11883694"/>
                <a:satOff val="-60520"/>
                <a:lumOff val="1117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11883694"/>
              <a:satOff val="-60520"/>
              <a:lumOff val="11175"/>
              <a:alphaOff val="0"/>
            </a:schemeClr>
          </a:contourClr>
        </a:sp3d>
      </dsp:spPr>
      <dsp:style>
        <a:lnRef idx="0">
          <a:scrgbClr r="0" g="0" b="0"/>
        </a:lnRef>
        <a:fillRef idx="3">
          <a:scrgbClr r="0" g="0" b="0"/>
        </a:fillRef>
        <a:effectRef idx="3">
          <a:scrgbClr r="0" g="0" b="0"/>
        </a:effectRef>
        <a:fontRef idx="minor">
          <a:schemeClr val="lt1"/>
        </a:fontRef>
      </dsp:style>
    </dsp:sp>
    <dsp:sp modelId="{2D49E3DF-B70C-46D8-9482-6280B92C0CA2}">
      <dsp:nvSpPr>
        <dsp:cNvPr id="0" name=""/>
        <dsp:cNvSpPr/>
      </dsp:nvSpPr>
      <dsp:spPr>
        <a:xfrm>
          <a:off x="5664401" y="2967239"/>
          <a:ext cx="1833104" cy="1466483"/>
        </a:xfrm>
        <a:prstGeom prst="roundRect">
          <a:avLst>
            <a:gd name="adj" fmla="val 10000"/>
          </a:avLst>
        </a:prstGeom>
        <a:gradFill rotWithShape="0">
          <a:gsLst>
            <a:gs pos="0">
              <a:schemeClr val="accent5">
                <a:hueOff val="11883694"/>
                <a:satOff val="-60520"/>
                <a:lumOff val="11175"/>
                <a:alphaOff val="0"/>
                <a:tint val="92000"/>
                <a:satMod val="170000"/>
              </a:schemeClr>
            </a:gs>
            <a:gs pos="15000">
              <a:schemeClr val="accent5">
                <a:hueOff val="11883694"/>
                <a:satOff val="-60520"/>
                <a:lumOff val="11175"/>
                <a:alphaOff val="0"/>
                <a:tint val="92000"/>
                <a:shade val="99000"/>
                <a:satMod val="170000"/>
              </a:schemeClr>
            </a:gs>
            <a:gs pos="62000">
              <a:schemeClr val="accent5">
                <a:hueOff val="11883694"/>
                <a:satOff val="-60520"/>
                <a:lumOff val="11175"/>
                <a:alphaOff val="0"/>
                <a:tint val="96000"/>
                <a:shade val="80000"/>
                <a:satMod val="170000"/>
              </a:schemeClr>
            </a:gs>
            <a:gs pos="97000">
              <a:schemeClr val="accent5">
                <a:hueOff val="11883694"/>
                <a:satOff val="-60520"/>
                <a:lumOff val="11175"/>
                <a:alphaOff val="0"/>
                <a:tint val="98000"/>
                <a:shade val="63000"/>
                <a:satMod val="170000"/>
              </a:schemeClr>
            </a:gs>
            <a:gs pos="100000">
              <a:schemeClr val="accent5">
                <a:hueOff val="11883694"/>
                <a:satOff val="-60520"/>
                <a:lumOff val="1117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11883694"/>
              <a:satOff val="-60520"/>
              <a:lumOff val="111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Can be manipulated through </a:t>
          </a:r>
          <a:r>
            <a:rPr lang="en-US" sz="1800" b="1" kern="1200" dirty="0" err="1"/>
            <a:t>gacutil</a:t>
          </a:r>
          <a:r>
            <a:rPr lang="en-US" sz="1800" kern="1200" dirty="0"/>
            <a:t> tool</a:t>
          </a:r>
        </a:p>
      </dsp:txBody>
      <dsp:txXfrm>
        <a:off x="5707353" y="3010191"/>
        <a:ext cx="1747200" cy="1380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30EF1-9E73-4FF5-8B2F-AB2F635A9538}">
      <dsp:nvSpPr>
        <dsp:cNvPr id="0" name=""/>
        <dsp:cNvSpPr/>
      </dsp:nvSpPr>
      <dsp:spPr>
        <a:xfrm>
          <a:off x="2999232" y="0"/>
          <a:ext cx="4498848" cy="1500187"/>
        </a:xfrm>
        <a:prstGeom prst="rightArrow">
          <a:avLst>
            <a:gd name="adj1" fmla="val 75000"/>
            <a:gd name="adj2" fmla="val 50000"/>
          </a:avLst>
        </a:prstGeom>
        <a:solidFill>
          <a:schemeClr val="accent4">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Supported by VS 2002</a:t>
          </a:r>
        </a:p>
      </dsp:txBody>
      <dsp:txXfrm>
        <a:off x="2999232" y="187523"/>
        <a:ext cx="3936278" cy="1125141"/>
      </dsp:txXfrm>
    </dsp:sp>
    <dsp:sp modelId="{65CC05A2-F16D-4A79-BEED-FE4D8A68C4CC}">
      <dsp:nvSpPr>
        <dsp:cNvPr id="0" name=""/>
        <dsp:cNvSpPr/>
      </dsp:nvSpPr>
      <dsp:spPr>
        <a:xfrm>
          <a:off x="0" y="0"/>
          <a:ext cx="2999232" cy="1500187"/>
        </a:xfrm>
        <a:prstGeom prst="round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v1.0, 2002</a:t>
          </a:r>
        </a:p>
      </dsp:txBody>
      <dsp:txXfrm>
        <a:off x="73233" y="73233"/>
        <a:ext cx="2852766" cy="1353721"/>
      </dsp:txXfrm>
    </dsp:sp>
    <dsp:sp modelId="{DD343A09-2D17-45E4-8B85-AB497554B83B}">
      <dsp:nvSpPr>
        <dsp:cNvPr id="0" name=""/>
        <dsp:cNvSpPr/>
      </dsp:nvSpPr>
      <dsp:spPr>
        <a:xfrm>
          <a:off x="2999232" y="1650206"/>
          <a:ext cx="4498848" cy="1500187"/>
        </a:xfrm>
        <a:prstGeom prst="rightArrow">
          <a:avLst>
            <a:gd name="adj1" fmla="val 75000"/>
            <a:gd name="adj2" fmla="val 50000"/>
          </a:avLst>
        </a:prstGeom>
        <a:solidFill>
          <a:schemeClr val="accent4">
            <a:tint val="40000"/>
            <a:alpha val="90000"/>
            <a:hueOff val="-2268984"/>
            <a:satOff val="-3002"/>
            <a:lumOff val="-694"/>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Supported by VS 2003</a:t>
          </a:r>
        </a:p>
        <a:p>
          <a:pPr marL="171450" lvl="1" indent="-171450" algn="l" defTabSz="800100" rtl="0">
            <a:lnSpc>
              <a:spcPct val="90000"/>
            </a:lnSpc>
            <a:spcBef>
              <a:spcPct val="0"/>
            </a:spcBef>
            <a:spcAft>
              <a:spcPct val="15000"/>
            </a:spcAft>
            <a:buChar char="•"/>
          </a:pPr>
          <a:r>
            <a:rPr lang="en-US" sz="1800" kern="1200" dirty="0"/>
            <a:t>First .NET version to ship in an OS (Windows Server 2003)</a:t>
          </a:r>
        </a:p>
        <a:p>
          <a:pPr marL="171450" lvl="1" indent="-171450" algn="l" defTabSz="800100" rtl="0">
            <a:lnSpc>
              <a:spcPct val="90000"/>
            </a:lnSpc>
            <a:spcBef>
              <a:spcPct val="0"/>
            </a:spcBef>
            <a:spcAft>
              <a:spcPct val="15000"/>
            </a:spcAft>
            <a:buChar char="•"/>
          </a:pPr>
          <a:r>
            <a:rPr lang="en-US" sz="1800" kern="1200" dirty="0"/>
            <a:t>Introduced .NET Compact Framework</a:t>
          </a:r>
        </a:p>
      </dsp:txBody>
      <dsp:txXfrm>
        <a:off x="2999232" y="1837729"/>
        <a:ext cx="3936278" cy="1125141"/>
      </dsp:txXfrm>
    </dsp:sp>
    <dsp:sp modelId="{157EA1EE-5905-4C97-8AD2-D37FD23D668B}">
      <dsp:nvSpPr>
        <dsp:cNvPr id="0" name=""/>
        <dsp:cNvSpPr/>
      </dsp:nvSpPr>
      <dsp:spPr>
        <a:xfrm>
          <a:off x="0" y="1650206"/>
          <a:ext cx="2999232" cy="1500187"/>
        </a:xfrm>
        <a:prstGeom prst="roundRect">
          <a:avLst/>
        </a:prstGeom>
        <a:solidFill>
          <a:schemeClr val="accent4">
            <a:hueOff val="-1605168"/>
            <a:satOff val="19845"/>
            <a:lumOff val="-647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v1.1, 2003</a:t>
          </a:r>
        </a:p>
      </dsp:txBody>
      <dsp:txXfrm>
        <a:off x="73233" y="1723439"/>
        <a:ext cx="2852766" cy="1353721"/>
      </dsp:txXfrm>
    </dsp:sp>
    <dsp:sp modelId="{971334E2-B8F0-4845-A328-35DD3AD06E8D}">
      <dsp:nvSpPr>
        <dsp:cNvPr id="0" name=""/>
        <dsp:cNvSpPr/>
      </dsp:nvSpPr>
      <dsp:spPr>
        <a:xfrm>
          <a:off x="2999232" y="3300412"/>
          <a:ext cx="4498848" cy="1500187"/>
        </a:xfrm>
        <a:prstGeom prst="rightArrow">
          <a:avLst>
            <a:gd name="adj1" fmla="val 75000"/>
            <a:gd name="adj2" fmla="val 50000"/>
          </a:avLst>
        </a:prstGeom>
        <a:solidFill>
          <a:schemeClr val="accent4">
            <a:tint val="40000"/>
            <a:alpha val="90000"/>
            <a:hueOff val="-4537969"/>
            <a:satOff val="-6003"/>
            <a:lumOff val="-1387"/>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a:t>Supported by VS 2005</a:t>
          </a:r>
        </a:p>
        <a:p>
          <a:pPr marL="171450" lvl="1" indent="-171450" algn="l" defTabSz="800100" rtl="0">
            <a:lnSpc>
              <a:spcPct val="90000"/>
            </a:lnSpc>
            <a:spcBef>
              <a:spcPct val="0"/>
            </a:spcBef>
            <a:spcAft>
              <a:spcPct val="15000"/>
            </a:spcAft>
            <a:buChar char="•"/>
          </a:pPr>
          <a:r>
            <a:rPr lang="en-US" sz="1800" kern="1200" dirty="0"/>
            <a:t>Major improvements in the CLR</a:t>
          </a:r>
        </a:p>
      </dsp:txBody>
      <dsp:txXfrm>
        <a:off x="2999232" y="3487935"/>
        <a:ext cx="3936278" cy="1125141"/>
      </dsp:txXfrm>
    </dsp:sp>
    <dsp:sp modelId="{D3323CC7-E6BB-40E0-AA8F-176F462E1D00}">
      <dsp:nvSpPr>
        <dsp:cNvPr id="0" name=""/>
        <dsp:cNvSpPr/>
      </dsp:nvSpPr>
      <dsp:spPr>
        <a:xfrm>
          <a:off x="0" y="3300412"/>
          <a:ext cx="2999232" cy="1500187"/>
        </a:xfrm>
        <a:prstGeom prst="roundRect">
          <a:avLst/>
        </a:prstGeom>
        <a:solidFill>
          <a:schemeClr val="accent4">
            <a:hueOff val="-3210336"/>
            <a:satOff val="39690"/>
            <a:lumOff val="-12939"/>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V2.0, 2005</a:t>
          </a:r>
        </a:p>
      </dsp:txBody>
      <dsp:txXfrm>
        <a:off x="73233" y="3373645"/>
        <a:ext cx="2852766" cy="1353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D600F-2218-4F5E-AEBE-6F6793F8E278}">
      <dsp:nvSpPr>
        <dsp:cNvPr id="0" name=""/>
        <dsp:cNvSpPr/>
      </dsp:nvSpPr>
      <dsp:spPr>
        <a:xfrm>
          <a:off x="2999232" y="0"/>
          <a:ext cx="4498848" cy="1500187"/>
        </a:xfrm>
        <a:prstGeom prst="rightArrow">
          <a:avLst>
            <a:gd name="adj1" fmla="val 75000"/>
            <a:gd name="adj2" fmla="val 50000"/>
          </a:avLst>
        </a:prstGeom>
        <a:solidFill>
          <a:schemeClr val="accent5">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Supported by VS 2005</a:t>
          </a:r>
        </a:p>
        <a:p>
          <a:pPr marL="114300" lvl="1" indent="-114300" algn="l" defTabSz="666750" rtl="0">
            <a:lnSpc>
              <a:spcPct val="90000"/>
            </a:lnSpc>
            <a:spcBef>
              <a:spcPct val="0"/>
            </a:spcBef>
            <a:spcAft>
              <a:spcPct val="15000"/>
            </a:spcAft>
            <a:buChar char="•"/>
          </a:pPr>
          <a:r>
            <a:rPr lang="en-US" sz="1500" kern="1200" dirty="0"/>
            <a:t>Still uses v2.0 CLR</a:t>
          </a:r>
        </a:p>
        <a:p>
          <a:pPr marL="114300" lvl="1" indent="-114300" algn="l" defTabSz="666750" rtl="0">
            <a:lnSpc>
              <a:spcPct val="90000"/>
            </a:lnSpc>
            <a:spcBef>
              <a:spcPct val="0"/>
            </a:spcBef>
            <a:spcAft>
              <a:spcPct val="15000"/>
            </a:spcAft>
            <a:buChar char="•"/>
          </a:pPr>
          <a:r>
            <a:rPr lang="en-US" sz="1500" kern="1200" dirty="0"/>
            <a:t>Major APIs were added (WPF,  WCF, WF…)</a:t>
          </a:r>
        </a:p>
        <a:p>
          <a:pPr marL="114300" lvl="1" indent="-114300" algn="l" defTabSz="666750" rtl="0">
            <a:lnSpc>
              <a:spcPct val="90000"/>
            </a:lnSpc>
            <a:spcBef>
              <a:spcPct val="0"/>
            </a:spcBef>
            <a:spcAft>
              <a:spcPct val="15000"/>
            </a:spcAft>
            <a:buChar char="•"/>
          </a:pPr>
          <a:r>
            <a:rPr lang="en-US" sz="1500" kern="1200" dirty="0"/>
            <a:t>Shipped with Windows Vista / Server 2008</a:t>
          </a:r>
        </a:p>
      </dsp:txBody>
      <dsp:txXfrm>
        <a:off x="2999232" y="187523"/>
        <a:ext cx="3936278" cy="1125141"/>
      </dsp:txXfrm>
    </dsp:sp>
    <dsp:sp modelId="{B51C3814-9EB3-4521-9BED-19EEE119354E}">
      <dsp:nvSpPr>
        <dsp:cNvPr id="0" name=""/>
        <dsp:cNvSpPr/>
      </dsp:nvSpPr>
      <dsp:spPr>
        <a:xfrm>
          <a:off x="0" y="0"/>
          <a:ext cx="2999232" cy="1500187"/>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V3.0, 2006</a:t>
          </a:r>
        </a:p>
      </dsp:txBody>
      <dsp:txXfrm>
        <a:off x="73233" y="73233"/>
        <a:ext cx="2852766" cy="1353721"/>
      </dsp:txXfrm>
    </dsp:sp>
    <dsp:sp modelId="{950C353D-1E95-4B00-9243-C9F1AB90EC80}">
      <dsp:nvSpPr>
        <dsp:cNvPr id="0" name=""/>
        <dsp:cNvSpPr/>
      </dsp:nvSpPr>
      <dsp:spPr>
        <a:xfrm>
          <a:off x="2999232" y="1650206"/>
          <a:ext cx="4498848" cy="1500187"/>
        </a:xfrm>
        <a:prstGeom prst="rightArrow">
          <a:avLst>
            <a:gd name="adj1" fmla="val 75000"/>
            <a:gd name="adj2" fmla="val 50000"/>
          </a:avLst>
        </a:prstGeom>
        <a:solidFill>
          <a:schemeClr val="accent5">
            <a:tint val="40000"/>
            <a:alpha val="90000"/>
            <a:hueOff val="6503819"/>
            <a:satOff val="-3248"/>
            <a:lumOff val="153"/>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Supported by VS 2008</a:t>
          </a:r>
        </a:p>
        <a:p>
          <a:pPr marL="114300" lvl="1" indent="-114300" algn="l" defTabSz="666750" rtl="0">
            <a:lnSpc>
              <a:spcPct val="90000"/>
            </a:lnSpc>
            <a:spcBef>
              <a:spcPct val="0"/>
            </a:spcBef>
            <a:spcAft>
              <a:spcPct val="15000"/>
            </a:spcAft>
            <a:buChar char="•"/>
          </a:pPr>
          <a:r>
            <a:rPr lang="en-US" sz="1500" kern="1200" dirty="0"/>
            <a:t>Still uses v2.0 CLR</a:t>
          </a:r>
        </a:p>
        <a:p>
          <a:pPr marL="114300" lvl="1" indent="-114300" algn="l" defTabSz="666750" rtl="0">
            <a:lnSpc>
              <a:spcPct val="90000"/>
            </a:lnSpc>
            <a:spcBef>
              <a:spcPct val="0"/>
            </a:spcBef>
            <a:spcAft>
              <a:spcPct val="15000"/>
            </a:spcAft>
            <a:buChar char="•"/>
          </a:pPr>
          <a:r>
            <a:rPr lang="en-US" sz="1500" kern="1200" dirty="0"/>
            <a:t>Major language improvements, especially LINQ</a:t>
          </a:r>
        </a:p>
        <a:p>
          <a:pPr marL="114300" lvl="1" indent="-114300" algn="l" defTabSz="666750" rtl="0">
            <a:lnSpc>
              <a:spcPct val="90000"/>
            </a:lnSpc>
            <a:spcBef>
              <a:spcPct val="0"/>
            </a:spcBef>
            <a:spcAft>
              <a:spcPct val="15000"/>
            </a:spcAft>
            <a:buChar char="•"/>
          </a:pPr>
          <a:r>
            <a:rPr lang="en-US" sz="1500" kern="1200" dirty="0"/>
            <a:t>Shipped with Windows 7 / Server 2008 R2</a:t>
          </a:r>
        </a:p>
      </dsp:txBody>
      <dsp:txXfrm>
        <a:off x="2999232" y="1837729"/>
        <a:ext cx="3936278" cy="1125141"/>
      </dsp:txXfrm>
    </dsp:sp>
    <dsp:sp modelId="{917D4E71-2FB9-4263-83FD-B5B4627CE78D}">
      <dsp:nvSpPr>
        <dsp:cNvPr id="0" name=""/>
        <dsp:cNvSpPr/>
      </dsp:nvSpPr>
      <dsp:spPr>
        <a:xfrm>
          <a:off x="0" y="1650206"/>
          <a:ext cx="2999232" cy="1500187"/>
        </a:xfrm>
        <a:prstGeom prst="roundRect">
          <a:avLst/>
        </a:prstGeom>
        <a:solidFill>
          <a:schemeClr val="accent5">
            <a:hueOff val="5941847"/>
            <a:satOff val="-30260"/>
            <a:lumOff val="5588"/>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V3.5, 2008</a:t>
          </a:r>
        </a:p>
      </dsp:txBody>
      <dsp:txXfrm>
        <a:off x="73233" y="1723439"/>
        <a:ext cx="2852766" cy="1353721"/>
      </dsp:txXfrm>
    </dsp:sp>
    <dsp:sp modelId="{38C3E1F0-C416-4432-8527-A95E17F48AF9}">
      <dsp:nvSpPr>
        <dsp:cNvPr id="0" name=""/>
        <dsp:cNvSpPr/>
      </dsp:nvSpPr>
      <dsp:spPr>
        <a:xfrm>
          <a:off x="2999232" y="3300412"/>
          <a:ext cx="4498848" cy="1500187"/>
        </a:xfrm>
        <a:prstGeom prst="rightArrow">
          <a:avLst>
            <a:gd name="adj1" fmla="val 75000"/>
            <a:gd name="adj2" fmla="val 50000"/>
          </a:avLst>
        </a:prstGeom>
        <a:solidFill>
          <a:schemeClr val="accent5">
            <a:tint val="40000"/>
            <a:alpha val="90000"/>
            <a:hueOff val="13007638"/>
            <a:satOff val="-6496"/>
            <a:lumOff val="306"/>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Supported by VS 2010</a:t>
          </a:r>
        </a:p>
        <a:p>
          <a:pPr marL="114300" lvl="1" indent="-114300" algn="l" defTabSz="666750" rtl="0">
            <a:lnSpc>
              <a:spcPct val="90000"/>
            </a:lnSpc>
            <a:spcBef>
              <a:spcPct val="0"/>
            </a:spcBef>
            <a:spcAft>
              <a:spcPct val="15000"/>
            </a:spcAft>
            <a:buChar char="•"/>
          </a:pPr>
          <a:r>
            <a:rPr lang="en-US" sz="1500" kern="1200" dirty="0"/>
            <a:t>Parallel extensions, new language features</a:t>
          </a:r>
        </a:p>
        <a:p>
          <a:pPr marL="114300" lvl="1" indent="-114300" algn="l" defTabSz="666750" rtl="0">
            <a:lnSpc>
              <a:spcPct val="90000"/>
            </a:lnSpc>
            <a:spcBef>
              <a:spcPct val="0"/>
            </a:spcBef>
            <a:spcAft>
              <a:spcPct val="15000"/>
            </a:spcAft>
            <a:buChar char="•"/>
          </a:pPr>
          <a:r>
            <a:rPr lang="en-US" sz="1500" kern="1200" dirty="0"/>
            <a:t>Introduces DLR and a new CLR</a:t>
          </a:r>
        </a:p>
      </dsp:txBody>
      <dsp:txXfrm>
        <a:off x="2999232" y="3487935"/>
        <a:ext cx="3936278" cy="1125141"/>
      </dsp:txXfrm>
    </dsp:sp>
    <dsp:sp modelId="{46C406E7-2F61-475E-BDF5-61DB22555943}">
      <dsp:nvSpPr>
        <dsp:cNvPr id="0" name=""/>
        <dsp:cNvSpPr/>
      </dsp:nvSpPr>
      <dsp:spPr>
        <a:xfrm>
          <a:off x="0" y="3300412"/>
          <a:ext cx="2999232" cy="1500187"/>
        </a:xfrm>
        <a:prstGeom prst="roundRect">
          <a:avLst/>
        </a:prstGeom>
        <a:solidFill>
          <a:schemeClr val="accent5">
            <a:hueOff val="11883694"/>
            <a:satOff val="-60520"/>
            <a:lumOff val="11175"/>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marL="0" lvl="0" indent="0" algn="ctr" defTabSz="2044700" rtl="0">
            <a:lnSpc>
              <a:spcPct val="90000"/>
            </a:lnSpc>
            <a:spcBef>
              <a:spcPct val="0"/>
            </a:spcBef>
            <a:spcAft>
              <a:spcPct val="35000"/>
            </a:spcAft>
            <a:buNone/>
          </a:pPr>
          <a:r>
            <a:rPr lang="en-US" sz="4600" kern="1200" dirty="0"/>
            <a:t>V4.0, 2010</a:t>
          </a:r>
        </a:p>
      </dsp:txBody>
      <dsp:txXfrm>
        <a:off x="73233" y="3373645"/>
        <a:ext cx="2852766" cy="1353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D600F-2218-4F5E-AEBE-6F6793F8E278}">
      <dsp:nvSpPr>
        <dsp:cNvPr id="0" name=""/>
        <dsp:cNvSpPr/>
      </dsp:nvSpPr>
      <dsp:spPr>
        <a:xfrm>
          <a:off x="2999232" y="0"/>
          <a:ext cx="4498848" cy="1500187"/>
        </a:xfrm>
        <a:prstGeom prst="rightArrow">
          <a:avLst>
            <a:gd name="adj1" fmla="val 75000"/>
            <a:gd name="adj2" fmla="val 50000"/>
          </a:avLst>
        </a:prstGeom>
        <a:solidFill>
          <a:schemeClr val="accent5">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Supported by VS 2010, VS2012</a:t>
          </a:r>
        </a:p>
        <a:p>
          <a:pPr marL="171450" lvl="1" indent="-171450" algn="l" defTabSz="711200" rtl="0">
            <a:lnSpc>
              <a:spcPct val="90000"/>
            </a:lnSpc>
            <a:spcBef>
              <a:spcPct val="0"/>
            </a:spcBef>
            <a:spcAft>
              <a:spcPct val="15000"/>
            </a:spcAft>
            <a:buChar char="•"/>
          </a:pPr>
          <a:r>
            <a:rPr lang="en-US" sz="1600" kern="1200" dirty="0"/>
            <a:t>Replaces v4.0 CLR</a:t>
          </a:r>
        </a:p>
        <a:p>
          <a:pPr marL="171450" lvl="1" indent="-171450" algn="l" defTabSz="711200" rtl="0">
            <a:lnSpc>
              <a:spcPct val="90000"/>
            </a:lnSpc>
            <a:spcBef>
              <a:spcPct val="0"/>
            </a:spcBef>
            <a:spcAft>
              <a:spcPct val="15000"/>
            </a:spcAft>
            <a:buChar char="•"/>
          </a:pPr>
          <a:r>
            <a:rPr lang="en-US" sz="1600" kern="1200" dirty="0"/>
            <a:t>Async/await, Store Apps, Zip, HTML5</a:t>
          </a:r>
        </a:p>
        <a:p>
          <a:pPr marL="171450" lvl="1" indent="-171450" algn="l" defTabSz="711200" rtl="0">
            <a:lnSpc>
              <a:spcPct val="90000"/>
            </a:lnSpc>
            <a:spcBef>
              <a:spcPct val="0"/>
            </a:spcBef>
            <a:spcAft>
              <a:spcPct val="15000"/>
            </a:spcAft>
            <a:buChar char="•"/>
          </a:pPr>
          <a:r>
            <a:rPr lang="en-US" sz="1600" kern="1200" dirty="0"/>
            <a:t>Shipped with Windows 8 / Server 2012</a:t>
          </a:r>
        </a:p>
      </dsp:txBody>
      <dsp:txXfrm>
        <a:off x="2999232" y="187523"/>
        <a:ext cx="3936278" cy="1125141"/>
      </dsp:txXfrm>
    </dsp:sp>
    <dsp:sp modelId="{B51C3814-9EB3-4521-9BED-19EEE119354E}">
      <dsp:nvSpPr>
        <dsp:cNvPr id="0" name=""/>
        <dsp:cNvSpPr/>
      </dsp:nvSpPr>
      <dsp:spPr>
        <a:xfrm>
          <a:off x="0" y="0"/>
          <a:ext cx="2999232" cy="1500187"/>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kern="1200" dirty="0"/>
            <a:t>V4.5, 2012</a:t>
          </a:r>
        </a:p>
      </dsp:txBody>
      <dsp:txXfrm>
        <a:off x="73233" y="73233"/>
        <a:ext cx="2852766" cy="1353721"/>
      </dsp:txXfrm>
    </dsp:sp>
    <dsp:sp modelId="{950C353D-1E95-4B00-9243-C9F1AB90EC80}">
      <dsp:nvSpPr>
        <dsp:cNvPr id="0" name=""/>
        <dsp:cNvSpPr/>
      </dsp:nvSpPr>
      <dsp:spPr>
        <a:xfrm>
          <a:off x="2999232" y="1650206"/>
          <a:ext cx="4498848" cy="1500187"/>
        </a:xfrm>
        <a:prstGeom prst="rightArrow">
          <a:avLst>
            <a:gd name="adj1" fmla="val 75000"/>
            <a:gd name="adj2" fmla="val 50000"/>
          </a:avLst>
        </a:prstGeom>
        <a:solidFill>
          <a:schemeClr val="accent5">
            <a:tint val="40000"/>
            <a:alpha val="90000"/>
            <a:hueOff val="6503819"/>
            <a:satOff val="-3248"/>
            <a:lumOff val="153"/>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Supported by VS 2010, VS 2012</a:t>
          </a:r>
        </a:p>
        <a:p>
          <a:pPr marL="171450" lvl="1" indent="-171450" algn="l" defTabSz="711200" rtl="0">
            <a:lnSpc>
              <a:spcPct val="90000"/>
            </a:lnSpc>
            <a:spcBef>
              <a:spcPct val="0"/>
            </a:spcBef>
            <a:spcAft>
              <a:spcPct val="15000"/>
            </a:spcAft>
            <a:buChar char="•"/>
          </a:pPr>
          <a:r>
            <a:rPr lang="en-US" sz="1600" kern="1200" dirty="0"/>
            <a:t>V4.5.1</a:t>
          </a:r>
        </a:p>
        <a:p>
          <a:pPr marL="171450" lvl="1" indent="-171450" algn="l" defTabSz="711200" rtl="0">
            <a:lnSpc>
              <a:spcPct val="90000"/>
            </a:lnSpc>
            <a:spcBef>
              <a:spcPct val="0"/>
            </a:spcBef>
            <a:spcAft>
              <a:spcPct val="15000"/>
            </a:spcAft>
            <a:buChar char="•"/>
          </a:pPr>
          <a:r>
            <a:rPr lang="en-US" sz="1600" kern="1200" dirty="0"/>
            <a:t>PCL, diagnostics</a:t>
          </a:r>
        </a:p>
        <a:p>
          <a:pPr marL="171450" lvl="1" indent="-171450" algn="l" defTabSz="711200" rtl="0">
            <a:lnSpc>
              <a:spcPct val="90000"/>
            </a:lnSpc>
            <a:spcBef>
              <a:spcPct val="0"/>
            </a:spcBef>
            <a:spcAft>
              <a:spcPct val="15000"/>
            </a:spcAft>
            <a:buChar char="•"/>
          </a:pPr>
          <a:r>
            <a:rPr lang="en-US" sz="1600" kern="1200" dirty="0"/>
            <a:t>Shipped with latest Windows 8 / Server 2012</a:t>
          </a:r>
        </a:p>
      </dsp:txBody>
      <dsp:txXfrm>
        <a:off x="2999232" y="1837729"/>
        <a:ext cx="3936278" cy="1125141"/>
      </dsp:txXfrm>
    </dsp:sp>
    <dsp:sp modelId="{917D4E71-2FB9-4263-83FD-B5B4627CE78D}">
      <dsp:nvSpPr>
        <dsp:cNvPr id="0" name=""/>
        <dsp:cNvSpPr/>
      </dsp:nvSpPr>
      <dsp:spPr>
        <a:xfrm>
          <a:off x="0" y="1650206"/>
          <a:ext cx="2999232" cy="1500187"/>
        </a:xfrm>
        <a:prstGeom prst="roundRect">
          <a:avLst/>
        </a:prstGeom>
        <a:solidFill>
          <a:schemeClr val="accent5">
            <a:hueOff val="5941847"/>
            <a:satOff val="-30260"/>
            <a:lumOff val="5588"/>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kern="1200" dirty="0"/>
            <a:t>V4.5.2, 2013</a:t>
          </a:r>
        </a:p>
      </dsp:txBody>
      <dsp:txXfrm>
        <a:off x="73233" y="1723439"/>
        <a:ext cx="2852766" cy="1353721"/>
      </dsp:txXfrm>
    </dsp:sp>
    <dsp:sp modelId="{F62B93F8-8F4C-4467-99F2-FAF29A74E266}">
      <dsp:nvSpPr>
        <dsp:cNvPr id="0" name=""/>
        <dsp:cNvSpPr/>
      </dsp:nvSpPr>
      <dsp:spPr>
        <a:xfrm>
          <a:off x="2999232" y="3300412"/>
          <a:ext cx="4498848" cy="1500187"/>
        </a:xfrm>
        <a:prstGeom prst="rightArrow">
          <a:avLst>
            <a:gd name="adj1" fmla="val 75000"/>
            <a:gd name="adj2" fmla="val 50000"/>
          </a:avLst>
        </a:prstGeom>
        <a:solidFill>
          <a:schemeClr val="accent5">
            <a:tint val="40000"/>
            <a:alpha val="90000"/>
            <a:hueOff val="13007638"/>
            <a:satOff val="-6496"/>
            <a:lumOff val="306"/>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VS 2013, VS 2015</a:t>
          </a:r>
        </a:p>
      </dsp:txBody>
      <dsp:txXfrm>
        <a:off x="2999232" y="3487935"/>
        <a:ext cx="3936278" cy="1125141"/>
      </dsp:txXfrm>
    </dsp:sp>
    <dsp:sp modelId="{415BAFDC-7C1C-498B-9075-F85EEACFC904}">
      <dsp:nvSpPr>
        <dsp:cNvPr id="0" name=""/>
        <dsp:cNvSpPr/>
      </dsp:nvSpPr>
      <dsp:spPr>
        <a:xfrm>
          <a:off x="0" y="3300412"/>
          <a:ext cx="2999232" cy="1500187"/>
        </a:xfrm>
        <a:prstGeom prst="roundRect">
          <a:avLst/>
        </a:prstGeom>
        <a:solidFill>
          <a:schemeClr val="accent5">
            <a:hueOff val="11883694"/>
            <a:satOff val="-60520"/>
            <a:lumOff val="11175"/>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marL="0" lvl="0" indent="0" algn="ctr" defTabSz="1955800" rtl="0">
            <a:lnSpc>
              <a:spcPct val="90000"/>
            </a:lnSpc>
            <a:spcBef>
              <a:spcPct val="0"/>
            </a:spcBef>
            <a:spcAft>
              <a:spcPct val="35000"/>
            </a:spcAft>
            <a:buNone/>
          </a:pPr>
          <a:r>
            <a:rPr lang="en-US" sz="4400" kern="1200" dirty="0"/>
            <a:t>V4.6, 2015</a:t>
          </a:r>
        </a:p>
      </dsp:txBody>
      <dsp:txXfrm>
        <a:off x="73233" y="3373645"/>
        <a:ext cx="2852766" cy="135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350E457A-86A0-457F-B0C3-29990DAEBCA9}" type="datetimeFigureOut">
              <a:rPr lang="en-US" smtClean="0"/>
              <a:pPr/>
              <a:t>9/10/2016</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F5E50868-A808-450C-A7E2-7D7E575BC260}" type="slidenum">
              <a:rPr lang="en-US" smtClean="0"/>
              <a:pPr/>
              <a:t>‹#›</a:t>
            </a:fld>
            <a:endParaRPr lang="en-US"/>
          </a:p>
        </p:txBody>
      </p:sp>
    </p:spTree>
    <p:extLst>
      <p:ext uri="{BB962C8B-B14F-4D97-AF65-F5344CB8AC3E}">
        <p14:creationId xmlns:p14="http://schemas.microsoft.com/office/powerpoint/2010/main" val="1904444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D2B608E8-3D1F-4324-A49F-6CEDDD2327CA}" type="datetimeFigureOut">
              <a:rPr lang="en-US" smtClean="0"/>
              <a:pPr/>
              <a:t>9/10/2016</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C213DAD8-E0F3-4A6F-B096-50BA608A7CF6}" type="slidenum">
              <a:rPr lang="en-US" smtClean="0"/>
              <a:pPr/>
              <a:t>‹#›</a:t>
            </a:fld>
            <a:endParaRPr lang="en-US"/>
          </a:p>
        </p:txBody>
      </p:sp>
    </p:spTree>
    <p:extLst>
      <p:ext uri="{BB962C8B-B14F-4D97-AF65-F5344CB8AC3E}">
        <p14:creationId xmlns:p14="http://schemas.microsoft.com/office/powerpoint/2010/main" val="206214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s.msdn.com/b/junfeng/archive/2004/08/11/212555.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msdn.microsoft.com/en-us/library/system.reflection.processorarchitecture.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a:t>
            </a:fld>
            <a:endParaRPr lang="en-US"/>
          </a:p>
        </p:txBody>
      </p:sp>
    </p:spTree>
    <p:extLst>
      <p:ext uri="{BB962C8B-B14F-4D97-AF65-F5344CB8AC3E}">
        <p14:creationId xmlns:p14="http://schemas.microsoft.com/office/powerpoint/2010/main" val="227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an assembly is to be accessed by multiple applications, the assembly must be placed into a well known directory, and the CLR must know to look in this directory automatically when a reference to </a:t>
            </a:r>
          </a:p>
          <a:p>
            <a:r>
              <a:rPr lang="en-US" dirty="0"/>
              <a:t>the assembly is detected. This well-known location is called the global assembly cache (GAC).</a:t>
            </a:r>
          </a:p>
        </p:txBody>
      </p:sp>
      <p:sp>
        <p:nvSpPr>
          <p:cNvPr id="4" name="Slide Number Placeholder 3"/>
          <p:cNvSpPr>
            <a:spLocks noGrp="1"/>
          </p:cNvSpPr>
          <p:nvPr>
            <p:ph type="sldNum" sz="quarter" idx="10"/>
          </p:nvPr>
        </p:nvSpPr>
        <p:spPr/>
        <p:txBody>
          <a:bodyPr/>
          <a:lstStyle/>
          <a:p>
            <a:fld id="{C213DAD8-E0F3-4A6F-B096-50BA608A7CF6}" type="slidenum">
              <a:rPr lang="en-US" smtClean="0"/>
              <a:pPr/>
              <a:t>17</a:t>
            </a:fld>
            <a:endParaRPr lang="en-US"/>
          </a:p>
        </p:txBody>
      </p:sp>
    </p:spTree>
    <p:extLst>
      <p:ext uri="{BB962C8B-B14F-4D97-AF65-F5344CB8AC3E}">
        <p14:creationId xmlns:p14="http://schemas.microsoft.com/office/powerpoint/2010/main" val="8547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18</a:t>
            </a:fld>
            <a:endParaRPr lang="en-US"/>
          </a:p>
        </p:txBody>
      </p:sp>
    </p:spTree>
    <p:extLst>
      <p:ext uri="{BB962C8B-B14F-4D97-AF65-F5344CB8AC3E}">
        <p14:creationId xmlns:p14="http://schemas.microsoft.com/office/powerpoint/2010/main" val="188642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CLR Design Goals:</a:t>
            </a:r>
          </a:p>
          <a:p>
            <a:pPr marL="441516" indent="-441516" defTabSz="917119">
              <a:buFont typeface="Arial" pitchFamily="34" charset="0"/>
              <a:buChar char="•"/>
              <a:tabLst>
                <a:tab pos="1418693" algn="l"/>
                <a:tab pos="1744961" algn="l"/>
                <a:tab pos="2126417" algn="l"/>
              </a:tabLst>
            </a:pPr>
            <a:r>
              <a:rPr lang="en-US" dirty="0"/>
              <a:t>Dramatically simplify application development</a:t>
            </a:r>
          </a:p>
          <a:p>
            <a:pPr marL="441516" indent="-441516" defTabSz="917119">
              <a:buFont typeface="Arial" pitchFamily="34" charset="0"/>
              <a:buChar char="•"/>
              <a:tabLst>
                <a:tab pos="1418693" algn="l"/>
                <a:tab pos="1744961" algn="l"/>
                <a:tab pos="2126417" algn="l"/>
              </a:tabLst>
            </a:pPr>
            <a:r>
              <a:rPr lang="en-US" dirty="0"/>
              <a:t>Provide a robust and secure execution environment</a:t>
            </a:r>
          </a:p>
          <a:p>
            <a:pPr marL="441516" indent="-441516" defTabSz="917119">
              <a:buFont typeface="Arial" pitchFamily="34" charset="0"/>
              <a:buChar char="•"/>
              <a:tabLst>
                <a:tab pos="1418693" algn="l"/>
                <a:tab pos="1744961" algn="l"/>
                <a:tab pos="2126417" algn="l"/>
              </a:tabLst>
            </a:pPr>
            <a:r>
              <a:rPr lang="en-US" dirty="0"/>
              <a:t>Support multiple programming languages</a:t>
            </a:r>
          </a:p>
          <a:p>
            <a:pPr marL="441516" indent="-441516" defTabSz="917119">
              <a:buFont typeface="Arial" pitchFamily="34" charset="0"/>
              <a:buChar char="•"/>
              <a:tabLst>
                <a:tab pos="1418693" algn="l"/>
                <a:tab pos="1744961" algn="l"/>
                <a:tab pos="2126417" algn="l"/>
              </a:tabLst>
            </a:pPr>
            <a:r>
              <a:rPr lang="en-US" dirty="0"/>
              <a:t>Simplify deployment and management</a:t>
            </a:r>
          </a:p>
          <a:p>
            <a:pPr marL="441516" indent="-441516" defTabSz="917119">
              <a:buFont typeface="Arial" pitchFamily="34" charset="0"/>
              <a:buChar char="•"/>
              <a:tabLst>
                <a:tab pos="1418693" algn="l"/>
                <a:tab pos="1744961" algn="l"/>
                <a:tab pos="2126417" algn="l"/>
              </a:tabLst>
            </a:pPr>
            <a:endParaRPr lang="en-US" dirty="0"/>
          </a:p>
          <a:p>
            <a:r>
              <a:rPr lang="en-US" dirty="0"/>
              <a:t>Manages running code</a:t>
            </a:r>
          </a:p>
          <a:p>
            <a:pPr lvl="1"/>
            <a:r>
              <a:rPr lang="en-US" dirty="0"/>
              <a:t>Verifies type safety</a:t>
            </a:r>
          </a:p>
          <a:p>
            <a:pPr lvl="1"/>
            <a:r>
              <a:rPr lang="en-US" dirty="0"/>
              <a:t>Provides garbage collection, error handling</a:t>
            </a:r>
          </a:p>
          <a:p>
            <a:pPr lvl="1"/>
            <a:r>
              <a:rPr lang="en-US" dirty="0"/>
              <a:t>Code access security for semi-trusted code</a:t>
            </a:r>
          </a:p>
          <a:p>
            <a:r>
              <a:rPr lang="en-US" dirty="0"/>
              <a:t>Provides common type system</a:t>
            </a:r>
          </a:p>
          <a:p>
            <a:pPr lvl="1"/>
            <a:r>
              <a:rPr lang="en-US" dirty="0"/>
              <a:t>Value types (integer, float, user defined, etc)</a:t>
            </a:r>
          </a:p>
          <a:p>
            <a:pPr lvl="1"/>
            <a:r>
              <a:rPr lang="en-US" dirty="0"/>
              <a:t>Objects, Interfaces</a:t>
            </a:r>
          </a:p>
          <a:p>
            <a:r>
              <a:rPr lang="en-US" dirty="0"/>
              <a:t>Provides access to system resources</a:t>
            </a:r>
          </a:p>
          <a:p>
            <a:pPr lvl="1"/>
            <a:r>
              <a:rPr lang="en-US" dirty="0"/>
              <a:t>Native API, COM </a:t>
            </a:r>
            <a:r>
              <a:rPr lang="en-US" dirty="0" err="1"/>
              <a:t>interop</a:t>
            </a:r>
            <a:r>
              <a:rPr lang="en-US" dirty="0"/>
              <a:t>, etc.</a:t>
            </a:r>
          </a:p>
          <a:p>
            <a:pPr marL="441516" indent="-441516" defTabSz="917119">
              <a:buFont typeface="Arial" pitchFamily="34" charset="0"/>
              <a:buChar char="•"/>
              <a:tabLst>
                <a:tab pos="1418693" algn="l"/>
                <a:tab pos="1744961" algn="l"/>
                <a:tab pos="2126417" algn="l"/>
              </a:tabLst>
            </a:pP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22</a:t>
            </a:fld>
            <a:endParaRPr lang="en-US"/>
          </a:p>
        </p:txBody>
      </p:sp>
    </p:spTree>
    <p:extLst>
      <p:ext uri="{BB962C8B-B14F-4D97-AF65-F5344CB8AC3E}">
        <p14:creationId xmlns:p14="http://schemas.microsoft.com/office/powerpoint/2010/main" val="414909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 Library Design Goals</a:t>
            </a:r>
          </a:p>
          <a:p>
            <a:pPr>
              <a:buFont typeface="Arial" pitchFamily="34" charset="0"/>
              <a:buChar char="•"/>
            </a:pPr>
            <a:r>
              <a:rPr lang="en-US" dirty="0"/>
              <a:t>Make it simple to use</a:t>
            </a:r>
          </a:p>
          <a:p>
            <a:pPr>
              <a:buFont typeface="Arial" pitchFamily="34" charset="0"/>
              <a:buChar char="•"/>
            </a:pPr>
            <a:r>
              <a:rPr lang="en-US" dirty="0"/>
              <a:t>Factored and extensible</a:t>
            </a:r>
          </a:p>
          <a:p>
            <a:pPr>
              <a:buFont typeface="Arial" pitchFamily="34" charset="0"/>
              <a:buChar char="•"/>
            </a:pPr>
            <a:r>
              <a:rPr lang="en-US" dirty="0"/>
              <a:t>Web standards and practices as the foundation</a:t>
            </a:r>
          </a:p>
          <a:p>
            <a:pPr>
              <a:buFont typeface="Arial" pitchFamily="34" charset="0"/>
              <a:buChar char="•"/>
            </a:pPr>
            <a:r>
              <a:rPr lang="en-US" dirty="0"/>
              <a:t>Unify application models</a:t>
            </a:r>
          </a:p>
          <a:p>
            <a:endParaRPr lang="en-US" dirty="0"/>
          </a:p>
          <a:p>
            <a:r>
              <a:rPr lang="en-US" dirty="0"/>
              <a:t>Make It Simple To Use</a:t>
            </a:r>
          </a:p>
          <a:p>
            <a:pPr>
              <a:buFont typeface="Arial" pitchFamily="34" charset="0"/>
              <a:buChar char="•"/>
            </a:pPr>
            <a:r>
              <a:rPr lang="en-US" dirty="0"/>
              <a:t>Organization</a:t>
            </a:r>
          </a:p>
          <a:p>
            <a:pPr lvl="1"/>
            <a:r>
              <a:rPr lang="en-US" dirty="0"/>
              <a:t>Organized in hierarchical namespaces </a:t>
            </a:r>
          </a:p>
          <a:p>
            <a:pPr>
              <a:buFont typeface="Arial" pitchFamily="34" charset="0"/>
              <a:buChar char="•"/>
            </a:pPr>
            <a:r>
              <a:rPr lang="en-US" dirty="0"/>
              <a:t>Unified type system</a:t>
            </a:r>
          </a:p>
          <a:p>
            <a:pPr lvl="1"/>
            <a:r>
              <a:rPr lang="en-US" dirty="0"/>
              <a:t>Everything is an object</a:t>
            </a:r>
          </a:p>
          <a:p>
            <a:pPr lvl="1"/>
            <a:r>
              <a:rPr lang="en-US" dirty="0"/>
              <a:t>Boxing converts value types to objects</a:t>
            </a:r>
          </a:p>
          <a:p>
            <a:pPr lvl="2"/>
            <a:r>
              <a:rPr lang="en-US" dirty="0"/>
              <a:t>No need for special variant type</a:t>
            </a:r>
          </a:p>
          <a:p>
            <a:pPr>
              <a:buFont typeface="Arial" pitchFamily="34" charset="0"/>
              <a:buChar char="•"/>
            </a:pPr>
            <a:r>
              <a:rPr lang="en-US" dirty="0"/>
              <a:t>Component Oriented</a:t>
            </a:r>
          </a:p>
          <a:p>
            <a:pPr lvl="1"/>
            <a:r>
              <a:rPr lang="en-US" dirty="0"/>
              <a:t>Properties, methods &amp; events are 1</a:t>
            </a:r>
            <a:r>
              <a:rPr lang="en-US" baseline="30000" dirty="0"/>
              <a:t>st</a:t>
            </a:r>
            <a:r>
              <a:rPr lang="en-US" dirty="0"/>
              <a:t> class</a:t>
            </a:r>
          </a:p>
          <a:p>
            <a:pPr lvl="1"/>
            <a:r>
              <a:rPr lang="en-US" dirty="0"/>
              <a:t>Design-time functionality</a:t>
            </a:r>
          </a:p>
        </p:txBody>
      </p:sp>
      <p:sp>
        <p:nvSpPr>
          <p:cNvPr id="4" name="Slide Number Placeholder 3"/>
          <p:cNvSpPr>
            <a:spLocks noGrp="1"/>
          </p:cNvSpPr>
          <p:nvPr>
            <p:ph type="sldNum" sz="quarter" idx="10"/>
          </p:nvPr>
        </p:nvSpPr>
        <p:spPr/>
        <p:txBody>
          <a:bodyPr/>
          <a:lstStyle/>
          <a:p>
            <a:fld id="{C213DAD8-E0F3-4A6F-B096-50BA608A7CF6}" type="slidenum">
              <a:rPr lang="en-US" smtClean="0"/>
              <a:pPr/>
              <a:t>23</a:t>
            </a:fld>
            <a:endParaRPr lang="en-US"/>
          </a:p>
        </p:txBody>
      </p:sp>
    </p:spTree>
    <p:extLst>
      <p:ext uri="{BB962C8B-B14F-4D97-AF65-F5344CB8AC3E}">
        <p14:creationId xmlns:p14="http://schemas.microsoft.com/office/powerpoint/2010/main" val="340142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Class Library Design Goals</a:t>
            </a:r>
          </a:p>
          <a:p>
            <a:pPr>
              <a:buFont typeface="Arial" pitchFamily="34" charset="0"/>
              <a:buChar char="•"/>
            </a:pPr>
            <a:r>
              <a:rPr lang="en-US" dirty="0"/>
              <a:t>Make it simple to use</a:t>
            </a:r>
          </a:p>
          <a:p>
            <a:pPr>
              <a:buFont typeface="Arial" pitchFamily="34" charset="0"/>
              <a:buChar char="•"/>
            </a:pPr>
            <a:r>
              <a:rPr lang="en-US" dirty="0"/>
              <a:t>Factored and extensible</a:t>
            </a:r>
          </a:p>
          <a:p>
            <a:pPr>
              <a:buFont typeface="Arial" pitchFamily="34" charset="0"/>
              <a:buChar char="•"/>
            </a:pPr>
            <a:r>
              <a:rPr lang="en-US" dirty="0"/>
              <a:t>Web standards and practices as the foundation</a:t>
            </a:r>
          </a:p>
          <a:p>
            <a:pPr>
              <a:buFont typeface="Arial" pitchFamily="34" charset="0"/>
              <a:buChar char="•"/>
            </a:pPr>
            <a:r>
              <a:rPr lang="en-US" dirty="0"/>
              <a:t>Unify application models</a:t>
            </a:r>
          </a:p>
          <a:p>
            <a:endParaRPr lang="en-US" dirty="0"/>
          </a:p>
          <a:p>
            <a:r>
              <a:rPr lang="en-US" dirty="0"/>
              <a:t>Make It Simple To Use</a:t>
            </a:r>
          </a:p>
          <a:p>
            <a:pPr>
              <a:buFont typeface="Arial" pitchFamily="34" charset="0"/>
              <a:buChar char="•"/>
            </a:pPr>
            <a:r>
              <a:rPr lang="en-US" dirty="0"/>
              <a:t>Organization</a:t>
            </a:r>
          </a:p>
          <a:p>
            <a:pPr lvl="1"/>
            <a:r>
              <a:rPr lang="en-US" dirty="0"/>
              <a:t>Organized in hierarchical namespaces </a:t>
            </a:r>
          </a:p>
          <a:p>
            <a:pPr>
              <a:buFont typeface="Arial" pitchFamily="34" charset="0"/>
              <a:buChar char="•"/>
            </a:pPr>
            <a:r>
              <a:rPr lang="en-US" dirty="0"/>
              <a:t>Unified type system</a:t>
            </a:r>
          </a:p>
          <a:p>
            <a:pPr lvl="1"/>
            <a:r>
              <a:rPr lang="en-US" dirty="0"/>
              <a:t>Everything is an object</a:t>
            </a:r>
          </a:p>
          <a:p>
            <a:pPr lvl="1"/>
            <a:r>
              <a:rPr lang="en-US" dirty="0"/>
              <a:t>Boxing converts value types to objects</a:t>
            </a:r>
          </a:p>
          <a:p>
            <a:pPr lvl="2"/>
            <a:r>
              <a:rPr lang="en-US" dirty="0"/>
              <a:t>No need for special variant type</a:t>
            </a:r>
          </a:p>
          <a:p>
            <a:pPr>
              <a:buFont typeface="Arial" pitchFamily="34" charset="0"/>
              <a:buChar char="•"/>
            </a:pPr>
            <a:r>
              <a:rPr lang="en-US" dirty="0"/>
              <a:t>Component Oriented</a:t>
            </a:r>
          </a:p>
          <a:p>
            <a:pPr lvl="1"/>
            <a:r>
              <a:rPr lang="en-US" dirty="0"/>
              <a:t>Properties, methods &amp; events are 1</a:t>
            </a:r>
            <a:r>
              <a:rPr lang="en-US" baseline="30000" dirty="0"/>
              <a:t>st</a:t>
            </a:r>
            <a:r>
              <a:rPr lang="en-US" dirty="0"/>
              <a:t> class</a:t>
            </a:r>
          </a:p>
          <a:p>
            <a:pPr lvl="1"/>
            <a:r>
              <a:rPr lang="en-US" dirty="0"/>
              <a:t>Design-time functionality</a:t>
            </a:r>
          </a:p>
        </p:txBody>
      </p:sp>
      <p:sp>
        <p:nvSpPr>
          <p:cNvPr id="4" name="Slide Number Placeholder 3"/>
          <p:cNvSpPr>
            <a:spLocks noGrp="1"/>
          </p:cNvSpPr>
          <p:nvPr>
            <p:ph type="sldNum" sz="quarter" idx="10"/>
          </p:nvPr>
        </p:nvSpPr>
        <p:spPr/>
        <p:txBody>
          <a:bodyPr/>
          <a:lstStyle/>
          <a:p>
            <a:fld id="{C213DAD8-E0F3-4A6F-B096-50BA608A7CF6}" type="slidenum">
              <a:rPr lang="en-US" smtClean="0"/>
              <a:pPr/>
              <a:t>24</a:t>
            </a:fld>
            <a:endParaRPr lang="en-US"/>
          </a:p>
        </p:txBody>
      </p:sp>
    </p:spTree>
    <p:extLst>
      <p:ext uri="{BB962C8B-B14F-4D97-AF65-F5344CB8AC3E}">
        <p14:creationId xmlns:p14="http://schemas.microsoft.com/office/powerpoint/2010/main" val="165725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25</a:t>
            </a:fld>
            <a:endParaRPr lang="en-US"/>
          </a:p>
        </p:txBody>
      </p:sp>
    </p:spTree>
    <p:extLst>
      <p:ext uri="{BB962C8B-B14F-4D97-AF65-F5344CB8AC3E}">
        <p14:creationId xmlns:p14="http://schemas.microsoft.com/office/powerpoint/2010/main" val="211330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Compiling to specific architectures (x86, amd64, ia64):</a:t>
            </a:r>
          </a:p>
          <a:p>
            <a:r>
              <a:rPr lang="en-US" u="sng" dirty="0">
                <a:hlinkClick r:id="rId3"/>
              </a:rPr>
              <a:t>http://blogs.msdn.com/b/junfeng/archive/2004/08/11/212555.aspx</a:t>
            </a:r>
            <a:endParaRPr lang="en-US" u="sng" dirty="0"/>
          </a:p>
          <a:p>
            <a:pPr defTabSz="934974">
              <a:defRPr/>
            </a:pPr>
            <a:r>
              <a:rPr lang="en-US" u="sng" dirty="0">
                <a:hlinkClick r:id="rId4"/>
              </a:rPr>
              <a:t>http://msdn.microsoft.com/en-us/library/system.reflection.processorarchitecture.aspx</a:t>
            </a:r>
            <a:endParaRPr lang="en-US" u="sng" dirty="0"/>
          </a:p>
          <a:p>
            <a:pPr defTabSz="934974">
              <a:defRPr/>
            </a:pPr>
            <a:endParaRPr lang="en-US" u="sng" dirty="0"/>
          </a:p>
          <a:p>
            <a:pPr defTabSz="934974">
              <a:defRPr/>
            </a:pPr>
            <a:r>
              <a:rPr lang="en-US" u="sng" dirty="0"/>
              <a:t>Run </a:t>
            </a:r>
            <a:r>
              <a:rPr lang="en-US" u="sng" dirty="0" err="1"/>
              <a:t>LinQPad</a:t>
            </a:r>
            <a:r>
              <a:rPr lang="en-US" u="sng" dirty="0"/>
              <a:t> example = C# Program</a:t>
            </a:r>
          </a:p>
          <a:p>
            <a:r>
              <a:rPr lang="en-US" dirty="0"/>
              <a:t>void Main()</a:t>
            </a:r>
          </a:p>
          <a:p>
            <a:r>
              <a:rPr lang="en-US" dirty="0"/>
              <a:t>{</a:t>
            </a:r>
          </a:p>
          <a:p>
            <a:r>
              <a:rPr lang="en-US" dirty="0" err="1"/>
              <a:t>var</a:t>
            </a:r>
            <a:r>
              <a:rPr lang="en-US" dirty="0"/>
              <a:t> foo=3;</a:t>
            </a:r>
          </a:p>
          <a:p>
            <a:r>
              <a:rPr lang="en-US" dirty="0" err="1"/>
              <a:t>var</a:t>
            </a:r>
            <a:r>
              <a:rPr lang="en-US" dirty="0"/>
              <a:t> bar =5;</a:t>
            </a:r>
          </a:p>
          <a:p>
            <a:r>
              <a:rPr lang="en-US" dirty="0" err="1"/>
              <a:t>Console.WriteLine</a:t>
            </a:r>
            <a:r>
              <a:rPr lang="en-US" dirty="0"/>
              <a:t>(foo + bar);</a:t>
            </a:r>
          </a:p>
          <a:p>
            <a:r>
              <a:rPr lang="en-US" dirty="0"/>
              <a:t>}</a:t>
            </a:r>
          </a:p>
          <a:p>
            <a:endParaRPr lang="en-US" dirty="0"/>
          </a:p>
          <a:p>
            <a:r>
              <a:rPr lang="en-US" dirty="0"/>
              <a:t>C# Statement</a:t>
            </a:r>
          </a:p>
          <a:p>
            <a:r>
              <a:rPr lang="en-US" dirty="0" err="1"/>
              <a:t>var</a:t>
            </a:r>
            <a:r>
              <a:rPr lang="en-US" dirty="0"/>
              <a:t> =3;</a:t>
            </a:r>
          </a:p>
          <a:p>
            <a:r>
              <a:rPr lang="en-US" dirty="0" err="1"/>
              <a:t>Console.WriteLine</a:t>
            </a:r>
            <a:r>
              <a:rPr lang="en-US" dirty="0"/>
              <a:t>(</a:t>
            </a:r>
            <a:r>
              <a:rPr lang="en-US" dirty="0" err="1"/>
              <a:t>var</a:t>
            </a:r>
            <a:r>
              <a:rPr lang="en-US" dirty="0"/>
              <a:t>)</a:t>
            </a:r>
          </a:p>
        </p:txBody>
      </p:sp>
      <p:sp>
        <p:nvSpPr>
          <p:cNvPr id="4" name="Slide Number Placeholder 3"/>
          <p:cNvSpPr>
            <a:spLocks noGrp="1"/>
          </p:cNvSpPr>
          <p:nvPr>
            <p:ph type="sldNum" sz="quarter" idx="10"/>
          </p:nvPr>
        </p:nvSpPr>
        <p:spPr/>
        <p:txBody>
          <a:bodyPr/>
          <a:lstStyle/>
          <a:p>
            <a:fld id="{C213DAD8-E0F3-4A6F-B096-50BA608A7CF6}" type="slidenum">
              <a:rPr lang="en-US" smtClean="0"/>
              <a:pPr/>
              <a:t>27</a:t>
            </a:fld>
            <a:endParaRPr lang="en-US"/>
          </a:p>
        </p:txBody>
      </p:sp>
    </p:spTree>
    <p:extLst>
      <p:ext uri="{BB962C8B-B14F-4D97-AF65-F5344CB8AC3E}">
        <p14:creationId xmlns:p14="http://schemas.microsoft.com/office/powerpoint/2010/main" val="145955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28</a:t>
            </a:fld>
            <a:endParaRPr lang="en-US"/>
          </a:p>
        </p:txBody>
      </p:sp>
    </p:spTree>
    <p:extLst>
      <p:ext uri="{BB962C8B-B14F-4D97-AF65-F5344CB8AC3E}">
        <p14:creationId xmlns:p14="http://schemas.microsoft.com/office/powerpoint/2010/main" val="1193270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29</a:t>
            </a:fld>
            <a:endParaRPr lang="en-US"/>
          </a:p>
        </p:txBody>
      </p:sp>
    </p:spTree>
    <p:extLst>
      <p:ext uri="{BB962C8B-B14F-4D97-AF65-F5344CB8AC3E}">
        <p14:creationId xmlns:p14="http://schemas.microsoft.com/office/powerpoint/2010/main" val="2626760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Changed slide</a:t>
            </a:r>
            <a:r>
              <a:rPr lang="en-US" baseline="0" dirty="0"/>
              <a:t> title</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30</a:t>
            </a:fld>
            <a:endParaRPr lang="en-US"/>
          </a:p>
        </p:txBody>
      </p:sp>
    </p:spTree>
    <p:extLst>
      <p:ext uri="{BB962C8B-B14F-4D97-AF65-F5344CB8AC3E}">
        <p14:creationId xmlns:p14="http://schemas.microsoft.com/office/powerpoint/2010/main" val="320195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removed forms, added Windows Store </a:t>
            </a:r>
          </a:p>
        </p:txBody>
      </p:sp>
      <p:sp>
        <p:nvSpPr>
          <p:cNvPr id="4" name="Slide Number Placeholder 3"/>
          <p:cNvSpPr>
            <a:spLocks noGrp="1"/>
          </p:cNvSpPr>
          <p:nvPr>
            <p:ph type="sldNum" sz="quarter" idx="10"/>
          </p:nvPr>
        </p:nvSpPr>
        <p:spPr/>
        <p:txBody>
          <a:bodyPr/>
          <a:lstStyle/>
          <a:p>
            <a:fld id="{C213DAD8-E0F3-4A6F-B096-50BA608A7CF6}" type="slidenum">
              <a:rPr lang="en-US" smtClean="0"/>
              <a:pPr/>
              <a:t>3</a:t>
            </a:fld>
            <a:endParaRPr lang="en-US"/>
          </a:p>
        </p:txBody>
      </p:sp>
    </p:spTree>
    <p:extLst>
      <p:ext uri="{BB962C8B-B14F-4D97-AF65-F5344CB8AC3E}">
        <p14:creationId xmlns:p14="http://schemas.microsoft.com/office/powerpoint/2010/main" val="357389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an assembly is to be accessed by multiple applications, the assembly must be placed into a </a:t>
            </a:r>
            <a:r>
              <a:rPr lang="en-US" dirty="0" err="1"/>
              <a:t>wellknown</a:t>
            </a:r>
            <a:r>
              <a:rPr lang="en-US" dirty="0"/>
              <a:t> directory, and the CLR must know to look in this directory automatically when a reference to </a:t>
            </a:r>
          </a:p>
          <a:p>
            <a:r>
              <a:rPr lang="en-US" dirty="0"/>
              <a:t>the assembly is detected. This well-known location is called the global assembly cache (GAC).</a:t>
            </a:r>
          </a:p>
        </p:txBody>
      </p:sp>
      <p:sp>
        <p:nvSpPr>
          <p:cNvPr id="4" name="Slide Number Placeholder 3"/>
          <p:cNvSpPr>
            <a:spLocks noGrp="1"/>
          </p:cNvSpPr>
          <p:nvPr>
            <p:ph type="sldNum" sz="quarter" idx="10"/>
          </p:nvPr>
        </p:nvSpPr>
        <p:spPr/>
        <p:txBody>
          <a:bodyPr/>
          <a:lstStyle/>
          <a:p>
            <a:fld id="{C213DAD8-E0F3-4A6F-B096-50BA608A7CF6}" type="slidenum">
              <a:rPr lang="en-US" smtClean="0"/>
              <a:pPr/>
              <a:t>35</a:t>
            </a:fld>
            <a:endParaRPr lang="en-US"/>
          </a:p>
        </p:txBody>
      </p:sp>
    </p:spTree>
    <p:extLst>
      <p:ext uri="{BB962C8B-B14F-4D97-AF65-F5344CB8AC3E}">
        <p14:creationId xmlns:p14="http://schemas.microsoft.com/office/powerpoint/2010/main" val="3760440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38</a:t>
            </a:fld>
            <a:endParaRPr lang="en-US"/>
          </a:p>
        </p:txBody>
      </p:sp>
    </p:spTree>
    <p:extLst>
      <p:ext uri="{BB962C8B-B14F-4D97-AF65-F5344CB8AC3E}">
        <p14:creationId xmlns:p14="http://schemas.microsoft.com/office/powerpoint/2010/main" val="4025048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B24BA-3F50-4469-8FB3-143F35285325}" type="slidenum">
              <a:rPr lang="en-US"/>
              <a:pPr/>
              <a:t>39</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pt-BR" sz="1000" dirty="0"/>
          </a:p>
        </p:txBody>
      </p:sp>
    </p:spTree>
    <p:extLst>
      <p:ext uri="{BB962C8B-B14F-4D97-AF65-F5344CB8AC3E}">
        <p14:creationId xmlns:p14="http://schemas.microsoft.com/office/powerpoint/2010/main" val="324319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Slide</a:t>
            </a:r>
          </a:p>
        </p:txBody>
      </p:sp>
      <p:sp>
        <p:nvSpPr>
          <p:cNvPr id="4" name="Slide Number Placeholder 3"/>
          <p:cNvSpPr>
            <a:spLocks noGrp="1"/>
          </p:cNvSpPr>
          <p:nvPr>
            <p:ph type="sldNum" sz="quarter" idx="10"/>
          </p:nvPr>
        </p:nvSpPr>
        <p:spPr/>
        <p:txBody>
          <a:bodyPr/>
          <a:lstStyle/>
          <a:p>
            <a:fld id="{C213DAD8-E0F3-4A6F-B096-50BA608A7CF6}" type="slidenum">
              <a:rPr lang="en-US" smtClean="0"/>
              <a:pPr/>
              <a:t>44</a:t>
            </a:fld>
            <a:endParaRPr lang="en-US"/>
          </a:p>
        </p:txBody>
      </p:sp>
    </p:spTree>
    <p:extLst>
      <p:ext uri="{BB962C8B-B14F-4D97-AF65-F5344CB8AC3E}">
        <p14:creationId xmlns:p14="http://schemas.microsoft.com/office/powerpoint/2010/main" val="152518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screen snippet</a:t>
            </a:r>
          </a:p>
        </p:txBody>
      </p:sp>
      <p:sp>
        <p:nvSpPr>
          <p:cNvPr id="4" name="Slide Number Placeholder 3"/>
          <p:cNvSpPr>
            <a:spLocks noGrp="1"/>
          </p:cNvSpPr>
          <p:nvPr>
            <p:ph type="sldNum" sz="quarter" idx="10"/>
          </p:nvPr>
        </p:nvSpPr>
        <p:spPr/>
        <p:txBody>
          <a:bodyPr/>
          <a:lstStyle/>
          <a:p>
            <a:fld id="{C213DAD8-E0F3-4A6F-B096-50BA608A7CF6}" type="slidenum">
              <a:rPr lang="en-US" smtClean="0"/>
              <a:pPr/>
              <a:t>45</a:t>
            </a:fld>
            <a:endParaRPr lang="en-US"/>
          </a:p>
        </p:txBody>
      </p:sp>
    </p:spTree>
    <p:extLst>
      <p:ext uri="{BB962C8B-B14F-4D97-AF65-F5344CB8AC3E}">
        <p14:creationId xmlns:p14="http://schemas.microsoft.com/office/powerpoint/2010/main" val="184341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46</a:t>
            </a:fld>
            <a:endParaRPr lang="en-US"/>
          </a:p>
        </p:txBody>
      </p:sp>
    </p:spTree>
    <p:extLst>
      <p:ext uri="{BB962C8B-B14F-4D97-AF65-F5344CB8AC3E}">
        <p14:creationId xmlns:p14="http://schemas.microsoft.com/office/powerpoint/2010/main" val="359566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47</a:t>
            </a:fld>
            <a:endParaRPr lang="en-US"/>
          </a:p>
        </p:txBody>
      </p:sp>
    </p:spTree>
    <p:extLst>
      <p:ext uri="{BB962C8B-B14F-4D97-AF65-F5344CB8AC3E}">
        <p14:creationId xmlns:p14="http://schemas.microsoft.com/office/powerpoint/2010/main" val="2649673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added VS2012</a:t>
            </a:r>
          </a:p>
        </p:txBody>
      </p:sp>
      <p:sp>
        <p:nvSpPr>
          <p:cNvPr id="4" name="Slide Number Placeholder 3"/>
          <p:cNvSpPr>
            <a:spLocks noGrp="1"/>
          </p:cNvSpPr>
          <p:nvPr>
            <p:ph type="sldNum" sz="quarter" idx="10"/>
          </p:nvPr>
        </p:nvSpPr>
        <p:spPr/>
        <p:txBody>
          <a:bodyPr/>
          <a:lstStyle/>
          <a:p>
            <a:fld id="{C213DAD8-E0F3-4A6F-B096-50BA608A7CF6}" type="slidenum">
              <a:rPr lang="en-US" smtClean="0"/>
              <a:pPr/>
              <a:t>49</a:t>
            </a:fld>
            <a:endParaRPr lang="en-US"/>
          </a:p>
        </p:txBody>
      </p:sp>
    </p:spTree>
    <p:extLst>
      <p:ext uri="{BB962C8B-B14F-4D97-AF65-F5344CB8AC3E}">
        <p14:creationId xmlns:p14="http://schemas.microsoft.com/office/powerpoint/2010/main" val="3848206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Removed Forms, added store and WPF</a:t>
            </a:r>
          </a:p>
        </p:txBody>
      </p:sp>
      <p:sp>
        <p:nvSpPr>
          <p:cNvPr id="4" name="Slide Number Placeholder 3"/>
          <p:cNvSpPr>
            <a:spLocks noGrp="1"/>
          </p:cNvSpPr>
          <p:nvPr>
            <p:ph type="sldNum" sz="quarter" idx="10"/>
          </p:nvPr>
        </p:nvSpPr>
        <p:spPr/>
        <p:txBody>
          <a:bodyPr/>
          <a:lstStyle/>
          <a:p>
            <a:fld id="{C213DAD8-E0F3-4A6F-B096-50BA608A7CF6}" type="slidenum">
              <a:rPr lang="en-US" smtClean="0"/>
              <a:pPr/>
              <a:t>50</a:t>
            </a:fld>
            <a:endParaRPr lang="en-US"/>
          </a:p>
        </p:txBody>
      </p:sp>
    </p:spTree>
    <p:extLst>
      <p:ext uri="{BB962C8B-B14F-4D97-AF65-F5344CB8AC3E}">
        <p14:creationId xmlns:p14="http://schemas.microsoft.com/office/powerpoint/2010/main" val="3113626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Marked </a:t>
            </a:r>
            <a:r>
              <a:rPr lang="en-US" dirty="0" err="1"/>
              <a:t>HIdden</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51</a:t>
            </a:fld>
            <a:endParaRPr lang="en-US"/>
          </a:p>
        </p:txBody>
      </p:sp>
    </p:spTree>
    <p:extLst>
      <p:ext uri="{BB962C8B-B14F-4D97-AF65-F5344CB8AC3E}">
        <p14:creationId xmlns:p14="http://schemas.microsoft.com/office/powerpoint/2010/main" val="323318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That</a:t>
            </a:r>
            <a:r>
              <a:rPr lang="en-US" baseline="0" dirty="0"/>
              <a:t> implies in less (</a:t>
            </a:r>
            <a:r>
              <a:rPr lang="en-US" baseline="0" dirty="0" err="1"/>
              <a:t>perf</a:t>
            </a:r>
            <a:r>
              <a:rPr lang="en-US" baseline="0" dirty="0"/>
              <a:t>/memory) control as well, the same way as assembly language provides more control than C++.</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5</a:t>
            </a:fld>
            <a:endParaRPr lang="en-US"/>
          </a:p>
        </p:txBody>
      </p:sp>
    </p:spTree>
    <p:extLst>
      <p:ext uri="{BB962C8B-B14F-4D97-AF65-F5344CB8AC3E}">
        <p14:creationId xmlns:p14="http://schemas.microsoft.com/office/powerpoint/2010/main" val="2369758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 R#</a:t>
            </a:r>
          </a:p>
        </p:txBody>
      </p:sp>
      <p:sp>
        <p:nvSpPr>
          <p:cNvPr id="4" name="Slide Number Placeholder 3"/>
          <p:cNvSpPr>
            <a:spLocks noGrp="1"/>
          </p:cNvSpPr>
          <p:nvPr>
            <p:ph type="sldNum" sz="quarter" idx="10"/>
          </p:nvPr>
        </p:nvSpPr>
        <p:spPr/>
        <p:txBody>
          <a:bodyPr/>
          <a:lstStyle/>
          <a:p>
            <a:fld id="{C213DAD8-E0F3-4A6F-B096-50BA608A7CF6}" type="slidenum">
              <a:rPr lang="en-US" smtClean="0"/>
              <a:pPr/>
              <a:t>52</a:t>
            </a:fld>
            <a:endParaRPr lang="en-US"/>
          </a:p>
        </p:txBody>
      </p:sp>
    </p:spTree>
    <p:extLst>
      <p:ext uri="{BB962C8B-B14F-4D97-AF65-F5344CB8AC3E}">
        <p14:creationId xmlns:p14="http://schemas.microsoft.com/office/powerpoint/2010/main" val="372032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source code files written in any programming language that supports the CLR</a:t>
            </a:r>
          </a:p>
          <a:p>
            <a:r>
              <a:rPr lang="en-US" dirty="0"/>
              <a:t>Use the corresponding compiler to check the syntax and analyze the source code. </a:t>
            </a:r>
          </a:p>
          <a:p>
            <a:r>
              <a:rPr lang="en-US" dirty="0"/>
              <a:t>Regardless of which compiler you use, the result is a managed module. </a:t>
            </a:r>
          </a:p>
          <a:p>
            <a:r>
              <a:rPr lang="en-US" dirty="0"/>
              <a:t>A managed module is a standard 32-bit Windows portable</a:t>
            </a:r>
            <a:r>
              <a:rPr lang="en-US" baseline="0" dirty="0"/>
              <a:t> </a:t>
            </a:r>
            <a:r>
              <a:rPr lang="en-US" dirty="0"/>
              <a:t>executable (PE32) file or a standard 64-bit Windows portable executable (PE32+) file that requires the </a:t>
            </a:r>
          </a:p>
          <a:p>
            <a:r>
              <a:rPr lang="en-US" dirty="0"/>
              <a:t>CLR to execute.</a:t>
            </a:r>
          </a:p>
          <a:p>
            <a:r>
              <a:rPr lang="en-US" dirty="0"/>
              <a:t> At run time, the CLR compiles the IL into native CPU instructions.</a:t>
            </a:r>
          </a:p>
          <a:p>
            <a:r>
              <a:rPr lang="en-US" dirty="0"/>
              <a:t>Native code compilers produce code targeted to a specific CPU architecture, such as x86, x64, </a:t>
            </a:r>
          </a:p>
          <a:p>
            <a:r>
              <a:rPr lang="en-US" dirty="0"/>
              <a:t>Managed Module – PE,</a:t>
            </a:r>
            <a:r>
              <a:rPr lang="en-US" baseline="0" dirty="0"/>
              <a:t> CLR Header, Metadata, IL code</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8</a:t>
            </a:fld>
            <a:endParaRPr lang="en-US"/>
          </a:p>
        </p:txBody>
      </p:sp>
    </p:spTree>
    <p:extLst>
      <p:ext uri="{BB962C8B-B14F-4D97-AF65-F5344CB8AC3E}">
        <p14:creationId xmlns:p14="http://schemas.microsoft.com/office/powerpoint/2010/main" val="91026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 compiler emits a managed module that contains a manifest. </a:t>
            </a:r>
          </a:p>
          <a:p>
            <a:r>
              <a:rPr lang="en-US" dirty="0"/>
              <a:t>The manifest indicates that the assembly consists of just the one file. So, for projects that have just one managed module and no resource (or data) files, the assembly will be the managed module, </a:t>
            </a:r>
          </a:p>
          <a:p>
            <a:r>
              <a:rPr lang="en-US" dirty="0"/>
              <a:t>An assembly allows you to decouple the logical and physical notions of a reusable, securable, </a:t>
            </a:r>
            <a:r>
              <a:rPr lang="en-US" dirty="0" err="1"/>
              <a:t>versionable</a:t>
            </a:r>
            <a:r>
              <a:rPr lang="en-US" dirty="0"/>
              <a:t> component. </a:t>
            </a:r>
          </a:p>
          <a:p>
            <a:r>
              <a:rPr lang="en-US" dirty="0"/>
              <a:t>How you partition your code and resources into different files is completely up to you. </a:t>
            </a:r>
          </a:p>
          <a:p>
            <a:r>
              <a:rPr lang="en-US" dirty="0"/>
              <a:t>An assembly’s modules also include information about referenced assemblies (including their version numbers). </a:t>
            </a:r>
          </a:p>
          <a:p>
            <a:r>
              <a:rPr lang="en-US" dirty="0"/>
              <a:t>Deploying assemblies is much easier than deploying unmanaged components</a:t>
            </a:r>
          </a:p>
          <a:p>
            <a:endParaRPr lang="en-US" dirty="0"/>
          </a:p>
          <a:p>
            <a:r>
              <a:rPr lang="en-US" dirty="0"/>
              <a:t>Metadata -  binary information which describes the characteristics of a resource . </a:t>
            </a:r>
          </a:p>
          <a:p>
            <a:r>
              <a:rPr lang="en-US" dirty="0"/>
              <a:t>Description of the Assembly , Data Types and members with their declarations and implementations, references to other types and members , Security permissions etc. </a:t>
            </a:r>
          </a:p>
          <a:p>
            <a:r>
              <a:rPr lang="en-US" dirty="0"/>
              <a:t>Everything needed to interact with another module.</a:t>
            </a:r>
          </a:p>
          <a:p>
            <a:r>
              <a:rPr lang="en-US" dirty="0"/>
              <a:t>The compiler embeds the metadata in the target output file, a </a:t>
            </a:r>
            <a:r>
              <a:rPr lang="en-US" dirty="0" err="1"/>
              <a:t>dll</a:t>
            </a:r>
            <a:r>
              <a:rPr lang="en-US" dirty="0"/>
              <a:t>, an .exe or a .</a:t>
            </a:r>
            <a:r>
              <a:rPr lang="en-US" dirty="0" err="1"/>
              <a:t>netmodule</a:t>
            </a:r>
            <a:r>
              <a:rPr lang="en-US" dirty="0"/>
              <a:t> in the case of multi-module assembly.</a:t>
            </a:r>
          </a:p>
          <a:p>
            <a:br>
              <a:rPr lang="en-US" dirty="0"/>
            </a:br>
            <a:r>
              <a:rPr lang="en-US" dirty="0"/>
              <a:t>Metadata describes the contents in an assembly.</a:t>
            </a:r>
          </a:p>
          <a:p>
            <a:r>
              <a:rPr lang="en-US" dirty="0"/>
              <a:t>Manifest describes the assembly itself, providing the logical attributes shared by all the modules and all components in the assembly</a:t>
            </a:r>
          </a:p>
        </p:txBody>
      </p:sp>
      <p:sp>
        <p:nvSpPr>
          <p:cNvPr id="4" name="Slide Number Placeholder 3"/>
          <p:cNvSpPr>
            <a:spLocks noGrp="1"/>
          </p:cNvSpPr>
          <p:nvPr>
            <p:ph type="sldNum" sz="quarter" idx="10"/>
          </p:nvPr>
        </p:nvSpPr>
        <p:spPr/>
        <p:txBody>
          <a:bodyPr/>
          <a:lstStyle/>
          <a:p>
            <a:fld id="{C213DAD8-E0F3-4A6F-B096-50BA608A7CF6}" type="slidenum">
              <a:rPr lang="en-US" smtClean="0"/>
              <a:pPr/>
              <a:t>9</a:t>
            </a:fld>
            <a:endParaRPr lang="en-US"/>
          </a:p>
        </p:txBody>
      </p:sp>
    </p:spTree>
    <p:extLst>
      <p:ext uri="{BB962C8B-B14F-4D97-AF65-F5344CB8AC3E}">
        <p14:creationId xmlns:p14="http://schemas.microsoft.com/office/powerpoint/2010/main" val="392750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SystemRoot</a:t>
            </a:r>
            <a:r>
              <a:rPr lang="en-US" dirty="0"/>
              <a:t>%\Microsoft.NET\Framework</a:t>
            </a:r>
          </a:p>
        </p:txBody>
      </p:sp>
      <p:sp>
        <p:nvSpPr>
          <p:cNvPr id="4" name="Slide Number Placeholder 3"/>
          <p:cNvSpPr>
            <a:spLocks noGrp="1"/>
          </p:cNvSpPr>
          <p:nvPr>
            <p:ph type="sldNum" sz="quarter" idx="10"/>
          </p:nvPr>
        </p:nvSpPr>
        <p:spPr/>
        <p:txBody>
          <a:bodyPr/>
          <a:lstStyle/>
          <a:p>
            <a:fld id="{C213DAD8-E0F3-4A6F-B096-50BA608A7CF6}" type="slidenum">
              <a:rPr lang="en-US" smtClean="0"/>
              <a:pPr/>
              <a:t>10</a:t>
            </a:fld>
            <a:endParaRPr lang="en-US"/>
          </a:p>
        </p:txBody>
      </p:sp>
    </p:spTree>
    <p:extLst>
      <p:ext uri="{BB962C8B-B14F-4D97-AF65-F5344CB8AC3E}">
        <p14:creationId xmlns:p14="http://schemas.microsoft.com/office/powerpoint/2010/main" val="835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Job of CLR – </a:t>
            </a:r>
          </a:p>
          <a:p>
            <a:r>
              <a:rPr lang="en-US" dirty="0"/>
              <a:t>Managed assemblies contain both metadata and Intermediate Language. IL is a CPU-independent machine language</a:t>
            </a:r>
          </a:p>
          <a:p>
            <a:r>
              <a:rPr lang="en-US" dirty="0"/>
              <a:t>Any high-level language may not expose all facilities offered by the CLR</a:t>
            </a:r>
            <a:r>
              <a:rPr lang="en-US" baseline="0" dirty="0"/>
              <a:t> except</a:t>
            </a:r>
            <a:r>
              <a:rPr lang="en-US" dirty="0"/>
              <a:t> the IL assembly language</a:t>
            </a:r>
          </a:p>
          <a:p>
            <a:r>
              <a:rPr lang="en-US" dirty="0"/>
              <a:t> IL is converted to native CPU instructions by CLR’s JIT ( just-in-time) compiler.</a:t>
            </a:r>
          </a:p>
          <a:p>
            <a:r>
              <a:rPr lang="en-US" dirty="0"/>
              <a:t>When Main makes its first call to </a:t>
            </a:r>
            <a:r>
              <a:rPr lang="en-US" dirty="0" err="1"/>
              <a:t>WriteLine</a:t>
            </a:r>
            <a:r>
              <a:rPr lang="en-US" dirty="0"/>
              <a:t>, the </a:t>
            </a:r>
            <a:r>
              <a:rPr lang="en-US" dirty="0" err="1"/>
              <a:t>JITCompiler</a:t>
            </a:r>
            <a:r>
              <a:rPr lang="en-US" dirty="0"/>
              <a:t> function is called. The JIT­ </a:t>
            </a:r>
            <a:r>
              <a:rPr lang="en-US" dirty="0" err="1"/>
              <a:t>Compilerfunction</a:t>
            </a:r>
            <a:r>
              <a:rPr lang="en-US" dirty="0"/>
              <a:t> is responsible for compiling a method’s IL code into native CPU instructions. </a:t>
            </a:r>
          </a:p>
          <a:p>
            <a:r>
              <a:rPr lang="en-US" dirty="0"/>
              <a:t>Because the IL is being compiled “just in time,” this component of the CLR is frequently referred to as a </a:t>
            </a:r>
            <a:r>
              <a:rPr lang="en-US" dirty="0" err="1"/>
              <a:t>JITteror</a:t>
            </a:r>
            <a:r>
              <a:rPr lang="en-US" dirty="0"/>
              <a:t> a JIT compiler</a:t>
            </a:r>
          </a:p>
        </p:txBody>
      </p:sp>
      <p:sp>
        <p:nvSpPr>
          <p:cNvPr id="4" name="Slide Number Placeholder 3"/>
          <p:cNvSpPr>
            <a:spLocks noGrp="1"/>
          </p:cNvSpPr>
          <p:nvPr>
            <p:ph type="sldNum" sz="quarter" idx="10"/>
          </p:nvPr>
        </p:nvSpPr>
        <p:spPr/>
        <p:txBody>
          <a:bodyPr/>
          <a:lstStyle/>
          <a:p>
            <a:fld id="{C213DAD8-E0F3-4A6F-B096-50BA608A7CF6}" type="slidenum">
              <a:rPr lang="en-US" smtClean="0"/>
              <a:pPr/>
              <a:t>11</a:t>
            </a:fld>
            <a:endParaRPr lang="en-US"/>
          </a:p>
        </p:txBody>
      </p:sp>
    </p:spTree>
    <p:extLst>
      <p:ext uri="{BB962C8B-B14F-4D97-AF65-F5344CB8AC3E}">
        <p14:creationId xmlns:p14="http://schemas.microsoft.com/office/powerpoint/2010/main" val="104962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Job of CLR – </a:t>
            </a:r>
          </a:p>
          <a:p>
            <a:r>
              <a:rPr lang="en-US" dirty="0"/>
              <a:t>Managed assemblies contain both metadata and Intermediate Language. IL is a CPU-independent machine language</a:t>
            </a:r>
          </a:p>
          <a:p>
            <a:r>
              <a:rPr lang="en-US" dirty="0"/>
              <a:t>Any high-level language may not expose all facilities offered by the CLR</a:t>
            </a:r>
            <a:r>
              <a:rPr lang="en-US" baseline="0" dirty="0"/>
              <a:t> except</a:t>
            </a:r>
            <a:r>
              <a:rPr lang="en-US" dirty="0"/>
              <a:t> the IL assembly language</a:t>
            </a:r>
          </a:p>
          <a:p>
            <a:r>
              <a:rPr lang="en-US" dirty="0"/>
              <a:t> IL is converted to native CPU instructions by CLR’s JIT ( just-in-time) compiler.</a:t>
            </a:r>
          </a:p>
          <a:p>
            <a:r>
              <a:rPr lang="en-US" dirty="0"/>
              <a:t>When Main makes its first call to </a:t>
            </a:r>
            <a:r>
              <a:rPr lang="en-US" dirty="0" err="1"/>
              <a:t>WriteLine</a:t>
            </a:r>
            <a:r>
              <a:rPr lang="en-US" dirty="0"/>
              <a:t>, the </a:t>
            </a:r>
            <a:r>
              <a:rPr lang="en-US" dirty="0" err="1"/>
              <a:t>JITCompiler</a:t>
            </a:r>
            <a:r>
              <a:rPr lang="en-US" dirty="0"/>
              <a:t> function is called. The JIT­ </a:t>
            </a:r>
            <a:r>
              <a:rPr lang="en-US" dirty="0" err="1"/>
              <a:t>Compilerfunction</a:t>
            </a:r>
            <a:r>
              <a:rPr lang="en-US" dirty="0"/>
              <a:t> is responsible for compiling a method’s IL code into native CPU instructions. </a:t>
            </a:r>
          </a:p>
          <a:p>
            <a:r>
              <a:rPr lang="en-US" dirty="0"/>
              <a:t>Because the IL is being compiled “just in time,” this component of the CLR is frequently referred to as a </a:t>
            </a:r>
            <a:r>
              <a:rPr lang="en-US" dirty="0" err="1"/>
              <a:t>JITteror</a:t>
            </a:r>
            <a:r>
              <a:rPr lang="en-US" dirty="0"/>
              <a:t> a JIT compiler</a:t>
            </a:r>
          </a:p>
        </p:txBody>
      </p:sp>
      <p:sp>
        <p:nvSpPr>
          <p:cNvPr id="4" name="Slide Number Placeholder 3"/>
          <p:cNvSpPr>
            <a:spLocks noGrp="1"/>
          </p:cNvSpPr>
          <p:nvPr>
            <p:ph type="sldNum" sz="quarter" idx="10"/>
          </p:nvPr>
        </p:nvSpPr>
        <p:spPr/>
        <p:txBody>
          <a:bodyPr/>
          <a:lstStyle/>
          <a:p>
            <a:fld id="{C213DAD8-E0F3-4A6F-B096-50BA608A7CF6}" type="slidenum">
              <a:rPr lang="en-US" smtClean="0"/>
              <a:pPr/>
              <a:t>12</a:t>
            </a:fld>
            <a:endParaRPr lang="en-US"/>
          </a:p>
        </p:txBody>
      </p:sp>
    </p:spTree>
    <p:extLst>
      <p:ext uri="{BB962C8B-B14F-4D97-AF65-F5344CB8AC3E}">
        <p14:creationId xmlns:p14="http://schemas.microsoft.com/office/powerpoint/2010/main" val="326088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Framework Class Library (FCL). The FCL is a set of DLL assemblies that contain several thousand type definitions in which each type exposes some functionality.</a:t>
            </a:r>
          </a:p>
          <a:p>
            <a:r>
              <a:rPr lang="en-US" dirty="0"/>
              <a:t>To access any of the framework’s features, you need to know which namespace contains the types that expose the facilities you’re after.</a:t>
            </a:r>
          </a:p>
          <a:p>
            <a:r>
              <a:rPr lang="en-US" dirty="0"/>
              <a:t>Visual Studio allows you to create a Portable Class Library project. This project type lets you create a single class library assembly that works with various application </a:t>
            </a:r>
          </a:p>
          <a:p>
            <a:r>
              <a:rPr lang="en-US" dirty="0"/>
              <a:t>types, including the .NET Framework proper, Silverlight, Windows Phone, Windows Store </a:t>
            </a:r>
          </a:p>
          <a:p>
            <a:r>
              <a:rPr lang="en-US" dirty="0"/>
              <a:t>apps, and Xbox 360</a:t>
            </a:r>
          </a:p>
          <a:p>
            <a:endParaRPr lang="en-US" dirty="0"/>
          </a:p>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15</a:t>
            </a:fld>
            <a:endParaRPr lang="en-US"/>
          </a:p>
        </p:txBody>
      </p:sp>
    </p:spTree>
    <p:extLst>
      <p:ext uri="{BB962C8B-B14F-4D97-AF65-F5344CB8AC3E}">
        <p14:creationId xmlns:p14="http://schemas.microsoft.com/office/powerpoint/2010/main" val="404968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a:xfrm>
            <a:off x="1371600" y="6305550"/>
            <a:ext cx="2133600" cy="476250"/>
          </a:xfrm>
        </p:spPr>
        <p:txBody>
          <a:bodyPr/>
          <a:lstStyle/>
          <a:p>
            <a:fld id="{DB01324D-3DEA-426E-905F-6ED7E13A7944}" type="datetimeFigureOut">
              <a:rPr lang="en-US" smtClean="0"/>
              <a:pPr/>
              <a:t>9/10/2016</a:t>
            </a:fld>
            <a:endParaRPr lang="en-US"/>
          </a:p>
        </p:txBody>
      </p:sp>
      <p:sp>
        <p:nvSpPr>
          <p:cNvPr id="20" name="Footer Placeholder 19"/>
          <p:cNvSpPr>
            <a:spLocks noGrp="1"/>
          </p:cNvSpPr>
          <p:nvPr>
            <p:ph type="ftr" sz="quarter" idx="11"/>
          </p:nvPr>
        </p:nvSpPr>
        <p:spPr>
          <a:xfrm>
            <a:off x="3505200" y="6305550"/>
            <a:ext cx="2895600" cy="476250"/>
          </a:xfrm>
        </p:spPr>
        <p:txBody>
          <a:bodyPr/>
          <a:lstStyle/>
          <a:p>
            <a:endParaRPr lang="en-US"/>
          </a:p>
        </p:txBody>
      </p:sp>
      <p:sp>
        <p:nvSpPr>
          <p:cNvPr id="10" name="Slide Number Placeholder 9"/>
          <p:cNvSpPr>
            <a:spLocks noGrp="1"/>
          </p:cNvSpPr>
          <p:nvPr>
            <p:ph type="sldNum" sz="quarter" idx="12"/>
          </p:nvPr>
        </p:nvSpPr>
        <p:spPr>
          <a:xfrm>
            <a:off x="6403848" y="6305550"/>
            <a:ext cx="457200" cy="476250"/>
          </a:xfrm>
        </p:spPr>
        <p:txBody>
          <a:bodyPr/>
          <a:lstStyle/>
          <a:p>
            <a:fld id="{6E359CE5-AD7B-4CE9-9A7A-B35199BBB47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pic>
        <p:nvPicPr>
          <p:cNvPr id="12" name="Picture 11" descr="DotNet101Logo.png"/>
          <p:cNvPicPr>
            <a:picLocks noChangeAspect="1"/>
          </p:cNvPicPr>
          <p:nvPr userDrawn="1"/>
        </p:nvPicPr>
        <p:blipFill>
          <a:blip r:embed="rId2"/>
          <a:stretch>
            <a:fillRect/>
          </a:stretch>
        </p:blipFill>
        <p:spPr>
          <a:xfrm>
            <a:off x="3124200" y="2590800"/>
            <a:ext cx="3419475" cy="3419475"/>
          </a:xfrm>
          <a:prstGeom prst="rect">
            <a:avLst/>
          </a:prstGeom>
          <a:solidFill>
            <a:srgbClr val="FFFFFF">
              <a:shade val="85000"/>
            </a:srgbClr>
          </a:solidFill>
          <a:ln w="5715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3725" y="6305550"/>
            <a:ext cx="1895475" cy="476250"/>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1324D-3DEA-426E-905F-6ED7E13A7944}" type="datetimeFigureOut">
              <a:rPr lang="en-US" smtClean="0"/>
              <a:pPr/>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59CE5-AD7B-4CE9-9A7A-B35199BBB47A}"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01324D-3DEA-426E-905F-6ED7E13A7944}" type="datetimeFigureOut">
              <a:rPr lang="en-US" smtClean="0"/>
              <a:pPr/>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59CE5-AD7B-4CE9-9A7A-B35199BBB47A}"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1"/>
            </a:lvl1pPr>
          </a:lstStyle>
          <a:p>
            <a:r>
              <a:rPr lang="en-US" dirty="0"/>
              <a:t>Lab</a:t>
            </a:r>
          </a:p>
        </p:txBody>
      </p:sp>
      <p:sp>
        <p:nvSpPr>
          <p:cNvPr id="3" name="Date Placeholder 2"/>
          <p:cNvSpPr>
            <a:spLocks noGrp="1"/>
          </p:cNvSpPr>
          <p:nvPr>
            <p:ph type="dt" sz="half" idx="10"/>
          </p:nvPr>
        </p:nvSpPr>
        <p:spPr>
          <a:xfrm>
            <a:off x="1368552" y="6305550"/>
            <a:ext cx="2133600" cy="476250"/>
          </a:xfrm>
        </p:spPr>
        <p:txBody>
          <a:bodyPr/>
          <a:lstStyle/>
          <a:p>
            <a:fld id="{DB01324D-3DEA-426E-905F-6ED7E13A7944}" type="datetimeFigureOut">
              <a:rPr lang="en-US" smtClean="0"/>
              <a:pPr/>
              <a:t>9/10/2016</a:t>
            </a:fld>
            <a:endParaRPr lang="en-US"/>
          </a:p>
        </p:txBody>
      </p:sp>
      <p:sp>
        <p:nvSpPr>
          <p:cNvPr id="4" name="Footer Placeholder 3"/>
          <p:cNvSpPr>
            <a:spLocks noGrp="1"/>
          </p:cNvSpPr>
          <p:nvPr>
            <p:ph type="ftr" sz="quarter" idx="11"/>
          </p:nvPr>
        </p:nvSpPr>
        <p:spPr>
          <a:xfrm>
            <a:off x="3502152" y="6305550"/>
            <a:ext cx="2895600" cy="476250"/>
          </a:xfrm>
        </p:spPr>
        <p:txBody>
          <a:bodyPr/>
          <a:lstStyle/>
          <a:p>
            <a:endParaRPr lang="en-US"/>
          </a:p>
        </p:txBody>
      </p:sp>
      <p:sp>
        <p:nvSpPr>
          <p:cNvPr id="5" name="Slide Number Placeholder 4"/>
          <p:cNvSpPr>
            <a:spLocks noGrp="1"/>
          </p:cNvSpPr>
          <p:nvPr>
            <p:ph type="sldNum" sz="quarter" idx="12"/>
          </p:nvPr>
        </p:nvSpPr>
        <p:spPr>
          <a:xfrm>
            <a:off x="6400800" y="6305550"/>
            <a:ext cx="457200" cy="476250"/>
          </a:xfrm>
        </p:spPr>
        <p:txBody>
          <a:bodyPr/>
          <a:lstStyle/>
          <a:p>
            <a:fld id="{6E359CE5-AD7B-4CE9-9A7A-B35199BBB47A}" type="slidenum">
              <a:rPr lang="en-US" smtClean="0"/>
              <a:pPr/>
              <a:t>‹#›</a:t>
            </a:fld>
            <a:endParaRPr lang="en-US"/>
          </a:p>
        </p:txBody>
      </p:sp>
      <p:pic>
        <p:nvPicPr>
          <p:cNvPr id="24579" name="Picture 3" descr="C:\Users\andref\AppData\Local\Microsoft\Windows\Temporary Internet Files\Content.IE5\XVA2ZSM3\MCj02875010000[1].wmf"/>
          <p:cNvPicPr>
            <a:picLocks noChangeAspect="1" noChangeArrowheads="1"/>
          </p:cNvPicPr>
          <p:nvPr userDrawn="1"/>
        </p:nvPicPr>
        <p:blipFill>
          <a:blip r:embed="rId2"/>
          <a:srcRect/>
          <a:stretch>
            <a:fillRect/>
          </a:stretch>
        </p:blipFill>
        <p:spPr bwMode="auto">
          <a:xfrm>
            <a:off x="256595" y="4343400"/>
            <a:ext cx="1419805" cy="2133600"/>
          </a:xfrm>
          <a:prstGeom prst="rect">
            <a:avLst/>
          </a:prstGeom>
          <a:noFill/>
        </p:spPr>
      </p:pic>
      <p:sp>
        <p:nvSpPr>
          <p:cNvPr id="9" name="Content Placeholder 2"/>
          <p:cNvSpPr>
            <a:spLocks noGrp="1"/>
          </p:cNvSpPr>
          <p:nvPr>
            <p:ph idx="1"/>
          </p:nvPr>
        </p:nvSpPr>
        <p:spPr>
          <a:xfrm>
            <a:off x="1435608" y="1447800"/>
            <a:ext cx="7498080" cy="4800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10400" y="6305550"/>
            <a:ext cx="1895475" cy="47625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Agenda</a:t>
            </a:r>
          </a:p>
        </p:txBody>
      </p:sp>
      <p:sp>
        <p:nvSpPr>
          <p:cNvPr id="3" name="Date Placeholder 2"/>
          <p:cNvSpPr>
            <a:spLocks noGrp="1"/>
          </p:cNvSpPr>
          <p:nvPr>
            <p:ph type="dt" sz="half" idx="10"/>
          </p:nvPr>
        </p:nvSpPr>
        <p:spPr/>
        <p:txBody>
          <a:bodyPr/>
          <a:lstStyle/>
          <a:p>
            <a:fld id="{DB01324D-3DEA-426E-905F-6ED7E13A7944}" type="datetimeFigureOut">
              <a:rPr lang="en-US" smtClean="0"/>
              <a:pPr/>
              <a:t>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59CE5-AD7B-4CE9-9A7A-B35199BBB47A}" type="slidenum">
              <a:rPr lang="en-US" smtClean="0"/>
              <a:pPr/>
              <a:t>‹#›</a:t>
            </a:fld>
            <a:endParaRPr lang="en-US"/>
          </a:p>
        </p:txBody>
      </p:sp>
      <p:pic>
        <p:nvPicPr>
          <p:cNvPr id="6" name="Picture 6" descr="C:\Users\andref\AppData\Local\Microsoft\Windows\Temporary Internet Files\Content.IE5\Z0I5SCR5\MCj04041330000[1].wmf"/>
          <p:cNvPicPr>
            <a:picLocks noChangeAspect="1" noChangeArrowheads="1"/>
          </p:cNvPicPr>
          <p:nvPr userDrawn="1"/>
        </p:nvPicPr>
        <p:blipFill>
          <a:blip r:embed="rId2"/>
          <a:srcRect/>
          <a:stretch>
            <a:fillRect/>
          </a:stretch>
        </p:blipFill>
        <p:spPr bwMode="auto">
          <a:xfrm>
            <a:off x="457200" y="5029200"/>
            <a:ext cx="1428113" cy="1447800"/>
          </a:xfrm>
          <a:prstGeom prst="rect">
            <a:avLst/>
          </a:prstGeom>
          <a:noFill/>
        </p:spPr>
      </p:pic>
      <p:sp>
        <p:nvSpPr>
          <p:cNvPr id="7" name="Content Placeholder 2"/>
          <p:cNvSpPr>
            <a:spLocks noGrp="1"/>
          </p:cNvSpPr>
          <p:nvPr>
            <p:ph idx="1"/>
          </p:nvPr>
        </p:nvSpPr>
        <p:spPr>
          <a:xfrm>
            <a:off x="1435608" y="1447800"/>
            <a:ext cx="7498080" cy="4800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rtc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i="1"/>
            </a:lvl1pPr>
          </a:lstStyle>
          <a:p>
            <a:r>
              <a:rPr lang="en-US" dirty="0"/>
              <a:t>Shortcut tip</a:t>
            </a:r>
          </a:p>
        </p:txBody>
      </p:sp>
      <p:sp>
        <p:nvSpPr>
          <p:cNvPr id="3" name="Date Placeholder 2"/>
          <p:cNvSpPr>
            <a:spLocks noGrp="1"/>
          </p:cNvSpPr>
          <p:nvPr>
            <p:ph type="dt" sz="half" idx="10"/>
          </p:nvPr>
        </p:nvSpPr>
        <p:spPr/>
        <p:txBody>
          <a:bodyPr/>
          <a:lstStyle/>
          <a:p>
            <a:fld id="{DB01324D-3DEA-426E-905F-6ED7E13A7944}" type="datetimeFigureOut">
              <a:rPr lang="en-US" smtClean="0"/>
              <a:pPr/>
              <a:t>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59CE5-AD7B-4CE9-9A7A-B35199BBB47A}" type="slidenum">
              <a:rPr lang="en-US" smtClean="0"/>
              <a:pPr/>
              <a:t>‹#›</a:t>
            </a:fld>
            <a:endParaRPr lang="en-US"/>
          </a:p>
        </p:txBody>
      </p:sp>
      <p:pic>
        <p:nvPicPr>
          <p:cNvPr id="6" name="Picture 7" descr="C:\Users\andref\AppData\Local\Microsoft\Windows\Temporary Internet Files\Content.IE5\6OGARY8X\MCj04125760000[1].wmf"/>
          <p:cNvPicPr>
            <a:picLocks noChangeAspect="1" noChangeArrowheads="1"/>
          </p:cNvPicPr>
          <p:nvPr userDrawn="1"/>
        </p:nvPicPr>
        <p:blipFill>
          <a:blip r:embed="rId2"/>
          <a:srcRect/>
          <a:stretch>
            <a:fillRect/>
          </a:stretch>
        </p:blipFill>
        <p:spPr bwMode="auto">
          <a:xfrm>
            <a:off x="228600" y="4191000"/>
            <a:ext cx="1902737" cy="2322214"/>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1444752" y="6305550"/>
            <a:ext cx="2133600" cy="476250"/>
          </a:xfrm>
        </p:spPr>
        <p:txBody>
          <a:bodyPr/>
          <a:lstStyle/>
          <a:p>
            <a:fld id="{DB01324D-3DEA-426E-905F-6ED7E13A7944}" type="datetimeFigureOut">
              <a:rPr lang="en-US" smtClean="0"/>
              <a:pPr/>
              <a:t>9/10/2016</a:t>
            </a:fld>
            <a:endParaRPr lang="en-US"/>
          </a:p>
        </p:txBody>
      </p:sp>
      <p:sp>
        <p:nvSpPr>
          <p:cNvPr id="5" name="Footer Placeholder 4"/>
          <p:cNvSpPr>
            <a:spLocks noGrp="1"/>
          </p:cNvSpPr>
          <p:nvPr>
            <p:ph type="ftr" sz="quarter" idx="11"/>
          </p:nvPr>
        </p:nvSpPr>
        <p:spPr>
          <a:xfrm>
            <a:off x="3578352" y="6305550"/>
            <a:ext cx="2895600" cy="476250"/>
          </a:xfrm>
        </p:spPr>
        <p:txBody>
          <a:bodyPr/>
          <a:lstStyle/>
          <a:p>
            <a:endParaRPr lang="en-US"/>
          </a:p>
        </p:txBody>
      </p:sp>
      <p:sp>
        <p:nvSpPr>
          <p:cNvPr id="6" name="Slide Number Placeholder 5"/>
          <p:cNvSpPr>
            <a:spLocks noGrp="1"/>
          </p:cNvSpPr>
          <p:nvPr>
            <p:ph type="sldNum" sz="quarter" idx="12"/>
          </p:nvPr>
        </p:nvSpPr>
        <p:spPr>
          <a:xfrm>
            <a:off x="6477000" y="6305550"/>
            <a:ext cx="457200" cy="476250"/>
          </a:xfrm>
        </p:spPr>
        <p:txBody>
          <a:bodyPr/>
          <a:lstStyle/>
          <a:p>
            <a:fld id="{6E359CE5-AD7B-4CE9-9A7A-B35199BBB47A}" type="slidenum">
              <a:rPr lang="en-US" smtClean="0"/>
              <a:pPr/>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1660" y="6305550"/>
            <a:ext cx="1895475" cy="47625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2667000" y="6305550"/>
            <a:ext cx="2133600" cy="476250"/>
          </a:xfrm>
        </p:spPr>
        <p:txBody>
          <a:bodyPr/>
          <a:lstStyle/>
          <a:p>
            <a:fld id="{DB01324D-3DEA-426E-905F-6ED7E13A7944}" type="datetimeFigureOut">
              <a:rPr lang="en-US" smtClean="0"/>
              <a:pPr/>
              <a:t>9/10/2016</a:t>
            </a:fld>
            <a:endParaRPr lang="en-US"/>
          </a:p>
        </p:txBody>
      </p:sp>
      <p:sp>
        <p:nvSpPr>
          <p:cNvPr id="5" name="Footer Placeholder 4"/>
          <p:cNvSpPr>
            <a:spLocks noGrp="1"/>
          </p:cNvSpPr>
          <p:nvPr>
            <p:ph type="ftr" sz="quarter" idx="11"/>
          </p:nvPr>
        </p:nvSpPr>
        <p:spPr>
          <a:xfrm>
            <a:off x="4800600" y="6305550"/>
            <a:ext cx="2895600" cy="476250"/>
          </a:xfrm>
        </p:spPr>
        <p:txBody>
          <a:bodyPr/>
          <a:lstStyle/>
          <a:p>
            <a:endParaRPr lang="en-US"/>
          </a:p>
        </p:txBody>
      </p:sp>
      <p:sp>
        <p:nvSpPr>
          <p:cNvPr id="6" name="Slide Number Placeholder 5"/>
          <p:cNvSpPr>
            <a:spLocks noGrp="1"/>
          </p:cNvSpPr>
          <p:nvPr>
            <p:ph type="sldNum" sz="quarter" idx="12"/>
          </p:nvPr>
        </p:nvSpPr>
        <p:spPr>
          <a:xfrm>
            <a:off x="7699248" y="6305550"/>
            <a:ext cx="457200" cy="476250"/>
          </a:xfrm>
        </p:spPr>
        <p:txBody>
          <a:bodyPr/>
          <a:lstStyle/>
          <a:p>
            <a:fld id="{6E359CE5-AD7B-4CE9-9A7A-B35199BBB47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pic>
        <p:nvPicPr>
          <p:cNvPr id="12" name="Picture 11" descr="EmpDevLogo.png"/>
          <p:cNvPicPr>
            <a:picLocks noChangeAspect="1"/>
          </p:cNvPicPr>
          <p:nvPr userDrawn="1"/>
        </p:nvPicPr>
        <p:blipFill>
          <a:blip r:embed="rId2"/>
          <a:stretch>
            <a:fillRect/>
          </a:stretch>
        </p:blipFill>
        <p:spPr>
          <a:xfrm>
            <a:off x="8217243" y="5715000"/>
            <a:ext cx="926757" cy="1143000"/>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1447800" y="6305550"/>
            <a:ext cx="2133600" cy="476250"/>
          </a:xfrm>
        </p:spPr>
        <p:txBody>
          <a:bodyPr/>
          <a:lstStyle/>
          <a:p>
            <a:fld id="{DB01324D-3DEA-426E-905F-6ED7E13A7944}" type="datetimeFigureOut">
              <a:rPr lang="en-US" smtClean="0"/>
              <a:pPr/>
              <a:t>9/10/2016</a:t>
            </a:fld>
            <a:endParaRPr lang="en-US"/>
          </a:p>
        </p:txBody>
      </p:sp>
      <p:sp>
        <p:nvSpPr>
          <p:cNvPr id="6" name="Footer Placeholder 5"/>
          <p:cNvSpPr>
            <a:spLocks noGrp="1"/>
          </p:cNvSpPr>
          <p:nvPr>
            <p:ph type="ftr" sz="quarter" idx="11"/>
          </p:nvPr>
        </p:nvSpPr>
        <p:spPr>
          <a:xfrm>
            <a:off x="3581400" y="6305550"/>
            <a:ext cx="2895600" cy="476250"/>
          </a:xfrm>
        </p:spPr>
        <p:txBody>
          <a:bodyPr/>
          <a:lstStyle/>
          <a:p>
            <a:endParaRPr lang="en-US"/>
          </a:p>
        </p:txBody>
      </p:sp>
      <p:sp>
        <p:nvSpPr>
          <p:cNvPr id="7" name="Slide Number Placeholder 6"/>
          <p:cNvSpPr>
            <a:spLocks noGrp="1"/>
          </p:cNvSpPr>
          <p:nvPr>
            <p:ph type="sldNum" sz="quarter" idx="12"/>
          </p:nvPr>
        </p:nvSpPr>
        <p:spPr>
          <a:xfrm>
            <a:off x="6480048" y="6305550"/>
            <a:ext cx="457200" cy="476250"/>
          </a:xfrm>
        </p:spPr>
        <p:txBody>
          <a:bodyPr/>
          <a:lstStyle/>
          <a:p>
            <a:fld id="{6E359CE5-AD7B-4CE9-9A7A-B35199BBB47A}"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57050" y="6303595"/>
            <a:ext cx="1895475" cy="47625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01324D-3DEA-426E-905F-6ED7E13A7944}" type="datetimeFigureOut">
              <a:rPr lang="en-US" smtClean="0"/>
              <a:pPr/>
              <a:t>9/10/2016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59CE5-AD7B-4CE9-9A7A-B35199BBB47A}"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a:xfrm>
            <a:off x="1371600" y="6305550"/>
            <a:ext cx="2133600" cy="476250"/>
          </a:xfrm>
        </p:spPr>
        <p:txBody>
          <a:bodyPr/>
          <a:lstStyle/>
          <a:p>
            <a:fld id="{DB01324D-3DEA-426E-905F-6ED7E13A7944}" type="datetimeFigureOut">
              <a:rPr lang="en-US" smtClean="0"/>
              <a:pPr/>
              <a:t>9/10/2016</a:t>
            </a:fld>
            <a:endParaRPr lang="en-US"/>
          </a:p>
        </p:txBody>
      </p:sp>
      <p:sp>
        <p:nvSpPr>
          <p:cNvPr id="4" name="Footer Placeholder 3"/>
          <p:cNvSpPr>
            <a:spLocks noGrp="1"/>
          </p:cNvSpPr>
          <p:nvPr>
            <p:ph type="ftr" sz="quarter" idx="11"/>
          </p:nvPr>
        </p:nvSpPr>
        <p:spPr>
          <a:xfrm>
            <a:off x="3505200" y="6305550"/>
            <a:ext cx="2895600" cy="476250"/>
          </a:xfrm>
        </p:spPr>
        <p:txBody>
          <a:bodyPr/>
          <a:lstStyle/>
          <a:p>
            <a:endParaRPr lang="en-US"/>
          </a:p>
        </p:txBody>
      </p:sp>
      <p:sp>
        <p:nvSpPr>
          <p:cNvPr id="5" name="Slide Number Placeholder 4"/>
          <p:cNvSpPr>
            <a:spLocks noGrp="1"/>
          </p:cNvSpPr>
          <p:nvPr>
            <p:ph type="sldNum" sz="quarter" idx="12"/>
          </p:nvPr>
        </p:nvSpPr>
        <p:spPr>
          <a:xfrm>
            <a:off x="6403848" y="6305550"/>
            <a:ext cx="457200" cy="476250"/>
          </a:xfrm>
        </p:spPr>
        <p:txBody>
          <a:bodyPr/>
          <a:lstStyle/>
          <a:p>
            <a:fld id="{6E359CE5-AD7B-4CE9-9A7A-B35199BBB47A}"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9925" y="6305550"/>
            <a:ext cx="1895475" cy="47625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a:xfrm>
            <a:off x="2667000" y="6305550"/>
            <a:ext cx="2133600" cy="476250"/>
          </a:xfrm>
        </p:spPr>
        <p:txBody>
          <a:bodyPr/>
          <a:lstStyle/>
          <a:p>
            <a:fld id="{DB01324D-3DEA-426E-905F-6ED7E13A7944}" type="datetimeFigureOut">
              <a:rPr lang="en-US" smtClean="0"/>
              <a:pPr/>
              <a:t>9/10/2016</a:t>
            </a:fld>
            <a:endParaRPr lang="en-US"/>
          </a:p>
        </p:txBody>
      </p:sp>
      <p:sp>
        <p:nvSpPr>
          <p:cNvPr id="3" name="Footer Placeholder 2"/>
          <p:cNvSpPr>
            <a:spLocks noGrp="1"/>
          </p:cNvSpPr>
          <p:nvPr>
            <p:ph type="ftr" sz="quarter" idx="11"/>
          </p:nvPr>
        </p:nvSpPr>
        <p:spPr>
          <a:xfrm>
            <a:off x="4800600" y="6305550"/>
            <a:ext cx="2895600" cy="476250"/>
          </a:xfrm>
        </p:spPr>
        <p:txBody>
          <a:bodyPr/>
          <a:lstStyle/>
          <a:p>
            <a:endParaRPr lang="en-US"/>
          </a:p>
        </p:txBody>
      </p:sp>
      <p:sp>
        <p:nvSpPr>
          <p:cNvPr id="4" name="Slide Number Placeholder 3"/>
          <p:cNvSpPr>
            <a:spLocks noGrp="1"/>
          </p:cNvSpPr>
          <p:nvPr>
            <p:ph type="sldNum" sz="quarter" idx="12"/>
          </p:nvPr>
        </p:nvSpPr>
        <p:spPr>
          <a:xfrm>
            <a:off x="7699248" y="6305550"/>
            <a:ext cx="457200" cy="476250"/>
          </a:xfrm>
        </p:spPr>
        <p:txBody>
          <a:bodyPr/>
          <a:lstStyle/>
          <a:p>
            <a:fld id="{6E359CE5-AD7B-4CE9-9A7A-B35199BBB47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7" name="Picture 6" descr="EmpDevLogo.png"/>
          <p:cNvPicPr>
            <a:picLocks noChangeAspect="1"/>
          </p:cNvPicPr>
          <p:nvPr userDrawn="1"/>
        </p:nvPicPr>
        <p:blipFill>
          <a:blip r:embed="rId2"/>
          <a:stretch>
            <a:fillRect/>
          </a:stretch>
        </p:blipFill>
        <p:spPr>
          <a:xfrm>
            <a:off x="8217243" y="5715000"/>
            <a:ext cx="926757" cy="1143000"/>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01324D-3DEA-426E-905F-6ED7E13A7944}" type="datetimeFigureOut">
              <a:rPr lang="en-US" smtClean="0"/>
              <a:pPr/>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59CE5-AD7B-4CE9-9A7A-B35199BBB47A}"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01324D-3DEA-426E-905F-6ED7E13A7944}" type="datetimeFigureOut">
              <a:rPr lang="en-US" smtClean="0"/>
              <a:pPr/>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59CE5-AD7B-4CE9-9A7A-B35199BBB47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01324D-3DEA-426E-905F-6ED7E13A7944}" type="datetimeFigureOut">
              <a:rPr lang="en-US" smtClean="0"/>
              <a:pPr/>
              <a:t>9/10/2016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359CE5-AD7B-4CE9-9A7A-B35199BBB47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file:///D:\IIT\Demos\CLRDemo" TargetMode="External"/><Relationship Id="rId2" Type="http://schemas.openxmlformats.org/officeDocument/2006/relationships/hyperlink" Target="file:///C:\Data\IIT\Demos\CLRDemo"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17.xml"/><Relationship Id="rId16" Type="http://schemas.openxmlformats.org/officeDocument/2006/relationships/image" Target="../media/image40.png"/><Relationship Id="rId20" Type="http://schemas.openxmlformats.org/officeDocument/2006/relationships/image" Target="../media/image44.jpe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5.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Introduction to the .NET Platform</a:t>
            </a:r>
          </a:p>
        </p:txBody>
      </p:sp>
      <p:sp>
        <p:nvSpPr>
          <p:cNvPr id="3" name="Subtitle 2"/>
          <p:cNvSpPr>
            <a:spLocks noGrp="1"/>
          </p:cNvSpPr>
          <p:nvPr>
            <p:ph type="subTitle" idx="1"/>
          </p:nvPr>
        </p:nvSpPr>
        <p:spPr/>
        <p:txBody>
          <a:bodyPr/>
          <a:lstStyle/>
          <a:p>
            <a:r>
              <a:rPr lang="en-US" dirty="0"/>
              <a:t>Raj Krishnan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pp 2"/>
              <p:cNvGraphicFramePr>
                <a:graphicFrameLocks noGrp="1"/>
              </p:cNvGraphicFramePr>
              <p:nvPr/>
            </p:nvGraphicFramePr>
            <p:xfrm>
              <a:off x="0" y="857250"/>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pp 2"/>
              <p:cNvPicPr>
                <a:picLocks noGrp="1" noRot="1" noChangeAspect="1" noMove="1" noResize="1" noEditPoints="1" noAdjustHandles="1" noChangeArrowheads="1" noChangeShapeType="1"/>
              </p:cNvPicPr>
              <p:nvPr/>
            </p:nvPicPr>
            <p:blipFill>
              <a:blip r:embed="rId4"/>
              <a:stretch>
                <a:fillRect/>
              </a:stretch>
            </p:blipFill>
            <p:spPr>
              <a:xfrm>
                <a:off x="0" y="857250"/>
                <a:ext cx="9144000" cy="5143500"/>
              </a:xfrm>
              <a:prstGeom prst="rect">
                <a:avLst/>
              </a:prstGeom>
            </p:spPr>
          </p:pic>
        </mc:Fallback>
      </mc:AlternateContent>
    </p:spTree>
    <p:extLst>
      <p:ext uri="{BB962C8B-B14F-4D97-AF65-F5344CB8AC3E}">
        <p14:creationId xmlns:p14="http://schemas.microsoft.com/office/powerpoint/2010/main" val="6151407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79850" y="1074420"/>
            <a:ext cx="6409595" cy="5250180"/>
          </a:xfrm>
          <a:prstGeom prst="rect">
            <a:avLst/>
          </a:prstGeom>
        </p:spPr>
      </p:pic>
      <p:sp>
        <p:nvSpPr>
          <p:cNvPr id="2" name="Title 1"/>
          <p:cNvSpPr>
            <a:spLocks noGrp="1"/>
          </p:cNvSpPr>
          <p:nvPr>
            <p:ph type="title"/>
          </p:nvPr>
        </p:nvSpPr>
        <p:spPr/>
        <p:txBody>
          <a:bodyPr/>
          <a:lstStyle/>
          <a:p>
            <a:r>
              <a:rPr lang="en-US" dirty="0"/>
              <a:t>Executing the code</a:t>
            </a:r>
          </a:p>
        </p:txBody>
      </p:sp>
    </p:spTree>
    <p:extLst>
      <p:ext uri="{BB962C8B-B14F-4D97-AF65-F5344CB8AC3E}">
        <p14:creationId xmlns:p14="http://schemas.microsoft.com/office/powerpoint/2010/main" val="32447667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the code</a:t>
            </a:r>
          </a:p>
        </p:txBody>
      </p:sp>
      <p:pic>
        <p:nvPicPr>
          <p:cNvPr id="3" name="Picture 2"/>
          <p:cNvPicPr>
            <a:picLocks noChangeAspect="1"/>
          </p:cNvPicPr>
          <p:nvPr/>
        </p:nvPicPr>
        <p:blipFill>
          <a:blip r:embed="rId3"/>
          <a:stretch>
            <a:fillRect/>
          </a:stretch>
        </p:blipFill>
        <p:spPr>
          <a:xfrm>
            <a:off x="2246185" y="1066800"/>
            <a:ext cx="5876926" cy="5300322"/>
          </a:xfrm>
          <a:prstGeom prst="rect">
            <a:avLst/>
          </a:prstGeom>
        </p:spPr>
      </p:pic>
    </p:spTree>
    <p:extLst>
      <p:ext uri="{BB962C8B-B14F-4D97-AF65-F5344CB8AC3E}">
        <p14:creationId xmlns:p14="http://schemas.microsoft.com/office/powerpoint/2010/main" val="2375159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4191000" y="4724400"/>
            <a:ext cx="704850" cy="904875"/>
          </a:xfrm>
          <a:prstGeom prst="rect">
            <a:avLst/>
          </a:prstGeom>
          <a:noFill/>
          <a:ln w="9525">
            <a:noFill/>
            <a:miter lim="800000"/>
            <a:headEnd/>
            <a:tailEnd/>
          </a:ln>
          <a:effectLst>
            <a:glow rad="228600">
              <a:schemeClr val="accent3">
                <a:satMod val="175000"/>
                <a:alpha val="40000"/>
              </a:schemeClr>
            </a:glow>
          </a:effectLst>
        </p:spPr>
      </p:pic>
      <p:pic>
        <p:nvPicPr>
          <p:cNvPr id="6" name="Picture 3"/>
          <p:cNvPicPr>
            <a:picLocks noChangeAspect="1" noChangeArrowheads="1"/>
          </p:cNvPicPr>
          <p:nvPr/>
        </p:nvPicPr>
        <p:blipFill>
          <a:blip r:embed="rId2"/>
          <a:srcRect/>
          <a:stretch>
            <a:fillRect/>
          </a:stretch>
        </p:blipFill>
        <p:spPr bwMode="auto">
          <a:xfrm>
            <a:off x="3505200" y="4962525"/>
            <a:ext cx="704850" cy="904875"/>
          </a:xfrm>
          <a:prstGeom prst="rect">
            <a:avLst/>
          </a:prstGeom>
          <a:noFill/>
          <a:ln w="9525">
            <a:noFill/>
            <a:miter lim="800000"/>
            <a:headEnd/>
            <a:tailEnd/>
          </a:ln>
          <a:effectLst>
            <a:glow rad="228600">
              <a:schemeClr val="accent3">
                <a:satMod val="175000"/>
                <a:alpha val="40000"/>
              </a:schemeClr>
            </a:glow>
          </a:effectLst>
        </p:spPr>
      </p:pic>
      <p:pic>
        <p:nvPicPr>
          <p:cNvPr id="1027" name="Picture 3"/>
          <p:cNvPicPr>
            <a:picLocks noChangeAspect="1" noChangeArrowheads="1"/>
          </p:cNvPicPr>
          <p:nvPr/>
        </p:nvPicPr>
        <p:blipFill>
          <a:blip r:embed="rId2"/>
          <a:srcRect/>
          <a:stretch>
            <a:fillRect/>
          </a:stretch>
        </p:blipFill>
        <p:spPr bwMode="auto">
          <a:xfrm>
            <a:off x="4095750" y="5419725"/>
            <a:ext cx="704850" cy="904875"/>
          </a:xfrm>
          <a:prstGeom prst="rect">
            <a:avLst/>
          </a:prstGeom>
          <a:noFill/>
          <a:ln w="9525">
            <a:noFill/>
            <a:miter lim="800000"/>
            <a:headEnd/>
            <a:tailEnd/>
          </a:ln>
          <a:effectLst>
            <a:glow rad="228600">
              <a:schemeClr val="accent3">
                <a:satMod val="175000"/>
                <a:alpha val="40000"/>
              </a:schemeClr>
            </a:glow>
          </a:effectLst>
        </p:spPr>
      </p:pic>
      <p:sp>
        <p:nvSpPr>
          <p:cNvPr id="2" name="Title 1"/>
          <p:cNvSpPr>
            <a:spLocks noGrp="1"/>
          </p:cNvSpPr>
          <p:nvPr>
            <p:ph type="title"/>
          </p:nvPr>
        </p:nvSpPr>
        <p:spPr/>
        <p:txBody>
          <a:bodyPr/>
          <a:lstStyle/>
          <a:p>
            <a:r>
              <a:rPr lang="en-US" dirty="0"/>
              <a:t>Four .NET design goals</a:t>
            </a:r>
          </a:p>
        </p:txBody>
      </p:sp>
      <p:sp>
        <p:nvSpPr>
          <p:cNvPr id="3" name="Content Placeholder 2"/>
          <p:cNvSpPr>
            <a:spLocks noGrp="1"/>
          </p:cNvSpPr>
          <p:nvPr>
            <p:ph idx="1"/>
          </p:nvPr>
        </p:nvSpPr>
        <p:spPr/>
        <p:txBody>
          <a:bodyPr/>
          <a:lstStyle/>
          <a:p>
            <a:pPr marL="596646" indent="-514350">
              <a:buFont typeface="+mj-lt"/>
              <a:buAutoNum type="arabicPeriod" startAt="3"/>
            </a:pPr>
            <a:r>
              <a:rPr lang="en-US" dirty="0"/>
              <a:t>Utilize web standards and best practices</a:t>
            </a:r>
          </a:p>
          <a:p>
            <a:pPr lvl="1"/>
            <a:r>
              <a:rPr lang="en-US" dirty="0"/>
              <a:t>Rich XML,  Json standard protocols</a:t>
            </a:r>
          </a:p>
          <a:p>
            <a:pPr marL="596646" indent="-514350">
              <a:buFont typeface="+mj-lt"/>
              <a:buAutoNum type="arabicPeriod" startAt="4"/>
            </a:pPr>
            <a:r>
              <a:rPr lang="en-US" dirty="0"/>
              <a:t>Easier to deploy, run, &amp; maintain</a:t>
            </a:r>
          </a:p>
          <a:p>
            <a:pPr lvl="1"/>
            <a:r>
              <a:rPr lang="en-US" dirty="0"/>
              <a:t>For components, versioning, availability</a:t>
            </a:r>
          </a:p>
          <a:p>
            <a:pPr lvl="1"/>
            <a:r>
              <a:rPr lang="en-US" dirty="0"/>
              <a:t>No DLL hell!</a:t>
            </a:r>
          </a:p>
          <a:p>
            <a:pPr lvl="1"/>
            <a:endParaRPr lang="en-US" dirty="0"/>
          </a:p>
        </p:txBody>
      </p:sp>
      <p:pic>
        <p:nvPicPr>
          <p:cNvPr id="1026" name="Picture 2" descr="C:\Users\andref\AppData\Local\Microsoft\Windows\Temporary Internet Files\Content.IE5\XVA2ZSM3\MCSO01675_0000[1].wmf"/>
          <p:cNvPicPr>
            <a:picLocks noChangeAspect="1" noChangeArrowheads="1"/>
          </p:cNvPicPr>
          <p:nvPr/>
        </p:nvPicPr>
        <p:blipFill>
          <a:blip r:embed="rId3"/>
          <a:srcRect/>
          <a:stretch>
            <a:fillRect/>
          </a:stretch>
        </p:blipFill>
        <p:spPr bwMode="auto">
          <a:xfrm>
            <a:off x="4343400" y="3886200"/>
            <a:ext cx="1676400" cy="203165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500"/>
                            </p:stCondLst>
                            <p:childTnLst>
                              <p:par>
                                <p:cTn id="17" presetID="1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par>
                                <p:cTn id="23" presetID="12" presetClass="entr" presetSubtype="4"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slide(fromBottom)">
                                      <p:cBhvr>
                                        <p:cTn id="25" dur="500"/>
                                        <p:tgtEl>
                                          <p:spTgt spid="1027"/>
                                        </p:tgtEl>
                                      </p:cBhvr>
                                    </p:animEffect>
                                  </p:childTnLst>
                                </p:cTn>
                              </p:par>
                            </p:childTnLst>
                          </p:cTn>
                        </p:par>
                        <p:par>
                          <p:cTn id="26" fill="hold">
                            <p:stCondLst>
                              <p:cond delay="1000"/>
                            </p:stCondLst>
                            <p:childTnLst>
                              <p:par>
                                <p:cTn id="27" presetID="12" presetClass="entr" presetSubtype="2" fill="hold" nodeType="after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slide(fromRight)">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p>
        </p:txBody>
      </p:sp>
      <p:sp>
        <p:nvSpPr>
          <p:cNvPr id="3" name="Content Placeholder 2"/>
          <p:cNvSpPr>
            <a:spLocks noGrp="1"/>
          </p:cNvSpPr>
          <p:nvPr>
            <p:ph idx="1"/>
          </p:nvPr>
        </p:nvSpPr>
        <p:spPr/>
        <p:txBody>
          <a:bodyPr/>
          <a:lstStyle/>
          <a:p>
            <a:r>
              <a:rPr lang="en-US" dirty="0"/>
              <a:t>What is it?</a:t>
            </a:r>
          </a:p>
          <a:p>
            <a:pPr lvl="1"/>
            <a:r>
              <a:rPr lang="pt-BR" dirty="0"/>
              <a:t>Provides the compile-time and runtime foundation for </a:t>
            </a:r>
            <a:r>
              <a:rPr lang="pt-BR" b="1" dirty="0"/>
              <a:t>creating</a:t>
            </a:r>
            <a:r>
              <a:rPr lang="pt-BR" dirty="0"/>
              <a:t> and </a:t>
            </a:r>
            <a:r>
              <a:rPr lang="pt-BR" b="1" dirty="0"/>
              <a:t>running</a:t>
            </a:r>
            <a:r>
              <a:rPr lang="pt-BR" dirty="0"/>
              <a:t> .NET applications</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 (CLR)</a:t>
            </a: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effectLst/>
              </a:rPr>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80">
                                          <p:stCondLst>
                                            <p:cond delay="0"/>
                                          </p:stCondLst>
                                        </p:cTn>
                                        <p:tgtEl>
                                          <p:spTgt spid="21"/>
                                        </p:tgtEl>
                                      </p:cBhvr>
                                    </p:animEffect>
                                    <p:anim calcmode="lin" valueType="num">
                                      <p:cBhvr>
                                        <p:cTn id="4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5" dur="26">
                                          <p:stCondLst>
                                            <p:cond delay="650"/>
                                          </p:stCondLst>
                                        </p:cTn>
                                        <p:tgtEl>
                                          <p:spTgt spid="21"/>
                                        </p:tgtEl>
                                      </p:cBhvr>
                                      <p:to x="100000" y="60000"/>
                                    </p:animScale>
                                    <p:animScale>
                                      <p:cBhvr>
                                        <p:cTn id="46" dur="166" decel="50000">
                                          <p:stCondLst>
                                            <p:cond delay="676"/>
                                          </p:stCondLst>
                                        </p:cTn>
                                        <p:tgtEl>
                                          <p:spTgt spid="21"/>
                                        </p:tgtEl>
                                      </p:cBhvr>
                                      <p:to x="100000" y="100000"/>
                                    </p:animScale>
                                    <p:animScale>
                                      <p:cBhvr>
                                        <p:cTn id="47" dur="26">
                                          <p:stCondLst>
                                            <p:cond delay="1312"/>
                                          </p:stCondLst>
                                        </p:cTn>
                                        <p:tgtEl>
                                          <p:spTgt spid="21"/>
                                        </p:tgtEl>
                                      </p:cBhvr>
                                      <p:to x="100000" y="80000"/>
                                    </p:animScale>
                                    <p:animScale>
                                      <p:cBhvr>
                                        <p:cTn id="48" dur="166" decel="50000">
                                          <p:stCondLst>
                                            <p:cond delay="1338"/>
                                          </p:stCondLst>
                                        </p:cTn>
                                        <p:tgtEl>
                                          <p:spTgt spid="21"/>
                                        </p:tgtEl>
                                      </p:cBhvr>
                                      <p:to x="100000" y="100000"/>
                                    </p:animScale>
                                    <p:animScale>
                                      <p:cBhvr>
                                        <p:cTn id="49" dur="26">
                                          <p:stCondLst>
                                            <p:cond delay="1642"/>
                                          </p:stCondLst>
                                        </p:cTn>
                                        <p:tgtEl>
                                          <p:spTgt spid="21"/>
                                        </p:tgtEl>
                                      </p:cBhvr>
                                      <p:to x="100000" y="90000"/>
                                    </p:animScale>
                                    <p:animScale>
                                      <p:cBhvr>
                                        <p:cTn id="50" dur="166" decel="50000">
                                          <p:stCondLst>
                                            <p:cond delay="1668"/>
                                          </p:stCondLst>
                                        </p:cTn>
                                        <p:tgtEl>
                                          <p:spTgt spid="21"/>
                                        </p:tgtEl>
                                      </p:cBhvr>
                                      <p:to x="100000" y="100000"/>
                                    </p:animScale>
                                    <p:animScale>
                                      <p:cBhvr>
                                        <p:cTn id="51" dur="26">
                                          <p:stCondLst>
                                            <p:cond delay="1808"/>
                                          </p:stCondLst>
                                        </p:cTn>
                                        <p:tgtEl>
                                          <p:spTgt spid="21"/>
                                        </p:tgtEl>
                                      </p:cBhvr>
                                      <p:to x="100000" y="95000"/>
                                    </p:animScale>
                                    <p:animScale>
                                      <p:cBhvr>
                                        <p:cTn id="52" dur="166" decel="50000">
                                          <p:stCondLst>
                                            <p:cond delay="1834"/>
                                          </p:stCondLst>
                                        </p:cTn>
                                        <p:tgtEl>
                                          <p:spTgt spid="2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80">
                                          <p:stCondLst>
                                            <p:cond delay="0"/>
                                          </p:stCondLst>
                                        </p:cTn>
                                        <p:tgtEl>
                                          <p:spTgt spid="22"/>
                                        </p:tgtEl>
                                      </p:cBhvr>
                                    </p:animEffect>
                                    <p:anim calcmode="lin" valueType="num">
                                      <p:cBhvr>
                                        <p:cTn id="5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61" dur="26">
                                          <p:stCondLst>
                                            <p:cond delay="650"/>
                                          </p:stCondLst>
                                        </p:cTn>
                                        <p:tgtEl>
                                          <p:spTgt spid="22"/>
                                        </p:tgtEl>
                                      </p:cBhvr>
                                      <p:to x="100000" y="60000"/>
                                    </p:animScale>
                                    <p:animScale>
                                      <p:cBhvr>
                                        <p:cTn id="62" dur="166" decel="50000">
                                          <p:stCondLst>
                                            <p:cond delay="676"/>
                                          </p:stCondLst>
                                        </p:cTn>
                                        <p:tgtEl>
                                          <p:spTgt spid="22"/>
                                        </p:tgtEl>
                                      </p:cBhvr>
                                      <p:to x="100000" y="100000"/>
                                    </p:animScale>
                                    <p:animScale>
                                      <p:cBhvr>
                                        <p:cTn id="63" dur="26">
                                          <p:stCondLst>
                                            <p:cond delay="1312"/>
                                          </p:stCondLst>
                                        </p:cTn>
                                        <p:tgtEl>
                                          <p:spTgt spid="22"/>
                                        </p:tgtEl>
                                      </p:cBhvr>
                                      <p:to x="100000" y="80000"/>
                                    </p:animScale>
                                    <p:animScale>
                                      <p:cBhvr>
                                        <p:cTn id="64" dur="166" decel="50000">
                                          <p:stCondLst>
                                            <p:cond delay="1338"/>
                                          </p:stCondLst>
                                        </p:cTn>
                                        <p:tgtEl>
                                          <p:spTgt spid="22"/>
                                        </p:tgtEl>
                                      </p:cBhvr>
                                      <p:to x="100000" y="100000"/>
                                    </p:animScale>
                                    <p:animScale>
                                      <p:cBhvr>
                                        <p:cTn id="65" dur="26">
                                          <p:stCondLst>
                                            <p:cond delay="1642"/>
                                          </p:stCondLst>
                                        </p:cTn>
                                        <p:tgtEl>
                                          <p:spTgt spid="22"/>
                                        </p:tgtEl>
                                      </p:cBhvr>
                                      <p:to x="100000" y="90000"/>
                                    </p:animScale>
                                    <p:animScale>
                                      <p:cBhvr>
                                        <p:cTn id="66" dur="166" decel="50000">
                                          <p:stCondLst>
                                            <p:cond delay="1668"/>
                                          </p:stCondLst>
                                        </p:cTn>
                                        <p:tgtEl>
                                          <p:spTgt spid="22"/>
                                        </p:tgtEl>
                                      </p:cBhvr>
                                      <p:to x="100000" y="100000"/>
                                    </p:animScale>
                                    <p:animScale>
                                      <p:cBhvr>
                                        <p:cTn id="67" dur="26">
                                          <p:stCondLst>
                                            <p:cond delay="1808"/>
                                          </p:stCondLst>
                                        </p:cTn>
                                        <p:tgtEl>
                                          <p:spTgt spid="22"/>
                                        </p:tgtEl>
                                      </p:cBhvr>
                                      <p:to x="100000" y="95000"/>
                                    </p:animScale>
                                    <p:animScale>
                                      <p:cBhvr>
                                        <p:cTn id="68" dur="166" decel="50000">
                                          <p:stCondLst>
                                            <p:cond delay="1834"/>
                                          </p:stCondLst>
                                        </p:cTn>
                                        <p:tgtEl>
                                          <p:spTgt spid="2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80">
                                          <p:stCondLst>
                                            <p:cond delay="0"/>
                                          </p:stCondLst>
                                        </p:cTn>
                                        <p:tgtEl>
                                          <p:spTgt spid="23"/>
                                        </p:tgtEl>
                                      </p:cBhvr>
                                    </p:animEffect>
                                    <p:anim calcmode="lin" valueType="num">
                                      <p:cBhvr>
                                        <p:cTn id="7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7" dur="26">
                                          <p:stCondLst>
                                            <p:cond delay="650"/>
                                          </p:stCondLst>
                                        </p:cTn>
                                        <p:tgtEl>
                                          <p:spTgt spid="23"/>
                                        </p:tgtEl>
                                      </p:cBhvr>
                                      <p:to x="100000" y="60000"/>
                                    </p:animScale>
                                    <p:animScale>
                                      <p:cBhvr>
                                        <p:cTn id="78" dur="166" decel="50000">
                                          <p:stCondLst>
                                            <p:cond delay="676"/>
                                          </p:stCondLst>
                                        </p:cTn>
                                        <p:tgtEl>
                                          <p:spTgt spid="23"/>
                                        </p:tgtEl>
                                      </p:cBhvr>
                                      <p:to x="100000" y="100000"/>
                                    </p:animScale>
                                    <p:animScale>
                                      <p:cBhvr>
                                        <p:cTn id="79" dur="26">
                                          <p:stCondLst>
                                            <p:cond delay="1312"/>
                                          </p:stCondLst>
                                        </p:cTn>
                                        <p:tgtEl>
                                          <p:spTgt spid="23"/>
                                        </p:tgtEl>
                                      </p:cBhvr>
                                      <p:to x="100000" y="80000"/>
                                    </p:animScale>
                                    <p:animScale>
                                      <p:cBhvr>
                                        <p:cTn id="80" dur="166" decel="50000">
                                          <p:stCondLst>
                                            <p:cond delay="1338"/>
                                          </p:stCondLst>
                                        </p:cTn>
                                        <p:tgtEl>
                                          <p:spTgt spid="23"/>
                                        </p:tgtEl>
                                      </p:cBhvr>
                                      <p:to x="100000" y="100000"/>
                                    </p:animScale>
                                    <p:animScale>
                                      <p:cBhvr>
                                        <p:cTn id="81" dur="26">
                                          <p:stCondLst>
                                            <p:cond delay="1642"/>
                                          </p:stCondLst>
                                        </p:cTn>
                                        <p:tgtEl>
                                          <p:spTgt spid="23"/>
                                        </p:tgtEl>
                                      </p:cBhvr>
                                      <p:to x="100000" y="90000"/>
                                    </p:animScale>
                                    <p:animScale>
                                      <p:cBhvr>
                                        <p:cTn id="82" dur="166" decel="50000">
                                          <p:stCondLst>
                                            <p:cond delay="1668"/>
                                          </p:stCondLst>
                                        </p:cTn>
                                        <p:tgtEl>
                                          <p:spTgt spid="23"/>
                                        </p:tgtEl>
                                      </p:cBhvr>
                                      <p:to x="100000" y="100000"/>
                                    </p:animScale>
                                    <p:animScale>
                                      <p:cBhvr>
                                        <p:cTn id="83" dur="26">
                                          <p:stCondLst>
                                            <p:cond delay="1808"/>
                                          </p:stCondLst>
                                        </p:cTn>
                                        <p:tgtEl>
                                          <p:spTgt spid="23"/>
                                        </p:tgtEl>
                                      </p:cBhvr>
                                      <p:to x="100000" y="95000"/>
                                    </p:animScale>
                                    <p:animScale>
                                      <p:cBhvr>
                                        <p:cTn id="84" dur="166" decel="50000">
                                          <p:stCondLst>
                                            <p:cond delay="1834"/>
                                          </p:stCondLst>
                                        </p:cTn>
                                        <p:tgtEl>
                                          <p:spTgt spid="23"/>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down)">
                                      <p:cBhvr>
                                        <p:cTn id="103" dur="580">
                                          <p:stCondLst>
                                            <p:cond delay="0"/>
                                          </p:stCondLst>
                                        </p:cTn>
                                        <p:tgtEl>
                                          <p:spTgt spid="9"/>
                                        </p:tgtEl>
                                      </p:cBhvr>
                                    </p:animEffect>
                                    <p:anim calcmode="lin" valueType="num">
                                      <p:cBhvr>
                                        <p:cTn id="10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gtEl>
                                      </p:cBhvr>
                                      <p:to x="100000" y="60000"/>
                                    </p:animScale>
                                    <p:animScale>
                                      <p:cBhvr>
                                        <p:cTn id="110" dur="166" decel="50000">
                                          <p:stCondLst>
                                            <p:cond delay="676"/>
                                          </p:stCondLst>
                                        </p:cTn>
                                        <p:tgtEl>
                                          <p:spTgt spid="9"/>
                                        </p:tgtEl>
                                      </p:cBhvr>
                                      <p:to x="100000" y="100000"/>
                                    </p:animScale>
                                    <p:animScale>
                                      <p:cBhvr>
                                        <p:cTn id="111" dur="26">
                                          <p:stCondLst>
                                            <p:cond delay="1312"/>
                                          </p:stCondLst>
                                        </p:cTn>
                                        <p:tgtEl>
                                          <p:spTgt spid="9"/>
                                        </p:tgtEl>
                                      </p:cBhvr>
                                      <p:to x="100000" y="80000"/>
                                    </p:animScale>
                                    <p:animScale>
                                      <p:cBhvr>
                                        <p:cTn id="112" dur="166" decel="50000">
                                          <p:stCondLst>
                                            <p:cond delay="1338"/>
                                          </p:stCondLst>
                                        </p:cTn>
                                        <p:tgtEl>
                                          <p:spTgt spid="9"/>
                                        </p:tgtEl>
                                      </p:cBhvr>
                                      <p:to x="100000" y="100000"/>
                                    </p:animScale>
                                    <p:animScale>
                                      <p:cBhvr>
                                        <p:cTn id="113" dur="26">
                                          <p:stCondLst>
                                            <p:cond delay="1642"/>
                                          </p:stCondLst>
                                        </p:cTn>
                                        <p:tgtEl>
                                          <p:spTgt spid="9"/>
                                        </p:tgtEl>
                                      </p:cBhvr>
                                      <p:to x="100000" y="90000"/>
                                    </p:animScale>
                                    <p:animScale>
                                      <p:cBhvr>
                                        <p:cTn id="114" dur="166" decel="50000">
                                          <p:stCondLst>
                                            <p:cond delay="1668"/>
                                          </p:stCondLst>
                                        </p:cTn>
                                        <p:tgtEl>
                                          <p:spTgt spid="9"/>
                                        </p:tgtEl>
                                      </p:cBhvr>
                                      <p:to x="100000" y="100000"/>
                                    </p:animScale>
                                    <p:animScale>
                                      <p:cBhvr>
                                        <p:cTn id="115" dur="26">
                                          <p:stCondLst>
                                            <p:cond delay="1808"/>
                                          </p:stCondLst>
                                        </p:cTn>
                                        <p:tgtEl>
                                          <p:spTgt spid="9"/>
                                        </p:tgtEl>
                                      </p:cBhvr>
                                      <p:to x="100000" y="95000"/>
                                    </p:animScale>
                                    <p:animScale>
                                      <p:cBhvr>
                                        <p:cTn id="116" dur="166" decel="50000">
                                          <p:stCondLst>
                                            <p:cond delay="1834"/>
                                          </p:stCondLst>
                                        </p:cTn>
                                        <p:tgtEl>
                                          <p:spTgt spid="9"/>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ipe(down)">
                                      <p:cBhvr>
                                        <p:cTn id="119" dur="580">
                                          <p:stCondLst>
                                            <p:cond delay="0"/>
                                          </p:stCondLst>
                                        </p:cTn>
                                        <p:tgtEl>
                                          <p:spTgt spid="10"/>
                                        </p:tgtEl>
                                      </p:cBhvr>
                                    </p:animEffect>
                                    <p:anim calcmode="lin" valueType="num">
                                      <p:cBhvr>
                                        <p:cTn id="1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gtEl>
                                      </p:cBhvr>
                                      <p:to x="100000" y="60000"/>
                                    </p:animScale>
                                    <p:animScale>
                                      <p:cBhvr>
                                        <p:cTn id="126" dur="166" decel="50000">
                                          <p:stCondLst>
                                            <p:cond delay="676"/>
                                          </p:stCondLst>
                                        </p:cTn>
                                        <p:tgtEl>
                                          <p:spTgt spid="10"/>
                                        </p:tgtEl>
                                      </p:cBhvr>
                                      <p:to x="100000" y="100000"/>
                                    </p:animScale>
                                    <p:animScale>
                                      <p:cBhvr>
                                        <p:cTn id="127" dur="26">
                                          <p:stCondLst>
                                            <p:cond delay="1312"/>
                                          </p:stCondLst>
                                        </p:cTn>
                                        <p:tgtEl>
                                          <p:spTgt spid="10"/>
                                        </p:tgtEl>
                                      </p:cBhvr>
                                      <p:to x="100000" y="80000"/>
                                    </p:animScale>
                                    <p:animScale>
                                      <p:cBhvr>
                                        <p:cTn id="128" dur="166" decel="50000">
                                          <p:stCondLst>
                                            <p:cond delay="1338"/>
                                          </p:stCondLst>
                                        </p:cTn>
                                        <p:tgtEl>
                                          <p:spTgt spid="10"/>
                                        </p:tgtEl>
                                      </p:cBhvr>
                                      <p:to x="100000" y="100000"/>
                                    </p:animScale>
                                    <p:animScale>
                                      <p:cBhvr>
                                        <p:cTn id="129" dur="26">
                                          <p:stCondLst>
                                            <p:cond delay="1642"/>
                                          </p:stCondLst>
                                        </p:cTn>
                                        <p:tgtEl>
                                          <p:spTgt spid="10"/>
                                        </p:tgtEl>
                                      </p:cBhvr>
                                      <p:to x="100000" y="90000"/>
                                    </p:animScale>
                                    <p:animScale>
                                      <p:cBhvr>
                                        <p:cTn id="130" dur="166" decel="50000">
                                          <p:stCondLst>
                                            <p:cond delay="1668"/>
                                          </p:stCondLst>
                                        </p:cTn>
                                        <p:tgtEl>
                                          <p:spTgt spid="10"/>
                                        </p:tgtEl>
                                      </p:cBhvr>
                                      <p:to x="100000" y="100000"/>
                                    </p:animScale>
                                    <p:animScale>
                                      <p:cBhvr>
                                        <p:cTn id="131" dur="26">
                                          <p:stCondLst>
                                            <p:cond delay="1808"/>
                                          </p:stCondLst>
                                        </p:cTn>
                                        <p:tgtEl>
                                          <p:spTgt spid="10"/>
                                        </p:tgtEl>
                                      </p:cBhvr>
                                      <p:to x="100000" y="95000"/>
                                    </p:animScale>
                                    <p:animScale>
                                      <p:cBhvr>
                                        <p:cTn id="132" dur="166" decel="50000">
                                          <p:stCondLst>
                                            <p:cond delay="1834"/>
                                          </p:stCondLst>
                                        </p:cTn>
                                        <p:tgtEl>
                                          <p:spTgt spid="10"/>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down)">
                                      <p:cBhvr>
                                        <p:cTn id="135" dur="580">
                                          <p:stCondLst>
                                            <p:cond delay="0"/>
                                          </p:stCondLst>
                                        </p:cTn>
                                        <p:tgtEl>
                                          <p:spTgt spid="11"/>
                                        </p:tgtEl>
                                      </p:cBhvr>
                                    </p:animEffect>
                                    <p:anim calcmode="lin" valueType="num">
                                      <p:cBhvr>
                                        <p:cTn id="13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41" dur="26">
                                          <p:stCondLst>
                                            <p:cond delay="650"/>
                                          </p:stCondLst>
                                        </p:cTn>
                                        <p:tgtEl>
                                          <p:spTgt spid="11"/>
                                        </p:tgtEl>
                                      </p:cBhvr>
                                      <p:to x="100000" y="60000"/>
                                    </p:animScale>
                                    <p:animScale>
                                      <p:cBhvr>
                                        <p:cTn id="142" dur="166" decel="50000">
                                          <p:stCondLst>
                                            <p:cond delay="676"/>
                                          </p:stCondLst>
                                        </p:cTn>
                                        <p:tgtEl>
                                          <p:spTgt spid="11"/>
                                        </p:tgtEl>
                                      </p:cBhvr>
                                      <p:to x="100000" y="100000"/>
                                    </p:animScale>
                                    <p:animScale>
                                      <p:cBhvr>
                                        <p:cTn id="143" dur="26">
                                          <p:stCondLst>
                                            <p:cond delay="1312"/>
                                          </p:stCondLst>
                                        </p:cTn>
                                        <p:tgtEl>
                                          <p:spTgt spid="11"/>
                                        </p:tgtEl>
                                      </p:cBhvr>
                                      <p:to x="100000" y="80000"/>
                                    </p:animScale>
                                    <p:animScale>
                                      <p:cBhvr>
                                        <p:cTn id="144" dur="166" decel="50000">
                                          <p:stCondLst>
                                            <p:cond delay="1338"/>
                                          </p:stCondLst>
                                        </p:cTn>
                                        <p:tgtEl>
                                          <p:spTgt spid="11"/>
                                        </p:tgtEl>
                                      </p:cBhvr>
                                      <p:to x="100000" y="100000"/>
                                    </p:animScale>
                                    <p:animScale>
                                      <p:cBhvr>
                                        <p:cTn id="145" dur="26">
                                          <p:stCondLst>
                                            <p:cond delay="1642"/>
                                          </p:stCondLst>
                                        </p:cTn>
                                        <p:tgtEl>
                                          <p:spTgt spid="11"/>
                                        </p:tgtEl>
                                      </p:cBhvr>
                                      <p:to x="100000" y="90000"/>
                                    </p:animScale>
                                    <p:animScale>
                                      <p:cBhvr>
                                        <p:cTn id="146" dur="166" decel="50000">
                                          <p:stCondLst>
                                            <p:cond delay="1668"/>
                                          </p:stCondLst>
                                        </p:cTn>
                                        <p:tgtEl>
                                          <p:spTgt spid="11"/>
                                        </p:tgtEl>
                                      </p:cBhvr>
                                      <p:to x="100000" y="100000"/>
                                    </p:animScale>
                                    <p:animScale>
                                      <p:cBhvr>
                                        <p:cTn id="147" dur="26">
                                          <p:stCondLst>
                                            <p:cond delay="1808"/>
                                          </p:stCondLst>
                                        </p:cTn>
                                        <p:tgtEl>
                                          <p:spTgt spid="11"/>
                                        </p:tgtEl>
                                      </p:cBhvr>
                                      <p:to x="100000" y="95000"/>
                                    </p:animScale>
                                    <p:animScale>
                                      <p:cBhvr>
                                        <p:cTn id="148" dur="166" decel="50000">
                                          <p:stCondLst>
                                            <p:cond delay="1834"/>
                                          </p:stCondLst>
                                        </p:cTn>
                                        <p:tgtEl>
                                          <p:spTgt spid="11"/>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wipe(down)">
                                      <p:cBhvr>
                                        <p:cTn id="151" dur="580">
                                          <p:stCondLst>
                                            <p:cond delay="0"/>
                                          </p:stCondLst>
                                        </p:cTn>
                                        <p:tgtEl>
                                          <p:spTgt spid="12"/>
                                        </p:tgtEl>
                                      </p:cBhvr>
                                    </p:animEffect>
                                    <p:anim calcmode="lin" valueType="num">
                                      <p:cBhvr>
                                        <p:cTn id="15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57" dur="26">
                                          <p:stCondLst>
                                            <p:cond delay="650"/>
                                          </p:stCondLst>
                                        </p:cTn>
                                        <p:tgtEl>
                                          <p:spTgt spid="12"/>
                                        </p:tgtEl>
                                      </p:cBhvr>
                                      <p:to x="100000" y="60000"/>
                                    </p:animScale>
                                    <p:animScale>
                                      <p:cBhvr>
                                        <p:cTn id="158" dur="166" decel="50000">
                                          <p:stCondLst>
                                            <p:cond delay="676"/>
                                          </p:stCondLst>
                                        </p:cTn>
                                        <p:tgtEl>
                                          <p:spTgt spid="12"/>
                                        </p:tgtEl>
                                      </p:cBhvr>
                                      <p:to x="100000" y="100000"/>
                                    </p:animScale>
                                    <p:animScale>
                                      <p:cBhvr>
                                        <p:cTn id="159" dur="26">
                                          <p:stCondLst>
                                            <p:cond delay="1312"/>
                                          </p:stCondLst>
                                        </p:cTn>
                                        <p:tgtEl>
                                          <p:spTgt spid="12"/>
                                        </p:tgtEl>
                                      </p:cBhvr>
                                      <p:to x="100000" y="80000"/>
                                    </p:animScale>
                                    <p:animScale>
                                      <p:cBhvr>
                                        <p:cTn id="160" dur="166" decel="50000">
                                          <p:stCondLst>
                                            <p:cond delay="1338"/>
                                          </p:stCondLst>
                                        </p:cTn>
                                        <p:tgtEl>
                                          <p:spTgt spid="12"/>
                                        </p:tgtEl>
                                      </p:cBhvr>
                                      <p:to x="100000" y="100000"/>
                                    </p:animScale>
                                    <p:animScale>
                                      <p:cBhvr>
                                        <p:cTn id="161" dur="26">
                                          <p:stCondLst>
                                            <p:cond delay="1642"/>
                                          </p:stCondLst>
                                        </p:cTn>
                                        <p:tgtEl>
                                          <p:spTgt spid="12"/>
                                        </p:tgtEl>
                                      </p:cBhvr>
                                      <p:to x="100000" y="90000"/>
                                    </p:animScale>
                                    <p:animScale>
                                      <p:cBhvr>
                                        <p:cTn id="162" dur="166" decel="50000">
                                          <p:stCondLst>
                                            <p:cond delay="1668"/>
                                          </p:stCondLst>
                                        </p:cTn>
                                        <p:tgtEl>
                                          <p:spTgt spid="12"/>
                                        </p:tgtEl>
                                      </p:cBhvr>
                                      <p:to x="100000" y="100000"/>
                                    </p:animScale>
                                    <p:animScale>
                                      <p:cBhvr>
                                        <p:cTn id="163" dur="26">
                                          <p:stCondLst>
                                            <p:cond delay="1808"/>
                                          </p:stCondLst>
                                        </p:cTn>
                                        <p:tgtEl>
                                          <p:spTgt spid="12"/>
                                        </p:tgtEl>
                                      </p:cBhvr>
                                      <p:to x="100000" y="95000"/>
                                    </p:animScale>
                                    <p:animScale>
                                      <p:cBhvr>
                                        <p:cTn id="164" dur="166" decel="50000">
                                          <p:stCondLst>
                                            <p:cond delay="1834"/>
                                          </p:stCondLst>
                                        </p:cTn>
                                        <p:tgtEl>
                                          <p:spTgt spid="12"/>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3"/>
                                        </p:tgtEl>
                                        <p:attrNameLst>
                                          <p:attrName>style.visibility</p:attrName>
                                        </p:attrNameLst>
                                      </p:cBhvr>
                                      <p:to>
                                        <p:strVal val="visible"/>
                                      </p:to>
                                    </p:set>
                                    <p:animEffect transition="in" filter="wipe(down)">
                                      <p:cBhvr>
                                        <p:cTn id="167" dur="580">
                                          <p:stCondLst>
                                            <p:cond delay="0"/>
                                          </p:stCondLst>
                                        </p:cTn>
                                        <p:tgtEl>
                                          <p:spTgt spid="13"/>
                                        </p:tgtEl>
                                      </p:cBhvr>
                                    </p:animEffect>
                                    <p:anim calcmode="lin" valueType="num">
                                      <p:cBhvr>
                                        <p:cTn id="16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73" dur="26">
                                          <p:stCondLst>
                                            <p:cond delay="650"/>
                                          </p:stCondLst>
                                        </p:cTn>
                                        <p:tgtEl>
                                          <p:spTgt spid="13"/>
                                        </p:tgtEl>
                                      </p:cBhvr>
                                      <p:to x="100000" y="60000"/>
                                    </p:animScale>
                                    <p:animScale>
                                      <p:cBhvr>
                                        <p:cTn id="174" dur="166" decel="50000">
                                          <p:stCondLst>
                                            <p:cond delay="676"/>
                                          </p:stCondLst>
                                        </p:cTn>
                                        <p:tgtEl>
                                          <p:spTgt spid="13"/>
                                        </p:tgtEl>
                                      </p:cBhvr>
                                      <p:to x="100000" y="100000"/>
                                    </p:animScale>
                                    <p:animScale>
                                      <p:cBhvr>
                                        <p:cTn id="175" dur="26">
                                          <p:stCondLst>
                                            <p:cond delay="1312"/>
                                          </p:stCondLst>
                                        </p:cTn>
                                        <p:tgtEl>
                                          <p:spTgt spid="13"/>
                                        </p:tgtEl>
                                      </p:cBhvr>
                                      <p:to x="100000" y="80000"/>
                                    </p:animScale>
                                    <p:animScale>
                                      <p:cBhvr>
                                        <p:cTn id="176" dur="166" decel="50000">
                                          <p:stCondLst>
                                            <p:cond delay="1338"/>
                                          </p:stCondLst>
                                        </p:cTn>
                                        <p:tgtEl>
                                          <p:spTgt spid="13"/>
                                        </p:tgtEl>
                                      </p:cBhvr>
                                      <p:to x="100000" y="100000"/>
                                    </p:animScale>
                                    <p:animScale>
                                      <p:cBhvr>
                                        <p:cTn id="177" dur="26">
                                          <p:stCondLst>
                                            <p:cond delay="1642"/>
                                          </p:stCondLst>
                                        </p:cTn>
                                        <p:tgtEl>
                                          <p:spTgt spid="13"/>
                                        </p:tgtEl>
                                      </p:cBhvr>
                                      <p:to x="100000" y="90000"/>
                                    </p:animScale>
                                    <p:animScale>
                                      <p:cBhvr>
                                        <p:cTn id="178" dur="166" decel="50000">
                                          <p:stCondLst>
                                            <p:cond delay="1668"/>
                                          </p:stCondLst>
                                        </p:cTn>
                                        <p:tgtEl>
                                          <p:spTgt spid="13"/>
                                        </p:tgtEl>
                                      </p:cBhvr>
                                      <p:to x="100000" y="100000"/>
                                    </p:animScale>
                                    <p:animScale>
                                      <p:cBhvr>
                                        <p:cTn id="179" dur="26">
                                          <p:stCondLst>
                                            <p:cond delay="1808"/>
                                          </p:stCondLst>
                                        </p:cTn>
                                        <p:tgtEl>
                                          <p:spTgt spid="13"/>
                                        </p:tgtEl>
                                      </p:cBhvr>
                                      <p:to x="100000" y="95000"/>
                                    </p:animScale>
                                    <p:animScale>
                                      <p:cBhvr>
                                        <p:cTn id="180" dur="166" decel="50000">
                                          <p:stCondLst>
                                            <p:cond delay="1834"/>
                                          </p:stCondLst>
                                        </p:cTn>
                                        <p:tgtEl>
                                          <p:spTgt spid="1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4"/>
                                        </p:tgtEl>
                                        <p:attrNameLst>
                                          <p:attrName>style.visibility</p:attrName>
                                        </p:attrNameLst>
                                      </p:cBhvr>
                                      <p:to>
                                        <p:strVal val="visible"/>
                                      </p:to>
                                    </p:set>
                                    <p:animEffect transition="in" filter="wipe(down)">
                                      <p:cBhvr>
                                        <p:cTn id="183" dur="580">
                                          <p:stCondLst>
                                            <p:cond delay="0"/>
                                          </p:stCondLst>
                                        </p:cTn>
                                        <p:tgtEl>
                                          <p:spTgt spid="14"/>
                                        </p:tgtEl>
                                      </p:cBhvr>
                                    </p:animEffect>
                                    <p:anim calcmode="lin" valueType="num">
                                      <p:cBhvr>
                                        <p:cTn id="18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9" dur="26">
                                          <p:stCondLst>
                                            <p:cond delay="650"/>
                                          </p:stCondLst>
                                        </p:cTn>
                                        <p:tgtEl>
                                          <p:spTgt spid="14"/>
                                        </p:tgtEl>
                                      </p:cBhvr>
                                      <p:to x="100000" y="60000"/>
                                    </p:animScale>
                                    <p:animScale>
                                      <p:cBhvr>
                                        <p:cTn id="190" dur="166" decel="50000">
                                          <p:stCondLst>
                                            <p:cond delay="676"/>
                                          </p:stCondLst>
                                        </p:cTn>
                                        <p:tgtEl>
                                          <p:spTgt spid="14"/>
                                        </p:tgtEl>
                                      </p:cBhvr>
                                      <p:to x="100000" y="100000"/>
                                    </p:animScale>
                                    <p:animScale>
                                      <p:cBhvr>
                                        <p:cTn id="191" dur="26">
                                          <p:stCondLst>
                                            <p:cond delay="1312"/>
                                          </p:stCondLst>
                                        </p:cTn>
                                        <p:tgtEl>
                                          <p:spTgt spid="14"/>
                                        </p:tgtEl>
                                      </p:cBhvr>
                                      <p:to x="100000" y="80000"/>
                                    </p:animScale>
                                    <p:animScale>
                                      <p:cBhvr>
                                        <p:cTn id="192" dur="166" decel="50000">
                                          <p:stCondLst>
                                            <p:cond delay="1338"/>
                                          </p:stCondLst>
                                        </p:cTn>
                                        <p:tgtEl>
                                          <p:spTgt spid="14"/>
                                        </p:tgtEl>
                                      </p:cBhvr>
                                      <p:to x="100000" y="100000"/>
                                    </p:animScale>
                                    <p:animScale>
                                      <p:cBhvr>
                                        <p:cTn id="193" dur="26">
                                          <p:stCondLst>
                                            <p:cond delay="1642"/>
                                          </p:stCondLst>
                                        </p:cTn>
                                        <p:tgtEl>
                                          <p:spTgt spid="14"/>
                                        </p:tgtEl>
                                      </p:cBhvr>
                                      <p:to x="100000" y="90000"/>
                                    </p:animScale>
                                    <p:animScale>
                                      <p:cBhvr>
                                        <p:cTn id="194" dur="166" decel="50000">
                                          <p:stCondLst>
                                            <p:cond delay="1668"/>
                                          </p:stCondLst>
                                        </p:cTn>
                                        <p:tgtEl>
                                          <p:spTgt spid="14"/>
                                        </p:tgtEl>
                                      </p:cBhvr>
                                      <p:to x="100000" y="100000"/>
                                    </p:animScale>
                                    <p:animScale>
                                      <p:cBhvr>
                                        <p:cTn id="195" dur="26">
                                          <p:stCondLst>
                                            <p:cond delay="1808"/>
                                          </p:stCondLst>
                                        </p:cTn>
                                        <p:tgtEl>
                                          <p:spTgt spid="14"/>
                                        </p:tgtEl>
                                      </p:cBhvr>
                                      <p:to x="100000" y="95000"/>
                                    </p:animScale>
                                    <p:animScale>
                                      <p:cBhvr>
                                        <p:cTn id="196" dur="166" decel="50000">
                                          <p:stCondLst>
                                            <p:cond delay="1834"/>
                                          </p:stCondLst>
                                        </p:cTn>
                                        <p:tgtEl>
                                          <p:spTgt spid="14"/>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15"/>
                                        </p:tgtEl>
                                        <p:attrNameLst>
                                          <p:attrName>style.visibility</p:attrName>
                                        </p:attrNameLst>
                                      </p:cBhvr>
                                      <p:to>
                                        <p:strVal val="visible"/>
                                      </p:to>
                                    </p:set>
                                    <p:animEffect transition="in" filter="wipe(down)">
                                      <p:cBhvr>
                                        <p:cTn id="199" dur="580">
                                          <p:stCondLst>
                                            <p:cond delay="0"/>
                                          </p:stCondLst>
                                        </p:cTn>
                                        <p:tgtEl>
                                          <p:spTgt spid="15"/>
                                        </p:tgtEl>
                                      </p:cBhvr>
                                    </p:animEffect>
                                    <p:anim calcmode="lin" valueType="num">
                                      <p:cBhvr>
                                        <p:cTn id="20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05" dur="26">
                                          <p:stCondLst>
                                            <p:cond delay="650"/>
                                          </p:stCondLst>
                                        </p:cTn>
                                        <p:tgtEl>
                                          <p:spTgt spid="15"/>
                                        </p:tgtEl>
                                      </p:cBhvr>
                                      <p:to x="100000" y="60000"/>
                                    </p:animScale>
                                    <p:animScale>
                                      <p:cBhvr>
                                        <p:cTn id="206" dur="166" decel="50000">
                                          <p:stCondLst>
                                            <p:cond delay="676"/>
                                          </p:stCondLst>
                                        </p:cTn>
                                        <p:tgtEl>
                                          <p:spTgt spid="15"/>
                                        </p:tgtEl>
                                      </p:cBhvr>
                                      <p:to x="100000" y="100000"/>
                                    </p:animScale>
                                    <p:animScale>
                                      <p:cBhvr>
                                        <p:cTn id="207" dur="26">
                                          <p:stCondLst>
                                            <p:cond delay="1312"/>
                                          </p:stCondLst>
                                        </p:cTn>
                                        <p:tgtEl>
                                          <p:spTgt spid="15"/>
                                        </p:tgtEl>
                                      </p:cBhvr>
                                      <p:to x="100000" y="80000"/>
                                    </p:animScale>
                                    <p:animScale>
                                      <p:cBhvr>
                                        <p:cTn id="208" dur="166" decel="50000">
                                          <p:stCondLst>
                                            <p:cond delay="1338"/>
                                          </p:stCondLst>
                                        </p:cTn>
                                        <p:tgtEl>
                                          <p:spTgt spid="15"/>
                                        </p:tgtEl>
                                      </p:cBhvr>
                                      <p:to x="100000" y="100000"/>
                                    </p:animScale>
                                    <p:animScale>
                                      <p:cBhvr>
                                        <p:cTn id="209" dur="26">
                                          <p:stCondLst>
                                            <p:cond delay="1642"/>
                                          </p:stCondLst>
                                        </p:cTn>
                                        <p:tgtEl>
                                          <p:spTgt spid="15"/>
                                        </p:tgtEl>
                                      </p:cBhvr>
                                      <p:to x="100000" y="90000"/>
                                    </p:animScale>
                                    <p:animScale>
                                      <p:cBhvr>
                                        <p:cTn id="210" dur="166" decel="50000">
                                          <p:stCondLst>
                                            <p:cond delay="1668"/>
                                          </p:stCondLst>
                                        </p:cTn>
                                        <p:tgtEl>
                                          <p:spTgt spid="15"/>
                                        </p:tgtEl>
                                      </p:cBhvr>
                                      <p:to x="100000" y="100000"/>
                                    </p:animScale>
                                    <p:animScale>
                                      <p:cBhvr>
                                        <p:cTn id="211" dur="26">
                                          <p:stCondLst>
                                            <p:cond delay="1808"/>
                                          </p:stCondLst>
                                        </p:cTn>
                                        <p:tgtEl>
                                          <p:spTgt spid="15"/>
                                        </p:tgtEl>
                                      </p:cBhvr>
                                      <p:to x="100000" y="95000"/>
                                    </p:animScale>
                                    <p:animScale>
                                      <p:cBhvr>
                                        <p:cTn id="212" dur="166" decel="50000">
                                          <p:stCondLst>
                                            <p:cond delay="1834"/>
                                          </p:stCondLst>
                                        </p:cTn>
                                        <p:tgtEl>
                                          <p:spTgt spid="15"/>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wipe(down)">
                                      <p:cBhvr>
                                        <p:cTn id="215" dur="580">
                                          <p:stCondLst>
                                            <p:cond delay="0"/>
                                          </p:stCondLst>
                                        </p:cTn>
                                        <p:tgtEl>
                                          <p:spTgt spid="16"/>
                                        </p:tgtEl>
                                      </p:cBhvr>
                                    </p:animEffect>
                                    <p:anim calcmode="lin" valueType="num">
                                      <p:cBhvr>
                                        <p:cTn id="21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21" dur="26">
                                          <p:stCondLst>
                                            <p:cond delay="650"/>
                                          </p:stCondLst>
                                        </p:cTn>
                                        <p:tgtEl>
                                          <p:spTgt spid="16"/>
                                        </p:tgtEl>
                                      </p:cBhvr>
                                      <p:to x="100000" y="60000"/>
                                    </p:animScale>
                                    <p:animScale>
                                      <p:cBhvr>
                                        <p:cTn id="222" dur="166" decel="50000">
                                          <p:stCondLst>
                                            <p:cond delay="676"/>
                                          </p:stCondLst>
                                        </p:cTn>
                                        <p:tgtEl>
                                          <p:spTgt spid="16"/>
                                        </p:tgtEl>
                                      </p:cBhvr>
                                      <p:to x="100000" y="100000"/>
                                    </p:animScale>
                                    <p:animScale>
                                      <p:cBhvr>
                                        <p:cTn id="223" dur="26">
                                          <p:stCondLst>
                                            <p:cond delay="1312"/>
                                          </p:stCondLst>
                                        </p:cTn>
                                        <p:tgtEl>
                                          <p:spTgt spid="16"/>
                                        </p:tgtEl>
                                      </p:cBhvr>
                                      <p:to x="100000" y="80000"/>
                                    </p:animScale>
                                    <p:animScale>
                                      <p:cBhvr>
                                        <p:cTn id="224" dur="166" decel="50000">
                                          <p:stCondLst>
                                            <p:cond delay="1338"/>
                                          </p:stCondLst>
                                        </p:cTn>
                                        <p:tgtEl>
                                          <p:spTgt spid="16"/>
                                        </p:tgtEl>
                                      </p:cBhvr>
                                      <p:to x="100000" y="100000"/>
                                    </p:animScale>
                                    <p:animScale>
                                      <p:cBhvr>
                                        <p:cTn id="225" dur="26">
                                          <p:stCondLst>
                                            <p:cond delay="1642"/>
                                          </p:stCondLst>
                                        </p:cTn>
                                        <p:tgtEl>
                                          <p:spTgt spid="16"/>
                                        </p:tgtEl>
                                      </p:cBhvr>
                                      <p:to x="100000" y="90000"/>
                                    </p:animScale>
                                    <p:animScale>
                                      <p:cBhvr>
                                        <p:cTn id="226" dur="166" decel="50000">
                                          <p:stCondLst>
                                            <p:cond delay="1668"/>
                                          </p:stCondLst>
                                        </p:cTn>
                                        <p:tgtEl>
                                          <p:spTgt spid="16"/>
                                        </p:tgtEl>
                                      </p:cBhvr>
                                      <p:to x="100000" y="100000"/>
                                    </p:animScale>
                                    <p:animScale>
                                      <p:cBhvr>
                                        <p:cTn id="227" dur="26">
                                          <p:stCondLst>
                                            <p:cond delay="1808"/>
                                          </p:stCondLst>
                                        </p:cTn>
                                        <p:tgtEl>
                                          <p:spTgt spid="16"/>
                                        </p:tgtEl>
                                      </p:cBhvr>
                                      <p:to x="100000" y="95000"/>
                                    </p:animScale>
                                    <p:animScale>
                                      <p:cBhvr>
                                        <p:cTn id="228" dur="166" decel="50000">
                                          <p:stCondLst>
                                            <p:cond delay="1834"/>
                                          </p:stCondLst>
                                        </p:cTn>
                                        <p:tgtEl>
                                          <p:spTgt spid="16"/>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17"/>
                                        </p:tgtEl>
                                        <p:attrNameLst>
                                          <p:attrName>style.visibility</p:attrName>
                                        </p:attrNameLst>
                                      </p:cBhvr>
                                      <p:to>
                                        <p:strVal val="visible"/>
                                      </p:to>
                                    </p:set>
                                    <p:animEffect transition="in" filter="wipe(down)">
                                      <p:cBhvr>
                                        <p:cTn id="231" dur="580">
                                          <p:stCondLst>
                                            <p:cond delay="0"/>
                                          </p:stCondLst>
                                        </p:cTn>
                                        <p:tgtEl>
                                          <p:spTgt spid="17"/>
                                        </p:tgtEl>
                                      </p:cBhvr>
                                    </p:animEffect>
                                    <p:anim calcmode="lin" valueType="num">
                                      <p:cBhvr>
                                        <p:cTn id="2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37" dur="26">
                                          <p:stCondLst>
                                            <p:cond delay="650"/>
                                          </p:stCondLst>
                                        </p:cTn>
                                        <p:tgtEl>
                                          <p:spTgt spid="17"/>
                                        </p:tgtEl>
                                      </p:cBhvr>
                                      <p:to x="100000" y="60000"/>
                                    </p:animScale>
                                    <p:animScale>
                                      <p:cBhvr>
                                        <p:cTn id="238" dur="166" decel="50000">
                                          <p:stCondLst>
                                            <p:cond delay="676"/>
                                          </p:stCondLst>
                                        </p:cTn>
                                        <p:tgtEl>
                                          <p:spTgt spid="17"/>
                                        </p:tgtEl>
                                      </p:cBhvr>
                                      <p:to x="100000" y="100000"/>
                                    </p:animScale>
                                    <p:animScale>
                                      <p:cBhvr>
                                        <p:cTn id="239" dur="26">
                                          <p:stCondLst>
                                            <p:cond delay="1312"/>
                                          </p:stCondLst>
                                        </p:cTn>
                                        <p:tgtEl>
                                          <p:spTgt spid="17"/>
                                        </p:tgtEl>
                                      </p:cBhvr>
                                      <p:to x="100000" y="80000"/>
                                    </p:animScale>
                                    <p:animScale>
                                      <p:cBhvr>
                                        <p:cTn id="240" dur="166" decel="50000">
                                          <p:stCondLst>
                                            <p:cond delay="1338"/>
                                          </p:stCondLst>
                                        </p:cTn>
                                        <p:tgtEl>
                                          <p:spTgt spid="17"/>
                                        </p:tgtEl>
                                      </p:cBhvr>
                                      <p:to x="100000" y="100000"/>
                                    </p:animScale>
                                    <p:animScale>
                                      <p:cBhvr>
                                        <p:cTn id="241" dur="26">
                                          <p:stCondLst>
                                            <p:cond delay="1642"/>
                                          </p:stCondLst>
                                        </p:cTn>
                                        <p:tgtEl>
                                          <p:spTgt spid="17"/>
                                        </p:tgtEl>
                                      </p:cBhvr>
                                      <p:to x="100000" y="90000"/>
                                    </p:animScale>
                                    <p:animScale>
                                      <p:cBhvr>
                                        <p:cTn id="242" dur="166" decel="50000">
                                          <p:stCondLst>
                                            <p:cond delay="1668"/>
                                          </p:stCondLst>
                                        </p:cTn>
                                        <p:tgtEl>
                                          <p:spTgt spid="17"/>
                                        </p:tgtEl>
                                      </p:cBhvr>
                                      <p:to x="100000" y="100000"/>
                                    </p:animScale>
                                    <p:animScale>
                                      <p:cBhvr>
                                        <p:cTn id="243" dur="26">
                                          <p:stCondLst>
                                            <p:cond delay="1808"/>
                                          </p:stCondLst>
                                        </p:cTn>
                                        <p:tgtEl>
                                          <p:spTgt spid="17"/>
                                        </p:tgtEl>
                                      </p:cBhvr>
                                      <p:to x="100000" y="95000"/>
                                    </p:animScale>
                                    <p:animScale>
                                      <p:cBhvr>
                                        <p:cTn id="244" dur="166" decel="50000">
                                          <p:stCondLst>
                                            <p:cond delay="1834"/>
                                          </p:stCondLst>
                                        </p:cTn>
                                        <p:tgtEl>
                                          <p:spTgt spid="17"/>
                                        </p:tgtEl>
                                      </p:cBhvr>
                                      <p:to x="100000" y="100000"/>
                                    </p:animScale>
                                  </p:childTnLst>
                                </p:cTn>
                              </p:par>
                              <p:par>
                                <p:cTn id="245" presetID="26" presetClass="entr" presetSubtype="0" fill="hold" grpId="0" nodeType="withEffect">
                                  <p:stCondLst>
                                    <p:cond delay="0"/>
                                  </p:stCondLst>
                                  <p:childTnLst>
                                    <p:set>
                                      <p:cBhvr>
                                        <p:cTn id="246" dur="1" fill="hold">
                                          <p:stCondLst>
                                            <p:cond delay="0"/>
                                          </p:stCondLst>
                                        </p:cTn>
                                        <p:tgtEl>
                                          <p:spTgt spid="18"/>
                                        </p:tgtEl>
                                        <p:attrNameLst>
                                          <p:attrName>style.visibility</p:attrName>
                                        </p:attrNameLst>
                                      </p:cBhvr>
                                      <p:to>
                                        <p:strVal val="visible"/>
                                      </p:to>
                                    </p:set>
                                    <p:animEffect transition="in" filter="wipe(down)">
                                      <p:cBhvr>
                                        <p:cTn id="247" dur="580">
                                          <p:stCondLst>
                                            <p:cond delay="0"/>
                                          </p:stCondLst>
                                        </p:cTn>
                                        <p:tgtEl>
                                          <p:spTgt spid="18"/>
                                        </p:tgtEl>
                                      </p:cBhvr>
                                    </p:animEffect>
                                    <p:anim calcmode="lin" valueType="num">
                                      <p:cBhvr>
                                        <p:cTn id="2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53" dur="26">
                                          <p:stCondLst>
                                            <p:cond delay="650"/>
                                          </p:stCondLst>
                                        </p:cTn>
                                        <p:tgtEl>
                                          <p:spTgt spid="18"/>
                                        </p:tgtEl>
                                      </p:cBhvr>
                                      <p:to x="100000" y="60000"/>
                                    </p:animScale>
                                    <p:animScale>
                                      <p:cBhvr>
                                        <p:cTn id="254" dur="166" decel="50000">
                                          <p:stCondLst>
                                            <p:cond delay="676"/>
                                          </p:stCondLst>
                                        </p:cTn>
                                        <p:tgtEl>
                                          <p:spTgt spid="18"/>
                                        </p:tgtEl>
                                      </p:cBhvr>
                                      <p:to x="100000" y="100000"/>
                                    </p:animScale>
                                    <p:animScale>
                                      <p:cBhvr>
                                        <p:cTn id="255" dur="26">
                                          <p:stCondLst>
                                            <p:cond delay="1312"/>
                                          </p:stCondLst>
                                        </p:cTn>
                                        <p:tgtEl>
                                          <p:spTgt spid="18"/>
                                        </p:tgtEl>
                                      </p:cBhvr>
                                      <p:to x="100000" y="80000"/>
                                    </p:animScale>
                                    <p:animScale>
                                      <p:cBhvr>
                                        <p:cTn id="256" dur="166" decel="50000">
                                          <p:stCondLst>
                                            <p:cond delay="1338"/>
                                          </p:stCondLst>
                                        </p:cTn>
                                        <p:tgtEl>
                                          <p:spTgt spid="18"/>
                                        </p:tgtEl>
                                      </p:cBhvr>
                                      <p:to x="100000" y="100000"/>
                                    </p:animScale>
                                    <p:animScale>
                                      <p:cBhvr>
                                        <p:cTn id="257" dur="26">
                                          <p:stCondLst>
                                            <p:cond delay="1642"/>
                                          </p:stCondLst>
                                        </p:cTn>
                                        <p:tgtEl>
                                          <p:spTgt spid="18"/>
                                        </p:tgtEl>
                                      </p:cBhvr>
                                      <p:to x="100000" y="90000"/>
                                    </p:animScale>
                                    <p:animScale>
                                      <p:cBhvr>
                                        <p:cTn id="258" dur="166" decel="50000">
                                          <p:stCondLst>
                                            <p:cond delay="1668"/>
                                          </p:stCondLst>
                                        </p:cTn>
                                        <p:tgtEl>
                                          <p:spTgt spid="18"/>
                                        </p:tgtEl>
                                      </p:cBhvr>
                                      <p:to x="100000" y="100000"/>
                                    </p:animScale>
                                    <p:animScale>
                                      <p:cBhvr>
                                        <p:cTn id="259" dur="26">
                                          <p:stCondLst>
                                            <p:cond delay="1808"/>
                                          </p:stCondLst>
                                        </p:cTn>
                                        <p:tgtEl>
                                          <p:spTgt spid="18"/>
                                        </p:tgtEl>
                                      </p:cBhvr>
                                      <p:to x="100000" y="95000"/>
                                    </p:animScale>
                                    <p:animScale>
                                      <p:cBhvr>
                                        <p:cTn id="26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21" grpId="0" animBg="1"/>
      <p:bldP spid="22" grpId="0" animBg="1"/>
      <p:bldP spid="23"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framework stack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53" y="1417320"/>
            <a:ext cx="4079235" cy="5440680"/>
          </a:xfrm>
          <a:prstGeom prst="rect">
            <a:avLst/>
          </a:prstGeom>
        </p:spPr>
      </p:pic>
    </p:spTree>
    <p:extLst>
      <p:ext uri="{BB962C8B-B14F-4D97-AF65-F5344CB8AC3E}">
        <p14:creationId xmlns:p14="http://schemas.microsoft.com/office/powerpoint/2010/main" val="38161675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and FCL</a:t>
            </a:r>
          </a:p>
        </p:txBody>
      </p:sp>
      <p:pic>
        <p:nvPicPr>
          <p:cNvPr id="3" name="Picture 2"/>
          <p:cNvPicPr>
            <a:picLocks noChangeAspect="1"/>
          </p:cNvPicPr>
          <p:nvPr/>
        </p:nvPicPr>
        <p:blipFill>
          <a:blip r:embed="rId3"/>
          <a:stretch>
            <a:fillRect/>
          </a:stretch>
        </p:blipFill>
        <p:spPr>
          <a:xfrm>
            <a:off x="1416938" y="2209800"/>
            <a:ext cx="7535420" cy="3248026"/>
          </a:xfrm>
          <a:prstGeom prst="rect">
            <a:avLst/>
          </a:prstGeom>
        </p:spPr>
      </p:pic>
    </p:spTree>
    <p:extLst>
      <p:ext uri="{BB962C8B-B14F-4D97-AF65-F5344CB8AC3E}">
        <p14:creationId xmlns:p14="http://schemas.microsoft.com/office/powerpoint/2010/main" val="8836762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CLR, CTS and CS</a:t>
            </a:r>
          </a:p>
        </p:txBody>
      </p:sp>
      <p:pic>
        <p:nvPicPr>
          <p:cNvPr id="4" name="Picture 3"/>
          <p:cNvPicPr>
            <a:picLocks noChangeAspect="1"/>
          </p:cNvPicPr>
          <p:nvPr/>
        </p:nvPicPr>
        <p:blipFill>
          <a:blip r:embed="rId3"/>
          <a:stretch>
            <a:fillRect/>
          </a:stretch>
        </p:blipFill>
        <p:spPr>
          <a:xfrm>
            <a:off x="2253329" y="1428206"/>
            <a:ext cx="5862638" cy="4559830"/>
          </a:xfrm>
          <a:prstGeom prst="rect">
            <a:avLst/>
          </a:prstGeom>
        </p:spPr>
      </p:pic>
    </p:spTree>
    <p:extLst>
      <p:ext uri="{BB962C8B-B14F-4D97-AF65-F5344CB8AC3E}">
        <p14:creationId xmlns:p14="http://schemas.microsoft.com/office/powerpoint/2010/main" val="273099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hlinkClick r:id="rId2" action="ppaction://hlinkfile"/>
              </a:rPr>
              <a:t>Demo</a:t>
            </a:r>
            <a:r>
              <a:rPr lang="en-US" dirty="0">
                <a:hlinkClick r:id="rId3" action="ppaction://hlinkfile"/>
              </a:rPr>
              <a:t> </a:t>
            </a:r>
            <a:r>
              <a:rPr lang="en-US" dirty="0"/>
              <a:t>Console application and </a:t>
            </a:r>
            <a:r>
              <a:rPr lang="en-US" dirty="0" err="1"/>
              <a:t>Ildasm</a:t>
            </a:r>
            <a:endParaRPr lang="en-US" dirty="0"/>
          </a:p>
        </p:txBody>
      </p:sp>
    </p:spTree>
    <p:extLst>
      <p:ext uri="{BB962C8B-B14F-4D97-AF65-F5344CB8AC3E}">
        <p14:creationId xmlns:p14="http://schemas.microsoft.com/office/powerpoint/2010/main" val="3048413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the .NET Platform / Framework?</a:t>
            </a:r>
          </a:p>
          <a:p>
            <a:r>
              <a:rPr lang="en-US" dirty="0"/>
              <a:t>How does compilation work in .NET?</a:t>
            </a:r>
          </a:p>
          <a:p>
            <a:r>
              <a:rPr lang="en-US" dirty="0"/>
              <a:t>What are assemblies vs. namespaces?</a:t>
            </a:r>
          </a:p>
          <a:p>
            <a:r>
              <a:rPr lang="en-US" dirty="0"/>
              <a:t>What is the Global Assembly Cache?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effectLst/>
              </a:rPr>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45720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24" name="Rounded Rectangular Callout 23"/>
          <p:cNvSpPr/>
          <p:nvPr/>
        </p:nvSpPr>
        <p:spPr>
          <a:xfrm>
            <a:off x="1524000" y="4038600"/>
            <a:ext cx="2514600" cy="1066800"/>
          </a:xfrm>
          <a:prstGeom prst="wedgeRoundRectCallout">
            <a:avLst>
              <a:gd name="adj1" fmla="val -4469"/>
              <a:gd name="adj2" fmla="val 13000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Windows platforms originally, others (such as Mono) later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25" name="Rounded Rectangular Callout 24"/>
          <p:cNvSpPr/>
          <p:nvPr/>
        </p:nvSpPr>
        <p:spPr>
          <a:xfrm>
            <a:off x="1524000" y="3429000"/>
            <a:ext cx="2514600" cy="1066800"/>
          </a:xfrm>
          <a:prstGeom prst="wedgeRoundRectCallout">
            <a:avLst>
              <a:gd name="adj1" fmla="val -4469"/>
              <a:gd name="adj2" fmla="val 13000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Access to OS services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 </a:t>
            </a:r>
            <a:r>
              <a:rPr lang="en-US" sz="2400" dirty="0"/>
              <a:t>(CLR)</a:t>
            </a:r>
            <a:endParaRPr lang="en-US" sz="2400" dirty="0">
              <a:effectLst/>
            </a:endParaRPr>
          </a:p>
        </p:txBody>
      </p:sp>
      <p:grpSp>
        <p:nvGrpSpPr>
          <p:cNvPr id="40" name="Group 27"/>
          <p:cNvGrpSpPr>
            <a:grpSpLocks/>
          </p:cNvGrpSpPr>
          <p:nvPr/>
        </p:nvGrpSpPr>
        <p:grpSpPr bwMode="auto">
          <a:xfrm>
            <a:off x="3581400" y="1676400"/>
            <a:ext cx="5327650" cy="2970212"/>
            <a:chOff x="878" y="982"/>
            <a:chExt cx="4224" cy="3120"/>
          </a:xfrm>
        </p:grpSpPr>
        <p:sp>
          <p:nvSpPr>
            <p:cNvPr id="41" name="Rectangle 28"/>
            <p:cNvSpPr>
              <a:spLocks noChangeArrowheads="1"/>
            </p:cNvSpPr>
            <p:nvPr/>
          </p:nvSpPr>
          <p:spPr bwMode="auto">
            <a:xfrm>
              <a:off x="878" y="3622"/>
              <a:ext cx="4224" cy="480"/>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Class Loader</a:t>
              </a:r>
            </a:p>
          </p:txBody>
        </p:sp>
        <p:grpSp>
          <p:nvGrpSpPr>
            <p:cNvPr id="42" name="Group 29"/>
            <p:cNvGrpSpPr>
              <a:grpSpLocks/>
            </p:cNvGrpSpPr>
            <p:nvPr/>
          </p:nvGrpSpPr>
          <p:grpSpPr bwMode="auto">
            <a:xfrm>
              <a:off x="878" y="2854"/>
              <a:ext cx="4224" cy="672"/>
              <a:chOff x="528" y="2784"/>
              <a:chExt cx="4224" cy="672"/>
            </a:xfrm>
          </p:grpSpPr>
          <p:sp>
            <p:nvSpPr>
              <p:cNvPr id="53" name="Rectangle 30"/>
              <p:cNvSpPr>
                <a:spLocks noChangeArrowheads="1"/>
              </p:cNvSpPr>
              <p:nvPr/>
            </p:nvSpPr>
            <p:spPr bwMode="auto">
              <a:xfrm>
                <a:off x="52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IL to Native</a:t>
                </a:r>
              </a:p>
              <a:p>
                <a:pPr algn="ctr" eaLnBrk="0" hangingPunct="0"/>
                <a:r>
                  <a:rPr lang="en-US" sz="2000" b="1">
                    <a:latin typeface="Arial" charset="0"/>
                  </a:rPr>
                  <a:t>Compilers</a:t>
                </a:r>
              </a:p>
            </p:txBody>
          </p:sp>
          <p:sp>
            <p:nvSpPr>
              <p:cNvPr id="54" name="Rectangle 31"/>
              <p:cNvSpPr>
                <a:spLocks noChangeArrowheads="1"/>
              </p:cNvSpPr>
              <p:nvPr/>
            </p:nvSpPr>
            <p:spPr bwMode="auto">
              <a:xfrm>
                <a:off x="196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Code</a:t>
                </a:r>
              </a:p>
              <a:p>
                <a:pPr algn="ctr" eaLnBrk="0" hangingPunct="0"/>
                <a:r>
                  <a:rPr lang="en-US" sz="2000" b="1">
                    <a:latin typeface="Arial" charset="0"/>
                  </a:rPr>
                  <a:t>Manager</a:t>
                </a:r>
              </a:p>
            </p:txBody>
          </p:sp>
          <p:sp>
            <p:nvSpPr>
              <p:cNvPr id="55" name="Rectangle 32"/>
              <p:cNvSpPr>
                <a:spLocks noChangeArrowheads="1"/>
              </p:cNvSpPr>
              <p:nvPr/>
            </p:nvSpPr>
            <p:spPr bwMode="auto">
              <a:xfrm>
                <a:off x="340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Garbage</a:t>
                </a:r>
              </a:p>
              <a:p>
                <a:pPr algn="ctr" eaLnBrk="0" hangingPunct="0"/>
                <a:r>
                  <a:rPr lang="en-US" sz="2000" b="1">
                    <a:latin typeface="Arial" charset="0"/>
                  </a:rPr>
                  <a:t>Collector</a:t>
                </a:r>
              </a:p>
            </p:txBody>
          </p:sp>
        </p:grpSp>
        <p:grpSp>
          <p:nvGrpSpPr>
            <p:cNvPr id="43" name="Group 33"/>
            <p:cNvGrpSpPr>
              <a:grpSpLocks/>
            </p:cNvGrpSpPr>
            <p:nvPr/>
          </p:nvGrpSpPr>
          <p:grpSpPr bwMode="auto">
            <a:xfrm>
              <a:off x="878" y="2374"/>
              <a:ext cx="4224" cy="384"/>
              <a:chOff x="528" y="2304"/>
              <a:chExt cx="4224" cy="384"/>
            </a:xfrm>
          </p:grpSpPr>
          <p:sp>
            <p:nvSpPr>
              <p:cNvPr id="51" name="Rectangle 34"/>
              <p:cNvSpPr>
                <a:spLocks noChangeArrowheads="1"/>
              </p:cNvSpPr>
              <p:nvPr/>
            </p:nvSpPr>
            <p:spPr bwMode="auto">
              <a:xfrm>
                <a:off x="528" y="230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Security Engine</a:t>
                </a:r>
              </a:p>
            </p:txBody>
          </p:sp>
          <p:sp>
            <p:nvSpPr>
              <p:cNvPr id="52" name="Rectangle 35"/>
              <p:cNvSpPr>
                <a:spLocks noChangeArrowheads="1"/>
              </p:cNvSpPr>
              <p:nvPr/>
            </p:nvSpPr>
            <p:spPr bwMode="auto">
              <a:xfrm>
                <a:off x="2688" y="230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Debug Engine</a:t>
                </a:r>
              </a:p>
            </p:txBody>
          </p:sp>
        </p:grpSp>
        <p:grpSp>
          <p:nvGrpSpPr>
            <p:cNvPr id="44" name="Group 36"/>
            <p:cNvGrpSpPr>
              <a:grpSpLocks/>
            </p:cNvGrpSpPr>
            <p:nvPr/>
          </p:nvGrpSpPr>
          <p:grpSpPr bwMode="auto">
            <a:xfrm>
              <a:off x="878" y="1894"/>
              <a:ext cx="4224" cy="384"/>
              <a:chOff x="528" y="1824"/>
              <a:chExt cx="4224" cy="384"/>
            </a:xfrm>
          </p:grpSpPr>
          <p:sp>
            <p:nvSpPr>
              <p:cNvPr id="49" name="Rectangle 37"/>
              <p:cNvSpPr>
                <a:spLocks noChangeArrowheads="1"/>
              </p:cNvSpPr>
              <p:nvPr/>
            </p:nvSpPr>
            <p:spPr bwMode="auto">
              <a:xfrm>
                <a:off x="528" y="182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Type Checker</a:t>
                </a:r>
              </a:p>
            </p:txBody>
          </p:sp>
          <p:sp>
            <p:nvSpPr>
              <p:cNvPr id="50" name="Rectangle 38"/>
              <p:cNvSpPr>
                <a:spLocks noChangeArrowheads="1"/>
              </p:cNvSpPr>
              <p:nvPr/>
            </p:nvSpPr>
            <p:spPr bwMode="auto">
              <a:xfrm>
                <a:off x="2688" y="182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Exception Manager</a:t>
                </a:r>
              </a:p>
            </p:txBody>
          </p:sp>
        </p:grpSp>
        <p:grpSp>
          <p:nvGrpSpPr>
            <p:cNvPr id="45" name="Group 39"/>
            <p:cNvGrpSpPr>
              <a:grpSpLocks/>
            </p:cNvGrpSpPr>
            <p:nvPr/>
          </p:nvGrpSpPr>
          <p:grpSpPr bwMode="auto">
            <a:xfrm>
              <a:off x="878" y="1414"/>
              <a:ext cx="4224" cy="384"/>
              <a:chOff x="528" y="1344"/>
              <a:chExt cx="4224" cy="384"/>
            </a:xfrm>
          </p:grpSpPr>
          <p:sp>
            <p:nvSpPr>
              <p:cNvPr id="47" name="Rectangle 40"/>
              <p:cNvSpPr>
                <a:spLocks noChangeArrowheads="1"/>
              </p:cNvSpPr>
              <p:nvPr/>
            </p:nvSpPr>
            <p:spPr bwMode="auto">
              <a:xfrm>
                <a:off x="528" y="134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latin typeface="Arial" charset="0"/>
                  </a:rPr>
                  <a:t>Thread Support</a:t>
                </a:r>
              </a:p>
            </p:txBody>
          </p:sp>
          <p:sp>
            <p:nvSpPr>
              <p:cNvPr id="48" name="Rectangle 41"/>
              <p:cNvSpPr>
                <a:spLocks noChangeArrowheads="1"/>
              </p:cNvSpPr>
              <p:nvPr/>
            </p:nvSpPr>
            <p:spPr bwMode="auto">
              <a:xfrm>
                <a:off x="2688" y="134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latin typeface="Arial" charset="0"/>
                  </a:rPr>
                  <a:t>COM </a:t>
                </a:r>
                <a:r>
                  <a:rPr lang="en-US" sz="2000" b="1" dirty="0" err="1">
                    <a:latin typeface="Arial" charset="0"/>
                  </a:rPr>
                  <a:t>Marshaler</a:t>
                </a:r>
                <a:endParaRPr lang="en-US" sz="2000" b="1" dirty="0">
                  <a:latin typeface="Arial" charset="0"/>
                </a:endParaRPr>
              </a:p>
            </p:txBody>
          </p:sp>
        </p:grpSp>
        <p:sp>
          <p:nvSpPr>
            <p:cNvPr id="46" name="Rectangle 42"/>
            <p:cNvSpPr>
              <a:spLocks noChangeArrowheads="1"/>
            </p:cNvSpPr>
            <p:nvPr/>
          </p:nvSpPr>
          <p:spPr bwMode="auto">
            <a:xfrm>
              <a:off x="878" y="982"/>
              <a:ext cx="4224" cy="336"/>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Base Class Library Support</a:t>
              </a:r>
            </a:p>
          </p:txBody>
        </p:sp>
      </p:grpSp>
      <p:sp>
        <p:nvSpPr>
          <p:cNvPr id="56" name="Rounded Rectangular Callout 55"/>
          <p:cNvSpPr/>
          <p:nvPr/>
        </p:nvSpPr>
        <p:spPr>
          <a:xfrm>
            <a:off x="914400" y="2971800"/>
            <a:ext cx="2514600" cy="1066800"/>
          </a:xfrm>
          <a:prstGeom prst="wedgeRoundRectCallout">
            <a:avLst>
              <a:gd name="adj1" fmla="val -378"/>
              <a:gd name="adj2" fmla="val 14071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Managed execution environment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25" name="Rounded Rectangular Callout 24"/>
          <p:cNvSpPr/>
          <p:nvPr/>
        </p:nvSpPr>
        <p:spPr>
          <a:xfrm>
            <a:off x="6324600" y="4800600"/>
            <a:ext cx="2514600" cy="1066800"/>
          </a:xfrm>
          <a:prstGeom prst="wedgeRoundRectCallout">
            <a:avLst>
              <a:gd name="adj1" fmla="val 2803"/>
              <a:gd name="adj2" fmla="val -15607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Built-in .NET APIs; each block has a specific purpose</a:t>
            </a:r>
          </a:p>
        </p:txBody>
      </p:sp>
      <p:sp>
        <p:nvSpPr>
          <p:cNvPr id="24" name="Rectangle 23"/>
          <p:cNvSpPr>
            <a:spLocks noChangeArrowheads="1"/>
          </p:cNvSpPr>
          <p:nvPr/>
        </p:nvSpPr>
        <p:spPr bwMode="auto">
          <a:xfrm>
            <a:off x="7644204" y="2857892"/>
            <a:ext cx="566542"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dirty="0">
                <a:effectLst/>
              </a:rPr>
              <a:t>…</a:t>
            </a:r>
          </a:p>
        </p:txBody>
      </p:sp>
      <p:sp>
        <p:nvSpPr>
          <p:cNvPr id="26" name="Rectangle 25"/>
          <p:cNvSpPr>
            <a:spLocks noChangeArrowheads="1"/>
          </p:cNvSpPr>
          <p:nvPr/>
        </p:nvSpPr>
        <p:spPr bwMode="auto">
          <a:xfrm>
            <a:off x="8291512" y="2867319"/>
            <a:ext cx="566542"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dirty="0">
                <a:effectLst/>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1863"/>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02263"/>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0200"/>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0200"/>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792663"/>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13" name="Rectangle 12"/>
          <p:cNvSpPr>
            <a:spLocks noChangeArrowheads="1"/>
          </p:cNvSpPr>
          <p:nvPr/>
        </p:nvSpPr>
        <p:spPr bwMode="auto">
          <a:xfrm>
            <a:off x="1981200" y="2201863"/>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592263"/>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592263"/>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9" name="Rectangle 8"/>
          <p:cNvSpPr>
            <a:spLocks noChangeArrowheads="1"/>
          </p:cNvSpPr>
          <p:nvPr/>
        </p:nvSpPr>
        <p:spPr bwMode="auto">
          <a:xfrm>
            <a:off x="1981200" y="4192588"/>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1088"/>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49563"/>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49563"/>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grpSp>
        <p:nvGrpSpPr>
          <p:cNvPr id="72" name="Group 71"/>
          <p:cNvGrpSpPr/>
          <p:nvPr/>
        </p:nvGrpSpPr>
        <p:grpSpPr>
          <a:xfrm>
            <a:off x="533400" y="1308100"/>
            <a:ext cx="8208962" cy="5465763"/>
            <a:chOff x="554038" y="782637"/>
            <a:chExt cx="8208962" cy="5465763"/>
          </a:xfrm>
        </p:grpSpPr>
        <p:sp>
          <p:nvSpPr>
            <p:cNvPr id="73" name="Rectangle 3"/>
            <p:cNvSpPr>
              <a:spLocks noChangeArrowheads="1"/>
            </p:cNvSpPr>
            <p:nvPr/>
          </p:nvSpPr>
          <p:spPr bwMode="auto">
            <a:xfrm>
              <a:off x="554038" y="4513262"/>
              <a:ext cx="8208962" cy="1735138"/>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   </a:t>
              </a:r>
            </a:p>
          </p:txBody>
        </p:sp>
        <p:sp>
          <p:nvSpPr>
            <p:cNvPr id="74" name="Rectangle 4"/>
            <p:cNvSpPr>
              <a:spLocks noChangeArrowheads="1"/>
            </p:cNvSpPr>
            <p:nvPr/>
          </p:nvSpPr>
          <p:spPr bwMode="auto">
            <a:xfrm>
              <a:off x="568325" y="3249612"/>
              <a:ext cx="4027488" cy="1096963"/>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System.Data</a:t>
              </a:r>
            </a:p>
          </p:txBody>
        </p:sp>
        <p:sp>
          <p:nvSpPr>
            <p:cNvPr id="75" name="Rectangle 5"/>
            <p:cNvSpPr>
              <a:spLocks noChangeArrowheads="1"/>
            </p:cNvSpPr>
            <p:nvPr/>
          </p:nvSpPr>
          <p:spPr bwMode="auto">
            <a:xfrm>
              <a:off x="4732338" y="3249612"/>
              <a:ext cx="4027487" cy="1096963"/>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System.Xml</a:t>
              </a:r>
            </a:p>
          </p:txBody>
        </p:sp>
        <p:sp>
          <p:nvSpPr>
            <p:cNvPr id="76" name="Rectangle 6"/>
            <p:cNvSpPr>
              <a:spLocks noChangeArrowheads="1"/>
            </p:cNvSpPr>
            <p:nvPr/>
          </p:nvSpPr>
          <p:spPr bwMode="auto">
            <a:xfrm>
              <a:off x="568325" y="782637"/>
              <a:ext cx="4027488" cy="2339975"/>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dirty="0" err="1">
                  <a:effectLst/>
                </a:rPr>
                <a:t>System.Web</a:t>
              </a:r>
              <a:endParaRPr lang="en-US" sz="1800" dirty="0">
                <a:effectLst/>
              </a:endParaRPr>
            </a:p>
          </p:txBody>
        </p:sp>
        <p:sp>
          <p:nvSpPr>
            <p:cNvPr id="77" name="Rectangle 7"/>
            <p:cNvSpPr>
              <a:spLocks noChangeArrowheads="1"/>
            </p:cNvSpPr>
            <p:nvPr/>
          </p:nvSpPr>
          <p:spPr bwMode="auto">
            <a:xfrm>
              <a:off x="715963" y="5818187"/>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Globalization</a:t>
              </a:r>
            </a:p>
          </p:txBody>
        </p:sp>
        <p:sp>
          <p:nvSpPr>
            <p:cNvPr id="78" name="Rectangle 8"/>
            <p:cNvSpPr>
              <a:spLocks noChangeArrowheads="1"/>
            </p:cNvSpPr>
            <p:nvPr/>
          </p:nvSpPr>
          <p:spPr bwMode="auto">
            <a:xfrm>
              <a:off x="715963" y="5495925"/>
              <a:ext cx="18319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Diagnostics</a:t>
              </a:r>
            </a:p>
          </p:txBody>
        </p:sp>
        <p:sp>
          <p:nvSpPr>
            <p:cNvPr id="79" name="Rectangle 9"/>
            <p:cNvSpPr>
              <a:spLocks noChangeArrowheads="1"/>
            </p:cNvSpPr>
            <p:nvPr/>
          </p:nvSpPr>
          <p:spPr bwMode="auto">
            <a:xfrm>
              <a:off x="715963" y="5172075"/>
              <a:ext cx="18319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Configuration</a:t>
              </a:r>
            </a:p>
          </p:txBody>
        </p:sp>
        <p:sp>
          <p:nvSpPr>
            <p:cNvPr id="80" name="Rectangle 10"/>
            <p:cNvSpPr>
              <a:spLocks noChangeArrowheads="1"/>
            </p:cNvSpPr>
            <p:nvPr/>
          </p:nvSpPr>
          <p:spPr bwMode="auto">
            <a:xfrm>
              <a:off x="715963" y="4849812"/>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Collections</a:t>
              </a:r>
            </a:p>
          </p:txBody>
        </p:sp>
        <p:sp>
          <p:nvSpPr>
            <p:cNvPr id="81" name="Rectangle 11"/>
            <p:cNvSpPr>
              <a:spLocks noChangeArrowheads="1"/>
            </p:cNvSpPr>
            <p:nvPr/>
          </p:nvSpPr>
          <p:spPr bwMode="auto">
            <a:xfrm>
              <a:off x="2693988" y="5818187"/>
              <a:ext cx="1758950"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Resources</a:t>
              </a:r>
            </a:p>
          </p:txBody>
        </p:sp>
        <p:sp>
          <p:nvSpPr>
            <p:cNvPr id="82" name="Rectangle 12"/>
            <p:cNvSpPr>
              <a:spLocks noChangeArrowheads="1"/>
            </p:cNvSpPr>
            <p:nvPr/>
          </p:nvSpPr>
          <p:spPr bwMode="auto">
            <a:xfrm>
              <a:off x="2693988" y="5495925"/>
              <a:ext cx="1758950"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Reflection</a:t>
              </a:r>
            </a:p>
          </p:txBody>
        </p:sp>
        <p:sp>
          <p:nvSpPr>
            <p:cNvPr id="83" name="Rectangle 13"/>
            <p:cNvSpPr>
              <a:spLocks noChangeArrowheads="1"/>
            </p:cNvSpPr>
            <p:nvPr/>
          </p:nvSpPr>
          <p:spPr bwMode="auto">
            <a:xfrm>
              <a:off x="2693988" y="5172075"/>
              <a:ext cx="1758950"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Net</a:t>
              </a:r>
            </a:p>
          </p:txBody>
        </p:sp>
        <p:sp>
          <p:nvSpPr>
            <p:cNvPr id="84" name="Rectangle 14"/>
            <p:cNvSpPr>
              <a:spLocks noChangeArrowheads="1"/>
            </p:cNvSpPr>
            <p:nvPr/>
          </p:nvSpPr>
          <p:spPr bwMode="auto">
            <a:xfrm>
              <a:off x="2693988" y="4849812"/>
              <a:ext cx="1758950"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IO</a:t>
              </a:r>
            </a:p>
          </p:txBody>
        </p:sp>
        <p:sp>
          <p:nvSpPr>
            <p:cNvPr id="85" name="Rectangle 15"/>
            <p:cNvSpPr>
              <a:spLocks noChangeArrowheads="1"/>
            </p:cNvSpPr>
            <p:nvPr/>
          </p:nvSpPr>
          <p:spPr bwMode="auto">
            <a:xfrm>
              <a:off x="4595813" y="5818187"/>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Threading</a:t>
              </a:r>
            </a:p>
          </p:txBody>
        </p:sp>
        <p:sp>
          <p:nvSpPr>
            <p:cNvPr id="86" name="Rectangle 16"/>
            <p:cNvSpPr>
              <a:spLocks noChangeArrowheads="1"/>
            </p:cNvSpPr>
            <p:nvPr/>
          </p:nvSpPr>
          <p:spPr bwMode="auto">
            <a:xfrm>
              <a:off x="4595813" y="5495925"/>
              <a:ext cx="18319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Text</a:t>
              </a:r>
            </a:p>
          </p:txBody>
        </p:sp>
        <p:sp>
          <p:nvSpPr>
            <p:cNvPr id="87" name="Rectangle 17"/>
            <p:cNvSpPr>
              <a:spLocks noChangeArrowheads="1"/>
            </p:cNvSpPr>
            <p:nvPr/>
          </p:nvSpPr>
          <p:spPr bwMode="auto">
            <a:xfrm>
              <a:off x="4595813" y="5172075"/>
              <a:ext cx="18319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ServiceProcess</a:t>
              </a:r>
            </a:p>
          </p:txBody>
        </p:sp>
        <p:sp>
          <p:nvSpPr>
            <p:cNvPr id="88" name="Rectangle 18"/>
            <p:cNvSpPr>
              <a:spLocks noChangeArrowheads="1"/>
            </p:cNvSpPr>
            <p:nvPr/>
          </p:nvSpPr>
          <p:spPr bwMode="auto">
            <a:xfrm>
              <a:off x="4595813" y="4849812"/>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Security</a:t>
              </a:r>
            </a:p>
          </p:txBody>
        </p:sp>
        <p:sp>
          <p:nvSpPr>
            <p:cNvPr id="89" name="Rectangle 19"/>
            <p:cNvSpPr>
              <a:spLocks noChangeArrowheads="1"/>
            </p:cNvSpPr>
            <p:nvPr/>
          </p:nvSpPr>
          <p:spPr bwMode="auto">
            <a:xfrm>
              <a:off x="715963" y="3959225"/>
              <a:ext cx="17811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Design</a:t>
              </a:r>
            </a:p>
          </p:txBody>
        </p:sp>
        <p:sp>
          <p:nvSpPr>
            <p:cNvPr id="90" name="Rectangle 20"/>
            <p:cNvSpPr>
              <a:spLocks noChangeArrowheads="1"/>
            </p:cNvSpPr>
            <p:nvPr/>
          </p:nvSpPr>
          <p:spPr bwMode="auto">
            <a:xfrm>
              <a:off x="715963" y="3636962"/>
              <a:ext cx="17811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ADO</a:t>
              </a:r>
            </a:p>
          </p:txBody>
        </p:sp>
        <p:sp>
          <p:nvSpPr>
            <p:cNvPr id="91" name="Rectangle 21"/>
            <p:cNvSpPr>
              <a:spLocks noChangeArrowheads="1"/>
            </p:cNvSpPr>
            <p:nvPr/>
          </p:nvSpPr>
          <p:spPr bwMode="auto">
            <a:xfrm>
              <a:off x="2644775" y="39592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SQLTypes</a:t>
              </a:r>
            </a:p>
          </p:txBody>
        </p:sp>
        <p:sp>
          <p:nvSpPr>
            <p:cNvPr id="92" name="Rectangle 22"/>
            <p:cNvSpPr>
              <a:spLocks noChangeArrowheads="1"/>
            </p:cNvSpPr>
            <p:nvPr/>
          </p:nvSpPr>
          <p:spPr bwMode="auto">
            <a:xfrm>
              <a:off x="2644775" y="3636962"/>
              <a:ext cx="1779588"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SQL</a:t>
              </a:r>
            </a:p>
          </p:txBody>
        </p:sp>
        <p:sp>
          <p:nvSpPr>
            <p:cNvPr id="93" name="Rectangle 23"/>
            <p:cNvSpPr>
              <a:spLocks noChangeArrowheads="1"/>
            </p:cNvSpPr>
            <p:nvPr/>
          </p:nvSpPr>
          <p:spPr bwMode="auto">
            <a:xfrm>
              <a:off x="4879975" y="39592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XPath</a:t>
              </a:r>
            </a:p>
          </p:txBody>
        </p:sp>
        <p:sp>
          <p:nvSpPr>
            <p:cNvPr id="94" name="Rectangle 24"/>
            <p:cNvSpPr>
              <a:spLocks noChangeArrowheads="1"/>
            </p:cNvSpPr>
            <p:nvPr/>
          </p:nvSpPr>
          <p:spPr bwMode="auto">
            <a:xfrm>
              <a:off x="4879975" y="3636962"/>
              <a:ext cx="1779588"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XSLT</a:t>
              </a:r>
            </a:p>
          </p:txBody>
        </p:sp>
        <p:sp>
          <p:nvSpPr>
            <p:cNvPr id="95" name="Rectangle 25"/>
            <p:cNvSpPr>
              <a:spLocks noChangeArrowheads="1"/>
            </p:cNvSpPr>
            <p:nvPr/>
          </p:nvSpPr>
          <p:spPr bwMode="auto">
            <a:xfrm>
              <a:off x="6586538" y="4849812"/>
              <a:ext cx="1978025" cy="1227138"/>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Runtime</a:t>
              </a:r>
            </a:p>
          </p:txBody>
        </p:sp>
        <p:sp>
          <p:nvSpPr>
            <p:cNvPr id="96" name="Rectangle 26"/>
            <p:cNvSpPr>
              <a:spLocks noChangeArrowheads="1"/>
            </p:cNvSpPr>
            <p:nvPr/>
          </p:nvSpPr>
          <p:spPr bwMode="auto">
            <a:xfrm>
              <a:off x="6646863" y="5108575"/>
              <a:ext cx="1819275"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InteropServices</a:t>
              </a:r>
            </a:p>
          </p:txBody>
        </p:sp>
        <p:sp>
          <p:nvSpPr>
            <p:cNvPr id="97" name="Rectangle 27"/>
            <p:cNvSpPr>
              <a:spLocks noChangeArrowheads="1"/>
            </p:cNvSpPr>
            <p:nvPr/>
          </p:nvSpPr>
          <p:spPr bwMode="auto">
            <a:xfrm>
              <a:off x="6646863" y="5430837"/>
              <a:ext cx="1819275" cy="258763"/>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Remoting</a:t>
              </a:r>
            </a:p>
          </p:txBody>
        </p:sp>
        <p:sp>
          <p:nvSpPr>
            <p:cNvPr id="98" name="Rectangle 28"/>
            <p:cNvSpPr>
              <a:spLocks noChangeArrowheads="1"/>
            </p:cNvSpPr>
            <p:nvPr/>
          </p:nvSpPr>
          <p:spPr bwMode="auto">
            <a:xfrm>
              <a:off x="6646863" y="5753100"/>
              <a:ext cx="1819275" cy="258762"/>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Serialization</a:t>
              </a:r>
            </a:p>
          </p:txBody>
        </p:sp>
        <p:sp>
          <p:nvSpPr>
            <p:cNvPr id="99" name="Rectangle 29"/>
            <p:cNvSpPr>
              <a:spLocks noChangeArrowheads="1"/>
            </p:cNvSpPr>
            <p:nvPr/>
          </p:nvSpPr>
          <p:spPr bwMode="auto">
            <a:xfrm>
              <a:off x="6808788" y="3636962"/>
              <a:ext cx="1741487" cy="58102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Serialization</a:t>
              </a:r>
            </a:p>
          </p:txBody>
        </p:sp>
        <p:sp>
          <p:nvSpPr>
            <p:cNvPr id="100" name="Rectangle 30"/>
            <p:cNvSpPr>
              <a:spLocks noChangeArrowheads="1"/>
            </p:cNvSpPr>
            <p:nvPr/>
          </p:nvSpPr>
          <p:spPr bwMode="auto">
            <a:xfrm>
              <a:off x="715963" y="2770187"/>
              <a:ext cx="17811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Configuration</a:t>
              </a:r>
            </a:p>
          </p:txBody>
        </p:sp>
        <p:sp>
          <p:nvSpPr>
            <p:cNvPr id="101" name="Rectangle 31"/>
            <p:cNvSpPr>
              <a:spLocks noChangeArrowheads="1"/>
            </p:cNvSpPr>
            <p:nvPr/>
          </p:nvSpPr>
          <p:spPr bwMode="auto">
            <a:xfrm>
              <a:off x="2644775" y="2770187"/>
              <a:ext cx="1779588"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SessionState</a:t>
              </a:r>
            </a:p>
          </p:txBody>
        </p:sp>
        <p:sp>
          <p:nvSpPr>
            <p:cNvPr id="102" name="Rectangle 32"/>
            <p:cNvSpPr>
              <a:spLocks noChangeArrowheads="1"/>
            </p:cNvSpPr>
            <p:nvPr/>
          </p:nvSpPr>
          <p:spPr bwMode="auto">
            <a:xfrm>
              <a:off x="715963" y="2447925"/>
              <a:ext cx="1781175" cy="258762"/>
            </a:xfrm>
            <a:prstGeom prst="rect">
              <a:avLst/>
            </a:prstGeom>
            <a:solidFill>
              <a:schemeClr val="hlink">
                <a:alpha val="89999"/>
              </a:schemeClr>
            </a:solidFill>
            <a:ln w="12700">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Caching	</a:t>
              </a:r>
            </a:p>
          </p:txBody>
        </p:sp>
        <p:sp>
          <p:nvSpPr>
            <p:cNvPr id="103" name="Rectangle 33"/>
            <p:cNvSpPr>
              <a:spLocks noChangeArrowheads="1"/>
            </p:cNvSpPr>
            <p:nvPr/>
          </p:nvSpPr>
          <p:spPr bwMode="auto">
            <a:xfrm>
              <a:off x="2644775" y="24479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Security</a:t>
              </a:r>
            </a:p>
          </p:txBody>
        </p:sp>
        <p:sp>
          <p:nvSpPr>
            <p:cNvPr id="104" name="Rectangle 34"/>
            <p:cNvSpPr>
              <a:spLocks noChangeArrowheads="1"/>
            </p:cNvSpPr>
            <p:nvPr/>
          </p:nvSpPr>
          <p:spPr bwMode="auto">
            <a:xfrm>
              <a:off x="715963" y="1157287"/>
              <a:ext cx="1781175" cy="1225550"/>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Services</a:t>
              </a:r>
            </a:p>
          </p:txBody>
        </p:sp>
        <p:sp>
          <p:nvSpPr>
            <p:cNvPr id="105" name="Rectangle 35"/>
            <p:cNvSpPr>
              <a:spLocks noChangeArrowheads="1"/>
            </p:cNvSpPr>
            <p:nvPr/>
          </p:nvSpPr>
          <p:spPr bwMode="auto">
            <a:xfrm>
              <a:off x="790575" y="1416050"/>
              <a:ext cx="1636713"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Description</a:t>
              </a:r>
            </a:p>
          </p:txBody>
        </p:sp>
        <p:sp>
          <p:nvSpPr>
            <p:cNvPr id="106" name="Rectangle 36"/>
            <p:cNvSpPr>
              <a:spLocks noChangeArrowheads="1"/>
            </p:cNvSpPr>
            <p:nvPr/>
          </p:nvSpPr>
          <p:spPr bwMode="auto">
            <a:xfrm>
              <a:off x="790575" y="1738312"/>
              <a:ext cx="1636713" cy="258763"/>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Discovery</a:t>
              </a:r>
            </a:p>
          </p:txBody>
        </p:sp>
        <p:sp>
          <p:nvSpPr>
            <p:cNvPr id="107" name="Rectangle 37"/>
            <p:cNvSpPr>
              <a:spLocks noChangeArrowheads="1"/>
            </p:cNvSpPr>
            <p:nvPr/>
          </p:nvSpPr>
          <p:spPr bwMode="auto">
            <a:xfrm>
              <a:off x="790575" y="2060575"/>
              <a:ext cx="1636713" cy="258762"/>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Protocols</a:t>
              </a:r>
            </a:p>
          </p:txBody>
        </p:sp>
        <p:sp>
          <p:nvSpPr>
            <p:cNvPr id="108" name="Rectangle 38"/>
            <p:cNvSpPr>
              <a:spLocks noChangeArrowheads="1"/>
            </p:cNvSpPr>
            <p:nvPr/>
          </p:nvSpPr>
          <p:spPr bwMode="auto">
            <a:xfrm>
              <a:off x="2644775" y="1157287"/>
              <a:ext cx="1779588" cy="1225550"/>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UI</a:t>
              </a:r>
            </a:p>
          </p:txBody>
        </p:sp>
        <p:sp>
          <p:nvSpPr>
            <p:cNvPr id="109" name="Rectangle 39"/>
            <p:cNvSpPr>
              <a:spLocks noChangeArrowheads="1"/>
            </p:cNvSpPr>
            <p:nvPr/>
          </p:nvSpPr>
          <p:spPr bwMode="auto">
            <a:xfrm>
              <a:off x="2719388" y="1416050"/>
              <a:ext cx="1635125"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HtmlControls</a:t>
              </a:r>
            </a:p>
          </p:txBody>
        </p:sp>
        <p:sp>
          <p:nvSpPr>
            <p:cNvPr id="110" name="Rectangle 40"/>
            <p:cNvSpPr>
              <a:spLocks noChangeArrowheads="1"/>
            </p:cNvSpPr>
            <p:nvPr/>
          </p:nvSpPr>
          <p:spPr bwMode="auto">
            <a:xfrm>
              <a:off x="2719388" y="1738312"/>
              <a:ext cx="1635125" cy="58102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WebControls</a:t>
              </a:r>
            </a:p>
          </p:txBody>
        </p:sp>
        <p:sp>
          <p:nvSpPr>
            <p:cNvPr id="111" name="Rectangle 41"/>
            <p:cNvSpPr>
              <a:spLocks noChangeArrowheads="1"/>
            </p:cNvSpPr>
            <p:nvPr/>
          </p:nvSpPr>
          <p:spPr bwMode="auto">
            <a:xfrm>
              <a:off x="4732338" y="2073275"/>
              <a:ext cx="4019550" cy="1049337"/>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System.Drawing</a:t>
              </a:r>
            </a:p>
          </p:txBody>
        </p:sp>
        <p:sp>
          <p:nvSpPr>
            <p:cNvPr id="112" name="Rectangle 42"/>
            <p:cNvSpPr>
              <a:spLocks noChangeArrowheads="1"/>
            </p:cNvSpPr>
            <p:nvPr/>
          </p:nvSpPr>
          <p:spPr bwMode="auto">
            <a:xfrm>
              <a:off x="4879975" y="2770187"/>
              <a:ext cx="1779588"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Imaging</a:t>
              </a:r>
            </a:p>
          </p:txBody>
        </p:sp>
        <p:sp>
          <p:nvSpPr>
            <p:cNvPr id="113" name="Rectangle 43"/>
            <p:cNvSpPr>
              <a:spLocks noChangeArrowheads="1"/>
            </p:cNvSpPr>
            <p:nvPr/>
          </p:nvSpPr>
          <p:spPr bwMode="auto">
            <a:xfrm>
              <a:off x="4879975" y="24479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Drawing2D	</a:t>
              </a:r>
            </a:p>
          </p:txBody>
        </p:sp>
        <p:sp>
          <p:nvSpPr>
            <p:cNvPr id="114" name="Rectangle 44"/>
            <p:cNvSpPr>
              <a:spLocks noChangeArrowheads="1"/>
            </p:cNvSpPr>
            <p:nvPr/>
          </p:nvSpPr>
          <p:spPr bwMode="auto">
            <a:xfrm>
              <a:off x="6808788" y="2757487"/>
              <a:ext cx="1743075" cy="2714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Text</a:t>
              </a:r>
            </a:p>
          </p:txBody>
        </p:sp>
        <p:sp>
          <p:nvSpPr>
            <p:cNvPr id="115" name="Rectangle 45"/>
            <p:cNvSpPr>
              <a:spLocks noChangeArrowheads="1"/>
            </p:cNvSpPr>
            <p:nvPr/>
          </p:nvSpPr>
          <p:spPr bwMode="auto">
            <a:xfrm>
              <a:off x="6808788" y="2447925"/>
              <a:ext cx="17430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Printing</a:t>
              </a:r>
            </a:p>
          </p:txBody>
        </p:sp>
        <p:sp>
          <p:nvSpPr>
            <p:cNvPr id="116" name="Rectangle 46"/>
            <p:cNvSpPr>
              <a:spLocks noChangeArrowheads="1"/>
            </p:cNvSpPr>
            <p:nvPr/>
          </p:nvSpPr>
          <p:spPr bwMode="auto">
            <a:xfrm>
              <a:off x="4732338" y="782637"/>
              <a:ext cx="4019550" cy="116205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System.WinForms</a:t>
              </a:r>
            </a:p>
          </p:txBody>
        </p:sp>
        <p:sp>
          <p:nvSpPr>
            <p:cNvPr id="117" name="Rectangle 47"/>
            <p:cNvSpPr>
              <a:spLocks noChangeArrowheads="1"/>
            </p:cNvSpPr>
            <p:nvPr/>
          </p:nvSpPr>
          <p:spPr bwMode="auto">
            <a:xfrm>
              <a:off x="4879975" y="1157287"/>
              <a:ext cx="1409700" cy="64611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Design	</a:t>
              </a:r>
            </a:p>
          </p:txBody>
        </p:sp>
        <p:sp>
          <p:nvSpPr>
            <p:cNvPr id="118" name="Rectangle 48"/>
            <p:cNvSpPr>
              <a:spLocks noChangeArrowheads="1"/>
            </p:cNvSpPr>
            <p:nvPr/>
          </p:nvSpPr>
          <p:spPr bwMode="auto">
            <a:xfrm>
              <a:off x="6437313" y="1157287"/>
              <a:ext cx="2089150" cy="64611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ComponentModel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ppt_w</p:attrName>
                                        </p:attrNameLst>
                                      </p:cBhvr>
                                      <p:tavLst>
                                        <p:tav tm="0">
                                          <p:val>
                                            <p:fltVal val="0"/>
                                          </p:val>
                                        </p:tav>
                                        <p:tav tm="100000">
                                          <p:val>
                                            <p:strVal val="#ppt_w"/>
                                          </p:val>
                                        </p:tav>
                                      </p:tavLst>
                                    </p:anim>
                                    <p:anim calcmode="lin" valueType="num">
                                      <p:cBhvr>
                                        <p:cTn id="8" dur="1000" fill="hold"/>
                                        <p:tgtEl>
                                          <p:spTgt spid="72"/>
                                        </p:tgtEl>
                                        <p:attrNameLst>
                                          <p:attrName>ppt_h</p:attrName>
                                        </p:attrNameLst>
                                      </p:cBhvr>
                                      <p:tavLst>
                                        <p:tav tm="0">
                                          <p:val>
                                            <p:fltVal val="0"/>
                                          </p:val>
                                        </p:tav>
                                        <p:tav tm="100000">
                                          <p:val>
                                            <p:strVal val="#ppt_h"/>
                                          </p:val>
                                        </p:tav>
                                      </p:tavLst>
                                    </p:anim>
                                    <p:anim calcmode="lin" valueType="num">
                                      <p:cBhvr>
                                        <p:cTn id="9" dur="1000" fill="hold"/>
                                        <p:tgtEl>
                                          <p:spTgt spid="72"/>
                                        </p:tgtEl>
                                        <p:attrNameLst>
                                          <p:attrName>style.rotation</p:attrName>
                                        </p:attrNameLst>
                                      </p:cBhvr>
                                      <p:tavLst>
                                        <p:tav tm="0">
                                          <p:val>
                                            <p:fltVal val="90"/>
                                          </p:val>
                                        </p:tav>
                                        <p:tav tm="100000">
                                          <p:val>
                                            <p:fltVal val="0"/>
                                          </p:val>
                                        </p:tav>
                                      </p:tavLst>
                                    </p:anim>
                                    <p:animEffect transition="in" filter="fade">
                                      <p:cBhvr>
                                        <p:cTn id="10"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4" name="Title 3"/>
          <p:cNvSpPr>
            <a:spLocks noGrp="1"/>
          </p:cNvSpPr>
          <p:nvPr>
            <p:ph type="title"/>
          </p:nvPr>
        </p:nvSpPr>
        <p:spPr/>
        <p:txBody>
          <a:bodyPr/>
          <a:lstStyle/>
          <a:p>
            <a:r>
              <a:rPr lang="en-US" dirty="0"/>
              <a:t>.NET Framework</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24" name="Rounded Rectangular Callout 23"/>
          <p:cNvSpPr/>
          <p:nvPr/>
        </p:nvSpPr>
        <p:spPr>
          <a:xfrm>
            <a:off x="6172200" y="2895600"/>
            <a:ext cx="2514600" cy="1066800"/>
          </a:xfrm>
          <a:prstGeom prst="wedgeRoundRectCallout">
            <a:avLst>
              <a:gd name="adj1" fmla="val 3712"/>
              <a:gd name="adj2" fmla="val -12821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Multi-language support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effectLst/>
              </a:rPr>
              <a:t>Common Language Specification</a:t>
            </a:r>
          </a:p>
        </p:txBody>
      </p:sp>
      <p:sp>
        <p:nvSpPr>
          <p:cNvPr id="4" name="Title 3"/>
          <p:cNvSpPr>
            <a:spLocks noGrp="1"/>
          </p:cNvSpPr>
          <p:nvPr>
            <p:ph type="title"/>
          </p:nvPr>
        </p:nvSpPr>
        <p:spPr/>
        <p:txBody>
          <a:bodyPr/>
          <a:lstStyle/>
          <a:p>
            <a:r>
              <a:rPr lang="en-US" dirty="0"/>
              <a:t>.NET Framework</a:t>
            </a:r>
          </a:p>
        </p:txBody>
      </p:sp>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a:effectLst/>
              </a:rPr>
              <a:t>WMI</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Runtime</a:t>
            </a:r>
            <a:r>
              <a:rPr lang="en-US" sz="2400" dirty="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a:effectLst/>
              </a:rPr>
              <a:t>VB.NET</a:t>
            </a: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C++.NET</a:t>
            </a: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t>J#</a:t>
            </a: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graphicFrame>
        <p:nvGraphicFramePr>
          <p:cNvPr id="25" name="Group 71"/>
          <p:cNvGraphicFramePr>
            <a:graphicFrameLocks/>
          </p:cNvGraphicFramePr>
          <p:nvPr/>
        </p:nvGraphicFramePr>
        <p:xfrm>
          <a:off x="1195388" y="2313432"/>
          <a:ext cx="4824412" cy="3553968"/>
        </p:xfrm>
        <a:graphic>
          <a:graphicData uri="http://schemas.openxmlformats.org/drawingml/2006/table">
            <a:tbl>
              <a:tblPr/>
              <a:tblGrid>
                <a:gridCol w="1608137">
                  <a:extLst>
                    <a:ext uri="{9D8B030D-6E8A-4147-A177-3AD203B41FA5}">
                      <a16:colId xmlns:a16="http://schemas.microsoft.com/office/drawing/2014/main" val="20000"/>
                    </a:ext>
                  </a:extLst>
                </a:gridCol>
                <a:gridCol w="1608138">
                  <a:extLst>
                    <a:ext uri="{9D8B030D-6E8A-4147-A177-3AD203B41FA5}">
                      <a16:colId xmlns:a16="http://schemas.microsoft.com/office/drawing/2014/main" val="20001"/>
                    </a:ext>
                  </a:extLst>
                </a:gridCol>
                <a:gridCol w="1608137">
                  <a:extLst>
                    <a:ext uri="{9D8B030D-6E8A-4147-A177-3AD203B41FA5}">
                      <a16:colId xmlns:a16="http://schemas.microsoft.com/office/drawing/2014/main" val="20002"/>
                    </a:ext>
                  </a:extLst>
                </a:gridCol>
              </a:tblGrid>
              <a:tr h="2622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APL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Ada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Asml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Beta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Cobol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Delphi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ECMAScript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Eiffel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latin typeface="Verdana" pitchFamily="34" charset="0"/>
                        </a:rPr>
                        <a:t>F# (CAML)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Pascal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Perl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Pizza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P# (Prolog)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RPG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Ruby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Scheme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S# (Smalltalk)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Visual Basic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Zonnon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Verdana" pitchFamily="34" charset="0"/>
                        </a:rPr>
                        <a:t>Forth</a:t>
                      </a:r>
                      <a:endParaRPr kumimoji="0" lang="en-US" sz="1600" b="0" i="0" u="none" strike="noStrike" cap="none" normalizeH="0" baseline="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Fortran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Haskell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Lua</a:t>
                      </a:r>
                      <a:endPar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ILASM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outerShdw blurRad="38100" dist="38100" dir="2700000" algn="tl">
                              <a:srgbClr val="C0C0C0"/>
                            </a:outerShdw>
                          </a:effectLst>
                          <a:latin typeface="Verdana" pitchFamily="34" charset="0"/>
                        </a:rPr>
                        <a:t>lcc</a:t>
                      </a:r>
                      <a:endPar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J#</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Mercury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outerShdw blurRad="38100" dist="38100" dir="2700000" algn="tl">
                              <a:srgbClr val="C0C0C0"/>
                            </a:outerShdw>
                          </a:effectLst>
                          <a:latin typeface="Verdana" pitchFamily="34" charset="0"/>
                        </a:rPr>
                        <a:t>Mixal</a:t>
                      </a:r>
                      <a:endPar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ML (SML)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Mondrian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outerShdw blurRad="38100" dist="38100" dir="2700000" algn="tl">
                              <a:srgbClr val="C0C0C0"/>
                            </a:outerShdw>
                          </a:effectLst>
                          <a:latin typeface="Verdana" pitchFamily="34" charset="0"/>
                        </a:rPr>
                        <a:t>Oberon</a:t>
                      </a:r>
                      <a:endParaRPr kumimoji="0" lang="en-US" sz="1600" b="0" i="0" u="none" strike="noStrike" cap="none" normalizeH="0" baseline="0" dirty="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26" name="Oval 74"/>
          <p:cNvSpPr>
            <a:spLocks noChangeArrowheads="1"/>
          </p:cNvSpPr>
          <p:nvPr/>
        </p:nvSpPr>
        <p:spPr bwMode="auto">
          <a:xfrm>
            <a:off x="1701800" y="3523107"/>
            <a:ext cx="574675" cy="287338"/>
          </a:xfrm>
          <a:prstGeom prst="ellipse">
            <a:avLst/>
          </a:prstGeom>
          <a:noFill/>
          <a:ln w="38100" algn="ctr">
            <a:solidFill>
              <a:srgbClr val="FF0000"/>
            </a:solidFill>
            <a:round/>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Scale>
                                      <p:cBhvr>
                                        <p:cTn id="14"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6"/>
                                        </p:tgtEl>
                                        <p:attrNameLst>
                                          <p:attrName>ppt_x</p:attrName>
                                          <p:attrName>ppt_y</p:attrName>
                                        </p:attrNameLst>
                                      </p:cBhvr>
                                    </p:animMotion>
                                    <p:animEffect transition="in" filter="fade">
                                      <p:cBhvr>
                                        <p:cTn id="16"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Multi-language, multi-platform</a:t>
            </a:r>
          </a:p>
        </p:txBody>
      </p:sp>
      <p:grpSp>
        <p:nvGrpSpPr>
          <p:cNvPr id="6" name="Group 40"/>
          <p:cNvGrpSpPr>
            <a:grpSpLocks/>
          </p:cNvGrpSpPr>
          <p:nvPr/>
        </p:nvGrpSpPr>
        <p:grpSpPr bwMode="auto">
          <a:xfrm>
            <a:off x="1103312" y="1821878"/>
            <a:ext cx="2219325" cy="1435100"/>
            <a:chOff x="638" y="981"/>
            <a:chExt cx="1398" cy="904"/>
          </a:xfrm>
        </p:grpSpPr>
        <p:pic>
          <p:nvPicPr>
            <p:cNvPr id="7" name="Picture 32" descr="temp"/>
            <p:cNvPicPr>
              <a:picLocks noChangeAspect="1" noChangeArrowheads="1"/>
            </p:cNvPicPr>
            <p:nvPr/>
          </p:nvPicPr>
          <p:blipFill>
            <a:blip r:embed="rId3"/>
            <a:srcRect/>
            <a:stretch>
              <a:fillRect/>
            </a:stretch>
          </p:blipFill>
          <p:spPr bwMode="auto">
            <a:xfrm>
              <a:off x="1519" y="1344"/>
              <a:ext cx="517" cy="541"/>
            </a:xfrm>
            <a:prstGeom prst="rect">
              <a:avLst/>
            </a:prstGeom>
            <a:noFill/>
            <a:ln w="9525">
              <a:noFill/>
              <a:miter lim="800000"/>
              <a:headEnd/>
              <a:tailEnd/>
            </a:ln>
          </p:spPr>
        </p:pic>
        <p:sp>
          <p:nvSpPr>
            <p:cNvPr id="8" name="Freeform 13"/>
            <p:cNvSpPr>
              <a:spLocks/>
            </p:cNvSpPr>
            <p:nvPr/>
          </p:nvSpPr>
          <p:spPr bwMode="auto">
            <a:xfrm>
              <a:off x="638" y="981"/>
              <a:ext cx="960" cy="678"/>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gradFill rotWithShape="0">
              <a:gsLst>
                <a:gs pos="0">
                  <a:srgbClr val="FFFF99"/>
                </a:gs>
                <a:gs pos="100000">
                  <a:srgbClr val="FFCC00"/>
                </a:gs>
              </a:gsLst>
              <a:lin ang="2700000" scaled="1"/>
            </a:gradFill>
            <a:ln w="9525" cap="flat" cmpd="sng">
              <a:solidFill>
                <a:schemeClr val="tx1"/>
              </a:solidFill>
              <a:prstDash val="solid"/>
              <a:round/>
              <a:headEnd type="none" w="med" len="med"/>
              <a:tailEnd type="none" w="med" len="med"/>
            </a:ln>
            <a:effectLst>
              <a:outerShdw dist="45791" dir="2021404" algn="ctr" rotWithShape="0">
                <a:srgbClr val="969696"/>
              </a:outerShdw>
            </a:effectLst>
          </p:spPr>
          <p:txBody>
            <a:bodyPr wrap="none" tIns="27432" bIns="27432" anchor="ctr"/>
            <a:lstStyle/>
            <a:p>
              <a:endParaRPr lang="en-US"/>
            </a:p>
          </p:txBody>
        </p:sp>
      </p:grpSp>
      <p:sp>
        <p:nvSpPr>
          <p:cNvPr id="9" name="Text Box 14"/>
          <p:cNvSpPr txBox="1">
            <a:spLocks noChangeArrowheads="1"/>
          </p:cNvSpPr>
          <p:nvPr/>
        </p:nvSpPr>
        <p:spPr bwMode="auto">
          <a:xfrm>
            <a:off x="1062037" y="2109215"/>
            <a:ext cx="1614488" cy="646331"/>
          </a:xfrm>
          <a:prstGeom prst="rect">
            <a:avLst/>
          </a:prstGeom>
          <a:noFill/>
          <a:ln w="9525">
            <a:noFill/>
            <a:miter lim="800000"/>
            <a:headEnd/>
            <a:tailEnd/>
          </a:ln>
          <a:effectLst/>
        </p:spPr>
        <p:txBody>
          <a:bodyPr>
            <a:spAutoFit/>
          </a:bodyPr>
          <a:lstStyle/>
          <a:p>
            <a:pPr eaLnBrk="0" hangingPunct="0">
              <a:spcBef>
                <a:spcPct val="50000"/>
              </a:spcBef>
            </a:pPr>
            <a:r>
              <a:rPr lang="en-US" sz="1800" b="1" dirty="0">
                <a:latin typeface="Arial" charset="0"/>
              </a:rPr>
              <a:t>VB .NET</a:t>
            </a:r>
            <a:br>
              <a:rPr lang="en-US" sz="1800" b="1" dirty="0">
                <a:latin typeface="Arial" charset="0"/>
              </a:rPr>
            </a:br>
            <a:r>
              <a:rPr lang="en-US" b="1" dirty="0">
                <a:latin typeface="Arial" charset="0"/>
              </a:rPr>
              <a:t>Application</a:t>
            </a:r>
            <a:endParaRPr lang="en-US" sz="1800" b="1" dirty="0">
              <a:latin typeface="Arial" charset="0"/>
            </a:endParaRPr>
          </a:p>
        </p:txBody>
      </p:sp>
      <p:grpSp>
        <p:nvGrpSpPr>
          <p:cNvPr id="10" name="Group 41"/>
          <p:cNvGrpSpPr>
            <a:grpSpLocks/>
          </p:cNvGrpSpPr>
          <p:nvPr/>
        </p:nvGrpSpPr>
        <p:grpSpPr bwMode="auto">
          <a:xfrm>
            <a:off x="1114424" y="3366515"/>
            <a:ext cx="2165350" cy="1425575"/>
            <a:chOff x="645" y="1954"/>
            <a:chExt cx="1364" cy="898"/>
          </a:xfrm>
        </p:grpSpPr>
        <p:pic>
          <p:nvPicPr>
            <p:cNvPr id="11" name="Picture 31" descr="temp"/>
            <p:cNvPicPr>
              <a:picLocks noChangeAspect="1" noChangeArrowheads="1"/>
            </p:cNvPicPr>
            <p:nvPr/>
          </p:nvPicPr>
          <p:blipFill>
            <a:blip r:embed="rId4"/>
            <a:srcRect/>
            <a:stretch>
              <a:fillRect/>
            </a:stretch>
          </p:blipFill>
          <p:spPr bwMode="auto">
            <a:xfrm>
              <a:off x="1510" y="2314"/>
              <a:ext cx="499" cy="538"/>
            </a:xfrm>
            <a:prstGeom prst="rect">
              <a:avLst/>
            </a:prstGeom>
            <a:noFill/>
            <a:ln w="9525">
              <a:noFill/>
              <a:miter lim="800000"/>
              <a:headEnd/>
              <a:tailEnd/>
            </a:ln>
          </p:spPr>
        </p:pic>
        <p:sp>
          <p:nvSpPr>
            <p:cNvPr id="12" name="Freeform 15"/>
            <p:cNvSpPr>
              <a:spLocks/>
            </p:cNvSpPr>
            <p:nvPr/>
          </p:nvSpPr>
          <p:spPr bwMode="auto">
            <a:xfrm>
              <a:off x="645" y="1954"/>
              <a:ext cx="960" cy="678"/>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gradFill rotWithShape="0">
              <a:gsLst>
                <a:gs pos="0">
                  <a:srgbClr val="FFFF99"/>
                </a:gs>
                <a:gs pos="100000">
                  <a:srgbClr val="FFCC00"/>
                </a:gs>
              </a:gsLst>
              <a:lin ang="2700000" scaled="1"/>
            </a:gradFill>
            <a:ln w="9525" cap="flat" cmpd="sng">
              <a:solidFill>
                <a:schemeClr val="tx1"/>
              </a:solidFill>
              <a:prstDash val="solid"/>
              <a:round/>
              <a:headEnd type="none" w="med" len="med"/>
              <a:tailEnd type="none" w="med" len="med"/>
            </a:ln>
            <a:effectLst>
              <a:outerShdw dist="45791" dir="2021404" algn="ctr" rotWithShape="0">
                <a:srgbClr val="969696"/>
              </a:outerShdw>
            </a:effectLst>
          </p:spPr>
          <p:txBody>
            <a:bodyPr wrap="none" tIns="27432" bIns="27432" anchor="ctr"/>
            <a:lstStyle/>
            <a:p>
              <a:endParaRPr lang="en-US"/>
            </a:p>
          </p:txBody>
        </p:sp>
        <p:sp>
          <p:nvSpPr>
            <p:cNvPr id="13" name="Text Box 16"/>
            <p:cNvSpPr txBox="1">
              <a:spLocks noChangeArrowheads="1"/>
            </p:cNvSpPr>
            <p:nvPr/>
          </p:nvSpPr>
          <p:spPr bwMode="auto">
            <a:xfrm>
              <a:off x="694" y="2119"/>
              <a:ext cx="1073" cy="407"/>
            </a:xfrm>
            <a:prstGeom prst="rect">
              <a:avLst/>
            </a:prstGeom>
            <a:noFill/>
            <a:ln w="9525">
              <a:noFill/>
              <a:miter lim="800000"/>
              <a:headEnd/>
              <a:tailEnd/>
            </a:ln>
            <a:effectLst/>
          </p:spPr>
          <p:txBody>
            <a:bodyPr>
              <a:spAutoFit/>
            </a:bodyPr>
            <a:lstStyle/>
            <a:p>
              <a:pPr eaLnBrk="0" hangingPunct="0">
                <a:spcBef>
                  <a:spcPct val="50000"/>
                </a:spcBef>
              </a:pPr>
              <a:r>
                <a:rPr lang="en-US" b="1" dirty="0">
                  <a:latin typeface="Arial" charset="0"/>
                </a:rPr>
                <a:t>C#</a:t>
              </a:r>
              <a:br>
                <a:rPr lang="en-US" b="1" dirty="0">
                  <a:latin typeface="Arial" charset="0"/>
                </a:rPr>
              </a:br>
              <a:r>
                <a:rPr lang="en-US" b="1" dirty="0">
                  <a:latin typeface="Arial" charset="0"/>
                </a:rPr>
                <a:t>Application</a:t>
              </a:r>
              <a:endParaRPr lang="en-US" sz="1800" b="1" dirty="0">
                <a:latin typeface="Arial" charset="0"/>
              </a:endParaRPr>
            </a:p>
          </p:txBody>
        </p:sp>
      </p:grpSp>
      <p:sp>
        <p:nvSpPr>
          <p:cNvPr id="14" name="Text Box 21"/>
          <p:cNvSpPr txBox="1">
            <a:spLocks noChangeArrowheads="1"/>
          </p:cNvSpPr>
          <p:nvPr/>
        </p:nvSpPr>
        <p:spPr bwMode="auto">
          <a:xfrm>
            <a:off x="1447800" y="5133403"/>
            <a:ext cx="3090863" cy="886397"/>
          </a:xfrm>
          <a:prstGeom prst="rect">
            <a:avLst/>
          </a:prstGeom>
          <a:solidFill>
            <a:schemeClr val="bg1"/>
          </a:solidFill>
          <a:ln w="9525" algn="ctr">
            <a:solidFill>
              <a:srgbClr val="333399"/>
            </a:solidFill>
            <a:miter lim="800000"/>
            <a:headEnd/>
            <a:tailEnd/>
          </a:ln>
          <a:effectLst>
            <a:outerShdw dist="53882" dir="2700000" algn="ctr" rotWithShape="0">
              <a:srgbClr val="C0C0C0"/>
            </a:outerShdw>
          </a:effectLst>
        </p:spPr>
        <p:txBody>
          <a:bodyPr wrap="square" tIns="27432" bIns="27432" anchor="ctr">
            <a:spAutoFit/>
          </a:bodyPr>
          <a:lstStyle/>
          <a:p>
            <a:pPr algn="ctr" eaLnBrk="0" hangingPunct="0"/>
            <a:r>
              <a:rPr lang="en-US" sz="1800" dirty="0">
                <a:latin typeface="Arial" charset="0"/>
              </a:rPr>
              <a:t>Source code is compiled to intermediate language code </a:t>
            </a:r>
            <a:br>
              <a:rPr lang="en-US" sz="1800" dirty="0">
                <a:latin typeface="Arial" charset="0"/>
              </a:rPr>
            </a:br>
            <a:r>
              <a:rPr lang="en-US" sz="1800" dirty="0">
                <a:latin typeface="Arial" charset="0"/>
              </a:rPr>
              <a:t>(IL = CIL = MSIL)</a:t>
            </a:r>
          </a:p>
        </p:txBody>
      </p:sp>
      <p:sp>
        <p:nvSpPr>
          <p:cNvPr id="15" name="Text Box 22"/>
          <p:cNvSpPr txBox="1">
            <a:spLocks noChangeArrowheads="1"/>
          </p:cNvSpPr>
          <p:nvPr/>
        </p:nvSpPr>
        <p:spPr bwMode="auto">
          <a:xfrm>
            <a:off x="5486400" y="5096890"/>
            <a:ext cx="2808288" cy="609398"/>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tIns="27432" bIns="27432" anchor="ctr">
            <a:spAutoFit/>
          </a:bodyPr>
          <a:lstStyle/>
          <a:p>
            <a:pPr algn="ctr" eaLnBrk="0" hangingPunct="0"/>
            <a:r>
              <a:rPr lang="en-US" sz="1800" dirty="0">
                <a:latin typeface="Arial" charset="0"/>
              </a:rPr>
              <a:t>JIT-compiler compi</a:t>
            </a:r>
            <a:r>
              <a:rPr lang="en-US" dirty="0">
                <a:latin typeface="Arial" charset="0"/>
              </a:rPr>
              <a:t>les IL code to machine code</a:t>
            </a:r>
            <a:endParaRPr lang="en-US" sz="1800" dirty="0">
              <a:latin typeface="Arial" charset="0"/>
            </a:endParaRPr>
          </a:p>
        </p:txBody>
      </p:sp>
      <p:grpSp>
        <p:nvGrpSpPr>
          <p:cNvPr id="16" name="Group 49"/>
          <p:cNvGrpSpPr>
            <a:grpSpLocks/>
          </p:cNvGrpSpPr>
          <p:nvPr/>
        </p:nvGrpSpPr>
        <p:grpSpPr bwMode="auto">
          <a:xfrm>
            <a:off x="6089650" y="3069653"/>
            <a:ext cx="1741487" cy="923925"/>
            <a:chOff x="3779" y="1823"/>
            <a:chExt cx="1097" cy="582"/>
          </a:xfrm>
        </p:grpSpPr>
        <p:sp>
          <p:nvSpPr>
            <p:cNvPr id="17" name="AutoShape 33"/>
            <p:cNvSpPr>
              <a:spLocks noChangeArrowheads="1"/>
            </p:cNvSpPr>
            <p:nvPr/>
          </p:nvSpPr>
          <p:spPr bwMode="auto">
            <a:xfrm>
              <a:off x="3787" y="2179"/>
              <a:ext cx="953"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dirty="0">
                  <a:latin typeface="Arial" charset="0"/>
                </a:rPr>
                <a:t>JIT compiler</a:t>
              </a:r>
              <a:endParaRPr lang="en-US" sz="1800" b="1" dirty="0">
                <a:latin typeface="Arial" charset="0"/>
              </a:endParaRPr>
            </a:p>
          </p:txBody>
        </p:sp>
        <p:sp>
          <p:nvSpPr>
            <p:cNvPr id="18" name="AutoShape 23"/>
            <p:cNvSpPr>
              <a:spLocks noChangeArrowheads="1"/>
            </p:cNvSpPr>
            <p:nvPr/>
          </p:nvSpPr>
          <p:spPr bwMode="auto">
            <a:xfrm>
              <a:off x="3779" y="1823"/>
              <a:ext cx="1097" cy="382"/>
            </a:xfrm>
            <a:prstGeom prst="rightArrow">
              <a:avLst>
                <a:gd name="adj1" fmla="val 49741"/>
                <a:gd name="adj2" fmla="val 105044"/>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grpSp>
      <p:sp>
        <p:nvSpPr>
          <p:cNvPr id="19" name="Rectangle 34"/>
          <p:cNvSpPr>
            <a:spLocks noChangeArrowheads="1"/>
          </p:cNvSpPr>
          <p:nvPr/>
        </p:nvSpPr>
        <p:spPr bwMode="auto">
          <a:xfrm>
            <a:off x="7916862" y="3085528"/>
            <a:ext cx="998538"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pt-BR" sz="1600" b="1">
                <a:latin typeface="Arial" charset="0"/>
              </a:rPr>
              <a:t>x86, etc.</a:t>
            </a:r>
          </a:p>
        </p:txBody>
      </p:sp>
      <p:sp>
        <p:nvSpPr>
          <p:cNvPr id="20" name="Oval 20"/>
          <p:cNvSpPr>
            <a:spLocks noChangeArrowheads="1"/>
          </p:cNvSpPr>
          <p:nvPr/>
        </p:nvSpPr>
        <p:spPr bwMode="auto">
          <a:xfrm rot="5400000">
            <a:off x="4620166" y="2467083"/>
            <a:ext cx="1168539" cy="178312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ot="10800000" vert="eaVert" wrap="square" tIns="27432" bIns="27432" anchor="ctr">
            <a:spAutoFit/>
          </a:bodyPr>
          <a:lstStyle/>
          <a:p>
            <a:pPr algn="ctr" eaLnBrk="0" hangingPunct="0"/>
            <a:r>
              <a:rPr lang="en-US" sz="1400" b="1" dirty="0">
                <a:latin typeface="Arial" charset="0"/>
              </a:rPr>
              <a:t>.NET intermediate code</a:t>
            </a:r>
          </a:p>
        </p:txBody>
      </p:sp>
      <p:grpSp>
        <p:nvGrpSpPr>
          <p:cNvPr id="22" name="Group 48"/>
          <p:cNvGrpSpPr>
            <a:grpSpLocks/>
          </p:cNvGrpSpPr>
          <p:nvPr/>
        </p:nvGrpSpPr>
        <p:grpSpPr bwMode="auto">
          <a:xfrm>
            <a:off x="2646362" y="2110803"/>
            <a:ext cx="2101850" cy="2085975"/>
            <a:chOff x="1610" y="1163"/>
            <a:chExt cx="1324" cy="1314"/>
          </a:xfrm>
        </p:grpSpPr>
        <p:sp>
          <p:nvSpPr>
            <p:cNvPr id="23" name="AutoShape 28"/>
            <p:cNvSpPr>
              <a:spLocks noChangeArrowheads="1"/>
            </p:cNvSpPr>
            <p:nvPr/>
          </p:nvSpPr>
          <p:spPr bwMode="auto">
            <a:xfrm rot="-522795">
              <a:off x="1972" y="2251"/>
              <a:ext cx="681"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a:latin typeface="Arial" charset="0"/>
                </a:rPr>
                <a:t>csc.exe</a:t>
              </a:r>
              <a:endParaRPr lang="en-US" sz="1800" b="1">
                <a:latin typeface="Arial" charset="0"/>
              </a:endParaRPr>
            </a:p>
          </p:txBody>
        </p:sp>
        <p:sp>
          <p:nvSpPr>
            <p:cNvPr id="24" name="AutoShape 5"/>
            <p:cNvSpPr>
              <a:spLocks noChangeArrowheads="1"/>
            </p:cNvSpPr>
            <p:nvPr/>
          </p:nvSpPr>
          <p:spPr bwMode="auto">
            <a:xfrm rot="775480">
              <a:off x="1881" y="1163"/>
              <a:ext cx="681"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a:latin typeface="Arial" charset="0"/>
                </a:rPr>
                <a:t>vbc.exe</a:t>
              </a:r>
              <a:endParaRPr lang="en-US" sz="1800" b="1">
                <a:latin typeface="Arial" charset="0"/>
              </a:endParaRPr>
            </a:p>
          </p:txBody>
        </p:sp>
        <p:sp>
          <p:nvSpPr>
            <p:cNvPr id="25" name="AutoShape 46"/>
            <p:cNvSpPr>
              <a:spLocks noChangeArrowheads="1"/>
            </p:cNvSpPr>
            <p:nvPr/>
          </p:nvSpPr>
          <p:spPr bwMode="auto">
            <a:xfrm rot="1135478">
              <a:off x="1610" y="1288"/>
              <a:ext cx="1324" cy="373"/>
            </a:xfrm>
            <a:prstGeom prst="rightArrow">
              <a:avLst>
                <a:gd name="adj1" fmla="val 37065"/>
                <a:gd name="adj2" fmla="val 128903"/>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sp>
          <p:nvSpPr>
            <p:cNvPr id="26" name="AutoShape 47"/>
            <p:cNvSpPr>
              <a:spLocks noChangeArrowheads="1"/>
            </p:cNvSpPr>
            <p:nvPr/>
          </p:nvSpPr>
          <p:spPr bwMode="auto">
            <a:xfrm rot="-741960">
              <a:off x="1656" y="1938"/>
              <a:ext cx="1180" cy="373"/>
            </a:xfrm>
            <a:prstGeom prst="rightArrow">
              <a:avLst>
                <a:gd name="adj1" fmla="val 37065"/>
                <a:gd name="adj2" fmla="val 114883"/>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grpSp>
      <p:pic>
        <p:nvPicPr>
          <p:cNvPr id="21506" name="Picture 2"/>
          <p:cNvPicPr>
            <a:picLocks noChangeAspect="1" noChangeArrowheads="1"/>
          </p:cNvPicPr>
          <p:nvPr/>
        </p:nvPicPr>
        <p:blipFill>
          <a:blip r:embed="rId5">
            <a:clrChange>
              <a:clrFrom>
                <a:srgbClr val="FCFCFC"/>
              </a:clrFrom>
              <a:clrTo>
                <a:srgbClr val="FCFCFC">
                  <a:alpha val="0"/>
                </a:srgbClr>
              </a:clrTo>
            </a:clrChange>
          </a:blip>
          <a:srcRect/>
          <a:stretch>
            <a:fillRect/>
          </a:stretch>
        </p:blipFill>
        <p:spPr bwMode="auto">
          <a:xfrm>
            <a:off x="5029200" y="1555178"/>
            <a:ext cx="1712316" cy="1371600"/>
          </a:xfrm>
          <a:prstGeom prst="rect">
            <a:avLst/>
          </a:prstGeom>
          <a:noFill/>
          <a:ln w="9525">
            <a:noFill/>
            <a:miter lim="800000"/>
            <a:headEnd/>
            <a:tailEnd/>
          </a:ln>
          <a:effectLst/>
        </p:spPr>
      </p:pic>
      <p:sp>
        <p:nvSpPr>
          <p:cNvPr id="21" name="AutoShape 39"/>
          <p:cNvSpPr>
            <a:spLocks noChangeArrowheads="1"/>
          </p:cNvSpPr>
          <p:nvPr/>
        </p:nvSpPr>
        <p:spPr bwMode="auto">
          <a:xfrm>
            <a:off x="6400800" y="1295400"/>
            <a:ext cx="1911350" cy="349822"/>
          </a:xfrm>
          <a:prstGeom prst="wedgeRoundRectCallout">
            <a:avLst>
              <a:gd name="adj1" fmla="val -78370"/>
              <a:gd name="adj2" fmla="val 117328"/>
              <a:gd name="adj3" fmla="val 16667"/>
            </a:avLst>
          </a:prstGeom>
          <a:gradFill rotWithShape="1">
            <a:gsLst>
              <a:gs pos="0">
                <a:schemeClr val="bg1"/>
              </a:gs>
              <a:gs pos="100000">
                <a:srgbClr val="FFFF99"/>
              </a:gs>
            </a:gsLst>
            <a:path path="rect">
              <a:fillToRect l="50000" t="50000" r="50000" b="50000"/>
            </a:path>
          </a:gradFill>
          <a:ln w="9525" algn="ctr">
            <a:solidFill>
              <a:schemeClr val="tx1"/>
            </a:solidFill>
            <a:miter lim="800000"/>
            <a:headEnd/>
            <a:tailEnd/>
          </a:ln>
          <a:effectLst/>
        </p:spPr>
        <p:txBody>
          <a:bodyPr/>
          <a:lstStyle/>
          <a:p>
            <a:pPr algn="ctr"/>
            <a:r>
              <a:rPr lang="pt-BR" sz="1400" b="1" dirty="0">
                <a:latin typeface="Verdana" pitchFamily="34" charset="0"/>
              </a:rPr>
              <a:t>.NET assemblies</a:t>
            </a:r>
            <a:endParaRPr lang="en-US" sz="1400" b="1" dirty="0">
              <a:latin typeface="Verdana"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ppt_w*0.05"/>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anim calcmode="lin" valueType="num">
                                      <p:cBhvr>
                                        <p:cTn id="9" dur="500" fill="hold"/>
                                        <p:tgtEl>
                                          <p:spTgt spid="22"/>
                                        </p:tgtEl>
                                        <p:attrNameLst>
                                          <p:attrName>ppt_x</p:attrName>
                                        </p:attrNameLst>
                                      </p:cBhvr>
                                      <p:tavLst>
                                        <p:tav tm="0">
                                          <p:val>
                                            <p:strVal val="#ppt_x-.2"/>
                                          </p:val>
                                        </p:tav>
                                        <p:tav tm="100000">
                                          <p:val>
                                            <p:strVal val="#ppt_x"/>
                                          </p:val>
                                        </p:tav>
                                      </p:tavLst>
                                    </p:anim>
                                    <p:anim calcmode="lin" valueType="num">
                                      <p:cBhvr>
                                        <p:cTn id="10" dur="500" fill="hold"/>
                                        <p:tgtEl>
                                          <p:spTgt spid="22"/>
                                        </p:tgtEl>
                                        <p:attrNameLst>
                                          <p:attrName>ppt_y</p:attrName>
                                        </p:attrNameLst>
                                      </p:cBhvr>
                                      <p:tavLst>
                                        <p:tav tm="0">
                                          <p:val>
                                            <p:strVal val="#ppt_y"/>
                                          </p:val>
                                        </p:tav>
                                        <p:tav tm="100000">
                                          <p:val>
                                            <p:strVal val="#ppt_y"/>
                                          </p:val>
                                        </p:tav>
                                      </p:tavLst>
                                    </p:anim>
                                    <p:animEffect transition="in" filter="fade">
                                      <p:cBhvr>
                                        <p:cTn id="11" dur="500"/>
                                        <p:tgtEl>
                                          <p:spTgt spid="22"/>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506"/>
                                        </p:tgtEl>
                                        <p:attrNameLst>
                                          <p:attrName>style.visibility</p:attrName>
                                        </p:attrNameLst>
                                      </p:cBhvr>
                                      <p:to>
                                        <p:strVal val="visible"/>
                                      </p:to>
                                    </p:set>
                                    <p:animEffect transition="in" filter="dissolve">
                                      <p:cBhvr>
                                        <p:cTn id="23" dur="500"/>
                                        <p:tgtEl>
                                          <p:spTgt spid="21506"/>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strVal val="#ppt_w*0.05"/>
                                          </p:val>
                                        </p:tav>
                                        <p:tav tm="100000">
                                          <p:val>
                                            <p:strVal val="#ppt_w"/>
                                          </p:val>
                                        </p:tav>
                                      </p:tavLst>
                                    </p:anim>
                                    <p:anim calcmode="lin" valueType="num">
                                      <p:cBhvr>
                                        <p:cTn id="33" dur="500" fill="hold"/>
                                        <p:tgtEl>
                                          <p:spTgt spid="16"/>
                                        </p:tgtEl>
                                        <p:attrNameLst>
                                          <p:attrName>ppt_h</p:attrName>
                                        </p:attrNameLst>
                                      </p:cBhvr>
                                      <p:tavLst>
                                        <p:tav tm="0">
                                          <p:val>
                                            <p:strVal val="#ppt_h"/>
                                          </p:val>
                                        </p:tav>
                                        <p:tav tm="100000">
                                          <p:val>
                                            <p:strVal val="#ppt_h"/>
                                          </p:val>
                                        </p:tav>
                                      </p:tavLst>
                                    </p:anim>
                                    <p:anim calcmode="lin" valueType="num">
                                      <p:cBhvr>
                                        <p:cTn id="34" dur="500" fill="hold"/>
                                        <p:tgtEl>
                                          <p:spTgt spid="16"/>
                                        </p:tgtEl>
                                        <p:attrNameLst>
                                          <p:attrName>ppt_x</p:attrName>
                                        </p:attrNameLst>
                                      </p:cBhvr>
                                      <p:tavLst>
                                        <p:tav tm="0">
                                          <p:val>
                                            <p:strVal val="#ppt_x-.2"/>
                                          </p:val>
                                        </p:tav>
                                        <p:tav tm="100000">
                                          <p:val>
                                            <p:strVal val="#ppt_x"/>
                                          </p:val>
                                        </p:tav>
                                      </p:tavLst>
                                    </p:anim>
                                    <p:anim calcmode="lin" valueType="num">
                                      <p:cBhvr>
                                        <p:cTn id="35" dur="500" fill="hold"/>
                                        <p:tgtEl>
                                          <p:spTgt spid="16"/>
                                        </p:tgtEl>
                                        <p:attrNameLst>
                                          <p:attrName>ppt_y</p:attrName>
                                        </p:attrNameLst>
                                      </p:cBhvr>
                                      <p:tavLst>
                                        <p:tav tm="0">
                                          <p:val>
                                            <p:strVal val="#ppt_y"/>
                                          </p:val>
                                        </p:tav>
                                        <p:tav tm="100000">
                                          <p:val>
                                            <p:strVal val="#ppt_y"/>
                                          </p:val>
                                        </p:tav>
                                      </p:tavLst>
                                    </p:anim>
                                    <p:animEffect transition="in" filter="fade">
                                      <p:cBhvr>
                                        <p:cTn id="36" dur="500"/>
                                        <p:tgtEl>
                                          <p:spTgt spid="16"/>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a:t>Multi-platform</a:t>
            </a:r>
          </a:p>
        </p:txBody>
      </p:sp>
      <p:pic>
        <p:nvPicPr>
          <p:cNvPr id="3" name="Picture 3"/>
          <p:cNvPicPr>
            <a:picLocks noChangeAspect="1" noChangeArrowheads="1"/>
          </p:cNvPicPr>
          <p:nvPr/>
        </p:nvPicPr>
        <p:blipFill>
          <a:blip r:embed="rId3"/>
          <a:srcRect/>
          <a:stretch>
            <a:fillRect/>
          </a:stretch>
        </p:blipFill>
        <p:spPr bwMode="auto">
          <a:xfrm>
            <a:off x="893334" y="962348"/>
            <a:ext cx="8027987" cy="5715000"/>
          </a:xfrm>
          <a:prstGeom prst="rect">
            <a:avLst/>
          </a:prstGeom>
          <a:noFill/>
          <a:ln w="12700">
            <a:noFill/>
            <a:miter lim="800000"/>
            <a:headEnd type="none" w="sm" len="sm"/>
            <a:tailEnd type="none" w="sm" len="sm"/>
          </a:ln>
          <a:effectLst/>
        </p:spPr>
      </p:pic>
      <p:grpSp>
        <p:nvGrpSpPr>
          <p:cNvPr id="4" name="Group 4"/>
          <p:cNvGrpSpPr>
            <a:grpSpLocks/>
          </p:cNvGrpSpPr>
          <p:nvPr/>
        </p:nvGrpSpPr>
        <p:grpSpPr bwMode="auto">
          <a:xfrm>
            <a:off x="3704796" y="6015361"/>
            <a:ext cx="4791075" cy="514350"/>
            <a:chOff x="2067" y="3783"/>
            <a:chExt cx="3406" cy="362"/>
          </a:xfrm>
        </p:grpSpPr>
        <p:pic>
          <p:nvPicPr>
            <p:cNvPr id="5" name="Picture 5" descr="2 headed  straight arrow green"/>
            <p:cNvPicPr>
              <a:picLocks noChangeAspect="1" noChangeArrowheads="1"/>
            </p:cNvPicPr>
            <p:nvPr/>
          </p:nvPicPr>
          <p:blipFill>
            <a:blip r:embed="rId4">
              <a:lum bright="-18000"/>
            </a:blip>
            <a:srcRect r="16736"/>
            <a:stretch>
              <a:fillRect/>
            </a:stretch>
          </p:blipFill>
          <p:spPr bwMode="auto">
            <a:xfrm>
              <a:off x="2067" y="3783"/>
              <a:ext cx="1214" cy="362"/>
            </a:xfrm>
            <a:prstGeom prst="rect">
              <a:avLst/>
            </a:prstGeom>
            <a:noFill/>
          </p:spPr>
        </p:pic>
        <p:pic>
          <p:nvPicPr>
            <p:cNvPr id="6" name="Picture 6" descr="2 headed  straight arrow green"/>
            <p:cNvPicPr>
              <a:picLocks noChangeAspect="1" noChangeArrowheads="1"/>
            </p:cNvPicPr>
            <p:nvPr/>
          </p:nvPicPr>
          <p:blipFill>
            <a:blip r:embed="rId4">
              <a:lum bright="-18000"/>
            </a:blip>
            <a:srcRect l="16187" r="16736"/>
            <a:stretch>
              <a:fillRect/>
            </a:stretch>
          </p:blipFill>
          <p:spPr bwMode="auto">
            <a:xfrm>
              <a:off x="3279" y="3783"/>
              <a:ext cx="978" cy="362"/>
            </a:xfrm>
            <a:prstGeom prst="rect">
              <a:avLst/>
            </a:prstGeom>
            <a:noFill/>
          </p:spPr>
        </p:pic>
        <p:pic>
          <p:nvPicPr>
            <p:cNvPr id="7" name="Picture 7" descr="2 headed  straight arrow green"/>
            <p:cNvPicPr>
              <a:picLocks noChangeAspect="1" noChangeArrowheads="1"/>
            </p:cNvPicPr>
            <p:nvPr/>
          </p:nvPicPr>
          <p:blipFill>
            <a:blip r:embed="rId4">
              <a:lum bright="-18000"/>
            </a:blip>
            <a:srcRect r="16736"/>
            <a:stretch>
              <a:fillRect/>
            </a:stretch>
          </p:blipFill>
          <p:spPr bwMode="auto">
            <a:xfrm flipH="1">
              <a:off x="4259" y="3783"/>
              <a:ext cx="1214" cy="362"/>
            </a:xfrm>
            <a:prstGeom prst="rect">
              <a:avLst/>
            </a:prstGeom>
            <a:noFill/>
          </p:spPr>
        </p:pic>
      </p:grpSp>
      <p:pic>
        <p:nvPicPr>
          <p:cNvPr id="8" name="Picture 8" descr="2 headed  straight arrow green"/>
          <p:cNvPicPr>
            <a:picLocks noChangeAspect="1" noChangeArrowheads="1"/>
          </p:cNvPicPr>
          <p:nvPr/>
        </p:nvPicPr>
        <p:blipFill>
          <a:blip r:embed="rId4">
            <a:lum bright="-18000"/>
          </a:blip>
          <a:srcRect/>
          <a:stretch>
            <a:fillRect/>
          </a:stretch>
        </p:blipFill>
        <p:spPr bwMode="auto">
          <a:xfrm>
            <a:off x="2055384" y="6015361"/>
            <a:ext cx="1749425" cy="514350"/>
          </a:xfrm>
          <a:prstGeom prst="rect">
            <a:avLst/>
          </a:prstGeom>
          <a:noFill/>
        </p:spPr>
      </p:pic>
      <p:pic>
        <p:nvPicPr>
          <p:cNvPr id="9" name="Picture 9" descr="big-arrow"/>
          <p:cNvPicPr>
            <a:picLocks noChangeAspect="1" noChangeArrowheads="1"/>
          </p:cNvPicPr>
          <p:nvPr/>
        </p:nvPicPr>
        <p:blipFill>
          <a:blip r:embed="rId5"/>
          <a:srcRect/>
          <a:stretch>
            <a:fillRect/>
          </a:stretch>
        </p:blipFill>
        <p:spPr bwMode="auto">
          <a:xfrm rot="355042">
            <a:off x="1718834" y="1186186"/>
            <a:ext cx="7021512" cy="5237162"/>
          </a:xfrm>
          <a:prstGeom prst="rect">
            <a:avLst/>
          </a:prstGeom>
          <a:noFill/>
        </p:spPr>
      </p:pic>
      <p:sp>
        <p:nvSpPr>
          <p:cNvPr id="10" name="Line 10"/>
          <p:cNvSpPr>
            <a:spLocks noChangeShapeType="1"/>
          </p:cNvSpPr>
          <p:nvPr/>
        </p:nvSpPr>
        <p:spPr bwMode="auto">
          <a:xfrm>
            <a:off x="1067959" y="5937573"/>
            <a:ext cx="7358062" cy="0"/>
          </a:xfrm>
          <a:prstGeom prst="line">
            <a:avLst/>
          </a:prstGeom>
          <a:noFill/>
          <a:ln w="28575">
            <a:solidFill>
              <a:srgbClr val="FFFFFF"/>
            </a:solidFill>
            <a:round/>
            <a:headEnd/>
            <a:tailEnd type="triangle" w="med" len="med"/>
          </a:ln>
          <a:effectLst/>
        </p:spPr>
        <p:txBody>
          <a:bodyPr/>
          <a:lstStyle/>
          <a:p>
            <a:endParaRPr lang="en-US"/>
          </a:p>
        </p:txBody>
      </p:sp>
      <p:sp>
        <p:nvSpPr>
          <p:cNvPr id="11" name="Line 11"/>
          <p:cNvSpPr>
            <a:spLocks noChangeShapeType="1"/>
          </p:cNvSpPr>
          <p:nvPr/>
        </p:nvSpPr>
        <p:spPr bwMode="auto">
          <a:xfrm>
            <a:off x="3701621" y="1467173"/>
            <a:ext cx="0" cy="4438650"/>
          </a:xfrm>
          <a:prstGeom prst="line">
            <a:avLst/>
          </a:prstGeom>
          <a:noFill/>
          <a:ln w="9525">
            <a:solidFill>
              <a:schemeClr val="tx1"/>
            </a:solidFill>
            <a:prstDash val="dashDot"/>
            <a:round/>
            <a:headEnd/>
            <a:tailEnd/>
          </a:ln>
          <a:effectLst/>
        </p:spPr>
        <p:txBody>
          <a:bodyPr/>
          <a:lstStyle/>
          <a:p>
            <a:endParaRPr lang="en-US"/>
          </a:p>
        </p:txBody>
      </p:sp>
      <p:sp>
        <p:nvSpPr>
          <p:cNvPr id="12" name="Text Box 12"/>
          <p:cNvSpPr txBox="1">
            <a:spLocks noChangeArrowheads="1"/>
          </p:cNvSpPr>
          <p:nvPr/>
        </p:nvSpPr>
        <p:spPr bwMode="auto">
          <a:xfrm>
            <a:off x="4984321" y="5285111"/>
            <a:ext cx="1320800" cy="304800"/>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dirty="0">
                <a:solidFill>
                  <a:srgbClr val="FFFFFF"/>
                </a:solidFill>
                <a:latin typeface="Arial" charset="0"/>
              </a:rPr>
              <a:t>Notebook PC</a:t>
            </a:r>
          </a:p>
        </p:txBody>
      </p:sp>
      <p:sp>
        <p:nvSpPr>
          <p:cNvPr id="13" name="Text Box 13"/>
          <p:cNvSpPr txBox="1">
            <a:spLocks noChangeArrowheads="1"/>
          </p:cNvSpPr>
          <p:nvPr/>
        </p:nvSpPr>
        <p:spPr bwMode="auto">
          <a:xfrm>
            <a:off x="5451046" y="3735711"/>
            <a:ext cx="965200" cy="517525"/>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a:solidFill>
                  <a:srgbClr val="FFFFFF"/>
                </a:solidFill>
                <a:latin typeface="Arial" charset="0"/>
              </a:rPr>
              <a:t>Tablet PC</a:t>
            </a:r>
          </a:p>
        </p:txBody>
      </p:sp>
      <p:sp>
        <p:nvSpPr>
          <p:cNvPr id="14" name="Text Box 14"/>
          <p:cNvSpPr txBox="1">
            <a:spLocks noChangeArrowheads="1"/>
          </p:cNvSpPr>
          <p:nvPr/>
        </p:nvSpPr>
        <p:spPr bwMode="auto">
          <a:xfrm>
            <a:off x="2133600" y="1368623"/>
            <a:ext cx="1484313" cy="307777"/>
          </a:xfrm>
          <a:prstGeom prst="rect">
            <a:avLst/>
          </a:prstGeom>
          <a:noFill/>
          <a:ln w="9525">
            <a:noFill/>
            <a:miter lim="800000"/>
            <a:headEnd/>
            <a:tailEnd/>
          </a:ln>
          <a:effectLst/>
        </p:spPr>
        <p:txBody>
          <a:bodyPr>
            <a:spAutoFit/>
          </a:bodyPr>
          <a:lstStyle/>
          <a:p>
            <a:pPr marL="114300" indent="-114300" algn="ctr" eaLnBrk="0" hangingPunct="0">
              <a:spcBef>
                <a:spcPct val="5000"/>
              </a:spcBef>
            </a:pPr>
            <a:r>
              <a:rPr lang="en-US" sz="1400" b="1" dirty="0">
                <a:solidFill>
                  <a:srgbClr val="FFFFFF"/>
                </a:solidFill>
                <a:latin typeface="Arial" charset="0"/>
              </a:rPr>
              <a:t>Xbox 360</a:t>
            </a:r>
          </a:p>
        </p:txBody>
      </p:sp>
      <p:sp>
        <p:nvSpPr>
          <p:cNvPr id="15" name="Line 15"/>
          <p:cNvSpPr>
            <a:spLocks noChangeShapeType="1"/>
          </p:cNvSpPr>
          <p:nvPr/>
        </p:nvSpPr>
        <p:spPr bwMode="auto">
          <a:xfrm>
            <a:off x="2149046" y="1432248"/>
            <a:ext cx="0" cy="4505325"/>
          </a:xfrm>
          <a:prstGeom prst="line">
            <a:avLst/>
          </a:prstGeom>
          <a:noFill/>
          <a:ln w="9525">
            <a:solidFill>
              <a:schemeClr val="tx1"/>
            </a:solidFill>
            <a:prstDash val="dashDot"/>
            <a:round/>
            <a:headEnd/>
            <a:tailEnd/>
          </a:ln>
          <a:effectLst/>
        </p:spPr>
        <p:txBody>
          <a:bodyPr/>
          <a:lstStyle/>
          <a:p>
            <a:endParaRPr lang="en-US"/>
          </a:p>
        </p:txBody>
      </p:sp>
      <p:sp>
        <p:nvSpPr>
          <p:cNvPr id="16" name="Text Box 16"/>
          <p:cNvSpPr txBox="1">
            <a:spLocks noChangeArrowheads="1"/>
          </p:cNvSpPr>
          <p:nvPr/>
        </p:nvSpPr>
        <p:spPr bwMode="auto">
          <a:xfrm>
            <a:off x="798084" y="4389761"/>
            <a:ext cx="1201737" cy="730250"/>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a:solidFill>
                  <a:srgbClr val="FFFFFF"/>
                </a:solidFill>
                <a:latin typeface="Arial" charset="0"/>
              </a:rPr>
              <a:t> Smart</a:t>
            </a:r>
            <a:br>
              <a:rPr lang="en-US" sz="1400" b="1">
                <a:solidFill>
                  <a:srgbClr val="FFFFFF"/>
                </a:solidFill>
                <a:latin typeface="Arial" charset="0"/>
              </a:rPr>
            </a:br>
            <a:r>
              <a:rPr lang="en-US" sz="1400" b="1">
                <a:solidFill>
                  <a:srgbClr val="FFFFFF"/>
                </a:solidFill>
                <a:latin typeface="Arial" charset="0"/>
              </a:rPr>
              <a:t>Personal</a:t>
            </a:r>
            <a:br>
              <a:rPr lang="en-US" sz="1400" b="1">
                <a:solidFill>
                  <a:srgbClr val="FFFFFF"/>
                </a:solidFill>
                <a:latin typeface="Arial" charset="0"/>
              </a:rPr>
            </a:br>
            <a:r>
              <a:rPr lang="en-US" sz="1400" b="1">
                <a:solidFill>
                  <a:srgbClr val="FFFFFF"/>
                </a:solidFill>
                <a:latin typeface="Arial" charset="0"/>
              </a:rPr>
              <a:t>Objects</a:t>
            </a:r>
            <a:endParaRPr lang="en-US" sz="1200" b="1">
              <a:solidFill>
                <a:srgbClr val="FFFFFF"/>
              </a:solidFill>
              <a:latin typeface="Arial" charset="0"/>
            </a:endParaRPr>
          </a:p>
        </p:txBody>
      </p:sp>
      <p:sp>
        <p:nvSpPr>
          <p:cNvPr id="17" name="Text Box 17"/>
          <p:cNvSpPr txBox="1">
            <a:spLocks noChangeArrowheads="1"/>
          </p:cNvSpPr>
          <p:nvPr/>
        </p:nvSpPr>
        <p:spPr bwMode="auto">
          <a:xfrm>
            <a:off x="2666571" y="5185098"/>
            <a:ext cx="1349375" cy="304800"/>
          </a:xfrm>
          <a:prstGeom prst="rect">
            <a:avLst/>
          </a:prstGeom>
          <a:noFill/>
          <a:ln w="9525">
            <a:noFill/>
            <a:miter lim="800000"/>
            <a:headEnd/>
            <a:tailEnd/>
          </a:ln>
          <a:effectLst/>
        </p:spPr>
        <p:txBody>
          <a:bodyPr>
            <a:spAutoFit/>
          </a:bodyPr>
          <a:lstStyle/>
          <a:p>
            <a:pPr marL="114300" indent="-114300" algn="l" eaLnBrk="0" hangingPunct="0">
              <a:spcBef>
                <a:spcPct val="15000"/>
              </a:spcBef>
            </a:pPr>
            <a:r>
              <a:rPr lang="en-US" sz="1400" b="1">
                <a:solidFill>
                  <a:srgbClr val="FFFFFF"/>
                </a:solidFill>
                <a:latin typeface="Arial" charset="0"/>
              </a:rPr>
              <a:t>Smartphone</a:t>
            </a:r>
            <a:endParaRPr lang="en-US" sz="1200" b="1">
              <a:solidFill>
                <a:srgbClr val="FFFFFF"/>
              </a:solidFill>
              <a:latin typeface="Arial" charset="0"/>
            </a:endParaRPr>
          </a:p>
        </p:txBody>
      </p:sp>
      <p:sp>
        <p:nvSpPr>
          <p:cNvPr id="18" name="Line 18"/>
          <p:cNvSpPr>
            <a:spLocks noChangeShapeType="1"/>
          </p:cNvSpPr>
          <p:nvPr/>
        </p:nvSpPr>
        <p:spPr bwMode="auto">
          <a:xfrm>
            <a:off x="4838271" y="1471936"/>
            <a:ext cx="0" cy="4437062"/>
          </a:xfrm>
          <a:prstGeom prst="line">
            <a:avLst/>
          </a:prstGeom>
          <a:noFill/>
          <a:ln w="9525">
            <a:solidFill>
              <a:schemeClr val="tx1"/>
            </a:solidFill>
            <a:prstDash val="dashDot"/>
            <a:round/>
            <a:headEnd/>
            <a:tailEnd/>
          </a:ln>
          <a:effectLst/>
        </p:spPr>
        <p:txBody>
          <a:bodyPr/>
          <a:lstStyle/>
          <a:p>
            <a:endParaRPr lang="en-US"/>
          </a:p>
        </p:txBody>
      </p:sp>
      <p:sp>
        <p:nvSpPr>
          <p:cNvPr id="19" name="Line 19"/>
          <p:cNvSpPr>
            <a:spLocks noChangeShapeType="1"/>
          </p:cNvSpPr>
          <p:nvPr/>
        </p:nvSpPr>
        <p:spPr bwMode="auto">
          <a:xfrm>
            <a:off x="6489271" y="1494161"/>
            <a:ext cx="0" cy="4437062"/>
          </a:xfrm>
          <a:prstGeom prst="line">
            <a:avLst/>
          </a:prstGeom>
          <a:noFill/>
          <a:ln w="9525">
            <a:solidFill>
              <a:schemeClr val="tx1"/>
            </a:solidFill>
            <a:prstDash val="dashDot"/>
            <a:round/>
            <a:headEnd/>
            <a:tailEnd/>
          </a:ln>
          <a:effectLst/>
        </p:spPr>
        <p:txBody>
          <a:bodyPr/>
          <a:lstStyle/>
          <a:p>
            <a:endParaRPr lang="en-US"/>
          </a:p>
        </p:txBody>
      </p:sp>
      <p:sp>
        <p:nvSpPr>
          <p:cNvPr id="20" name="Text Box 20"/>
          <p:cNvSpPr txBox="1">
            <a:spLocks noChangeArrowheads="1"/>
          </p:cNvSpPr>
          <p:nvPr/>
        </p:nvSpPr>
        <p:spPr bwMode="auto">
          <a:xfrm>
            <a:off x="2079196" y="6151886"/>
            <a:ext cx="1760538" cy="244475"/>
          </a:xfrm>
          <a:prstGeom prst="rect">
            <a:avLst/>
          </a:prstGeom>
          <a:noFill/>
          <a:ln w="9525">
            <a:noFill/>
            <a:miter lim="800000"/>
            <a:headEnd/>
            <a:tailEnd/>
          </a:ln>
          <a:effectLst/>
        </p:spPr>
        <p:txBody>
          <a:bodyPr wrap="none">
            <a:spAutoFit/>
          </a:bodyPr>
          <a:lstStyle/>
          <a:p>
            <a:pPr algn="l"/>
            <a:r>
              <a:rPr lang="en-US" sz="1000" b="1">
                <a:solidFill>
                  <a:schemeClr val="bg1"/>
                </a:solidFill>
                <a:latin typeface="Arial" charset="0"/>
              </a:rPr>
              <a:t>.NET Compact Framework</a:t>
            </a:r>
          </a:p>
        </p:txBody>
      </p:sp>
      <p:sp>
        <p:nvSpPr>
          <p:cNvPr id="21" name="Text Box 21"/>
          <p:cNvSpPr txBox="1">
            <a:spLocks noChangeArrowheads="1"/>
          </p:cNvSpPr>
          <p:nvPr/>
        </p:nvSpPr>
        <p:spPr bwMode="auto">
          <a:xfrm>
            <a:off x="7138559" y="1027436"/>
            <a:ext cx="1657350" cy="641350"/>
          </a:xfrm>
          <a:prstGeom prst="rect">
            <a:avLst/>
          </a:prstGeom>
          <a:noFill/>
          <a:ln w="9525">
            <a:noFill/>
            <a:miter lim="800000"/>
            <a:headEnd/>
            <a:tailEnd/>
          </a:ln>
          <a:effectLst/>
        </p:spPr>
        <p:txBody>
          <a:bodyPr>
            <a:spAutoFit/>
          </a:bodyPr>
          <a:lstStyle/>
          <a:p>
            <a:pPr algn="l" eaLnBrk="0" hangingPunct="0">
              <a:spcBef>
                <a:spcPct val="50000"/>
              </a:spcBef>
            </a:pPr>
            <a:r>
              <a:rPr lang="en-US" sz="1800" b="1">
                <a:solidFill>
                  <a:srgbClr val="FFFFFF"/>
                </a:solidFill>
                <a:latin typeface="Arial" charset="0"/>
              </a:rPr>
              <a:t>Increased Functionality</a:t>
            </a:r>
          </a:p>
        </p:txBody>
      </p:sp>
      <p:sp>
        <p:nvSpPr>
          <p:cNvPr id="22" name="Text Box 22"/>
          <p:cNvSpPr txBox="1">
            <a:spLocks noChangeArrowheads="1"/>
          </p:cNvSpPr>
          <p:nvPr/>
        </p:nvSpPr>
        <p:spPr bwMode="auto">
          <a:xfrm>
            <a:off x="5484384" y="6142361"/>
            <a:ext cx="1385887" cy="274637"/>
          </a:xfrm>
          <a:prstGeom prst="rect">
            <a:avLst/>
          </a:prstGeom>
          <a:noFill/>
          <a:ln w="9525">
            <a:noFill/>
            <a:miter lim="800000"/>
            <a:headEnd/>
            <a:tailEnd/>
          </a:ln>
          <a:effectLst/>
        </p:spPr>
        <p:txBody>
          <a:bodyPr wrap="none">
            <a:spAutoFit/>
          </a:bodyPr>
          <a:lstStyle/>
          <a:p>
            <a:pPr algn="l"/>
            <a:r>
              <a:rPr lang="en-US" sz="1200" b="1">
                <a:solidFill>
                  <a:schemeClr val="bg1"/>
                </a:solidFill>
                <a:latin typeface="Arial" charset="0"/>
              </a:rPr>
              <a:t>.NET Framework</a:t>
            </a:r>
          </a:p>
        </p:txBody>
      </p:sp>
      <p:pic>
        <p:nvPicPr>
          <p:cNvPr id="23" name="Picture 23" descr="IT-pros"/>
          <p:cNvPicPr>
            <a:picLocks noChangeAspect="1" noChangeArrowheads="1"/>
          </p:cNvPicPr>
          <p:nvPr/>
        </p:nvPicPr>
        <p:blipFill>
          <a:blip r:embed="rId6" cstate="print"/>
          <a:srcRect/>
          <a:stretch>
            <a:fillRect/>
          </a:stretch>
        </p:blipFill>
        <p:spPr bwMode="auto">
          <a:xfrm>
            <a:off x="6503559" y="3926211"/>
            <a:ext cx="1908175" cy="1312862"/>
          </a:xfrm>
          <a:prstGeom prst="rect">
            <a:avLst/>
          </a:prstGeom>
          <a:noFill/>
        </p:spPr>
      </p:pic>
      <p:grpSp>
        <p:nvGrpSpPr>
          <p:cNvPr id="25" name="Group 25"/>
          <p:cNvGrpSpPr>
            <a:grpSpLocks/>
          </p:cNvGrpSpPr>
          <p:nvPr/>
        </p:nvGrpSpPr>
        <p:grpSpPr bwMode="auto">
          <a:xfrm>
            <a:off x="3585734" y="3937323"/>
            <a:ext cx="1411287" cy="1082675"/>
            <a:chOff x="1986" y="1708"/>
            <a:chExt cx="1284" cy="1040"/>
          </a:xfrm>
        </p:grpSpPr>
        <p:pic>
          <p:nvPicPr>
            <p:cNvPr id="26" name="Picture 26" descr="blue 3d disc with glow"/>
            <p:cNvPicPr>
              <a:picLocks noChangeAspect="1" noChangeArrowheads="1"/>
            </p:cNvPicPr>
            <p:nvPr/>
          </p:nvPicPr>
          <p:blipFill>
            <a:blip r:embed="rId7"/>
            <a:srcRect/>
            <a:stretch>
              <a:fillRect/>
            </a:stretch>
          </p:blipFill>
          <p:spPr bwMode="auto">
            <a:xfrm>
              <a:off x="1986" y="1956"/>
              <a:ext cx="1284" cy="792"/>
            </a:xfrm>
            <a:prstGeom prst="rect">
              <a:avLst/>
            </a:prstGeom>
            <a:noFill/>
          </p:spPr>
        </p:pic>
        <p:pic>
          <p:nvPicPr>
            <p:cNvPr id="27" name="Picture 27" descr="PC sm"/>
            <p:cNvPicPr>
              <a:picLocks noChangeAspect="1" noChangeArrowheads="1"/>
            </p:cNvPicPr>
            <p:nvPr/>
          </p:nvPicPr>
          <p:blipFill>
            <a:blip r:embed="rId8"/>
            <a:srcRect/>
            <a:stretch>
              <a:fillRect/>
            </a:stretch>
          </p:blipFill>
          <p:spPr bwMode="auto">
            <a:xfrm>
              <a:off x="2172" y="1708"/>
              <a:ext cx="851" cy="847"/>
            </a:xfrm>
            <a:prstGeom prst="rect">
              <a:avLst/>
            </a:prstGeom>
            <a:noFill/>
          </p:spPr>
        </p:pic>
      </p:grpSp>
      <p:pic>
        <p:nvPicPr>
          <p:cNvPr id="28" name="Picture 28" descr="Pocket PC sm"/>
          <p:cNvPicPr>
            <a:picLocks noChangeAspect="1" noChangeArrowheads="1"/>
          </p:cNvPicPr>
          <p:nvPr/>
        </p:nvPicPr>
        <p:blipFill>
          <a:blip r:embed="rId9" cstate="print"/>
          <a:srcRect/>
          <a:stretch>
            <a:fillRect/>
          </a:stretch>
        </p:blipFill>
        <p:spPr bwMode="auto">
          <a:xfrm>
            <a:off x="2576084" y="3515048"/>
            <a:ext cx="395287" cy="708025"/>
          </a:xfrm>
          <a:prstGeom prst="rect">
            <a:avLst/>
          </a:prstGeom>
          <a:noFill/>
        </p:spPr>
      </p:pic>
      <p:grpSp>
        <p:nvGrpSpPr>
          <p:cNvPr id="29" name="Group 29"/>
          <p:cNvGrpSpPr>
            <a:grpSpLocks/>
          </p:cNvGrpSpPr>
          <p:nvPr/>
        </p:nvGrpSpPr>
        <p:grpSpPr bwMode="auto">
          <a:xfrm>
            <a:off x="5978096" y="1833886"/>
            <a:ext cx="1570038" cy="1292225"/>
            <a:chOff x="972" y="3163"/>
            <a:chExt cx="1429" cy="1242"/>
          </a:xfrm>
        </p:grpSpPr>
        <p:pic>
          <p:nvPicPr>
            <p:cNvPr id="30" name="Picture 30" descr="gray-disc"/>
            <p:cNvPicPr>
              <a:picLocks noChangeAspect="1" noChangeArrowheads="1"/>
            </p:cNvPicPr>
            <p:nvPr/>
          </p:nvPicPr>
          <p:blipFill>
            <a:blip r:embed="rId10" cstate="print"/>
            <a:srcRect/>
            <a:stretch>
              <a:fillRect/>
            </a:stretch>
          </p:blipFill>
          <p:spPr bwMode="auto">
            <a:xfrm>
              <a:off x="972" y="3657"/>
              <a:ext cx="1429" cy="748"/>
            </a:xfrm>
            <a:prstGeom prst="rect">
              <a:avLst/>
            </a:prstGeom>
            <a:noFill/>
            <a:ln w="9525">
              <a:noFill/>
              <a:miter lim="800000"/>
              <a:headEnd/>
              <a:tailEnd/>
            </a:ln>
          </p:spPr>
        </p:pic>
        <p:pic>
          <p:nvPicPr>
            <p:cNvPr id="31" name="Picture 31" descr="Server sm"/>
            <p:cNvPicPr>
              <a:picLocks noChangeAspect="1" noChangeArrowheads="1"/>
            </p:cNvPicPr>
            <p:nvPr/>
          </p:nvPicPr>
          <p:blipFill>
            <a:blip r:embed="rId11"/>
            <a:srcRect/>
            <a:stretch>
              <a:fillRect/>
            </a:stretch>
          </p:blipFill>
          <p:spPr bwMode="auto">
            <a:xfrm>
              <a:off x="1398" y="3163"/>
              <a:ext cx="612" cy="898"/>
            </a:xfrm>
            <a:prstGeom prst="rect">
              <a:avLst/>
            </a:prstGeom>
            <a:noFill/>
          </p:spPr>
        </p:pic>
      </p:grpSp>
      <p:pic>
        <p:nvPicPr>
          <p:cNvPr id="32" name="Picture 32" descr="data server 2 tier"/>
          <p:cNvPicPr>
            <a:picLocks noChangeAspect="1" noChangeArrowheads="1"/>
          </p:cNvPicPr>
          <p:nvPr/>
        </p:nvPicPr>
        <p:blipFill>
          <a:blip r:embed="rId12"/>
          <a:srcRect/>
          <a:stretch>
            <a:fillRect/>
          </a:stretch>
        </p:blipFill>
        <p:spPr bwMode="auto">
          <a:xfrm>
            <a:off x="7583059" y="2913386"/>
            <a:ext cx="671512" cy="1008062"/>
          </a:xfrm>
          <a:prstGeom prst="rect">
            <a:avLst/>
          </a:prstGeom>
          <a:noFill/>
        </p:spPr>
      </p:pic>
      <p:pic>
        <p:nvPicPr>
          <p:cNvPr id="34" name="Picture 34" descr="XP icon wireless"/>
          <p:cNvPicPr>
            <a:picLocks noChangeAspect="1" noChangeArrowheads="1"/>
          </p:cNvPicPr>
          <p:nvPr/>
        </p:nvPicPr>
        <p:blipFill>
          <a:blip r:embed="rId13"/>
          <a:srcRect/>
          <a:stretch>
            <a:fillRect/>
          </a:stretch>
        </p:blipFill>
        <p:spPr bwMode="auto">
          <a:xfrm>
            <a:off x="4766834" y="1090936"/>
            <a:ext cx="1350962" cy="1347787"/>
          </a:xfrm>
          <a:prstGeom prst="rect">
            <a:avLst/>
          </a:prstGeom>
          <a:noFill/>
        </p:spPr>
      </p:pic>
      <p:pic>
        <p:nvPicPr>
          <p:cNvPr id="35" name="Picture 35" descr="Mobile Phone sm"/>
          <p:cNvPicPr>
            <a:picLocks noChangeAspect="1" noChangeArrowheads="1"/>
          </p:cNvPicPr>
          <p:nvPr/>
        </p:nvPicPr>
        <p:blipFill>
          <a:blip r:embed="rId14"/>
          <a:srcRect/>
          <a:stretch>
            <a:fillRect/>
          </a:stretch>
        </p:blipFill>
        <p:spPr bwMode="auto">
          <a:xfrm>
            <a:off x="2339546" y="4680273"/>
            <a:ext cx="355600" cy="846138"/>
          </a:xfrm>
          <a:prstGeom prst="rect">
            <a:avLst/>
          </a:prstGeom>
          <a:noFill/>
        </p:spPr>
      </p:pic>
      <p:pic>
        <p:nvPicPr>
          <p:cNvPr id="36" name="Picture 36" descr="tablet"/>
          <p:cNvPicPr>
            <a:picLocks noChangeAspect="1" noChangeArrowheads="1"/>
          </p:cNvPicPr>
          <p:nvPr/>
        </p:nvPicPr>
        <p:blipFill>
          <a:blip r:embed="rId15" cstate="print"/>
          <a:srcRect/>
          <a:stretch>
            <a:fillRect/>
          </a:stretch>
        </p:blipFill>
        <p:spPr bwMode="auto">
          <a:xfrm>
            <a:off x="5481209" y="2751461"/>
            <a:ext cx="769937" cy="955675"/>
          </a:xfrm>
          <a:prstGeom prst="rect">
            <a:avLst/>
          </a:prstGeom>
          <a:noFill/>
        </p:spPr>
      </p:pic>
      <p:pic>
        <p:nvPicPr>
          <p:cNvPr id="37" name="Picture 37" descr="Note Book Computer sm"/>
          <p:cNvPicPr>
            <a:picLocks noChangeAspect="1" noChangeArrowheads="1"/>
          </p:cNvPicPr>
          <p:nvPr/>
        </p:nvPicPr>
        <p:blipFill>
          <a:blip r:embed="rId16"/>
          <a:srcRect/>
          <a:stretch>
            <a:fillRect/>
          </a:stretch>
        </p:blipFill>
        <p:spPr bwMode="auto">
          <a:xfrm>
            <a:off x="5014484" y="4229423"/>
            <a:ext cx="1103312" cy="1066800"/>
          </a:xfrm>
          <a:prstGeom prst="rect">
            <a:avLst/>
          </a:prstGeom>
          <a:noFill/>
        </p:spPr>
      </p:pic>
      <p:pic>
        <p:nvPicPr>
          <p:cNvPr id="38" name="Picture 38" descr="Mobile Phone sm"/>
          <p:cNvPicPr>
            <a:picLocks noChangeAspect="1" noChangeArrowheads="1"/>
          </p:cNvPicPr>
          <p:nvPr/>
        </p:nvPicPr>
        <p:blipFill>
          <a:blip r:embed="rId14"/>
          <a:srcRect/>
          <a:stretch>
            <a:fillRect/>
          </a:stretch>
        </p:blipFill>
        <p:spPr bwMode="auto">
          <a:xfrm>
            <a:off x="3014234" y="3861123"/>
            <a:ext cx="346075" cy="823913"/>
          </a:xfrm>
          <a:prstGeom prst="rect">
            <a:avLst/>
          </a:prstGeom>
          <a:noFill/>
        </p:spPr>
      </p:pic>
      <p:pic>
        <p:nvPicPr>
          <p:cNvPr id="39" name="Picture 39" descr="watch"/>
          <p:cNvPicPr>
            <a:picLocks noChangeAspect="1" noChangeArrowheads="1"/>
          </p:cNvPicPr>
          <p:nvPr/>
        </p:nvPicPr>
        <p:blipFill>
          <a:blip r:embed="rId17"/>
          <a:srcRect/>
          <a:stretch>
            <a:fillRect/>
          </a:stretch>
        </p:blipFill>
        <p:spPr bwMode="auto">
          <a:xfrm>
            <a:off x="1563259" y="5066036"/>
            <a:ext cx="269875" cy="581025"/>
          </a:xfrm>
          <a:prstGeom prst="rect">
            <a:avLst/>
          </a:prstGeom>
          <a:noFill/>
        </p:spPr>
      </p:pic>
      <p:pic>
        <p:nvPicPr>
          <p:cNvPr id="40" name="Picture 40" descr="winpowereddeveloper"/>
          <p:cNvPicPr>
            <a:picLocks noChangeAspect="1" noChangeArrowheads="1"/>
          </p:cNvPicPr>
          <p:nvPr/>
        </p:nvPicPr>
        <p:blipFill>
          <a:blip r:embed="rId18"/>
          <a:srcRect/>
          <a:stretch>
            <a:fillRect/>
          </a:stretch>
        </p:blipFill>
        <p:spPr bwMode="auto">
          <a:xfrm>
            <a:off x="2677684" y="5531173"/>
            <a:ext cx="685800" cy="361950"/>
          </a:xfrm>
          <a:prstGeom prst="rect">
            <a:avLst/>
          </a:prstGeom>
          <a:noFill/>
        </p:spPr>
      </p:pic>
      <p:pic>
        <p:nvPicPr>
          <p:cNvPr id="41" name="Picture 41" descr="WindowsFlag"/>
          <p:cNvPicPr>
            <a:picLocks noChangeAspect="1" noChangeArrowheads="1"/>
          </p:cNvPicPr>
          <p:nvPr/>
        </p:nvPicPr>
        <p:blipFill>
          <a:blip r:embed="rId19"/>
          <a:srcRect/>
          <a:stretch>
            <a:fillRect/>
          </a:stretch>
        </p:blipFill>
        <p:spPr bwMode="auto">
          <a:xfrm>
            <a:off x="3942921" y="5521648"/>
            <a:ext cx="573088" cy="415925"/>
          </a:xfrm>
          <a:prstGeom prst="rect">
            <a:avLst/>
          </a:prstGeom>
          <a:noFill/>
        </p:spPr>
      </p:pic>
      <p:pic>
        <p:nvPicPr>
          <p:cNvPr id="42" name="Picture 2" descr="http://news.cnet.com/i/ne/p/2005/Xbox360full_500x526.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a:off x="2514600" y="1676400"/>
            <a:ext cx="990600" cy="1042111"/>
          </a:xfrm>
          <a:prstGeom prst="rect">
            <a:avLst/>
          </a:prstGeom>
          <a:noFill/>
        </p:spPr>
      </p:pic>
      <p:sp>
        <p:nvSpPr>
          <p:cNvPr id="43" name="Text Box 14"/>
          <p:cNvSpPr txBox="1">
            <a:spLocks noChangeArrowheads="1"/>
          </p:cNvSpPr>
          <p:nvPr/>
        </p:nvSpPr>
        <p:spPr bwMode="auto">
          <a:xfrm>
            <a:off x="2333196" y="3072136"/>
            <a:ext cx="1484313" cy="517525"/>
          </a:xfrm>
          <a:prstGeom prst="rect">
            <a:avLst/>
          </a:prstGeom>
          <a:noFill/>
          <a:ln w="9525">
            <a:noFill/>
            <a:miter lim="800000"/>
            <a:headEnd/>
            <a:tailEnd/>
          </a:ln>
          <a:effectLst/>
        </p:spPr>
        <p:txBody>
          <a:bodyPr>
            <a:spAutoFit/>
          </a:bodyPr>
          <a:lstStyle/>
          <a:p>
            <a:pPr marL="114300" indent="-114300" eaLnBrk="0" hangingPunct="0">
              <a:spcBef>
                <a:spcPct val="5000"/>
              </a:spcBef>
            </a:pPr>
            <a:r>
              <a:rPr lang="en-US" sz="1400" b="1" dirty="0">
                <a:solidFill>
                  <a:srgbClr val="FFFFFF"/>
                </a:solidFill>
                <a:latin typeface="Arial" charset="0"/>
              </a:rPr>
              <a:t>Pocket PC Phone</a:t>
            </a:r>
          </a:p>
        </p:txBody>
      </p:sp>
      <p:sp>
        <p:nvSpPr>
          <p:cNvPr id="44" name="Text Box 12"/>
          <p:cNvSpPr txBox="1">
            <a:spLocks noChangeArrowheads="1"/>
          </p:cNvSpPr>
          <p:nvPr/>
        </p:nvSpPr>
        <p:spPr bwMode="auto">
          <a:xfrm>
            <a:off x="6832600" y="5334000"/>
            <a:ext cx="1320800" cy="304800"/>
          </a:xfrm>
          <a:prstGeom prst="rect">
            <a:avLst/>
          </a:prstGeom>
          <a:noFill/>
          <a:ln w="9525">
            <a:noFill/>
            <a:miter lim="800000"/>
            <a:headEnd/>
            <a:tailEnd/>
          </a:ln>
          <a:effectLst/>
        </p:spPr>
        <p:txBody>
          <a:bodyPr>
            <a:spAutoFit/>
          </a:bodyPr>
          <a:lstStyle/>
          <a:p>
            <a:pPr marL="114300" indent="-114300" algn="ctr" eaLnBrk="0" hangingPunct="0">
              <a:spcBef>
                <a:spcPct val="50000"/>
              </a:spcBef>
            </a:pPr>
            <a:r>
              <a:rPr lang="en-US" sz="1400" b="1" dirty="0">
                <a:solidFill>
                  <a:srgbClr val="FFFFFF"/>
                </a:solidFill>
                <a:latin typeface="Arial" charset="0"/>
              </a:rPr>
              <a:t>Servers</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Think about it…</a:t>
            </a:r>
          </a:p>
        </p:txBody>
      </p:sp>
      <p:sp>
        <p:nvSpPr>
          <p:cNvPr id="4" name="Content Placeholder 3"/>
          <p:cNvSpPr>
            <a:spLocks noGrp="1"/>
          </p:cNvSpPr>
          <p:nvPr>
            <p:ph idx="1"/>
          </p:nvPr>
        </p:nvSpPr>
        <p:spPr/>
        <p:txBody>
          <a:bodyPr>
            <a:normAutofit/>
          </a:bodyPr>
          <a:lstStyle/>
          <a:p>
            <a:r>
              <a:rPr lang="en-US" dirty="0"/>
              <a:t>Advantages / disadvantages of 2-step compilation and intermediate language?</a:t>
            </a:r>
          </a:p>
        </p:txBody>
      </p:sp>
      <p:pic>
        <p:nvPicPr>
          <p:cNvPr id="5" name="Picture 4" descr="pensado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4114800"/>
            <a:ext cx="1323864" cy="2590800"/>
          </a:xfrm>
          <a:prstGeom prst="rect">
            <a:avLst/>
          </a:prstGeom>
          <a:noFill/>
        </p:spPr>
      </p:pic>
      <p:graphicFrame>
        <p:nvGraphicFramePr>
          <p:cNvPr id="8" name="Diagram 7"/>
          <p:cNvGraphicFramePr/>
          <p:nvPr/>
        </p:nvGraphicFramePr>
        <p:xfrm>
          <a:off x="1066800" y="2590800"/>
          <a:ext cx="7696200" cy="373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08CCD063-7E55-4F27-81A8-3FF1429350CF}"/>
                                            </p:graphicEl>
                                          </p:spTgt>
                                        </p:tgtEl>
                                        <p:attrNameLst>
                                          <p:attrName>style.visibility</p:attrName>
                                        </p:attrNameLst>
                                      </p:cBhvr>
                                      <p:to>
                                        <p:strVal val="visible"/>
                                      </p:to>
                                    </p:set>
                                    <p:animEffect transition="in" filter="fade">
                                      <p:cBhvr>
                                        <p:cTn id="12" dur="500"/>
                                        <p:tgtEl>
                                          <p:spTgt spid="8">
                                            <p:graphicEl>
                                              <a:dgm id="{08CCD063-7E55-4F27-81A8-3FF1429350C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D7D9B128-5F7E-4B76-9B74-4FC095008AA2}"/>
                                            </p:graphicEl>
                                          </p:spTgt>
                                        </p:tgtEl>
                                        <p:attrNameLst>
                                          <p:attrName>style.visibility</p:attrName>
                                        </p:attrNameLst>
                                      </p:cBhvr>
                                      <p:to>
                                        <p:strVal val="visible"/>
                                      </p:to>
                                    </p:set>
                                    <p:animEffect transition="in" filter="fade">
                                      <p:cBhvr>
                                        <p:cTn id="17" dur="500"/>
                                        <p:tgtEl>
                                          <p:spTgt spid="8">
                                            <p:graphicEl>
                                              <a:dgm id="{D7D9B128-5F7E-4B76-9B74-4FC095008AA2}"/>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graphicEl>
                                              <a:dgm id="{96529101-2409-41D4-BE6C-AB6A079DC79F}"/>
                                            </p:graphicEl>
                                          </p:spTgt>
                                        </p:tgtEl>
                                        <p:attrNameLst>
                                          <p:attrName>style.visibility</p:attrName>
                                        </p:attrNameLst>
                                      </p:cBhvr>
                                      <p:to>
                                        <p:strVal val="visible"/>
                                      </p:to>
                                    </p:set>
                                    <p:animEffect transition="in" filter="fade">
                                      <p:cBhvr>
                                        <p:cTn id="20" dur="500"/>
                                        <p:tgtEl>
                                          <p:spTgt spid="8">
                                            <p:graphicEl>
                                              <a:dgm id="{96529101-2409-41D4-BE6C-AB6A079DC79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graphicEl>
                                              <a:dgm id="{72930B75-8733-4835-ABF5-F301967B7EC0}"/>
                                            </p:graphicEl>
                                          </p:spTgt>
                                        </p:tgtEl>
                                        <p:attrNameLst>
                                          <p:attrName>style.visibility</p:attrName>
                                        </p:attrNameLst>
                                      </p:cBhvr>
                                      <p:to>
                                        <p:strVal val="visible"/>
                                      </p:to>
                                    </p:set>
                                    <p:animEffect transition="in" filter="fade">
                                      <p:cBhvr>
                                        <p:cTn id="25" dur="500"/>
                                        <p:tgtEl>
                                          <p:spTgt spid="8">
                                            <p:graphicEl>
                                              <a:dgm id="{72930B75-8733-4835-ABF5-F301967B7EC0}"/>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graphicEl>
                                              <a:dgm id="{49FCB29D-743B-46FC-89CF-6958AA43D950}"/>
                                            </p:graphicEl>
                                          </p:spTgt>
                                        </p:tgtEl>
                                        <p:attrNameLst>
                                          <p:attrName>style.visibility</p:attrName>
                                        </p:attrNameLst>
                                      </p:cBhvr>
                                      <p:to>
                                        <p:strVal val="visible"/>
                                      </p:to>
                                    </p:set>
                                    <p:animEffect transition="in" filter="fade">
                                      <p:cBhvr>
                                        <p:cTn id="28" dur="500"/>
                                        <p:tgtEl>
                                          <p:spTgt spid="8">
                                            <p:graphicEl>
                                              <a:dgm id="{49FCB29D-743B-46FC-89CF-6958AA43D95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graphicEl>
                                              <a:dgm id="{F5823AF3-FB35-47AC-A8B3-CA418BC94A98}"/>
                                            </p:graphicEl>
                                          </p:spTgt>
                                        </p:tgtEl>
                                        <p:attrNameLst>
                                          <p:attrName>style.visibility</p:attrName>
                                        </p:attrNameLst>
                                      </p:cBhvr>
                                      <p:to>
                                        <p:strVal val="visible"/>
                                      </p:to>
                                    </p:set>
                                    <p:animEffect transition="in" filter="fade">
                                      <p:cBhvr>
                                        <p:cTn id="33" dur="500"/>
                                        <p:tgtEl>
                                          <p:spTgt spid="8">
                                            <p:graphicEl>
                                              <a:dgm id="{F5823AF3-FB35-47AC-A8B3-CA418BC94A98}"/>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graphicEl>
                                              <a:dgm id="{0F3C85D2-11B1-4299-BB98-E51C5DAB3586}"/>
                                            </p:graphicEl>
                                          </p:spTgt>
                                        </p:tgtEl>
                                        <p:attrNameLst>
                                          <p:attrName>style.visibility</p:attrName>
                                        </p:attrNameLst>
                                      </p:cBhvr>
                                      <p:to>
                                        <p:strVal val="visible"/>
                                      </p:to>
                                    </p:set>
                                    <p:animEffect transition="in" filter="fade">
                                      <p:cBhvr>
                                        <p:cTn id="36" dur="500"/>
                                        <p:tgtEl>
                                          <p:spTgt spid="8">
                                            <p:graphicEl>
                                              <a:dgm id="{0F3C85D2-11B1-4299-BB98-E51C5DAB3586}"/>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graphicEl>
                                              <a:dgm id="{90415B23-0CF2-4185-8E4B-3AA2975C865D}"/>
                                            </p:graphicEl>
                                          </p:spTgt>
                                        </p:tgtEl>
                                        <p:attrNameLst>
                                          <p:attrName>style.visibility</p:attrName>
                                        </p:attrNameLst>
                                      </p:cBhvr>
                                      <p:to>
                                        <p:strVal val="visible"/>
                                      </p:to>
                                    </p:set>
                                    <p:animEffect transition="in" filter="fade">
                                      <p:cBhvr>
                                        <p:cTn id="41" dur="500"/>
                                        <p:tgtEl>
                                          <p:spTgt spid="8">
                                            <p:graphicEl>
                                              <a:dgm id="{90415B23-0CF2-4185-8E4B-3AA2975C865D}"/>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graphicEl>
                                              <a:dgm id="{CE0A519C-1347-4087-9B21-9AB7E23C2025}"/>
                                            </p:graphicEl>
                                          </p:spTgt>
                                        </p:tgtEl>
                                        <p:attrNameLst>
                                          <p:attrName>style.visibility</p:attrName>
                                        </p:attrNameLst>
                                      </p:cBhvr>
                                      <p:to>
                                        <p:strVal val="visible"/>
                                      </p:to>
                                    </p:set>
                                    <p:animEffect transition="in" filter="fade">
                                      <p:cBhvr>
                                        <p:cTn id="46" dur="500"/>
                                        <p:tgtEl>
                                          <p:spTgt spid="8">
                                            <p:graphicEl>
                                              <a:dgm id="{CE0A519C-1347-4087-9B21-9AB7E23C2025}"/>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graphicEl>
                                              <a:dgm id="{CA86DC96-D8F0-4E00-99DC-C1221BA0B977}"/>
                                            </p:graphicEl>
                                          </p:spTgt>
                                        </p:tgtEl>
                                        <p:attrNameLst>
                                          <p:attrName>style.visibility</p:attrName>
                                        </p:attrNameLst>
                                      </p:cBhvr>
                                      <p:to>
                                        <p:strVal val="visible"/>
                                      </p:to>
                                    </p:set>
                                    <p:animEffect transition="in" filter="fade">
                                      <p:cBhvr>
                                        <p:cTn id="49" dur="500"/>
                                        <p:tgtEl>
                                          <p:spTgt spid="8">
                                            <p:graphicEl>
                                              <a:dgm id="{CA86DC96-D8F0-4E00-99DC-C1221BA0B97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graphicEl>
                                              <a:dgm id="{76A1C89B-5465-4899-93D8-345AB127A1B1}"/>
                                            </p:graphicEl>
                                          </p:spTgt>
                                        </p:tgtEl>
                                        <p:attrNameLst>
                                          <p:attrName>style.visibility</p:attrName>
                                        </p:attrNameLst>
                                      </p:cBhvr>
                                      <p:to>
                                        <p:strVal val="visible"/>
                                      </p:to>
                                    </p:set>
                                    <p:animEffect transition="in" filter="fade">
                                      <p:cBhvr>
                                        <p:cTn id="54" dur="500"/>
                                        <p:tgtEl>
                                          <p:spTgt spid="8">
                                            <p:graphicEl>
                                              <a:dgm id="{76A1C89B-5465-4899-93D8-345AB127A1B1}"/>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graphicEl>
                                              <a:dgm id="{655297B7-7189-43FB-80BF-56C99C316738}"/>
                                            </p:graphicEl>
                                          </p:spTgt>
                                        </p:tgtEl>
                                        <p:attrNameLst>
                                          <p:attrName>style.visibility</p:attrName>
                                        </p:attrNameLst>
                                      </p:cBhvr>
                                      <p:to>
                                        <p:strVal val="visible"/>
                                      </p:to>
                                    </p:set>
                                    <p:animEffect transition="in" filter="fade">
                                      <p:cBhvr>
                                        <p:cTn id="57" dur="500"/>
                                        <p:tgtEl>
                                          <p:spTgt spid="8">
                                            <p:graphicEl>
                                              <a:dgm id="{655297B7-7189-43FB-80BF-56C99C31673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BB1EF32B-AE2B-4F9D-AC92-4C59256AEFB5}"/>
                                            </p:graphicEl>
                                          </p:spTgt>
                                        </p:tgtEl>
                                        <p:attrNameLst>
                                          <p:attrName>style.visibility</p:attrName>
                                        </p:attrNameLst>
                                      </p:cBhvr>
                                      <p:to>
                                        <p:strVal val="visible"/>
                                      </p:to>
                                    </p:set>
                                    <p:animEffect transition="in" filter="fade">
                                      <p:cBhvr>
                                        <p:cTn id="62" dur="500"/>
                                        <p:tgtEl>
                                          <p:spTgt spid="8">
                                            <p:graphicEl>
                                              <a:dgm id="{BB1EF32B-AE2B-4F9D-AC92-4C59256AEFB5}"/>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
                                            <p:graphicEl>
                                              <a:dgm id="{97FC6B95-28F3-4A0D-B295-F3C285AEBFBC}"/>
                                            </p:graphicEl>
                                          </p:spTgt>
                                        </p:tgtEl>
                                        <p:attrNameLst>
                                          <p:attrName>style.visibility</p:attrName>
                                        </p:attrNameLst>
                                      </p:cBhvr>
                                      <p:to>
                                        <p:strVal val="visible"/>
                                      </p:to>
                                    </p:set>
                                    <p:animEffect transition="in" filter="fade">
                                      <p:cBhvr>
                                        <p:cTn id="65" dur="500"/>
                                        <p:tgtEl>
                                          <p:spTgt spid="8">
                                            <p:graphicEl>
                                              <a:dgm id="{97FC6B95-28F3-4A0D-B295-F3C285AEBF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.NET Platform?</a:t>
            </a:r>
          </a:p>
        </p:txBody>
      </p:sp>
      <p:sp>
        <p:nvSpPr>
          <p:cNvPr id="3" name="Content Placeholder 2"/>
          <p:cNvSpPr>
            <a:spLocks noGrp="1"/>
          </p:cNvSpPr>
          <p:nvPr>
            <p:ph idx="1"/>
          </p:nvPr>
        </p:nvSpPr>
        <p:spPr/>
        <p:txBody>
          <a:bodyPr>
            <a:normAutofit/>
          </a:bodyPr>
          <a:lstStyle/>
          <a:p>
            <a:r>
              <a:rPr lang="en-US" sz="2800" dirty="0"/>
              <a:t>Microsoft’s first reboot for developers since  the Win32 API (1993)</a:t>
            </a:r>
          </a:p>
          <a:p>
            <a:pPr lvl="1"/>
            <a:r>
              <a:rPr lang="en-US" sz="2400" dirty="0"/>
              <a:t>Foundation for Store Apps, </a:t>
            </a:r>
            <a:r>
              <a:rPr lang="en-US" sz="2400" dirty="0" err="1"/>
              <a:t>WinRT</a:t>
            </a:r>
            <a:r>
              <a:rPr lang="en-US" sz="2400" dirty="0"/>
              <a:t>,  2012 and beyond</a:t>
            </a:r>
          </a:p>
          <a:p>
            <a:r>
              <a:rPr lang="en-US" sz="2800" dirty="0"/>
              <a:t>Enables the creation of broad types of solutions</a:t>
            </a:r>
          </a:p>
          <a:p>
            <a:pPr lvl="1"/>
            <a:r>
              <a:rPr lang="en-US" sz="2400" dirty="0"/>
              <a:t>Client apps (console, WPF, Windows Store Apps, Universal Apps)</a:t>
            </a:r>
          </a:p>
          <a:p>
            <a:pPr lvl="1"/>
            <a:r>
              <a:rPr lang="en-US" sz="2400" dirty="0"/>
              <a:t>Web applications &amp; services</a:t>
            </a:r>
          </a:p>
          <a:p>
            <a:pPr lvl="1"/>
            <a:r>
              <a:rPr lang="en-US" sz="2400" dirty="0"/>
              <a:t>Many others: Windows services, Xbox games,</a:t>
            </a:r>
            <a:br>
              <a:rPr lang="en-US" sz="2400" dirty="0"/>
            </a:br>
            <a:r>
              <a:rPr lang="en-US" sz="2400" dirty="0"/>
              <a:t>cloud-based, Office plug-ins, …</a:t>
            </a:r>
          </a:p>
        </p:txBody>
      </p:sp>
      <p:pic>
        <p:nvPicPr>
          <p:cNvPr id="5122" name="Picture 2" descr="http://news.cnet.com/i/ne/p/2005/Xbox360full_500x526.jpg"/>
          <p:cNvPicPr>
            <a:picLocks noChangeAspect="1" noChangeArrowheads="1"/>
          </p:cNvPicPr>
          <p:nvPr/>
        </p:nvPicPr>
        <p:blipFill>
          <a:blip r:embed="rId3" cstate="print"/>
          <a:srcRect/>
          <a:stretch>
            <a:fillRect/>
          </a:stretch>
        </p:blipFill>
        <p:spPr bwMode="auto">
          <a:xfrm>
            <a:off x="4803498" y="5562600"/>
            <a:ext cx="1086502" cy="1143000"/>
          </a:xfrm>
          <a:prstGeom prst="rect">
            <a:avLst/>
          </a:prstGeom>
          <a:noFill/>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95400" y="5410200"/>
            <a:ext cx="1385021" cy="1114942"/>
          </a:xfrm>
          <a:prstGeom prst="rect">
            <a:avLst/>
          </a:prstGeom>
          <a:noFill/>
        </p:spPr>
      </p:pic>
      <p:pic>
        <p:nvPicPr>
          <p:cNvPr id="5126" name="Picture 6" descr="http://www.westbrooktech.com/products/office/images/Moffice_suite_2004.jpg"/>
          <p:cNvPicPr>
            <a:picLocks noChangeAspect="1" noChangeArrowheads="1"/>
          </p:cNvPicPr>
          <p:nvPr/>
        </p:nvPicPr>
        <p:blipFill>
          <a:blip r:embed="rId5" cstate="print"/>
          <a:srcRect/>
          <a:stretch>
            <a:fillRect/>
          </a:stretch>
        </p:blipFill>
        <p:spPr bwMode="auto">
          <a:xfrm rot="21433120">
            <a:off x="8008080" y="4361893"/>
            <a:ext cx="878283" cy="1523195"/>
          </a:xfrm>
          <a:prstGeom prst="rect">
            <a:avLst/>
          </a:prstGeom>
          <a:noFill/>
        </p:spPr>
      </p:pic>
      <p:pic>
        <p:nvPicPr>
          <p:cNvPr id="1026" name="Picture 2" descr="http://www.idevnews.com/views/images/uploads/general/azure01.jpg"/>
          <p:cNvPicPr>
            <a:picLocks noChangeAspect="1" noChangeArrowheads="1"/>
          </p:cNvPicPr>
          <p:nvPr/>
        </p:nvPicPr>
        <p:blipFill>
          <a:blip r:embed="rId6">
            <a:clrChange>
              <a:clrFrom>
                <a:srgbClr val="047FBB"/>
              </a:clrFrom>
              <a:clrTo>
                <a:srgbClr val="047FBB">
                  <a:alpha val="0"/>
                </a:srgbClr>
              </a:clrTo>
            </a:clrChange>
            <a:extLst>
              <a:ext uri="{BEBA8EAE-BF5A-486C-A8C5-ECC9F3942E4B}">
                <a14:imgProps xmlns:a14="http://schemas.microsoft.com/office/drawing/2010/main">
                  <a14:imgLayer r:embed="rId7">
                    <a14:imgEffect>
                      <a14:backgroundRemoval t="9548" b="96985" l="9843" r="96063"/>
                    </a14:imgEffect>
                  </a14:imgLayer>
                </a14:imgProps>
              </a:ext>
              <a:ext uri="{28A0092B-C50C-407E-A947-70E740481C1C}">
                <a14:useLocalDpi xmlns:a14="http://schemas.microsoft.com/office/drawing/2010/main" val="0"/>
              </a:ext>
            </a:extLst>
          </a:blip>
          <a:srcRect/>
          <a:stretch>
            <a:fillRect/>
          </a:stretch>
        </p:blipFill>
        <p:spPr bwMode="auto">
          <a:xfrm>
            <a:off x="3133725" y="5312231"/>
            <a:ext cx="1514475" cy="11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12" presetClass="entr" presetSubtype="4" fill="hold" nodeType="after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slide(fromBottom)">
                                      <p:cBhvr>
                                        <p:cTn id="32" dur="500"/>
                                        <p:tgtEl>
                                          <p:spTgt spid="5124"/>
                                        </p:tgtEl>
                                      </p:cBhvr>
                                    </p:animEffect>
                                  </p:childTnLst>
                                </p:cTn>
                              </p:par>
                              <p:par>
                                <p:cTn id="33" presetID="12" presetClass="entr" presetSubtype="4" fill="hold" nodeType="withEffect">
                                  <p:stCondLst>
                                    <p:cond delay="0"/>
                                  </p:stCondLst>
                                  <p:childTnLst>
                                    <p:set>
                                      <p:cBhvr>
                                        <p:cTn id="34" dur="1" fill="hold">
                                          <p:stCondLst>
                                            <p:cond delay="0"/>
                                          </p:stCondLst>
                                        </p:cTn>
                                        <p:tgtEl>
                                          <p:spTgt spid="5122"/>
                                        </p:tgtEl>
                                        <p:attrNameLst>
                                          <p:attrName>style.visibility</p:attrName>
                                        </p:attrNameLst>
                                      </p:cBhvr>
                                      <p:to>
                                        <p:strVal val="visible"/>
                                      </p:to>
                                    </p:set>
                                    <p:animEffect transition="in" filter="slide(fromBottom)">
                                      <p:cBhvr>
                                        <p:cTn id="35" dur="500"/>
                                        <p:tgtEl>
                                          <p:spTgt spid="5122"/>
                                        </p:tgtEl>
                                      </p:cBhvr>
                                    </p:animEffect>
                                  </p:childTnLst>
                                </p:cTn>
                              </p:par>
                              <p:par>
                                <p:cTn id="36" presetID="12" presetClass="entr" presetSubtype="4" fill="hold" nodeType="withEffect">
                                  <p:stCondLst>
                                    <p:cond delay="0"/>
                                  </p:stCondLst>
                                  <p:childTnLst>
                                    <p:set>
                                      <p:cBhvr>
                                        <p:cTn id="37" dur="1" fill="hold">
                                          <p:stCondLst>
                                            <p:cond delay="0"/>
                                          </p:stCondLst>
                                        </p:cTn>
                                        <p:tgtEl>
                                          <p:spTgt spid="5126"/>
                                        </p:tgtEl>
                                        <p:attrNameLst>
                                          <p:attrName>style.visibility</p:attrName>
                                        </p:attrNameLst>
                                      </p:cBhvr>
                                      <p:to>
                                        <p:strVal val="visible"/>
                                      </p:to>
                                    </p:set>
                                    <p:animEffect transition="in" filter="slide(fromBottom)">
                                      <p:cBhvr>
                                        <p:cTn id="38" dur="500"/>
                                        <p:tgtEl>
                                          <p:spTgt spid="5126"/>
                                        </p:tgtEl>
                                      </p:cBhvr>
                                    </p:animEffect>
                                  </p:childTnLst>
                                </p:cTn>
                              </p:par>
                              <p:par>
                                <p:cTn id="39" presetID="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Viewing intermediate language code</a:t>
            </a:r>
          </a:p>
        </p:txBody>
      </p:sp>
      <p:sp>
        <p:nvSpPr>
          <p:cNvPr id="3" name="Content Placeholder 2"/>
          <p:cNvSpPr>
            <a:spLocks noGrp="1"/>
          </p:cNvSpPr>
          <p:nvPr>
            <p:ph idx="1"/>
          </p:nvPr>
        </p:nvSpPr>
        <p:spPr/>
        <p:txBody>
          <a:bodyPr/>
          <a:lstStyle/>
          <a:p>
            <a:r>
              <a:rPr lang="en-US" dirty="0"/>
              <a:t>Use the IL Disassembler Tool (</a:t>
            </a:r>
            <a:r>
              <a:rPr lang="en-US" b="1" i="1" dirty="0" err="1"/>
              <a:t>ildasm</a:t>
            </a:r>
            <a:r>
              <a:rPr lang="en-US" dirty="0"/>
              <a:t>)</a:t>
            </a:r>
          </a:p>
        </p:txBody>
      </p:sp>
      <p:pic>
        <p:nvPicPr>
          <p:cNvPr id="1026" name="Picture 2"/>
          <p:cNvPicPr>
            <a:picLocks noChangeAspect="1" noChangeArrowheads="1"/>
          </p:cNvPicPr>
          <p:nvPr/>
        </p:nvPicPr>
        <p:blipFill>
          <a:blip r:embed="rId3"/>
          <a:srcRect/>
          <a:stretch>
            <a:fillRect/>
          </a:stretch>
        </p:blipFill>
        <p:spPr bwMode="auto">
          <a:xfrm>
            <a:off x="1447800" y="2209800"/>
            <a:ext cx="2844800" cy="426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581400" y="3048000"/>
            <a:ext cx="5029200" cy="31432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randombar(horizontal)">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Practice</a:t>
            </a:r>
          </a:p>
        </p:txBody>
      </p:sp>
      <p:sp>
        <p:nvSpPr>
          <p:cNvPr id="4" name="Content Placeholder 3"/>
          <p:cNvSpPr>
            <a:spLocks noGrp="1"/>
          </p:cNvSpPr>
          <p:nvPr>
            <p:ph idx="1"/>
          </p:nvPr>
        </p:nvSpPr>
        <p:spPr/>
        <p:txBody>
          <a:bodyPr/>
          <a:lstStyle/>
          <a:p>
            <a:r>
              <a:rPr lang="en-US" dirty="0"/>
              <a:t>Hello, multi-language world!</a:t>
            </a:r>
          </a:p>
          <a:p>
            <a:pPr lvl="1"/>
            <a:r>
              <a:rPr lang="en-US" dirty="0"/>
              <a:t>Let’s make a C# application interact with a Visual Basic application</a:t>
            </a:r>
          </a:p>
          <a:p>
            <a:pPr lvl="1"/>
            <a:r>
              <a:rPr lang="en-US" dirty="0"/>
              <a:t>Let’s identify compiled assemblies (.exe, .</a:t>
            </a:r>
            <a:r>
              <a:rPr lang="en-US" dirty="0" err="1"/>
              <a:t>dll</a:t>
            </a:r>
            <a:r>
              <a:rPr lang="en-US" dirty="0"/>
              <a:t>)</a:t>
            </a:r>
          </a:p>
          <a:p>
            <a:pPr lvl="1"/>
            <a:r>
              <a:rPr lang="en-US" dirty="0"/>
              <a:t>Let’s explore the intermediate code with the </a:t>
            </a:r>
            <a:r>
              <a:rPr lang="en-US" b="1" i="1" dirty="0" err="1"/>
              <a:t>ildasm</a:t>
            </a:r>
            <a:r>
              <a:rPr lang="en-US" dirty="0"/>
              <a:t> tool.</a:t>
            </a:r>
          </a:p>
          <a:p>
            <a:pPr marL="402336" lvl="1" indent="0">
              <a:buNone/>
            </a:pPr>
            <a:r>
              <a:rPr lang="en-US" dirty="0"/>
              <a:t>.</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1447800"/>
            <a:ext cx="7499350" cy="4800600"/>
          </a:xfrm>
        </p:spPr>
        <p:txBody>
          <a:bodyPr/>
          <a:lstStyle/>
          <a:p>
            <a:r>
              <a:rPr lang="en-US" b="1" dirty="0"/>
              <a:t>CTRL (SHIFT)  TAB</a:t>
            </a:r>
          </a:p>
          <a:p>
            <a:pPr lvl="1"/>
            <a:r>
              <a:rPr lang="en-US" dirty="0"/>
              <a:t>Cycle through open files/windows</a:t>
            </a:r>
          </a:p>
        </p:txBody>
      </p:sp>
      <p:sp>
        <p:nvSpPr>
          <p:cNvPr id="5" name="Title 4"/>
          <p:cNvSpPr>
            <a:spLocks noGrp="1"/>
          </p:cNvSpPr>
          <p:nvPr>
            <p:ph type="title"/>
          </p:nvPr>
        </p:nvSpPr>
        <p:spPr/>
        <p:txBody>
          <a:bodyPr/>
          <a:lstStyle/>
          <a:p>
            <a:r>
              <a:rPr lang="en-US" dirty="0"/>
              <a:t>Shortcut tip</a:t>
            </a:r>
          </a:p>
        </p:txBody>
      </p:sp>
      <p:sp>
        <p:nvSpPr>
          <p:cNvPr id="6" name="Rectangle 5"/>
          <p:cNvSpPr/>
          <p:nvPr/>
        </p:nvSpPr>
        <p:spPr>
          <a:xfrm>
            <a:off x="2209800" y="6172200"/>
            <a:ext cx="4212563" cy="369332"/>
          </a:xfrm>
          <a:prstGeom prst="rect">
            <a:avLst/>
          </a:prstGeom>
        </p:spPr>
        <p:txBody>
          <a:bodyPr wrap="none">
            <a:spAutoFit/>
          </a:bodyPr>
          <a:lstStyle/>
          <a:p>
            <a:r>
              <a:rPr lang="en-US" dirty="0"/>
              <a:t>Close </a:t>
            </a:r>
            <a:r>
              <a:rPr lang="en-US" i="1" dirty="0"/>
              <a:t>only</a:t>
            </a:r>
            <a:r>
              <a:rPr lang="en-US" dirty="0"/>
              <a:t> the current file (tab)? </a:t>
            </a:r>
            <a:r>
              <a:rPr lang="en-US" b="1" dirty="0"/>
              <a:t>CTRL F4</a:t>
            </a:r>
          </a:p>
        </p:txBody>
      </p:sp>
      <p:pic>
        <p:nvPicPr>
          <p:cNvPr id="2" name="Picture 1"/>
          <p:cNvPicPr>
            <a:picLocks noChangeAspect="1"/>
          </p:cNvPicPr>
          <p:nvPr/>
        </p:nvPicPr>
        <p:blipFill>
          <a:blip r:embed="rId2"/>
          <a:stretch>
            <a:fillRect/>
          </a:stretch>
        </p:blipFill>
        <p:spPr>
          <a:xfrm>
            <a:off x="2895600" y="2624015"/>
            <a:ext cx="3352800" cy="3438770"/>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References</a:t>
            </a:r>
          </a:p>
        </p:txBody>
      </p:sp>
      <p:sp>
        <p:nvSpPr>
          <p:cNvPr id="6" name="Content Placeholder 5"/>
          <p:cNvSpPr>
            <a:spLocks noGrp="1"/>
          </p:cNvSpPr>
          <p:nvPr>
            <p:ph idx="1"/>
          </p:nvPr>
        </p:nvSpPr>
        <p:spPr/>
        <p:txBody>
          <a:bodyPr/>
          <a:lstStyle/>
          <a:p>
            <a:r>
              <a:rPr lang="en-US" dirty="0"/>
              <a:t>Allows you to (re)use in your project…</a:t>
            </a:r>
          </a:p>
          <a:p>
            <a:pPr lvl="1"/>
            <a:r>
              <a:rPr lang="en-US" dirty="0"/>
              <a:t>.NET APIs </a:t>
            </a:r>
          </a:p>
          <a:p>
            <a:pPr lvl="1"/>
            <a:r>
              <a:rPr lang="en-US" dirty="0"/>
              <a:t>3</a:t>
            </a:r>
            <a:r>
              <a:rPr lang="en-US" baseline="30000" dirty="0"/>
              <a:t>rd</a:t>
            </a:r>
            <a:r>
              <a:rPr lang="en-US" dirty="0"/>
              <a:t> party APIs</a:t>
            </a:r>
          </a:p>
          <a:p>
            <a:pPr lvl="1"/>
            <a:r>
              <a:rPr lang="en-US" dirty="0"/>
              <a:t>COM components</a:t>
            </a:r>
          </a:p>
          <a:p>
            <a:pPr lvl="1"/>
            <a:r>
              <a:rPr lang="en-US" dirty="0"/>
              <a:t>Other projects’ code</a:t>
            </a:r>
          </a:p>
          <a:p>
            <a:r>
              <a:rPr lang="en-US" dirty="0"/>
              <a:t>Even .exe assemblies can</a:t>
            </a:r>
            <a:br>
              <a:rPr lang="en-US" dirty="0"/>
            </a:br>
            <a:r>
              <a:rPr lang="en-US" dirty="0"/>
              <a:t>be referenced</a:t>
            </a:r>
          </a:p>
          <a:p>
            <a:r>
              <a:rPr lang="en-US" dirty="0"/>
              <a:t>Assemblies and references are a great hook to introduce…</a:t>
            </a:r>
          </a:p>
        </p:txBody>
      </p:sp>
      <p:pic>
        <p:nvPicPr>
          <p:cNvPr id="53250" name="Picture 2"/>
          <p:cNvPicPr>
            <a:picLocks noChangeAspect="1" noChangeArrowheads="1"/>
          </p:cNvPicPr>
          <p:nvPr/>
        </p:nvPicPr>
        <p:blipFill>
          <a:blip r:embed="rId2"/>
          <a:srcRect/>
          <a:stretch>
            <a:fillRect/>
          </a:stretch>
        </p:blipFill>
        <p:spPr bwMode="auto">
          <a:xfrm>
            <a:off x="6385161" y="2209800"/>
            <a:ext cx="2225439" cy="2438400"/>
          </a:xfrm>
          <a:prstGeom prst="rect">
            <a:avLst/>
          </a:prstGeom>
          <a:solidFill>
            <a:srgbClr val="FFFFFF">
              <a:shade val="85000"/>
            </a:srgbClr>
          </a:solidFill>
          <a:ln w="3175" cap="rnd">
            <a:no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949200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slide(fromRight)">
                                      <p:cBhvr>
                                        <p:cTn id="11" dur="500"/>
                                        <p:tgtEl>
                                          <p:spTgt spid="53250"/>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Namespaces</a:t>
            </a:r>
          </a:p>
        </p:txBody>
      </p:sp>
      <p:sp>
        <p:nvSpPr>
          <p:cNvPr id="5" name="Subtitle 4"/>
          <p:cNvSpPr>
            <a:spLocks noGrp="1"/>
          </p:cNvSpPr>
          <p:nvPr>
            <p:ph type="subTitle" idx="1"/>
          </p:nvPr>
        </p:nvSpPr>
        <p:spPr/>
        <p:txBody>
          <a:bodyPr/>
          <a:lstStyle/>
          <a:p>
            <a:r>
              <a:rPr lang="en-US" dirty="0"/>
              <a:t>.NET 101 Session #1</a:t>
            </a:r>
          </a:p>
        </p:txBody>
      </p:sp>
    </p:spTree>
    <p:extLst>
      <p:ext uri="{BB962C8B-B14F-4D97-AF65-F5344CB8AC3E}">
        <p14:creationId xmlns:p14="http://schemas.microsoft.com/office/powerpoint/2010/main" val="29101548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While .NET </a:t>
            </a:r>
            <a:r>
              <a:rPr lang="en-US" i="1" dirty="0"/>
              <a:t>assemblies</a:t>
            </a:r>
            <a:r>
              <a:rPr lang="en-US" dirty="0"/>
              <a:t> tell how code is </a:t>
            </a:r>
            <a:r>
              <a:rPr lang="en-US" b="1" dirty="0"/>
              <a:t>physically</a:t>
            </a:r>
            <a:r>
              <a:rPr lang="en-US" dirty="0"/>
              <a:t> organized…</a:t>
            </a:r>
          </a:p>
          <a:p>
            <a:r>
              <a:rPr lang="en-US" i="1" dirty="0"/>
              <a:t>Namespaces</a:t>
            </a:r>
            <a:r>
              <a:rPr lang="en-US" dirty="0"/>
              <a:t> are </a:t>
            </a:r>
            <a:r>
              <a:rPr lang="en-US" b="1" dirty="0"/>
              <a:t>logical</a:t>
            </a:r>
            <a:r>
              <a:rPr lang="en-US" dirty="0"/>
              <a:t> groupings of code inside an assembly</a:t>
            </a:r>
          </a:p>
          <a:p>
            <a:endParaRPr lang="en-US" dirty="0"/>
          </a:p>
          <a:p>
            <a:endParaRPr lang="en-US" dirty="0"/>
          </a:p>
          <a:p>
            <a:endParaRPr lang="en-US" dirty="0"/>
          </a:p>
          <a:p>
            <a:r>
              <a:rPr lang="en-US" dirty="0"/>
              <a:t>How do we use them?</a:t>
            </a:r>
          </a:p>
          <a:p>
            <a:pPr lvl="1"/>
            <a:r>
              <a:rPr lang="en-US" dirty="0"/>
              <a:t>Assemblies are added as project references</a:t>
            </a:r>
          </a:p>
          <a:p>
            <a:pPr lvl="1"/>
            <a:r>
              <a:rPr lang="en-US" dirty="0"/>
              <a:t>Namespaces are imported in source code</a:t>
            </a:r>
          </a:p>
        </p:txBody>
      </p:sp>
      <p:sp>
        <p:nvSpPr>
          <p:cNvPr id="4" name="Title 3"/>
          <p:cNvSpPr>
            <a:spLocks noGrp="1"/>
          </p:cNvSpPr>
          <p:nvPr>
            <p:ph type="title"/>
          </p:nvPr>
        </p:nvSpPr>
        <p:spPr/>
        <p:txBody>
          <a:bodyPr/>
          <a:lstStyle/>
          <a:p>
            <a:r>
              <a:rPr lang="en-US" dirty="0"/>
              <a:t>What is a </a:t>
            </a:r>
            <a:r>
              <a:rPr lang="en-US" i="1" dirty="0"/>
              <a:t>namespace</a:t>
            </a:r>
            <a:r>
              <a:rPr lang="en-US" dirty="0"/>
              <a:t>?</a:t>
            </a:r>
          </a:p>
        </p:txBody>
      </p:sp>
      <p:grpSp>
        <p:nvGrpSpPr>
          <p:cNvPr id="8" name="Group 7"/>
          <p:cNvGrpSpPr/>
          <p:nvPr/>
        </p:nvGrpSpPr>
        <p:grpSpPr>
          <a:xfrm>
            <a:off x="5867400" y="3124200"/>
            <a:ext cx="2057400" cy="1618862"/>
            <a:chOff x="5867400" y="3124200"/>
            <a:chExt cx="2057400" cy="1618862"/>
          </a:xfrm>
        </p:grpSpPr>
        <p:sp>
          <p:nvSpPr>
            <p:cNvPr id="6" name="Rectangle 5"/>
            <p:cNvSpPr/>
            <p:nvPr/>
          </p:nvSpPr>
          <p:spPr>
            <a:xfrm>
              <a:off x="5867400" y="3124200"/>
              <a:ext cx="2057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a:t>……………………………………</a:t>
              </a:r>
            </a:p>
            <a:p>
              <a:pPr algn="ctr"/>
              <a:r>
                <a:rPr lang="en-US" sz="1050" dirty="0"/>
                <a:t>……………………………………</a:t>
              </a:r>
            </a:p>
            <a:p>
              <a:pPr algn="ctr"/>
              <a:r>
                <a:rPr lang="en-US" sz="1050" dirty="0"/>
                <a:t>……………………………………</a:t>
              </a:r>
            </a:p>
            <a:p>
              <a:pPr algn="ctr"/>
              <a:r>
                <a:rPr lang="en-US" sz="1050" dirty="0"/>
                <a:t>……………………………………</a:t>
              </a:r>
            </a:p>
            <a:p>
              <a:pPr algn="ctr"/>
              <a:r>
                <a:rPr lang="en-US" sz="1050" dirty="0"/>
                <a:t>……………………………………</a:t>
              </a:r>
            </a:p>
            <a:p>
              <a:pPr algn="ctr"/>
              <a:r>
                <a:rPr lang="en-US" sz="1050" dirty="0"/>
                <a:t>……………………………………</a:t>
              </a:r>
            </a:p>
            <a:p>
              <a:pPr algn="ctr"/>
              <a:r>
                <a:rPr lang="en-US" sz="1050" dirty="0"/>
                <a:t>……………………………………</a:t>
              </a:r>
            </a:p>
          </p:txBody>
        </p:sp>
        <p:sp>
          <p:nvSpPr>
            <p:cNvPr id="7" name="TextBox 6"/>
            <p:cNvSpPr txBox="1"/>
            <p:nvPr/>
          </p:nvSpPr>
          <p:spPr>
            <a:xfrm>
              <a:off x="6019800" y="4404508"/>
              <a:ext cx="1838773" cy="338554"/>
            </a:xfrm>
            <a:prstGeom prst="rect">
              <a:avLst/>
            </a:prstGeom>
            <a:noFill/>
          </p:spPr>
          <p:txBody>
            <a:bodyPr wrap="square" rtlCol="0">
              <a:spAutoFit/>
            </a:bodyPr>
            <a:lstStyle/>
            <a:p>
              <a:r>
                <a:rPr lang="en-US" sz="1600" i="1" dirty="0"/>
                <a:t>assembly (.</a:t>
              </a:r>
              <a:r>
                <a:rPr lang="en-US" sz="1600" i="1" dirty="0" err="1"/>
                <a:t>dll</a:t>
              </a:r>
              <a:r>
                <a:rPr lang="en-US" sz="1600" i="1" dirty="0"/>
                <a:t> or .exe)</a:t>
              </a:r>
            </a:p>
          </p:txBody>
        </p:sp>
      </p:grpSp>
      <p:grpSp>
        <p:nvGrpSpPr>
          <p:cNvPr id="21" name="Group 20"/>
          <p:cNvGrpSpPr/>
          <p:nvPr/>
        </p:nvGrpSpPr>
        <p:grpSpPr>
          <a:xfrm>
            <a:off x="5943600" y="3219062"/>
            <a:ext cx="2438400" cy="1143000"/>
            <a:chOff x="5943600" y="3219062"/>
            <a:chExt cx="2438400" cy="1143000"/>
          </a:xfrm>
        </p:grpSpPr>
        <p:sp>
          <p:nvSpPr>
            <p:cNvPr id="11" name="Rectangle 10"/>
            <p:cNvSpPr/>
            <p:nvPr/>
          </p:nvSpPr>
          <p:spPr>
            <a:xfrm>
              <a:off x="5943600" y="3219062"/>
              <a:ext cx="1905000" cy="3048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5943600" y="3562737"/>
              <a:ext cx="1905000" cy="45720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5943600" y="4057262"/>
              <a:ext cx="1905000" cy="3048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Connector 14"/>
            <p:cNvCxnSpPr>
              <a:stCxn id="11" idx="3"/>
            </p:cNvCxnSpPr>
            <p:nvPr/>
          </p:nvCxnSpPr>
          <p:spPr>
            <a:xfrm>
              <a:off x="7848600" y="3371462"/>
              <a:ext cx="533400" cy="3623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2" idx="3"/>
            </p:cNvCxnSpPr>
            <p:nvPr/>
          </p:nvCxnSpPr>
          <p:spPr>
            <a:xfrm flipV="1">
              <a:off x="7848600" y="3733800"/>
              <a:ext cx="533400" cy="575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13" idx="3"/>
            </p:cNvCxnSpPr>
            <p:nvPr/>
          </p:nvCxnSpPr>
          <p:spPr>
            <a:xfrm flipV="1">
              <a:off x="7848600" y="3733800"/>
              <a:ext cx="533400" cy="475862"/>
            </a:xfrm>
            <a:prstGeom prst="line">
              <a:avLst/>
            </a:prstGeom>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rot="2267807">
            <a:off x="8159135" y="3587641"/>
            <a:ext cx="990600" cy="276999"/>
          </a:xfrm>
          <a:prstGeom prst="rect">
            <a:avLst/>
          </a:prstGeom>
          <a:noFill/>
        </p:spPr>
        <p:txBody>
          <a:bodyPr wrap="square" rtlCol="0">
            <a:spAutoFit/>
          </a:bodyPr>
          <a:lstStyle/>
          <a:p>
            <a:r>
              <a:rPr lang="en-US" sz="1200" i="1" dirty="0"/>
              <a:t>namespaces</a:t>
            </a:r>
          </a:p>
        </p:txBody>
      </p:sp>
    </p:spTree>
    <p:extLst>
      <p:ext uri="{BB962C8B-B14F-4D97-AF65-F5344CB8AC3E}">
        <p14:creationId xmlns:p14="http://schemas.microsoft.com/office/powerpoint/2010/main" val="133426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Right)">
                                      <p:cBhvr>
                                        <p:cTn id="24" dur="500"/>
                                        <p:tgtEl>
                                          <p:spTgt spid="21"/>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 calcmode="lin" valueType="num">
                                      <p:cBhvr>
                                        <p:cTn id="30" dur="500" fill="hold"/>
                                        <p:tgtEl>
                                          <p:spTgt spid="20"/>
                                        </p:tgtEl>
                                        <p:attrNameLst>
                                          <p:attrName>style.rotation</p:attrName>
                                        </p:attrNameLst>
                                      </p:cBhvr>
                                      <p:tavLst>
                                        <p:tav tm="0">
                                          <p:val>
                                            <p:fltVal val="360"/>
                                          </p:val>
                                        </p:tav>
                                        <p:tav tm="100000">
                                          <p:val>
                                            <p:fltVal val="0"/>
                                          </p:val>
                                        </p:tav>
                                      </p:tavLst>
                                    </p:anim>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a:t>
            </a:r>
          </a:p>
        </p:txBody>
      </p:sp>
      <p:sp>
        <p:nvSpPr>
          <p:cNvPr id="3" name="Content Placeholder 2"/>
          <p:cNvSpPr>
            <a:spLocks noGrp="1"/>
          </p:cNvSpPr>
          <p:nvPr>
            <p:ph idx="1"/>
          </p:nvPr>
        </p:nvSpPr>
        <p:spPr/>
        <p:txBody>
          <a:bodyPr>
            <a:normAutofit/>
          </a:bodyPr>
          <a:lstStyle/>
          <a:p>
            <a:r>
              <a:rPr lang="en-US" dirty="0"/>
              <a:t>What’s the relation between assemblies and namespaces?</a:t>
            </a:r>
          </a:p>
          <a:p>
            <a:pPr lvl="1"/>
            <a:r>
              <a:rPr lang="en-US" dirty="0"/>
              <a:t>One assembly contains one</a:t>
            </a:r>
            <a:br>
              <a:rPr lang="en-US" dirty="0"/>
            </a:br>
            <a:r>
              <a:rPr lang="en-US" dirty="0"/>
              <a:t>or more namespaces</a:t>
            </a:r>
          </a:p>
          <a:p>
            <a:pPr lvl="1"/>
            <a:r>
              <a:rPr lang="en-US" dirty="0"/>
              <a:t>Let’s investigate the </a:t>
            </a:r>
            <a:r>
              <a:rPr lang="en-US" i="1" dirty="0"/>
              <a:t>System.dll</a:t>
            </a:r>
            <a:br>
              <a:rPr lang="en-US" i="1" dirty="0"/>
            </a:br>
            <a:r>
              <a:rPr lang="en-US" dirty="0"/>
              <a:t>assembly in the </a:t>
            </a:r>
            <a:r>
              <a:rPr lang="en-US" i="1" dirty="0"/>
              <a:t>Object Browser</a:t>
            </a:r>
          </a:p>
          <a:p>
            <a:pPr lvl="2"/>
            <a:r>
              <a:rPr lang="en-US" dirty="0"/>
              <a:t>Just double click </a:t>
            </a:r>
            <a:r>
              <a:rPr lang="en-US" i="1" dirty="0"/>
              <a:t>System</a:t>
            </a:r>
            <a:r>
              <a:rPr lang="en-US" dirty="0"/>
              <a:t> in any</a:t>
            </a:r>
            <a:br>
              <a:rPr lang="en-US" dirty="0"/>
            </a:br>
            <a:r>
              <a:rPr lang="en-US" dirty="0"/>
              <a:t>project’s </a:t>
            </a:r>
            <a:r>
              <a:rPr lang="en-US" i="1" dirty="0"/>
              <a:t>References</a:t>
            </a:r>
            <a:r>
              <a:rPr lang="en-US" dirty="0"/>
              <a:t> tree</a:t>
            </a:r>
          </a:p>
        </p:txBody>
      </p:sp>
      <p:pic>
        <p:nvPicPr>
          <p:cNvPr id="54274" name="Picture 2"/>
          <p:cNvPicPr>
            <a:picLocks noChangeAspect="1" noChangeArrowheads="1"/>
          </p:cNvPicPr>
          <p:nvPr/>
        </p:nvPicPr>
        <p:blipFill>
          <a:blip r:embed="rId2"/>
          <a:srcRect/>
          <a:stretch>
            <a:fillRect/>
          </a:stretch>
        </p:blipFill>
        <p:spPr bwMode="auto">
          <a:xfrm>
            <a:off x="3352800" y="5343525"/>
            <a:ext cx="1362075" cy="1209675"/>
          </a:xfrm>
          <a:prstGeom prst="rect">
            <a:avLst/>
          </a:prstGeom>
          <a:ln>
            <a:noFill/>
          </a:ln>
          <a:effectLst>
            <a:outerShdw blurRad="292100" dist="139700" dir="2700000" algn="tl" rotWithShape="0">
              <a:srgbClr val="333333">
                <a:alpha val="65000"/>
              </a:srgbClr>
            </a:outerShdw>
          </a:effectLst>
        </p:spPr>
      </p:pic>
      <p:pic>
        <p:nvPicPr>
          <p:cNvPr id="54275" name="Picture 3"/>
          <p:cNvPicPr>
            <a:picLocks noChangeAspect="1" noChangeArrowheads="1"/>
          </p:cNvPicPr>
          <p:nvPr/>
        </p:nvPicPr>
        <p:blipFill>
          <a:blip r:embed="rId3"/>
          <a:srcRect/>
          <a:stretch>
            <a:fillRect/>
          </a:stretch>
        </p:blipFill>
        <p:spPr bwMode="auto">
          <a:xfrm>
            <a:off x="6553200" y="2303458"/>
            <a:ext cx="2399767" cy="4249742"/>
          </a:xfrm>
          <a:prstGeom prst="rect">
            <a:avLst/>
          </a:prstGeom>
          <a:noFill/>
          <a:ln w="9525">
            <a:noFill/>
            <a:miter lim="800000"/>
            <a:headEnd/>
            <a:tailEnd/>
          </a:ln>
          <a:effectLst/>
        </p:spPr>
      </p:pic>
      <p:grpSp>
        <p:nvGrpSpPr>
          <p:cNvPr id="11" name="Group 10"/>
          <p:cNvGrpSpPr/>
          <p:nvPr/>
        </p:nvGrpSpPr>
        <p:grpSpPr>
          <a:xfrm>
            <a:off x="7848505" y="2808858"/>
            <a:ext cx="947024" cy="893193"/>
            <a:chOff x="7848505" y="2808858"/>
            <a:chExt cx="947024" cy="893193"/>
          </a:xfrm>
        </p:grpSpPr>
        <p:sp>
          <p:nvSpPr>
            <p:cNvPr id="6" name="TextBox 5"/>
            <p:cNvSpPr txBox="1"/>
            <p:nvPr/>
          </p:nvSpPr>
          <p:spPr>
            <a:xfrm rot="3702219">
              <a:off x="8218127" y="3124650"/>
              <a:ext cx="893193" cy="261610"/>
            </a:xfrm>
            <a:prstGeom prst="rect">
              <a:avLst/>
            </a:prstGeom>
            <a:noFill/>
          </p:spPr>
          <p:txBody>
            <a:bodyPr wrap="none" rtlCol="0">
              <a:spAutoFit/>
            </a:bodyPr>
            <a:lstStyle/>
            <a:p>
              <a:r>
                <a:rPr lang="en-US" sz="1100" b="1" dirty="0">
                  <a:solidFill>
                    <a:srgbClr val="FF0000"/>
                  </a:solidFill>
                </a:rPr>
                <a:t>assemblies</a:t>
              </a:r>
            </a:p>
          </p:txBody>
        </p:sp>
        <p:sp>
          <p:nvSpPr>
            <p:cNvPr id="7" name="Half Frame 6"/>
            <p:cNvSpPr/>
            <p:nvPr/>
          </p:nvSpPr>
          <p:spPr>
            <a:xfrm rot="8029636">
              <a:off x="7824960" y="2999899"/>
              <a:ext cx="561992" cy="514901"/>
            </a:xfrm>
            <a:prstGeom prst="halfFrame">
              <a:avLst>
                <a:gd name="adj1" fmla="val 8825"/>
                <a:gd name="adj2" fmla="val 962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grpSp>
      <p:grpSp>
        <p:nvGrpSpPr>
          <p:cNvPr id="12" name="Group 11"/>
          <p:cNvGrpSpPr/>
          <p:nvPr/>
        </p:nvGrpSpPr>
        <p:grpSpPr>
          <a:xfrm>
            <a:off x="7356666" y="3666807"/>
            <a:ext cx="1746744" cy="2865109"/>
            <a:chOff x="7356666" y="3666807"/>
            <a:chExt cx="1746744" cy="2865109"/>
          </a:xfrm>
        </p:grpSpPr>
        <p:sp>
          <p:nvSpPr>
            <p:cNvPr id="8" name="TextBox 7"/>
            <p:cNvSpPr txBox="1"/>
            <p:nvPr/>
          </p:nvSpPr>
          <p:spPr>
            <a:xfrm rot="5112553">
              <a:off x="8481124" y="4027483"/>
              <a:ext cx="982961" cy="261610"/>
            </a:xfrm>
            <a:prstGeom prst="rect">
              <a:avLst/>
            </a:prstGeom>
            <a:noFill/>
          </p:spPr>
          <p:txBody>
            <a:bodyPr wrap="none" rtlCol="0">
              <a:spAutoFit/>
            </a:bodyPr>
            <a:lstStyle/>
            <a:p>
              <a:r>
                <a:rPr lang="en-US" sz="1100" b="1" dirty="0">
                  <a:solidFill>
                    <a:schemeClr val="accent1"/>
                  </a:solidFill>
                </a:rPr>
                <a:t>namespaces</a:t>
              </a:r>
            </a:p>
          </p:txBody>
        </p:sp>
        <p:sp>
          <p:nvSpPr>
            <p:cNvPr id="9" name="Half Frame 8"/>
            <p:cNvSpPr/>
            <p:nvPr/>
          </p:nvSpPr>
          <p:spPr>
            <a:xfrm rot="6432386">
              <a:off x="6507848" y="4603900"/>
              <a:ext cx="2776834" cy="1079198"/>
            </a:xfrm>
            <a:prstGeom prst="halfFrame">
              <a:avLst>
                <a:gd name="adj1" fmla="val 8825"/>
                <a:gd name="adj2" fmla="val 96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84437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12" presetClass="entr" presetSubtype="4" fill="hold" nodeType="afterEffect">
                                  <p:stCondLst>
                                    <p:cond delay="0"/>
                                  </p:stCondLst>
                                  <p:childTnLst>
                                    <p:set>
                                      <p:cBhvr>
                                        <p:cTn id="13" dur="1" fill="hold">
                                          <p:stCondLst>
                                            <p:cond delay="0"/>
                                          </p:stCondLst>
                                        </p:cTn>
                                        <p:tgtEl>
                                          <p:spTgt spid="54274"/>
                                        </p:tgtEl>
                                        <p:attrNameLst>
                                          <p:attrName>style.visibility</p:attrName>
                                        </p:attrNameLst>
                                      </p:cBhvr>
                                      <p:to>
                                        <p:strVal val="visible"/>
                                      </p:to>
                                    </p:set>
                                    <p:animEffect transition="in" filter="slide(fromBottom)">
                                      <p:cBhvr>
                                        <p:cTn id="14" dur="500"/>
                                        <p:tgtEl>
                                          <p:spTgt spid="5427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54275"/>
                                        </p:tgtEl>
                                        <p:attrNameLst>
                                          <p:attrName>style.visibility</p:attrName>
                                        </p:attrNameLst>
                                      </p:cBhvr>
                                      <p:to>
                                        <p:strVal val="visible"/>
                                      </p:to>
                                    </p:set>
                                    <p:animEffect transition="in" filter="slide(fromRight)">
                                      <p:cBhvr>
                                        <p:cTn id="19" dur="500"/>
                                        <p:tgtEl>
                                          <p:spTgt spid="54275"/>
                                        </p:tgtEl>
                                      </p:cBhvr>
                                    </p:animEffect>
                                  </p:childTnLst>
                                </p:cTn>
                              </p:par>
                            </p:childTnLst>
                          </p:cTn>
                        </p:par>
                        <p:par>
                          <p:cTn id="20" fill="hold">
                            <p:stCondLst>
                              <p:cond delay="500"/>
                            </p:stCondLst>
                            <p:childTnLst>
                              <p:par>
                                <p:cTn id="21" presetID="1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Right)">
                                      <p:cBhvr>
                                        <p:cTn id="23" dur="500"/>
                                        <p:tgtEl>
                                          <p:spTgt spid="11"/>
                                        </p:tgtEl>
                                      </p:cBhvr>
                                    </p:animEffect>
                                  </p:childTnLst>
                                </p:cTn>
                              </p:par>
                            </p:childTnLst>
                          </p:cTn>
                        </p:par>
                        <p:par>
                          <p:cTn id="24" fill="hold">
                            <p:stCondLst>
                              <p:cond delay="1000"/>
                            </p:stCondLst>
                            <p:childTnLst>
                              <p:par>
                                <p:cTn id="25" presetID="1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Righ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On the other hand, the implementation of a namespace can be split into multiple assemblies</a:t>
            </a:r>
          </a:p>
          <a:p>
            <a:pPr lvl="1"/>
            <a:r>
              <a:rPr lang="en-US" dirty="0"/>
              <a:t>Check namespace </a:t>
            </a:r>
            <a:r>
              <a:rPr lang="en-US" i="1" dirty="0"/>
              <a:t>System.IO</a:t>
            </a:r>
            <a:r>
              <a:rPr lang="en-US" dirty="0"/>
              <a:t>, for example, in</a:t>
            </a:r>
          </a:p>
          <a:p>
            <a:pPr lvl="2"/>
            <a:r>
              <a:rPr lang="en-US" i="1" dirty="0"/>
              <a:t>System.dll</a:t>
            </a:r>
            <a:r>
              <a:rPr lang="en-US" dirty="0"/>
              <a:t> assembly</a:t>
            </a:r>
          </a:p>
          <a:p>
            <a:pPr lvl="2"/>
            <a:r>
              <a:rPr lang="en-US" i="1" dirty="0"/>
              <a:t>mscorlib.dll</a:t>
            </a:r>
            <a:r>
              <a:rPr lang="en-US" dirty="0"/>
              <a:t> assembly</a:t>
            </a:r>
          </a:p>
          <a:p>
            <a:pPr lvl="2"/>
            <a:r>
              <a:rPr lang="en-US" i="1" dirty="0" err="1"/>
              <a:t>System.Core.dll</a:t>
            </a:r>
            <a:r>
              <a:rPr lang="en-US" dirty="0"/>
              <a:t> assembly</a:t>
            </a:r>
          </a:p>
          <a:p>
            <a:pPr lvl="2"/>
            <a:endParaRPr lang="en-US" dirty="0"/>
          </a:p>
          <a:p>
            <a:pPr lvl="2"/>
            <a:endParaRPr lang="en-US" dirty="0"/>
          </a:p>
        </p:txBody>
      </p:sp>
    </p:spTree>
    <p:extLst>
      <p:ext uri="{BB962C8B-B14F-4D97-AF65-F5344CB8AC3E}">
        <p14:creationId xmlns:p14="http://schemas.microsoft.com/office/powerpoint/2010/main" val="79564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Consuming namespaces</a:t>
            </a:r>
          </a:p>
        </p:txBody>
      </p:sp>
      <p:sp>
        <p:nvSpPr>
          <p:cNvPr id="4" name="Content Placeholder 3"/>
          <p:cNvSpPr>
            <a:spLocks noGrp="1"/>
          </p:cNvSpPr>
          <p:nvPr>
            <p:ph idx="1"/>
          </p:nvPr>
        </p:nvSpPr>
        <p:spPr/>
        <p:txBody>
          <a:bodyPr/>
          <a:lstStyle/>
          <a:p>
            <a:pPr lvl="1"/>
            <a:r>
              <a:rPr lang="en-US" b="1" dirty="0"/>
              <a:t>using</a:t>
            </a:r>
            <a:r>
              <a:rPr lang="en-US" dirty="0"/>
              <a:t> &lt;namespace&gt;</a:t>
            </a:r>
          </a:p>
          <a:p>
            <a:pPr lvl="1"/>
            <a:r>
              <a:rPr lang="en-US" dirty="0"/>
              <a:t>The lazy/smart way:</a:t>
            </a:r>
          </a:p>
          <a:p>
            <a:pPr lvl="2"/>
            <a:r>
              <a:rPr lang="en-US" dirty="0"/>
              <a:t>Type the name of the target type you want to consume (such as class)</a:t>
            </a:r>
          </a:p>
          <a:p>
            <a:pPr lvl="2"/>
            <a:r>
              <a:rPr lang="en-US" dirty="0"/>
              <a:t>Press </a:t>
            </a:r>
            <a:r>
              <a:rPr lang="en-US" b="1" dirty="0"/>
              <a:t>CTRL .</a:t>
            </a:r>
            <a:r>
              <a:rPr lang="en-US" dirty="0"/>
              <a:t> (dot) to open the smart tag</a:t>
            </a:r>
          </a:p>
          <a:p>
            <a:pPr lvl="2"/>
            <a:r>
              <a:rPr lang="en-US" dirty="0"/>
              <a:t>Press ENTER to have the namespace automagically imported to your file</a:t>
            </a:r>
          </a:p>
        </p:txBody>
      </p:sp>
      <p:pic>
        <p:nvPicPr>
          <p:cNvPr id="55298" name="Picture 2"/>
          <p:cNvPicPr>
            <a:picLocks noChangeAspect="1" noChangeArrowheads="1"/>
          </p:cNvPicPr>
          <p:nvPr/>
        </p:nvPicPr>
        <p:blipFill>
          <a:blip r:embed="rId3"/>
          <a:srcRect/>
          <a:stretch>
            <a:fillRect/>
          </a:stretch>
        </p:blipFill>
        <p:spPr bwMode="auto">
          <a:xfrm>
            <a:off x="5562600" y="1447800"/>
            <a:ext cx="3357563" cy="7620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3295649" y="4572000"/>
            <a:ext cx="3279381" cy="1676400"/>
          </a:xfrm>
          <a:prstGeom prst="rect">
            <a:avLst/>
          </a:prstGeom>
        </p:spPr>
      </p:pic>
    </p:spTree>
    <p:extLst>
      <p:ext uri="{BB962C8B-B14F-4D97-AF65-F5344CB8AC3E}">
        <p14:creationId xmlns:p14="http://schemas.microsoft.com/office/powerpoint/2010/main" val="2818033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5298"/>
                                        </p:tgtEl>
                                        <p:attrNameLst>
                                          <p:attrName>style.visibility</p:attrName>
                                        </p:attrNameLst>
                                      </p:cBhvr>
                                      <p:to>
                                        <p:strVal val="visible"/>
                                      </p:to>
                                    </p:set>
                                    <p:animEffect transition="in" filter="slide(fromRight)">
                                      <p:cBhvr>
                                        <p:cTn id="11" dur="500"/>
                                        <p:tgtEl>
                                          <p:spTgt spid="552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Final notes on namespaces</a:t>
            </a:r>
          </a:p>
        </p:txBody>
      </p:sp>
      <p:sp>
        <p:nvSpPr>
          <p:cNvPr id="325635" name="Rectangle 3"/>
          <p:cNvSpPr>
            <a:spLocks noGrp="1" noChangeArrowheads="1"/>
          </p:cNvSpPr>
          <p:nvPr>
            <p:ph idx="1"/>
          </p:nvPr>
        </p:nvSpPr>
        <p:spPr/>
        <p:txBody>
          <a:bodyPr/>
          <a:lstStyle/>
          <a:p>
            <a:r>
              <a:rPr lang="en-US" dirty="0"/>
              <a:t>Namespaces can also be nested</a:t>
            </a:r>
          </a:p>
          <a:p>
            <a:endParaRPr lang="en-US" dirty="0"/>
          </a:p>
          <a:p>
            <a:endParaRPr lang="en-US" dirty="0"/>
          </a:p>
          <a:p>
            <a:endParaRPr lang="en-US" dirty="0"/>
          </a:p>
          <a:p>
            <a:r>
              <a:rPr lang="en-US" dirty="0"/>
              <a:t>Or qualified</a:t>
            </a:r>
          </a:p>
        </p:txBody>
      </p:sp>
      <p:sp>
        <p:nvSpPr>
          <p:cNvPr id="325636" name="Rectangle 4"/>
          <p:cNvSpPr>
            <a:spLocks noChangeArrowheads="1"/>
          </p:cNvSpPr>
          <p:nvPr/>
        </p:nvSpPr>
        <p:spPr bwMode="auto">
          <a:xfrm>
            <a:off x="1447800" y="2076856"/>
            <a:ext cx="6858000" cy="1538883"/>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a:spAutoFit/>
          </a:bodyPr>
          <a:lstStyle/>
          <a:p>
            <a:pPr marL="279400" indent="-279400">
              <a:lnSpc>
                <a:spcPct val="85000"/>
              </a:lnSpc>
            </a:pPr>
            <a:r>
              <a:rPr lang="en-US" sz="2000" b="1" dirty="0">
                <a:solidFill>
                  <a:srgbClr val="0070C0"/>
                </a:solidFill>
                <a:latin typeface="Lucida Sans Typewriter" pitchFamily="49" charset="0"/>
              </a:rPr>
              <a:t>namespace</a:t>
            </a:r>
            <a:r>
              <a:rPr lang="en-US" sz="2000" dirty="0">
                <a:latin typeface="Lucida Sans Typewriter" pitchFamily="49" charset="0"/>
              </a:rPr>
              <a:t> </a:t>
            </a:r>
            <a:r>
              <a:rPr lang="en-US" sz="2000" dirty="0" err="1">
                <a:latin typeface="Lucida Sans Typewriter" pitchFamily="49" charset="0"/>
              </a:rPr>
              <a:t>BugTracker</a:t>
            </a:r>
            <a:r>
              <a:rPr lang="en-US" sz="2000" dirty="0">
                <a:latin typeface="Lucida Sans Typewriter" pitchFamily="49" charset="0"/>
              </a:rPr>
              <a:t> {</a:t>
            </a:r>
          </a:p>
          <a:p>
            <a:pPr marL="279400" indent="-279400">
              <a:lnSpc>
                <a:spcPct val="85000"/>
              </a:lnSpc>
            </a:pPr>
            <a:r>
              <a:rPr lang="en-US" sz="2000" dirty="0">
                <a:latin typeface="Lucida Sans Typewriter" pitchFamily="49" charset="0"/>
              </a:rPr>
              <a:t>	</a:t>
            </a:r>
            <a:r>
              <a:rPr lang="en-US" sz="2000" b="1" dirty="0">
                <a:solidFill>
                  <a:srgbClr val="0070C0"/>
                </a:solidFill>
                <a:latin typeface="Lucida Sans Typewriter" pitchFamily="49" charset="0"/>
              </a:rPr>
              <a:t>namespace</a:t>
            </a:r>
            <a:r>
              <a:rPr lang="en-US" sz="2000" dirty="0">
                <a:latin typeface="Lucida Sans Typewriter" pitchFamily="49" charset="0"/>
              </a:rPr>
              <a:t> GUI {</a:t>
            </a:r>
          </a:p>
          <a:p>
            <a:pPr marL="279400" indent="-279400"/>
            <a:r>
              <a:rPr lang="en-US" sz="2000" dirty="0">
                <a:latin typeface="Lucida Sans Typewriter" pitchFamily="49" charset="0"/>
              </a:rPr>
              <a:t>		</a:t>
            </a:r>
            <a:r>
              <a:rPr lang="en-US" sz="2000" b="1" dirty="0">
                <a:solidFill>
                  <a:srgbClr val="0070C0"/>
                </a:solidFill>
                <a:latin typeface="Lucida Sans Typewriter" pitchFamily="49" charset="0"/>
              </a:rPr>
              <a:t>public class</a:t>
            </a:r>
            <a:r>
              <a:rPr lang="en-US" sz="2000" dirty="0">
                <a:latin typeface="Lucida Sans Typewriter" pitchFamily="49" charset="0"/>
              </a:rPr>
              <a:t> </a:t>
            </a:r>
            <a:r>
              <a:rPr lang="en-US" sz="2000" dirty="0" err="1">
                <a:latin typeface="Lucida Sans Typewriter" pitchFamily="49" charset="0"/>
              </a:rPr>
              <a:t>FrmAddBug</a:t>
            </a:r>
            <a:r>
              <a:rPr lang="en-US" sz="2000" dirty="0">
                <a:latin typeface="Lucida Sans Typewriter" pitchFamily="49" charset="0"/>
              </a:rPr>
              <a:t> () { ... }</a:t>
            </a:r>
          </a:p>
          <a:p>
            <a:pPr marL="279400" indent="-279400"/>
            <a:r>
              <a:rPr lang="en-US" sz="2000" dirty="0">
                <a:latin typeface="Lucida Sans Typewriter" pitchFamily="49" charset="0"/>
              </a:rPr>
              <a:t>	}</a:t>
            </a:r>
          </a:p>
          <a:p>
            <a:pPr marL="279400" indent="-279400"/>
            <a:r>
              <a:rPr lang="en-US" sz="2000" dirty="0">
                <a:latin typeface="Lucida Sans Typewriter" pitchFamily="49" charset="0"/>
              </a:rPr>
              <a:t>}</a:t>
            </a:r>
          </a:p>
        </p:txBody>
      </p:sp>
      <p:sp>
        <p:nvSpPr>
          <p:cNvPr id="325638" name="Rectangle 6"/>
          <p:cNvSpPr>
            <a:spLocks noChangeArrowheads="1"/>
          </p:cNvSpPr>
          <p:nvPr/>
        </p:nvSpPr>
        <p:spPr bwMode="auto">
          <a:xfrm>
            <a:off x="2514600" y="5181600"/>
            <a:ext cx="3733800" cy="400110"/>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wrap="square">
            <a:spAutoFit/>
          </a:bodyPr>
          <a:lstStyle/>
          <a:p>
            <a:pPr marL="279400" indent="-279400"/>
            <a:r>
              <a:rPr lang="en-US" sz="2000" b="1" dirty="0">
                <a:solidFill>
                  <a:srgbClr val="0070C0"/>
                </a:solidFill>
                <a:latin typeface="Lucida Sans Typewriter" pitchFamily="49" charset="0"/>
              </a:rPr>
              <a:t>using</a:t>
            </a:r>
            <a:r>
              <a:rPr lang="en-US" sz="2000" dirty="0">
                <a:latin typeface="Lucida Sans Typewriter" pitchFamily="49" charset="0"/>
              </a:rPr>
              <a:t> BugTracker.GUI;</a:t>
            </a:r>
          </a:p>
        </p:txBody>
      </p:sp>
      <p:sp>
        <p:nvSpPr>
          <p:cNvPr id="11" name="Rectangle 4"/>
          <p:cNvSpPr>
            <a:spLocks noChangeArrowheads="1"/>
          </p:cNvSpPr>
          <p:nvPr/>
        </p:nvSpPr>
        <p:spPr bwMode="auto">
          <a:xfrm>
            <a:off x="1447800" y="4419600"/>
            <a:ext cx="6858000" cy="353943"/>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a:spAutoFit/>
          </a:bodyPr>
          <a:lstStyle/>
          <a:p>
            <a:pPr marL="279400" indent="-279400">
              <a:lnSpc>
                <a:spcPct val="85000"/>
              </a:lnSpc>
            </a:pPr>
            <a:r>
              <a:rPr lang="en-US" sz="2000" b="1" dirty="0">
                <a:solidFill>
                  <a:srgbClr val="0070C0"/>
                </a:solidFill>
                <a:latin typeface="Lucida Sans Typewriter" pitchFamily="49" charset="0"/>
              </a:rPr>
              <a:t>namespace</a:t>
            </a:r>
            <a:r>
              <a:rPr lang="en-US" sz="2000" dirty="0">
                <a:latin typeface="Lucida Sans Typewriter" pitchFamily="49" charset="0"/>
              </a:rPr>
              <a:t> BugTracker.GUI { ... }</a:t>
            </a:r>
          </a:p>
        </p:txBody>
      </p:sp>
      <p:sp>
        <p:nvSpPr>
          <p:cNvPr id="12" name="Rectangle 6"/>
          <p:cNvSpPr>
            <a:spLocks noChangeArrowheads="1"/>
          </p:cNvSpPr>
          <p:nvPr/>
        </p:nvSpPr>
        <p:spPr bwMode="auto">
          <a:xfrm>
            <a:off x="2514600" y="5695890"/>
            <a:ext cx="3733800" cy="707886"/>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wrap="square">
            <a:spAutoFit/>
          </a:bodyPr>
          <a:lstStyle/>
          <a:p>
            <a:pPr marL="279400" indent="-279400"/>
            <a:r>
              <a:rPr lang="en-US" sz="2000" b="1" dirty="0">
                <a:solidFill>
                  <a:srgbClr val="0070C0"/>
                </a:solidFill>
                <a:latin typeface="Lucida Sans Typewriter" pitchFamily="49" charset="0"/>
              </a:rPr>
              <a:t>using</a:t>
            </a:r>
            <a:r>
              <a:rPr lang="en-US" sz="2000" dirty="0">
                <a:latin typeface="Lucida Sans Typewriter" pitchFamily="49" charset="0"/>
              </a:rPr>
              <a:t> </a:t>
            </a:r>
            <a:r>
              <a:rPr lang="en-US" sz="2000" dirty="0" err="1">
                <a:latin typeface="Lucida Sans Typewriter" pitchFamily="49" charset="0"/>
              </a:rPr>
              <a:t>BugTracker</a:t>
            </a:r>
            <a:r>
              <a:rPr lang="en-US" sz="2000" dirty="0">
                <a:latin typeface="Lucida Sans Typewriter" pitchFamily="49" charset="0"/>
              </a:rPr>
              <a:t>;</a:t>
            </a:r>
          </a:p>
          <a:p>
            <a:pPr marL="279400" indent="-279400"/>
            <a:r>
              <a:rPr lang="en-US" sz="2000" b="1" dirty="0">
                <a:solidFill>
                  <a:srgbClr val="0070C0"/>
                </a:solidFill>
                <a:latin typeface="Lucida Sans Typewriter" pitchFamily="49" charset="0"/>
              </a:rPr>
              <a:t>using</a:t>
            </a:r>
            <a:r>
              <a:rPr lang="en-US" sz="2000" dirty="0">
                <a:latin typeface="Lucida Sans Typewriter" pitchFamily="49" charset="0"/>
              </a:rPr>
              <a:t> GUI;</a:t>
            </a:r>
          </a:p>
        </p:txBody>
      </p:sp>
      <p:pic>
        <p:nvPicPr>
          <p:cNvPr id="13" name="Picture 3" descr="C:\Users\afurtado\AppData\Local\Microsoft\Windows\Temporary Internet Files\Content.IE5\4O4X4QXP\MCj04315210000[1].png"/>
          <p:cNvPicPr>
            <a:picLocks noChangeAspect="1" noChangeArrowheads="1"/>
          </p:cNvPicPr>
          <p:nvPr/>
        </p:nvPicPr>
        <p:blipFill>
          <a:blip r:embed="rId3"/>
          <a:srcRect/>
          <a:stretch>
            <a:fillRect/>
          </a:stretch>
        </p:blipFill>
        <p:spPr bwMode="auto">
          <a:xfrm>
            <a:off x="6353784" y="5830112"/>
            <a:ext cx="533400" cy="533400"/>
          </a:xfrm>
          <a:prstGeom prst="rect">
            <a:avLst/>
          </a:prstGeom>
          <a:noFill/>
        </p:spPr>
      </p:pic>
      <p:pic>
        <p:nvPicPr>
          <p:cNvPr id="14" name="Picture 5" descr="C:\Users\afurtado\AppData\Local\Microsoft\Windows\Temporary Internet Files\Content.IE5\32GD6E3F\MCj04326010000[1].png"/>
          <p:cNvPicPr>
            <a:picLocks noChangeAspect="1" noChangeArrowheads="1"/>
          </p:cNvPicPr>
          <p:nvPr/>
        </p:nvPicPr>
        <p:blipFill>
          <a:blip r:embed="rId4">
            <a:duotone>
              <a:prstClr val="black"/>
              <a:schemeClr val="accent4">
                <a:tint val="45000"/>
                <a:satMod val="400000"/>
              </a:schemeClr>
            </a:duotone>
          </a:blip>
          <a:srcRect/>
          <a:stretch>
            <a:fillRect/>
          </a:stretch>
        </p:blipFill>
        <p:spPr bwMode="auto">
          <a:xfrm>
            <a:off x="6342546" y="5162258"/>
            <a:ext cx="533286" cy="533286"/>
          </a:xfrm>
          <a:prstGeom prst="rect">
            <a:avLst/>
          </a:prstGeom>
          <a:noFill/>
        </p:spPr>
      </p:pic>
    </p:spTree>
    <p:extLst>
      <p:ext uri="{BB962C8B-B14F-4D97-AF65-F5344CB8AC3E}">
        <p14:creationId xmlns:p14="http://schemas.microsoft.com/office/powerpoint/2010/main" val="3665747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fade">
                                      <p:cBhvr>
                                        <p:cTn id="7" dur="500"/>
                                        <p:tgtEl>
                                          <p:spTgt spid="325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5636"/>
                                        </p:tgtEl>
                                        <p:attrNameLst>
                                          <p:attrName>style.visibility</p:attrName>
                                        </p:attrNameLst>
                                      </p:cBhvr>
                                      <p:to>
                                        <p:strVal val="visible"/>
                                      </p:to>
                                    </p:set>
                                    <p:animEffect transition="in" filter="fade">
                                      <p:cBhvr>
                                        <p:cTn id="10" dur="500"/>
                                        <p:tgtEl>
                                          <p:spTgt spid="3256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5635">
                                            <p:txEl>
                                              <p:pRg st="4" end="4"/>
                                            </p:txEl>
                                          </p:spTgt>
                                        </p:tgtEl>
                                        <p:attrNameLst>
                                          <p:attrName>style.visibility</p:attrName>
                                        </p:attrNameLst>
                                      </p:cBhvr>
                                      <p:to>
                                        <p:strVal val="visible"/>
                                      </p:to>
                                    </p:set>
                                    <p:animEffect transition="in" filter="fade">
                                      <p:cBhvr>
                                        <p:cTn id="15" dur="500"/>
                                        <p:tgtEl>
                                          <p:spTgt spid="325635">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5638"/>
                                        </p:tgtEl>
                                        <p:attrNameLst>
                                          <p:attrName>style.visibility</p:attrName>
                                        </p:attrNameLst>
                                      </p:cBhvr>
                                      <p:to>
                                        <p:strVal val="visible"/>
                                      </p:to>
                                    </p:set>
                                    <p:animEffect transition="in" filter="fade">
                                      <p:cBhvr>
                                        <p:cTn id="23" dur="500"/>
                                        <p:tgtEl>
                                          <p:spTgt spid="325638"/>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3"/>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strVal val="#ppt_w+.3"/>
                                          </p:val>
                                        </p:tav>
                                        <p:tav tm="100000">
                                          <p:val>
                                            <p:strVal val="#ppt_w"/>
                                          </p:val>
                                        </p:tav>
                                      </p:tavLst>
                                    </p:anim>
                                    <p:anim calcmode="lin" valueType="num">
                                      <p:cBhvr>
                                        <p:cTn id="41" dur="1000" fill="hold"/>
                                        <p:tgtEl>
                                          <p:spTgt spid="13"/>
                                        </p:tgtEl>
                                        <p:attrNameLst>
                                          <p:attrName>ppt_h</p:attrName>
                                        </p:attrNameLst>
                                      </p:cBhvr>
                                      <p:tavLst>
                                        <p:tav tm="0">
                                          <p:val>
                                            <p:strVal val="#ppt_h"/>
                                          </p:val>
                                        </p:tav>
                                        <p:tav tm="100000">
                                          <p:val>
                                            <p:strVal val="#ppt_h"/>
                                          </p:val>
                                        </p:tav>
                                      </p:tavLst>
                                    </p:anim>
                                    <p:animEffect transition="in" filter="fade">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nimBg="1"/>
      <p:bldP spid="325638"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 Platform</a:t>
            </a:r>
          </a:p>
        </p:txBody>
      </p:sp>
      <p:sp>
        <p:nvSpPr>
          <p:cNvPr id="3" name="Content Placeholder 2"/>
          <p:cNvSpPr>
            <a:spLocks noGrp="1"/>
          </p:cNvSpPr>
          <p:nvPr>
            <p:ph idx="1"/>
          </p:nvPr>
        </p:nvSpPr>
        <p:spPr/>
        <p:txBody>
          <a:bodyPr/>
          <a:lstStyle/>
          <a:p>
            <a:r>
              <a:rPr lang="en-US" dirty="0"/>
              <a:t>It’s not (only) technical stuff, it’s a much broader Microsoft initiative</a:t>
            </a:r>
          </a:p>
          <a:p>
            <a:r>
              <a:rPr lang="en-US" dirty="0"/>
              <a:t>Foundations:</a:t>
            </a:r>
          </a:p>
          <a:p>
            <a:pPr lvl="1"/>
            <a:r>
              <a:rPr lang="en-US" b="1" dirty="0"/>
              <a:t>.NET Framework </a:t>
            </a:r>
            <a:r>
              <a:rPr lang="en-US" dirty="0"/>
              <a:t>and</a:t>
            </a:r>
            <a:r>
              <a:rPr lang="en-US" b="1" dirty="0"/>
              <a:t> languages</a:t>
            </a:r>
          </a:p>
          <a:p>
            <a:pPr lvl="1"/>
            <a:r>
              <a:rPr lang="en-US" b="1" dirty="0"/>
              <a:t>Tools </a:t>
            </a:r>
            <a:r>
              <a:rPr lang="en-US" dirty="0"/>
              <a:t>(Visual Studio)</a:t>
            </a:r>
          </a:p>
          <a:p>
            <a:pPr lvl="1"/>
            <a:r>
              <a:rPr lang="en-US" dirty="0"/>
              <a:t>Servers (SQL Server, BizTalk, etc.)</a:t>
            </a:r>
          </a:p>
          <a:p>
            <a:pPr lvl="1"/>
            <a:r>
              <a:rPr lang="en-US" dirty="0"/>
              <a:t>Services (alerts, authentication, etc.)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note on deployment</a:t>
            </a:r>
          </a:p>
        </p:txBody>
      </p:sp>
      <p:sp>
        <p:nvSpPr>
          <p:cNvPr id="3" name="Content Placeholder 2"/>
          <p:cNvSpPr>
            <a:spLocks noGrp="1"/>
          </p:cNvSpPr>
          <p:nvPr>
            <p:ph sz="half" idx="1"/>
          </p:nvPr>
        </p:nvSpPr>
        <p:spPr/>
        <p:txBody>
          <a:bodyPr>
            <a:normAutofit fontScale="92500"/>
          </a:bodyPr>
          <a:lstStyle/>
          <a:p>
            <a:r>
              <a:rPr lang="en-US" dirty="0"/>
              <a:t>In .NET, the Windows Registry is legacy</a:t>
            </a:r>
          </a:p>
          <a:p>
            <a:pPr lvl="1"/>
            <a:r>
              <a:rPr lang="en-US" dirty="0">
                <a:solidFill>
                  <a:srgbClr val="FF0000"/>
                </a:solidFill>
              </a:rPr>
              <a:t>DLL Hell!</a:t>
            </a:r>
          </a:p>
          <a:p>
            <a:pPr lvl="1"/>
            <a:r>
              <a:rPr lang="en-US" dirty="0"/>
              <a:t>XCOPY deployment</a:t>
            </a:r>
            <a:br>
              <a:rPr lang="en-US" dirty="0"/>
            </a:br>
            <a:r>
              <a:rPr lang="en-US" dirty="0"/>
              <a:t>is encouraged</a:t>
            </a:r>
          </a:p>
          <a:p>
            <a:endParaRPr lang="en-US" dirty="0"/>
          </a:p>
          <a:p>
            <a:r>
              <a:rPr lang="en-US" dirty="0"/>
              <a:t>However, some assemblies may need to be shared</a:t>
            </a:r>
          </a:p>
          <a:p>
            <a:pPr lvl="1"/>
            <a:r>
              <a:rPr lang="en-US" dirty="0"/>
              <a:t>.NET System assemblies</a:t>
            </a:r>
          </a:p>
          <a:p>
            <a:pPr lvl="1"/>
            <a:r>
              <a:rPr lang="en-US" dirty="0"/>
              <a:t>Your own assembly</a:t>
            </a:r>
          </a:p>
        </p:txBody>
      </p:sp>
      <p:pic>
        <p:nvPicPr>
          <p:cNvPr id="9" name="Picture 4" descr="pensado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H="1">
            <a:off x="5578096" y="4190999"/>
            <a:ext cx="1127504" cy="2206523"/>
          </a:xfrm>
          <a:prstGeom prst="rect">
            <a:avLst/>
          </a:prstGeom>
          <a:noFill/>
        </p:spPr>
      </p:pic>
      <p:grpSp>
        <p:nvGrpSpPr>
          <p:cNvPr id="10" name="Group 9"/>
          <p:cNvGrpSpPr/>
          <p:nvPr/>
        </p:nvGrpSpPr>
        <p:grpSpPr>
          <a:xfrm>
            <a:off x="5029200" y="1418792"/>
            <a:ext cx="2286000" cy="2315008"/>
            <a:chOff x="5029200" y="1418792"/>
            <a:chExt cx="2286000" cy="2315008"/>
          </a:xfrm>
        </p:grpSpPr>
        <p:pic>
          <p:nvPicPr>
            <p:cNvPr id="4" name="Picture 3"/>
            <p:cNvPicPr>
              <a:picLocks noChangeAspect="1" noChangeArrowheads="1"/>
            </p:cNvPicPr>
            <p:nvPr/>
          </p:nvPicPr>
          <p:blipFill>
            <a:blip r:embed="rId3"/>
            <a:srcRect/>
            <a:stretch>
              <a:fillRect/>
            </a:stretch>
          </p:blipFill>
          <p:spPr bwMode="auto">
            <a:xfrm>
              <a:off x="5715000" y="2256992"/>
              <a:ext cx="608734" cy="781483"/>
            </a:xfrm>
            <a:prstGeom prst="rect">
              <a:avLst/>
            </a:prstGeom>
            <a:noFill/>
            <a:ln w="9525">
              <a:noFill/>
              <a:miter lim="800000"/>
              <a:headEnd/>
              <a:tailEnd/>
            </a:ln>
            <a:effectLst>
              <a:glow rad="228600">
                <a:schemeClr val="accent3">
                  <a:satMod val="175000"/>
                  <a:alpha val="40000"/>
                </a:schemeClr>
              </a:glow>
            </a:effectLst>
          </p:spPr>
        </p:pic>
        <p:pic>
          <p:nvPicPr>
            <p:cNvPr id="5" name="Picture 3"/>
            <p:cNvPicPr>
              <a:picLocks noChangeAspect="1" noChangeArrowheads="1"/>
            </p:cNvPicPr>
            <p:nvPr/>
          </p:nvPicPr>
          <p:blipFill>
            <a:blip r:embed="rId3"/>
            <a:srcRect/>
            <a:stretch>
              <a:fillRect/>
            </a:stretch>
          </p:blipFill>
          <p:spPr bwMode="auto">
            <a:xfrm>
              <a:off x="5029200" y="2495117"/>
              <a:ext cx="608734" cy="781483"/>
            </a:xfrm>
            <a:prstGeom prst="rect">
              <a:avLst/>
            </a:prstGeom>
            <a:noFill/>
            <a:ln w="9525">
              <a:noFill/>
              <a:miter lim="800000"/>
              <a:headEnd/>
              <a:tailEnd/>
            </a:ln>
            <a:effectLst>
              <a:glow rad="228600">
                <a:schemeClr val="accent3">
                  <a:satMod val="175000"/>
                  <a:alpha val="40000"/>
                </a:schemeClr>
              </a:glow>
            </a:effectLst>
          </p:spPr>
        </p:pic>
        <p:pic>
          <p:nvPicPr>
            <p:cNvPr id="6" name="Picture 3"/>
            <p:cNvPicPr>
              <a:picLocks noChangeAspect="1" noChangeArrowheads="1"/>
            </p:cNvPicPr>
            <p:nvPr/>
          </p:nvPicPr>
          <p:blipFill>
            <a:blip r:embed="rId3"/>
            <a:srcRect/>
            <a:stretch>
              <a:fillRect/>
            </a:stretch>
          </p:blipFill>
          <p:spPr bwMode="auto">
            <a:xfrm>
              <a:off x="5619750" y="2952317"/>
              <a:ext cx="608734" cy="781483"/>
            </a:xfrm>
            <a:prstGeom prst="rect">
              <a:avLst/>
            </a:prstGeom>
            <a:noFill/>
            <a:ln w="9525">
              <a:noFill/>
              <a:miter lim="800000"/>
              <a:headEnd/>
              <a:tailEnd/>
            </a:ln>
            <a:effectLst>
              <a:glow rad="228600">
                <a:schemeClr val="accent3">
                  <a:satMod val="175000"/>
                  <a:alpha val="40000"/>
                </a:schemeClr>
              </a:glow>
            </a:effectLst>
          </p:spPr>
        </p:pic>
        <p:pic>
          <p:nvPicPr>
            <p:cNvPr id="7" name="Picture 2" descr="C:\Users\andref\AppData\Local\Microsoft\Windows\Temporary Internet Files\Content.IE5\XVA2ZSM3\MCSO01675_0000[1].wmf"/>
            <p:cNvPicPr>
              <a:picLocks noChangeAspect="1" noChangeArrowheads="1"/>
            </p:cNvPicPr>
            <p:nvPr/>
          </p:nvPicPr>
          <p:blipFill>
            <a:blip r:embed="rId4"/>
            <a:srcRect/>
            <a:stretch>
              <a:fillRect/>
            </a:stretch>
          </p:blipFill>
          <p:spPr bwMode="auto">
            <a:xfrm>
              <a:off x="5867400" y="1418792"/>
              <a:ext cx="1447800" cy="1754609"/>
            </a:xfrm>
            <a:prstGeom prst="rect">
              <a:avLst/>
            </a:prstGeom>
            <a:noFill/>
          </p:spPr>
        </p:pic>
      </p:grpSp>
    </p:spTree>
    <p:extLst>
      <p:ext uri="{BB962C8B-B14F-4D97-AF65-F5344CB8AC3E}">
        <p14:creationId xmlns:p14="http://schemas.microsoft.com/office/powerpoint/2010/main" val="33346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lide(fromBottom)">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Global Assembly Cache (GAC)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8019516"/>
              </p:ext>
            </p:extLst>
          </p:nvPr>
        </p:nvGraphicFramePr>
        <p:xfrm>
          <a:off x="1295400" y="13716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093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graphicEl>
                                              <a:dgm id="{CA662506-A856-46A1-8EE3-D5F7BE6BC9F1}"/>
                                            </p:graphicEl>
                                          </p:spTgt>
                                        </p:tgtEl>
                                        <p:attrNameLst>
                                          <p:attrName>style.visibility</p:attrName>
                                        </p:attrNameLst>
                                      </p:cBhvr>
                                      <p:to>
                                        <p:strVal val="visible"/>
                                      </p:to>
                                    </p:set>
                                    <p:anim calcmode="lin" valueType="num">
                                      <p:cBhvr>
                                        <p:cTn id="7" dur="500" fill="hold"/>
                                        <p:tgtEl>
                                          <p:spTgt spid="4">
                                            <p:graphicEl>
                                              <a:dgm id="{CA662506-A856-46A1-8EE3-D5F7BE6BC9F1}"/>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CA662506-A856-46A1-8EE3-D5F7BE6BC9F1}"/>
                                            </p:graphicEl>
                                          </p:spTgt>
                                        </p:tgtEl>
                                        <p:attrNameLst>
                                          <p:attrName>ppt_h</p:attrName>
                                        </p:attrNameLst>
                                      </p:cBhvr>
                                      <p:tavLst>
                                        <p:tav tm="0">
                                          <p:val>
                                            <p:fltVal val="0"/>
                                          </p:val>
                                        </p:tav>
                                        <p:tav tm="100000">
                                          <p:val>
                                            <p:strVal val="#ppt_h"/>
                                          </p:val>
                                        </p:tav>
                                      </p:tavLst>
                                    </p:anim>
                                    <p:anim calcmode="lin" valueType="num">
                                      <p:cBhvr>
                                        <p:cTn id="9" dur="500" fill="hold"/>
                                        <p:tgtEl>
                                          <p:spTgt spid="4">
                                            <p:graphicEl>
                                              <a:dgm id="{CA662506-A856-46A1-8EE3-D5F7BE6BC9F1}"/>
                                            </p:graphicEl>
                                          </p:spTgt>
                                        </p:tgtEl>
                                        <p:attrNameLst>
                                          <p:attrName>style.rotation</p:attrName>
                                        </p:attrNameLst>
                                      </p:cBhvr>
                                      <p:tavLst>
                                        <p:tav tm="0">
                                          <p:val>
                                            <p:fltVal val="360"/>
                                          </p:val>
                                        </p:tav>
                                        <p:tav tm="100000">
                                          <p:val>
                                            <p:fltVal val="0"/>
                                          </p:val>
                                        </p:tav>
                                      </p:tavLst>
                                    </p:anim>
                                    <p:animEffect transition="in" filter="fade">
                                      <p:cBhvr>
                                        <p:cTn id="10" dur="500"/>
                                        <p:tgtEl>
                                          <p:spTgt spid="4">
                                            <p:graphicEl>
                                              <a:dgm id="{CA662506-A856-46A1-8EE3-D5F7BE6BC9F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
                                            <p:graphicEl>
                                              <a:dgm id="{BC6DBB28-8CF8-4B12-9626-1DB8681F7B30}"/>
                                            </p:graphicEl>
                                          </p:spTgt>
                                        </p:tgtEl>
                                        <p:attrNameLst>
                                          <p:attrName>style.visibility</p:attrName>
                                        </p:attrNameLst>
                                      </p:cBhvr>
                                      <p:to>
                                        <p:strVal val="visible"/>
                                      </p:to>
                                    </p:set>
                                    <p:anim calcmode="lin" valueType="num">
                                      <p:cBhvr>
                                        <p:cTn id="15" dur="500" fill="hold"/>
                                        <p:tgtEl>
                                          <p:spTgt spid="4">
                                            <p:graphicEl>
                                              <a:dgm id="{BC6DBB28-8CF8-4B12-9626-1DB8681F7B30}"/>
                                            </p:graphicEl>
                                          </p:spTgt>
                                        </p:tgtEl>
                                        <p:attrNameLst>
                                          <p:attrName>ppt_w</p:attrName>
                                        </p:attrNameLst>
                                      </p:cBhvr>
                                      <p:tavLst>
                                        <p:tav tm="0">
                                          <p:val>
                                            <p:fltVal val="0"/>
                                          </p:val>
                                        </p:tav>
                                        <p:tav tm="100000">
                                          <p:val>
                                            <p:strVal val="#ppt_w"/>
                                          </p:val>
                                        </p:tav>
                                      </p:tavLst>
                                    </p:anim>
                                    <p:anim calcmode="lin" valueType="num">
                                      <p:cBhvr>
                                        <p:cTn id="16" dur="500" fill="hold"/>
                                        <p:tgtEl>
                                          <p:spTgt spid="4">
                                            <p:graphicEl>
                                              <a:dgm id="{BC6DBB28-8CF8-4B12-9626-1DB8681F7B30}"/>
                                            </p:graphicEl>
                                          </p:spTgt>
                                        </p:tgtEl>
                                        <p:attrNameLst>
                                          <p:attrName>ppt_h</p:attrName>
                                        </p:attrNameLst>
                                      </p:cBhvr>
                                      <p:tavLst>
                                        <p:tav tm="0">
                                          <p:val>
                                            <p:fltVal val="0"/>
                                          </p:val>
                                        </p:tav>
                                        <p:tav tm="100000">
                                          <p:val>
                                            <p:strVal val="#ppt_h"/>
                                          </p:val>
                                        </p:tav>
                                      </p:tavLst>
                                    </p:anim>
                                    <p:anim calcmode="lin" valueType="num">
                                      <p:cBhvr>
                                        <p:cTn id="17" dur="500" fill="hold"/>
                                        <p:tgtEl>
                                          <p:spTgt spid="4">
                                            <p:graphicEl>
                                              <a:dgm id="{BC6DBB28-8CF8-4B12-9626-1DB8681F7B30}"/>
                                            </p:graphicEl>
                                          </p:spTgt>
                                        </p:tgtEl>
                                        <p:attrNameLst>
                                          <p:attrName>style.rotation</p:attrName>
                                        </p:attrNameLst>
                                      </p:cBhvr>
                                      <p:tavLst>
                                        <p:tav tm="0">
                                          <p:val>
                                            <p:fltVal val="360"/>
                                          </p:val>
                                        </p:tav>
                                        <p:tav tm="100000">
                                          <p:val>
                                            <p:fltVal val="0"/>
                                          </p:val>
                                        </p:tav>
                                      </p:tavLst>
                                    </p:anim>
                                    <p:animEffect transition="in" filter="fade">
                                      <p:cBhvr>
                                        <p:cTn id="18" dur="500"/>
                                        <p:tgtEl>
                                          <p:spTgt spid="4">
                                            <p:graphicEl>
                                              <a:dgm id="{BC6DBB28-8CF8-4B12-9626-1DB8681F7B30}"/>
                                            </p:graphicEl>
                                          </p:spTgt>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4">
                                            <p:graphicEl>
                                              <a:dgm id="{AD73B312-6476-494A-8749-1690CDF875C3}"/>
                                            </p:graphicEl>
                                          </p:spTgt>
                                        </p:tgtEl>
                                        <p:attrNameLst>
                                          <p:attrName>style.visibility</p:attrName>
                                        </p:attrNameLst>
                                      </p:cBhvr>
                                      <p:to>
                                        <p:strVal val="visible"/>
                                      </p:to>
                                    </p:set>
                                    <p:anim calcmode="lin" valueType="num">
                                      <p:cBhvr>
                                        <p:cTn id="21" dur="500" fill="hold"/>
                                        <p:tgtEl>
                                          <p:spTgt spid="4">
                                            <p:graphicEl>
                                              <a:dgm id="{AD73B312-6476-494A-8749-1690CDF875C3}"/>
                                            </p:graphicEl>
                                          </p:spTgt>
                                        </p:tgtEl>
                                        <p:attrNameLst>
                                          <p:attrName>ppt_w</p:attrName>
                                        </p:attrNameLst>
                                      </p:cBhvr>
                                      <p:tavLst>
                                        <p:tav tm="0">
                                          <p:val>
                                            <p:fltVal val="0"/>
                                          </p:val>
                                        </p:tav>
                                        <p:tav tm="100000">
                                          <p:val>
                                            <p:strVal val="#ppt_w"/>
                                          </p:val>
                                        </p:tav>
                                      </p:tavLst>
                                    </p:anim>
                                    <p:anim calcmode="lin" valueType="num">
                                      <p:cBhvr>
                                        <p:cTn id="22" dur="500" fill="hold"/>
                                        <p:tgtEl>
                                          <p:spTgt spid="4">
                                            <p:graphicEl>
                                              <a:dgm id="{AD73B312-6476-494A-8749-1690CDF875C3}"/>
                                            </p:graphicEl>
                                          </p:spTgt>
                                        </p:tgtEl>
                                        <p:attrNameLst>
                                          <p:attrName>ppt_h</p:attrName>
                                        </p:attrNameLst>
                                      </p:cBhvr>
                                      <p:tavLst>
                                        <p:tav tm="0">
                                          <p:val>
                                            <p:fltVal val="0"/>
                                          </p:val>
                                        </p:tav>
                                        <p:tav tm="100000">
                                          <p:val>
                                            <p:strVal val="#ppt_h"/>
                                          </p:val>
                                        </p:tav>
                                      </p:tavLst>
                                    </p:anim>
                                    <p:anim calcmode="lin" valueType="num">
                                      <p:cBhvr>
                                        <p:cTn id="23" dur="500" fill="hold"/>
                                        <p:tgtEl>
                                          <p:spTgt spid="4">
                                            <p:graphicEl>
                                              <a:dgm id="{AD73B312-6476-494A-8749-1690CDF875C3}"/>
                                            </p:graphicEl>
                                          </p:spTgt>
                                        </p:tgtEl>
                                        <p:attrNameLst>
                                          <p:attrName>style.rotation</p:attrName>
                                        </p:attrNameLst>
                                      </p:cBhvr>
                                      <p:tavLst>
                                        <p:tav tm="0">
                                          <p:val>
                                            <p:fltVal val="360"/>
                                          </p:val>
                                        </p:tav>
                                        <p:tav tm="100000">
                                          <p:val>
                                            <p:fltVal val="0"/>
                                          </p:val>
                                        </p:tav>
                                      </p:tavLst>
                                    </p:anim>
                                    <p:animEffect transition="in" filter="fade">
                                      <p:cBhvr>
                                        <p:cTn id="24" dur="500"/>
                                        <p:tgtEl>
                                          <p:spTgt spid="4">
                                            <p:graphicEl>
                                              <a:dgm id="{AD73B312-6476-494A-8749-1690CDF875C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4">
                                            <p:graphicEl>
                                              <a:dgm id="{C1C0E21C-A234-44E8-8235-29B1A0C1617B}"/>
                                            </p:graphicEl>
                                          </p:spTgt>
                                        </p:tgtEl>
                                        <p:attrNameLst>
                                          <p:attrName>style.visibility</p:attrName>
                                        </p:attrNameLst>
                                      </p:cBhvr>
                                      <p:to>
                                        <p:strVal val="visible"/>
                                      </p:to>
                                    </p:set>
                                    <p:anim calcmode="lin" valueType="num">
                                      <p:cBhvr>
                                        <p:cTn id="29" dur="500" fill="hold"/>
                                        <p:tgtEl>
                                          <p:spTgt spid="4">
                                            <p:graphicEl>
                                              <a:dgm id="{C1C0E21C-A234-44E8-8235-29B1A0C1617B}"/>
                                            </p:graphicEl>
                                          </p:spTgt>
                                        </p:tgtEl>
                                        <p:attrNameLst>
                                          <p:attrName>ppt_w</p:attrName>
                                        </p:attrNameLst>
                                      </p:cBhvr>
                                      <p:tavLst>
                                        <p:tav tm="0">
                                          <p:val>
                                            <p:fltVal val="0"/>
                                          </p:val>
                                        </p:tav>
                                        <p:tav tm="100000">
                                          <p:val>
                                            <p:strVal val="#ppt_w"/>
                                          </p:val>
                                        </p:tav>
                                      </p:tavLst>
                                    </p:anim>
                                    <p:anim calcmode="lin" valueType="num">
                                      <p:cBhvr>
                                        <p:cTn id="30" dur="500" fill="hold"/>
                                        <p:tgtEl>
                                          <p:spTgt spid="4">
                                            <p:graphicEl>
                                              <a:dgm id="{C1C0E21C-A234-44E8-8235-29B1A0C1617B}"/>
                                            </p:graphicEl>
                                          </p:spTgt>
                                        </p:tgtEl>
                                        <p:attrNameLst>
                                          <p:attrName>ppt_h</p:attrName>
                                        </p:attrNameLst>
                                      </p:cBhvr>
                                      <p:tavLst>
                                        <p:tav tm="0">
                                          <p:val>
                                            <p:fltVal val="0"/>
                                          </p:val>
                                        </p:tav>
                                        <p:tav tm="100000">
                                          <p:val>
                                            <p:strVal val="#ppt_h"/>
                                          </p:val>
                                        </p:tav>
                                      </p:tavLst>
                                    </p:anim>
                                    <p:anim calcmode="lin" valueType="num">
                                      <p:cBhvr>
                                        <p:cTn id="31" dur="500" fill="hold"/>
                                        <p:tgtEl>
                                          <p:spTgt spid="4">
                                            <p:graphicEl>
                                              <a:dgm id="{C1C0E21C-A234-44E8-8235-29B1A0C1617B}"/>
                                            </p:graphicEl>
                                          </p:spTgt>
                                        </p:tgtEl>
                                        <p:attrNameLst>
                                          <p:attrName>style.rotation</p:attrName>
                                        </p:attrNameLst>
                                      </p:cBhvr>
                                      <p:tavLst>
                                        <p:tav tm="0">
                                          <p:val>
                                            <p:fltVal val="360"/>
                                          </p:val>
                                        </p:tav>
                                        <p:tav tm="100000">
                                          <p:val>
                                            <p:fltVal val="0"/>
                                          </p:val>
                                        </p:tav>
                                      </p:tavLst>
                                    </p:anim>
                                    <p:animEffect transition="in" filter="fade">
                                      <p:cBhvr>
                                        <p:cTn id="32" dur="500"/>
                                        <p:tgtEl>
                                          <p:spTgt spid="4">
                                            <p:graphicEl>
                                              <a:dgm id="{C1C0E21C-A234-44E8-8235-29B1A0C1617B}"/>
                                            </p:graphicEl>
                                          </p:spTgt>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
                                            <p:graphicEl>
                                              <a:dgm id="{FD0F2528-20E7-4C7E-BC1A-1017515594E1}"/>
                                            </p:graphicEl>
                                          </p:spTgt>
                                        </p:tgtEl>
                                        <p:attrNameLst>
                                          <p:attrName>style.visibility</p:attrName>
                                        </p:attrNameLst>
                                      </p:cBhvr>
                                      <p:to>
                                        <p:strVal val="visible"/>
                                      </p:to>
                                    </p:set>
                                    <p:anim calcmode="lin" valueType="num">
                                      <p:cBhvr>
                                        <p:cTn id="35" dur="500" fill="hold"/>
                                        <p:tgtEl>
                                          <p:spTgt spid="4">
                                            <p:graphicEl>
                                              <a:dgm id="{FD0F2528-20E7-4C7E-BC1A-1017515594E1}"/>
                                            </p:graphicEl>
                                          </p:spTgt>
                                        </p:tgtEl>
                                        <p:attrNameLst>
                                          <p:attrName>ppt_w</p:attrName>
                                        </p:attrNameLst>
                                      </p:cBhvr>
                                      <p:tavLst>
                                        <p:tav tm="0">
                                          <p:val>
                                            <p:fltVal val="0"/>
                                          </p:val>
                                        </p:tav>
                                        <p:tav tm="100000">
                                          <p:val>
                                            <p:strVal val="#ppt_w"/>
                                          </p:val>
                                        </p:tav>
                                      </p:tavLst>
                                    </p:anim>
                                    <p:anim calcmode="lin" valueType="num">
                                      <p:cBhvr>
                                        <p:cTn id="36" dur="500" fill="hold"/>
                                        <p:tgtEl>
                                          <p:spTgt spid="4">
                                            <p:graphicEl>
                                              <a:dgm id="{FD0F2528-20E7-4C7E-BC1A-1017515594E1}"/>
                                            </p:graphicEl>
                                          </p:spTgt>
                                        </p:tgtEl>
                                        <p:attrNameLst>
                                          <p:attrName>ppt_h</p:attrName>
                                        </p:attrNameLst>
                                      </p:cBhvr>
                                      <p:tavLst>
                                        <p:tav tm="0">
                                          <p:val>
                                            <p:fltVal val="0"/>
                                          </p:val>
                                        </p:tav>
                                        <p:tav tm="100000">
                                          <p:val>
                                            <p:strVal val="#ppt_h"/>
                                          </p:val>
                                        </p:tav>
                                      </p:tavLst>
                                    </p:anim>
                                    <p:anim calcmode="lin" valueType="num">
                                      <p:cBhvr>
                                        <p:cTn id="37" dur="500" fill="hold"/>
                                        <p:tgtEl>
                                          <p:spTgt spid="4">
                                            <p:graphicEl>
                                              <a:dgm id="{FD0F2528-20E7-4C7E-BC1A-1017515594E1}"/>
                                            </p:graphicEl>
                                          </p:spTgt>
                                        </p:tgtEl>
                                        <p:attrNameLst>
                                          <p:attrName>style.rotation</p:attrName>
                                        </p:attrNameLst>
                                      </p:cBhvr>
                                      <p:tavLst>
                                        <p:tav tm="0">
                                          <p:val>
                                            <p:fltVal val="360"/>
                                          </p:val>
                                        </p:tav>
                                        <p:tav tm="100000">
                                          <p:val>
                                            <p:fltVal val="0"/>
                                          </p:val>
                                        </p:tav>
                                      </p:tavLst>
                                    </p:anim>
                                    <p:animEffect transition="in" filter="fade">
                                      <p:cBhvr>
                                        <p:cTn id="38" dur="500"/>
                                        <p:tgtEl>
                                          <p:spTgt spid="4">
                                            <p:graphicEl>
                                              <a:dgm id="{FD0F2528-20E7-4C7E-BC1A-1017515594E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4">
                                            <p:graphicEl>
                                              <a:dgm id="{F698EA86-A704-4EA3-BDD9-4D7850267F28}"/>
                                            </p:graphicEl>
                                          </p:spTgt>
                                        </p:tgtEl>
                                        <p:attrNameLst>
                                          <p:attrName>style.visibility</p:attrName>
                                        </p:attrNameLst>
                                      </p:cBhvr>
                                      <p:to>
                                        <p:strVal val="visible"/>
                                      </p:to>
                                    </p:set>
                                    <p:anim calcmode="lin" valueType="num">
                                      <p:cBhvr>
                                        <p:cTn id="43" dur="500" fill="hold"/>
                                        <p:tgtEl>
                                          <p:spTgt spid="4">
                                            <p:graphicEl>
                                              <a:dgm id="{F698EA86-A704-4EA3-BDD9-4D7850267F28}"/>
                                            </p:graphicEl>
                                          </p:spTgt>
                                        </p:tgtEl>
                                        <p:attrNameLst>
                                          <p:attrName>ppt_w</p:attrName>
                                        </p:attrNameLst>
                                      </p:cBhvr>
                                      <p:tavLst>
                                        <p:tav tm="0">
                                          <p:val>
                                            <p:fltVal val="0"/>
                                          </p:val>
                                        </p:tav>
                                        <p:tav tm="100000">
                                          <p:val>
                                            <p:strVal val="#ppt_w"/>
                                          </p:val>
                                        </p:tav>
                                      </p:tavLst>
                                    </p:anim>
                                    <p:anim calcmode="lin" valueType="num">
                                      <p:cBhvr>
                                        <p:cTn id="44" dur="500" fill="hold"/>
                                        <p:tgtEl>
                                          <p:spTgt spid="4">
                                            <p:graphicEl>
                                              <a:dgm id="{F698EA86-A704-4EA3-BDD9-4D7850267F28}"/>
                                            </p:graphicEl>
                                          </p:spTgt>
                                        </p:tgtEl>
                                        <p:attrNameLst>
                                          <p:attrName>ppt_h</p:attrName>
                                        </p:attrNameLst>
                                      </p:cBhvr>
                                      <p:tavLst>
                                        <p:tav tm="0">
                                          <p:val>
                                            <p:fltVal val="0"/>
                                          </p:val>
                                        </p:tav>
                                        <p:tav tm="100000">
                                          <p:val>
                                            <p:strVal val="#ppt_h"/>
                                          </p:val>
                                        </p:tav>
                                      </p:tavLst>
                                    </p:anim>
                                    <p:anim calcmode="lin" valueType="num">
                                      <p:cBhvr>
                                        <p:cTn id="45" dur="500" fill="hold"/>
                                        <p:tgtEl>
                                          <p:spTgt spid="4">
                                            <p:graphicEl>
                                              <a:dgm id="{F698EA86-A704-4EA3-BDD9-4D7850267F28}"/>
                                            </p:graphicEl>
                                          </p:spTgt>
                                        </p:tgtEl>
                                        <p:attrNameLst>
                                          <p:attrName>style.rotation</p:attrName>
                                        </p:attrNameLst>
                                      </p:cBhvr>
                                      <p:tavLst>
                                        <p:tav tm="0">
                                          <p:val>
                                            <p:fltVal val="360"/>
                                          </p:val>
                                        </p:tav>
                                        <p:tav tm="100000">
                                          <p:val>
                                            <p:fltVal val="0"/>
                                          </p:val>
                                        </p:tav>
                                      </p:tavLst>
                                    </p:anim>
                                    <p:animEffect transition="in" filter="fade">
                                      <p:cBhvr>
                                        <p:cTn id="46" dur="500"/>
                                        <p:tgtEl>
                                          <p:spTgt spid="4">
                                            <p:graphicEl>
                                              <a:dgm id="{F698EA86-A704-4EA3-BDD9-4D7850267F28}"/>
                                            </p:graphicEl>
                                          </p:spTgt>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4">
                                            <p:graphicEl>
                                              <a:dgm id="{7F1ACE4F-1BDF-4A36-B336-0B3BE568C131}"/>
                                            </p:graphicEl>
                                          </p:spTgt>
                                        </p:tgtEl>
                                        <p:attrNameLst>
                                          <p:attrName>style.visibility</p:attrName>
                                        </p:attrNameLst>
                                      </p:cBhvr>
                                      <p:to>
                                        <p:strVal val="visible"/>
                                      </p:to>
                                    </p:set>
                                    <p:anim calcmode="lin" valueType="num">
                                      <p:cBhvr>
                                        <p:cTn id="49" dur="500" fill="hold"/>
                                        <p:tgtEl>
                                          <p:spTgt spid="4">
                                            <p:graphicEl>
                                              <a:dgm id="{7F1ACE4F-1BDF-4A36-B336-0B3BE568C131}"/>
                                            </p:graphicEl>
                                          </p:spTgt>
                                        </p:tgtEl>
                                        <p:attrNameLst>
                                          <p:attrName>ppt_w</p:attrName>
                                        </p:attrNameLst>
                                      </p:cBhvr>
                                      <p:tavLst>
                                        <p:tav tm="0">
                                          <p:val>
                                            <p:fltVal val="0"/>
                                          </p:val>
                                        </p:tav>
                                        <p:tav tm="100000">
                                          <p:val>
                                            <p:strVal val="#ppt_w"/>
                                          </p:val>
                                        </p:tav>
                                      </p:tavLst>
                                    </p:anim>
                                    <p:anim calcmode="lin" valueType="num">
                                      <p:cBhvr>
                                        <p:cTn id="50" dur="500" fill="hold"/>
                                        <p:tgtEl>
                                          <p:spTgt spid="4">
                                            <p:graphicEl>
                                              <a:dgm id="{7F1ACE4F-1BDF-4A36-B336-0B3BE568C131}"/>
                                            </p:graphicEl>
                                          </p:spTgt>
                                        </p:tgtEl>
                                        <p:attrNameLst>
                                          <p:attrName>ppt_h</p:attrName>
                                        </p:attrNameLst>
                                      </p:cBhvr>
                                      <p:tavLst>
                                        <p:tav tm="0">
                                          <p:val>
                                            <p:fltVal val="0"/>
                                          </p:val>
                                        </p:tav>
                                        <p:tav tm="100000">
                                          <p:val>
                                            <p:strVal val="#ppt_h"/>
                                          </p:val>
                                        </p:tav>
                                      </p:tavLst>
                                    </p:anim>
                                    <p:anim calcmode="lin" valueType="num">
                                      <p:cBhvr>
                                        <p:cTn id="51" dur="500" fill="hold"/>
                                        <p:tgtEl>
                                          <p:spTgt spid="4">
                                            <p:graphicEl>
                                              <a:dgm id="{7F1ACE4F-1BDF-4A36-B336-0B3BE568C131}"/>
                                            </p:graphicEl>
                                          </p:spTgt>
                                        </p:tgtEl>
                                        <p:attrNameLst>
                                          <p:attrName>style.rotation</p:attrName>
                                        </p:attrNameLst>
                                      </p:cBhvr>
                                      <p:tavLst>
                                        <p:tav tm="0">
                                          <p:val>
                                            <p:fltVal val="360"/>
                                          </p:val>
                                        </p:tav>
                                        <p:tav tm="100000">
                                          <p:val>
                                            <p:fltVal val="0"/>
                                          </p:val>
                                        </p:tav>
                                      </p:tavLst>
                                    </p:anim>
                                    <p:animEffect transition="in" filter="fade">
                                      <p:cBhvr>
                                        <p:cTn id="52" dur="500"/>
                                        <p:tgtEl>
                                          <p:spTgt spid="4">
                                            <p:graphicEl>
                                              <a:dgm id="{7F1ACE4F-1BDF-4A36-B336-0B3BE568C13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4">
                                            <p:graphicEl>
                                              <a:dgm id="{4BC8B16B-EF84-49FA-A314-71D183A9C6BC}"/>
                                            </p:graphicEl>
                                          </p:spTgt>
                                        </p:tgtEl>
                                        <p:attrNameLst>
                                          <p:attrName>style.visibility</p:attrName>
                                        </p:attrNameLst>
                                      </p:cBhvr>
                                      <p:to>
                                        <p:strVal val="visible"/>
                                      </p:to>
                                    </p:set>
                                    <p:anim calcmode="lin" valueType="num">
                                      <p:cBhvr>
                                        <p:cTn id="57" dur="500" fill="hold"/>
                                        <p:tgtEl>
                                          <p:spTgt spid="4">
                                            <p:graphicEl>
                                              <a:dgm id="{4BC8B16B-EF84-49FA-A314-71D183A9C6BC}"/>
                                            </p:graphicEl>
                                          </p:spTgt>
                                        </p:tgtEl>
                                        <p:attrNameLst>
                                          <p:attrName>ppt_w</p:attrName>
                                        </p:attrNameLst>
                                      </p:cBhvr>
                                      <p:tavLst>
                                        <p:tav tm="0">
                                          <p:val>
                                            <p:fltVal val="0"/>
                                          </p:val>
                                        </p:tav>
                                        <p:tav tm="100000">
                                          <p:val>
                                            <p:strVal val="#ppt_w"/>
                                          </p:val>
                                        </p:tav>
                                      </p:tavLst>
                                    </p:anim>
                                    <p:anim calcmode="lin" valueType="num">
                                      <p:cBhvr>
                                        <p:cTn id="58" dur="500" fill="hold"/>
                                        <p:tgtEl>
                                          <p:spTgt spid="4">
                                            <p:graphicEl>
                                              <a:dgm id="{4BC8B16B-EF84-49FA-A314-71D183A9C6BC}"/>
                                            </p:graphicEl>
                                          </p:spTgt>
                                        </p:tgtEl>
                                        <p:attrNameLst>
                                          <p:attrName>ppt_h</p:attrName>
                                        </p:attrNameLst>
                                      </p:cBhvr>
                                      <p:tavLst>
                                        <p:tav tm="0">
                                          <p:val>
                                            <p:fltVal val="0"/>
                                          </p:val>
                                        </p:tav>
                                        <p:tav tm="100000">
                                          <p:val>
                                            <p:strVal val="#ppt_h"/>
                                          </p:val>
                                        </p:tav>
                                      </p:tavLst>
                                    </p:anim>
                                    <p:anim calcmode="lin" valueType="num">
                                      <p:cBhvr>
                                        <p:cTn id="59" dur="500" fill="hold"/>
                                        <p:tgtEl>
                                          <p:spTgt spid="4">
                                            <p:graphicEl>
                                              <a:dgm id="{4BC8B16B-EF84-49FA-A314-71D183A9C6BC}"/>
                                            </p:graphicEl>
                                          </p:spTgt>
                                        </p:tgtEl>
                                        <p:attrNameLst>
                                          <p:attrName>style.rotation</p:attrName>
                                        </p:attrNameLst>
                                      </p:cBhvr>
                                      <p:tavLst>
                                        <p:tav tm="0">
                                          <p:val>
                                            <p:fltVal val="360"/>
                                          </p:val>
                                        </p:tav>
                                        <p:tav tm="100000">
                                          <p:val>
                                            <p:fltVal val="0"/>
                                          </p:val>
                                        </p:tav>
                                      </p:tavLst>
                                    </p:anim>
                                    <p:animEffect transition="in" filter="fade">
                                      <p:cBhvr>
                                        <p:cTn id="60" dur="500"/>
                                        <p:tgtEl>
                                          <p:spTgt spid="4">
                                            <p:graphicEl>
                                              <a:dgm id="{4BC8B16B-EF84-49FA-A314-71D183A9C6BC}"/>
                                            </p:graphicEl>
                                          </p:spTgt>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4">
                                            <p:graphicEl>
                                              <a:dgm id="{E88495CE-CC41-4F03-87C6-6AB0C36B6310}"/>
                                            </p:graphicEl>
                                          </p:spTgt>
                                        </p:tgtEl>
                                        <p:attrNameLst>
                                          <p:attrName>style.visibility</p:attrName>
                                        </p:attrNameLst>
                                      </p:cBhvr>
                                      <p:to>
                                        <p:strVal val="visible"/>
                                      </p:to>
                                    </p:set>
                                    <p:anim calcmode="lin" valueType="num">
                                      <p:cBhvr>
                                        <p:cTn id="63" dur="500" fill="hold"/>
                                        <p:tgtEl>
                                          <p:spTgt spid="4">
                                            <p:graphicEl>
                                              <a:dgm id="{E88495CE-CC41-4F03-87C6-6AB0C36B6310}"/>
                                            </p:graphicEl>
                                          </p:spTgt>
                                        </p:tgtEl>
                                        <p:attrNameLst>
                                          <p:attrName>ppt_w</p:attrName>
                                        </p:attrNameLst>
                                      </p:cBhvr>
                                      <p:tavLst>
                                        <p:tav tm="0">
                                          <p:val>
                                            <p:fltVal val="0"/>
                                          </p:val>
                                        </p:tav>
                                        <p:tav tm="100000">
                                          <p:val>
                                            <p:strVal val="#ppt_w"/>
                                          </p:val>
                                        </p:tav>
                                      </p:tavLst>
                                    </p:anim>
                                    <p:anim calcmode="lin" valueType="num">
                                      <p:cBhvr>
                                        <p:cTn id="64" dur="500" fill="hold"/>
                                        <p:tgtEl>
                                          <p:spTgt spid="4">
                                            <p:graphicEl>
                                              <a:dgm id="{E88495CE-CC41-4F03-87C6-6AB0C36B6310}"/>
                                            </p:graphicEl>
                                          </p:spTgt>
                                        </p:tgtEl>
                                        <p:attrNameLst>
                                          <p:attrName>ppt_h</p:attrName>
                                        </p:attrNameLst>
                                      </p:cBhvr>
                                      <p:tavLst>
                                        <p:tav tm="0">
                                          <p:val>
                                            <p:fltVal val="0"/>
                                          </p:val>
                                        </p:tav>
                                        <p:tav tm="100000">
                                          <p:val>
                                            <p:strVal val="#ppt_h"/>
                                          </p:val>
                                        </p:tav>
                                      </p:tavLst>
                                    </p:anim>
                                    <p:anim calcmode="lin" valueType="num">
                                      <p:cBhvr>
                                        <p:cTn id="65" dur="500" fill="hold"/>
                                        <p:tgtEl>
                                          <p:spTgt spid="4">
                                            <p:graphicEl>
                                              <a:dgm id="{E88495CE-CC41-4F03-87C6-6AB0C36B6310}"/>
                                            </p:graphicEl>
                                          </p:spTgt>
                                        </p:tgtEl>
                                        <p:attrNameLst>
                                          <p:attrName>style.rotation</p:attrName>
                                        </p:attrNameLst>
                                      </p:cBhvr>
                                      <p:tavLst>
                                        <p:tav tm="0">
                                          <p:val>
                                            <p:fltVal val="360"/>
                                          </p:val>
                                        </p:tav>
                                        <p:tav tm="100000">
                                          <p:val>
                                            <p:fltVal val="0"/>
                                          </p:val>
                                        </p:tav>
                                      </p:tavLst>
                                    </p:anim>
                                    <p:animEffect transition="in" filter="fade">
                                      <p:cBhvr>
                                        <p:cTn id="66" dur="500"/>
                                        <p:tgtEl>
                                          <p:spTgt spid="4">
                                            <p:graphicEl>
                                              <a:dgm id="{E88495CE-CC41-4F03-87C6-6AB0C36B6310}"/>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childTnLst>
                                    <p:set>
                                      <p:cBhvr>
                                        <p:cTn id="70" dur="1" fill="hold">
                                          <p:stCondLst>
                                            <p:cond delay="0"/>
                                          </p:stCondLst>
                                        </p:cTn>
                                        <p:tgtEl>
                                          <p:spTgt spid="4">
                                            <p:graphicEl>
                                              <a:dgm id="{BFF418A2-162E-434B-824F-12CD9E09DADC}"/>
                                            </p:graphicEl>
                                          </p:spTgt>
                                        </p:tgtEl>
                                        <p:attrNameLst>
                                          <p:attrName>style.visibility</p:attrName>
                                        </p:attrNameLst>
                                      </p:cBhvr>
                                      <p:to>
                                        <p:strVal val="visible"/>
                                      </p:to>
                                    </p:set>
                                    <p:anim calcmode="lin" valueType="num">
                                      <p:cBhvr>
                                        <p:cTn id="71" dur="500" fill="hold"/>
                                        <p:tgtEl>
                                          <p:spTgt spid="4">
                                            <p:graphicEl>
                                              <a:dgm id="{BFF418A2-162E-434B-824F-12CD9E09DADC}"/>
                                            </p:graphicEl>
                                          </p:spTgt>
                                        </p:tgtEl>
                                        <p:attrNameLst>
                                          <p:attrName>ppt_w</p:attrName>
                                        </p:attrNameLst>
                                      </p:cBhvr>
                                      <p:tavLst>
                                        <p:tav tm="0">
                                          <p:val>
                                            <p:fltVal val="0"/>
                                          </p:val>
                                        </p:tav>
                                        <p:tav tm="100000">
                                          <p:val>
                                            <p:strVal val="#ppt_w"/>
                                          </p:val>
                                        </p:tav>
                                      </p:tavLst>
                                    </p:anim>
                                    <p:anim calcmode="lin" valueType="num">
                                      <p:cBhvr>
                                        <p:cTn id="72" dur="500" fill="hold"/>
                                        <p:tgtEl>
                                          <p:spTgt spid="4">
                                            <p:graphicEl>
                                              <a:dgm id="{BFF418A2-162E-434B-824F-12CD9E09DADC}"/>
                                            </p:graphicEl>
                                          </p:spTgt>
                                        </p:tgtEl>
                                        <p:attrNameLst>
                                          <p:attrName>ppt_h</p:attrName>
                                        </p:attrNameLst>
                                      </p:cBhvr>
                                      <p:tavLst>
                                        <p:tav tm="0">
                                          <p:val>
                                            <p:fltVal val="0"/>
                                          </p:val>
                                        </p:tav>
                                        <p:tav tm="100000">
                                          <p:val>
                                            <p:strVal val="#ppt_h"/>
                                          </p:val>
                                        </p:tav>
                                      </p:tavLst>
                                    </p:anim>
                                    <p:anim calcmode="lin" valueType="num">
                                      <p:cBhvr>
                                        <p:cTn id="73" dur="500" fill="hold"/>
                                        <p:tgtEl>
                                          <p:spTgt spid="4">
                                            <p:graphicEl>
                                              <a:dgm id="{BFF418A2-162E-434B-824F-12CD9E09DADC}"/>
                                            </p:graphicEl>
                                          </p:spTgt>
                                        </p:tgtEl>
                                        <p:attrNameLst>
                                          <p:attrName>style.rotation</p:attrName>
                                        </p:attrNameLst>
                                      </p:cBhvr>
                                      <p:tavLst>
                                        <p:tav tm="0">
                                          <p:val>
                                            <p:fltVal val="360"/>
                                          </p:val>
                                        </p:tav>
                                        <p:tav tm="100000">
                                          <p:val>
                                            <p:fltVal val="0"/>
                                          </p:val>
                                        </p:tav>
                                      </p:tavLst>
                                    </p:anim>
                                    <p:animEffect transition="in" filter="fade">
                                      <p:cBhvr>
                                        <p:cTn id="74" dur="500"/>
                                        <p:tgtEl>
                                          <p:spTgt spid="4">
                                            <p:graphicEl>
                                              <a:dgm id="{BFF418A2-162E-434B-824F-12CD9E09DADC}"/>
                                            </p:graphicEl>
                                          </p:spTgt>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4">
                                            <p:graphicEl>
                                              <a:dgm id="{2D49E3DF-B70C-46D8-9482-6280B92C0CA2}"/>
                                            </p:graphicEl>
                                          </p:spTgt>
                                        </p:tgtEl>
                                        <p:attrNameLst>
                                          <p:attrName>style.visibility</p:attrName>
                                        </p:attrNameLst>
                                      </p:cBhvr>
                                      <p:to>
                                        <p:strVal val="visible"/>
                                      </p:to>
                                    </p:set>
                                    <p:anim calcmode="lin" valueType="num">
                                      <p:cBhvr>
                                        <p:cTn id="77" dur="500" fill="hold"/>
                                        <p:tgtEl>
                                          <p:spTgt spid="4">
                                            <p:graphicEl>
                                              <a:dgm id="{2D49E3DF-B70C-46D8-9482-6280B92C0CA2}"/>
                                            </p:graphicEl>
                                          </p:spTgt>
                                        </p:tgtEl>
                                        <p:attrNameLst>
                                          <p:attrName>ppt_w</p:attrName>
                                        </p:attrNameLst>
                                      </p:cBhvr>
                                      <p:tavLst>
                                        <p:tav tm="0">
                                          <p:val>
                                            <p:fltVal val="0"/>
                                          </p:val>
                                        </p:tav>
                                        <p:tav tm="100000">
                                          <p:val>
                                            <p:strVal val="#ppt_w"/>
                                          </p:val>
                                        </p:tav>
                                      </p:tavLst>
                                    </p:anim>
                                    <p:anim calcmode="lin" valueType="num">
                                      <p:cBhvr>
                                        <p:cTn id="78" dur="500" fill="hold"/>
                                        <p:tgtEl>
                                          <p:spTgt spid="4">
                                            <p:graphicEl>
                                              <a:dgm id="{2D49E3DF-B70C-46D8-9482-6280B92C0CA2}"/>
                                            </p:graphicEl>
                                          </p:spTgt>
                                        </p:tgtEl>
                                        <p:attrNameLst>
                                          <p:attrName>ppt_h</p:attrName>
                                        </p:attrNameLst>
                                      </p:cBhvr>
                                      <p:tavLst>
                                        <p:tav tm="0">
                                          <p:val>
                                            <p:fltVal val="0"/>
                                          </p:val>
                                        </p:tav>
                                        <p:tav tm="100000">
                                          <p:val>
                                            <p:strVal val="#ppt_h"/>
                                          </p:val>
                                        </p:tav>
                                      </p:tavLst>
                                    </p:anim>
                                    <p:anim calcmode="lin" valueType="num">
                                      <p:cBhvr>
                                        <p:cTn id="79" dur="500" fill="hold"/>
                                        <p:tgtEl>
                                          <p:spTgt spid="4">
                                            <p:graphicEl>
                                              <a:dgm id="{2D49E3DF-B70C-46D8-9482-6280B92C0CA2}"/>
                                            </p:graphicEl>
                                          </p:spTgt>
                                        </p:tgtEl>
                                        <p:attrNameLst>
                                          <p:attrName>style.rotation</p:attrName>
                                        </p:attrNameLst>
                                      </p:cBhvr>
                                      <p:tavLst>
                                        <p:tav tm="0">
                                          <p:val>
                                            <p:fltVal val="360"/>
                                          </p:val>
                                        </p:tav>
                                        <p:tav tm="100000">
                                          <p:val>
                                            <p:fltVal val="0"/>
                                          </p:val>
                                        </p:tav>
                                      </p:tavLst>
                                    </p:anim>
                                    <p:animEffect transition="in" filter="fade">
                                      <p:cBhvr>
                                        <p:cTn id="80" dur="500"/>
                                        <p:tgtEl>
                                          <p:spTgt spid="4">
                                            <p:graphicEl>
                                              <a:dgm id="{2D49E3DF-B70C-46D8-9482-6280B92C0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Evolution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2351802"/>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65CC05A2-F16D-4A79-BEED-FE4D8A68C4CC}"/>
                                            </p:graphicEl>
                                          </p:spTgt>
                                        </p:tgtEl>
                                        <p:attrNameLst>
                                          <p:attrName>style.visibility</p:attrName>
                                        </p:attrNameLst>
                                      </p:cBhvr>
                                      <p:to>
                                        <p:strVal val="visible"/>
                                      </p:to>
                                    </p:set>
                                    <p:anim calcmode="lin" valueType="num">
                                      <p:cBhvr additive="base">
                                        <p:cTn id="7" dur="500" fill="hold"/>
                                        <p:tgtEl>
                                          <p:spTgt spid="4">
                                            <p:graphicEl>
                                              <a:dgm id="{65CC05A2-F16D-4A79-BEED-FE4D8A68C4CC}"/>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65CC05A2-F16D-4A79-BEED-FE4D8A68C4CC}"/>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5030EF1-9E73-4FF5-8B2F-AB2F635A9538}"/>
                                            </p:graphicEl>
                                          </p:spTgt>
                                        </p:tgtEl>
                                        <p:attrNameLst>
                                          <p:attrName>style.visibility</p:attrName>
                                        </p:attrNameLst>
                                      </p:cBhvr>
                                      <p:to>
                                        <p:strVal val="visible"/>
                                      </p:to>
                                    </p:set>
                                    <p:anim calcmode="lin" valueType="num">
                                      <p:cBhvr additive="base">
                                        <p:cTn id="11" dur="500" fill="hold"/>
                                        <p:tgtEl>
                                          <p:spTgt spid="4">
                                            <p:graphicEl>
                                              <a:dgm id="{65030EF1-9E73-4FF5-8B2F-AB2F635A953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65030EF1-9E73-4FF5-8B2F-AB2F635A9538}"/>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157EA1EE-5905-4C97-8AD2-D37FD23D668B}"/>
                                            </p:graphicEl>
                                          </p:spTgt>
                                        </p:tgtEl>
                                        <p:attrNameLst>
                                          <p:attrName>style.visibility</p:attrName>
                                        </p:attrNameLst>
                                      </p:cBhvr>
                                      <p:to>
                                        <p:strVal val="visible"/>
                                      </p:to>
                                    </p:set>
                                    <p:anim calcmode="lin" valueType="num">
                                      <p:cBhvr additive="base">
                                        <p:cTn id="17" dur="500" fill="hold"/>
                                        <p:tgtEl>
                                          <p:spTgt spid="4">
                                            <p:graphicEl>
                                              <a:dgm id="{157EA1EE-5905-4C97-8AD2-D37FD23D668B}"/>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157EA1EE-5905-4C97-8AD2-D37FD23D668B}"/>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graphicEl>
                                              <a:dgm id="{DD343A09-2D17-45E4-8B85-AB497554B83B}"/>
                                            </p:graphicEl>
                                          </p:spTgt>
                                        </p:tgtEl>
                                        <p:attrNameLst>
                                          <p:attrName>style.visibility</p:attrName>
                                        </p:attrNameLst>
                                      </p:cBhvr>
                                      <p:to>
                                        <p:strVal val="visible"/>
                                      </p:to>
                                    </p:set>
                                    <p:anim calcmode="lin" valueType="num">
                                      <p:cBhvr additive="base">
                                        <p:cTn id="21" dur="500" fill="hold"/>
                                        <p:tgtEl>
                                          <p:spTgt spid="4">
                                            <p:graphicEl>
                                              <a:dgm id="{DD343A09-2D17-45E4-8B85-AB497554B83B}"/>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DD343A09-2D17-45E4-8B85-AB497554B83B}"/>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
                                            <p:graphicEl>
                                              <a:dgm id="{D3323CC7-E6BB-40E0-AA8F-176F462E1D00}"/>
                                            </p:graphicEl>
                                          </p:spTgt>
                                        </p:tgtEl>
                                        <p:attrNameLst>
                                          <p:attrName>style.visibility</p:attrName>
                                        </p:attrNameLst>
                                      </p:cBhvr>
                                      <p:to>
                                        <p:strVal val="visible"/>
                                      </p:to>
                                    </p:set>
                                    <p:anim calcmode="lin" valueType="num">
                                      <p:cBhvr additive="base">
                                        <p:cTn id="27" dur="500" fill="hold"/>
                                        <p:tgtEl>
                                          <p:spTgt spid="4">
                                            <p:graphicEl>
                                              <a:dgm id="{D3323CC7-E6BB-40E0-AA8F-176F462E1D00}"/>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D3323CC7-E6BB-40E0-AA8F-176F462E1D00}"/>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971334E2-B8F0-4845-A328-35DD3AD06E8D}"/>
                                            </p:graphicEl>
                                          </p:spTgt>
                                        </p:tgtEl>
                                        <p:attrNameLst>
                                          <p:attrName>style.visibility</p:attrName>
                                        </p:attrNameLst>
                                      </p:cBhvr>
                                      <p:to>
                                        <p:strVal val="visible"/>
                                      </p:to>
                                    </p:set>
                                    <p:anim calcmode="lin" valueType="num">
                                      <p:cBhvr additive="base">
                                        <p:cTn id="31" dur="500" fill="hold"/>
                                        <p:tgtEl>
                                          <p:spTgt spid="4">
                                            <p:graphicEl>
                                              <a:dgm id="{971334E2-B8F0-4845-A328-35DD3AD06E8D}"/>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971334E2-B8F0-4845-A328-35DD3AD06E8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Evolution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1482989"/>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64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graphicEl>
                                              <a:dgm id="{B51C3814-9EB3-4521-9BED-19EEE119354E}"/>
                                            </p:graphicEl>
                                          </p:spTgt>
                                        </p:tgtEl>
                                        <p:attrNameLst>
                                          <p:attrName>style.visibility</p:attrName>
                                        </p:attrNameLst>
                                      </p:cBhvr>
                                      <p:to>
                                        <p:strVal val="visible"/>
                                      </p:to>
                                    </p:set>
                                    <p:anim calcmode="lin" valueType="num">
                                      <p:cBhvr additive="base">
                                        <p:cTn id="7" dur="500" fill="hold"/>
                                        <p:tgtEl>
                                          <p:spTgt spid="4">
                                            <p:graphicEl>
                                              <a:dgm id="{B51C3814-9EB3-4521-9BED-19EEE119354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B51C3814-9EB3-4521-9BED-19EEE119354E}"/>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D08D600F-2218-4F5E-AEBE-6F6793F8E278}"/>
                                            </p:graphicEl>
                                          </p:spTgt>
                                        </p:tgtEl>
                                        <p:attrNameLst>
                                          <p:attrName>style.visibility</p:attrName>
                                        </p:attrNameLst>
                                      </p:cBhvr>
                                      <p:to>
                                        <p:strVal val="visible"/>
                                      </p:to>
                                    </p:set>
                                    <p:anim calcmode="lin" valueType="num">
                                      <p:cBhvr additive="base">
                                        <p:cTn id="11" dur="500" fill="hold"/>
                                        <p:tgtEl>
                                          <p:spTgt spid="4">
                                            <p:graphicEl>
                                              <a:dgm id="{D08D600F-2218-4F5E-AEBE-6F6793F8E27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D08D600F-2218-4F5E-AEBE-6F6793F8E278}"/>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917D4E71-2FB9-4263-83FD-B5B4627CE78D}"/>
                                            </p:graphicEl>
                                          </p:spTgt>
                                        </p:tgtEl>
                                        <p:attrNameLst>
                                          <p:attrName>style.visibility</p:attrName>
                                        </p:attrNameLst>
                                      </p:cBhvr>
                                      <p:to>
                                        <p:strVal val="visible"/>
                                      </p:to>
                                    </p:set>
                                    <p:anim calcmode="lin" valueType="num">
                                      <p:cBhvr additive="base">
                                        <p:cTn id="17" dur="500" fill="hold"/>
                                        <p:tgtEl>
                                          <p:spTgt spid="4">
                                            <p:graphicEl>
                                              <a:dgm id="{917D4E71-2FB9-4263-83FD-B5B4627CE78D}"/>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917D4E71-2FB9-4263-83FD-B5B4627CE78D}"/>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graphicEl>
                                              <a:dgm id="{950C353D-1E95-4B00-9243-C9F1AB90EC80}"/>
                                            </p:graphicEl>
                                          </p:spTgt>
                                        </p:tgtEl>
                                        <p:attrNameLst>
                                          <p:attrName>style.visibility</p:attrName>
                                        </p:attrNameLst>
                                      </p:cBhvr>
                                      <p:to>
                                        <p:strVal val="visible"/>
                                      </p:to>
                                    </p:set>
                                    <p:anim calcmode="lin" valueType="num">
                                      <p:cBhvr additive="base">
                                        <p:cTn id="21" dur="500" fill="hold"/>
                                        <p:tgtEl>
                                          <p:spTgt spid="4">
                                            <p:graphicEl>
                                              <a:dgm id="{950C353D-1E95-4B00-9243-C9F1AB90EC80}"/>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950C353D-1E95-4B00-9243-C9F1AB90EC80}"/>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
                                            <p:graphicEl>
                                              <a:dgm id="{46C406E7-2F61-475E-BDF5-61DB22555943}"/>
                                            </p:graphicEl>
                                          </p:spTgt>
                                        </p:tgtEl>
                                        <p:attrNameLst>
                                          <p:attrName>style.visibility</p:attrName>
                                        </p:attrNameLst>
                                      </p:cBhvr>
                                      <p:to>
                                        <p:strVal val="visible"/>
                                      </p:to>
                                    </p:set>
                                    <p:anim calcmode="lin" valueType="num">
                                      <p:cBhvr additive="base">
                                        <p:cTn id="27" dur="500" fill="hold"/>
                                        <p:tgtEl>
                                          <p:spTgt spid="4">
                                            <p:graphicEl>
                                              <a:dgm id="{46C406E7-2F61-475E-BDF5-61DB22555943}"/>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46C406E7-2F61-475E-BDF5-61DB22555943}"/>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38C3E1F0-C416-4432-8527-A95E17F48AF9}"/>
                                            </p:graphicEl>
                                          </p:spTgt>
                                        </p:tgtEl>
                                        <p:attrNameLst>
                                          <p:attrName>style.visibility</p:attrName>
                                        </p:attrNameLst>
                                      </p:cBhvr>
                                      <p:to>
                                        <p:strVal val="visible"/>
                                      </p:to>
                                    </p:set>
                                    <p:anim calcmode="lin" valueType="num">
                                      <p:cBhvr additive="base">
                                        <p:cTn id="31" dur="500" fill="hold"/>
                                        <p:tgtEl>
                                          <p:spTgt spid="4">
                                            <p:graphicEl>
                                              <a:dgm id="{38C3E1F0-C416-4432-8527-A95E17F48AF9}"/>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38C3E1F0-C416-4432-8527-A95E17F48AF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Evolution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5173673"/>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6820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1C3814-9EB3-4521-9BED-19EEE119354E}"/>
                                            </p:graphicEl>
                                          </p:spTgt>
                                        </p:tgtEl>
                                        <p:attrNameLst>
                                          <p:attrName>style.visibility</p:attrName>
                                        </p:attrNameLst>
                                      </p:cBhvr>
                                      <p:to>
                                        <p:strVal val="visible"/>
                                      </p:to>
                                    </p:set>
                                    <p:anim calcmode="lin" valueType="num">
                                      <p:cBhvr additive="base">
                                        <p:cTn id="7" dur="500" fill="hold"/>
                                        <p:tgtEl>
                                          <p:spTgt spid="4">
                                            <p:graphicEl>
                                              <a:dgm id="{B51C3814-9EB3-4521-9BED-19EEE119354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B51C3814-9EB3-4521-9BED-19EEE119354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D08D600F-2218-4F5E-AEBE-6F6793F8E278}"/>
                                            </p:graphicEl>
                                          </p:spTgt>
                                        </p:tgtEl>
                                        <p:attrNameLst>
                                          <p:attrName>style.visibility</p:attrName>
                                        </p:attrNameLst>
                                      </p:cBhvr>
                                      <p:to>
                                        <p:strVal val="visible"/>
                                      </p:to>
                                    </p:set>
                                    <p:anim calcmode="lin" valueType="num">
                                      <p:cBhvr additive="base">
                                        <p:cTn id="13" dur="500" fill="hold"/>
                                        <p:tgtEl>
                                          <p:spTgt spid="4">
                                            <p:graphicEl>
                                              <a:dgm id="{D08D600F-2218-4F5E-AEBE-6F6793F8E278}"/>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D08D600F-2218-4F5E-AEBE-6F6793F8E278}"/>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917D4E71-2FB9-4263-83FD-B5B4627CE78D}"/>
                                            </p:graphicEl>
                                          </p:spTgt>
                                        </p:tgtEl>
                                        <p:attrNameLst>
                                          <p:attrName>style.visibility</p:attrName>
                                        </p:attrNameLst>
                                      </p:cBhvr>
                                      <p:to>
                                        <p:strVal val="visible"/>
                                      </p:to>
                                    </p:set>
                                    <p:anim calcmode="lin" valueType="num">
                                      <p:cBhvr additive="base">
                                        <p:cTn id="19" dur="500" fill="hold"/>
                                        <p:tgtEl>
                                          <p:spTgt spid="4">
                                            <p:graphicEl>
                                              <a:dgm id="{917D4E71-2FB9-4263-83FD-B5B4627CE78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917D4E71-2FB9-4263-83FD-B5B4627CE78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950C353D-1E95-4B00-9243-C9F1AB90EC80}"/>
                                            </p:graphicEl>
                                          </p:spTgt>
                                        </p:tgtEl>
                                        <p:attrNameLst>
                                          <p:attrName>style.visibility</p:attrName>
                                        </p:attrNameLst>
                                      </p:cBhvr>
                                      <p:to>
                                        <p:strVal val="visible"/>
                                      </p:to>
                                    </p:set>
                                    <p:anim calcmode="lin" valueType="num">
                                      <p:cBhvr additive="base">
                                        <p:cTn id="25" dur="500" fill="hold"/>
                                        <p:tgtEl>
                                          <p:spTgt spid="4">
                                            <p:graphicEl>
                                              <a:dgm id="{950C353D-1E95-4B00-9243-C9F1AB90EC80}"/>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950C353D-1E95-4B00-9243-C9F1AB90EC8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415BAFDC-7C1C-498B-9075-F85EEACFC904}"/>
                                            </p:graphicEl>
                                          </p:spTgt>
                                        </p:tgtEl>
                                        <p:attrNameLst>
                                          <p:attrName>style.visibility</p:attrName>
                                        </p:attrNameLst>
                                      </p:cBhvr>
                                      <p:to>
                                        <p:strVal val="visible"/>
                                      </p:to>
                                    </p:set>
                                    <p:anim calcmode="lin" valueType="num">
                                      <p:cBhvr additive="base">
                                        <p:cTn id="31" dur="500" fill="hold"/>
                                        <p:tgtEl>
                                          <p:spTgt spid="4">
                                            <p:graphicEl>
                                              <a:dgm id="{415BAFDC-7C1C-498B-9075-F85EEACFC90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415BAFDC-7C1C-498B-9075-F85EEACFC904}"/>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F62B93F8-8F4C-4467-99F2-FAF29A74E266}"/>
                                            </p:graphicEl>
                                          </p:spTgt>
                                        </p:tgtEl>
                                        <p:attrNameLst>
                                          <p:attrName>style.visibility</p:attrName>
                                        </p:attrNameLst>
                                      </p:cBhvr>
                                      <p:to>
                                        <p:strVal val="visible"/>
                                      </p:to>
                                    </p:set>
                                    <p:anim calcmode="lin" valueType="num">
                                      <p:cBhvr additive="base">
                                        <p:cTn id="37" dur="500" fill="hold"/>
                                        <p:tgtEl>
                                          <p:spTgt spid="4">
                                            <p:graphicEl>
                                              <a:dgm id="{F62B93F8-8F4C-4467-99F2-FAF29A74E26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graphicEl>
                                              <a:dgm id="{F62B93F8-8F4C-4467-99F2-FAF29A74E26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Compatibility</a:t>
            </a:r>
          </a:p>
        </p:txBody>
      </p:sp>
      <p:sp>
        <p:nvSpPr>
          <p:cNvPr id="3" name="Content Placeholder 2"/>
          <p:cNvSpPr>
            <a:spLocks noGrp="1"/>
          </p:cNvSpPr>
          <p:nvPr>
            <p:ph idx="1"/>
          </p:nvPr>
        </p:nvSpPr>
        <p:spPr/>
        <p:txBody>
          <a:bodyPr>
            <a:normAutofit/>
          </a:bodyPr>
          <a:lstStyle/>
          <a:p>
            <a:r>
              <a:rPr lang="en-US" sz="2800" dirty="0"/>
              <a:t>More than one version of the framework can be installed on your machine</a:t>
            </a:r>
          </a:p>
          <a:p>
            <a:r>
              <a:rPr lang="en-US" sz="2800" dirty="0"/>
              <a:t>Visual Studio wizards can upgrade projects from previous versions</a:t>
            </a:r>
          </a:p>
          <a:p>
            <a:r>
              <a:rPr lang="en-US" sz="2800" dirty="0"/>
              <a:t>Since VS 2008, multiple .NET versions are supported</a:t>
            </a:r>
          </a:p>
        </p:txBody>
      </p:sp>
      <p:pic>
        <p:nvPicPr>
          <p:cNvPr id="5" name="Picture 4"/>
          <p:cNvPicPr>
            <a:picLocks noChangeAspect="1"/>
          </p:cNvPicPr>
          <p:nvPr/>
        </p:nvPicPr>
        <p:blipFill>
          <a:blip r:embed="rId3"/>
          <a:stretch>
            <a:fillRect/>
          </a:stretch>
        </p:blipFill>
        <p:spPr>
          <a:xfrm>
            <a:off x="2057400" y="4267200"/>
            <a:ext cx="4719638" cy="258567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914400" y="1356360"/>
            <a:ext cx="3657600" cy="4663440"/>
          </a:xfrm>
        </p:spPr>
        <p:txBody>
          <a:bodyPr>
            <a:normAutofit/>
          </a:bodyPr>
          <a:lstStyle/>
          <a:p>
            <a:r>
              <a:rPr lang="en-US" sz="2800" dirty="0"/>
              <a:t>Used to manage many aspects of</a:t>
            </a:r>
            <a:br>
              <a:rPr lang="en-US" sz="2800" dirty="0"/>
            </a:br>
            <a:r>
              <a:rPr lang="en-US" sz="2800" dirty="0"/>
              <a:t>a project</a:t>
            </a:r>
          </a:p>
          <a:p>
            <a:r>
              <a:rPr lang="en-US" sz="2800" dirty="0"/>
              <a:t>Productivity tips:</a:t>
            </a:r>
          </a:p>
          <a:p>
            <a:pPr lvl="1"/>
            <a:r>
              <a:rPr lang="en-US" sz="2400" dirty="0"/>
              <a:t>To launch, double-click the </a:t>
            </a:r>
            <a:r>
              <a:rPr lang="en-US" sz="2400" i="1" dirty="0"/>
              <a:t>Properties</a:t>
            </a:r>
            <a:r>
              <a:rPr lang="en-US" sz="2400" dirty="0"/>
              <a:t> node in </a:t>
            </a:r>
            <a:r>
              <a:rPr lang="en-US" sz="2400" i="1" dirty="0"/>
              <a:t>Solution Explorer</a:t>
            </a:r>
          </a:p>
          <a:p>
            <a:pPr lvl="1"/>
            <a:r>
              <a:rPr lang="en-US" sz="2400" dirty="0"/>
              <a:t>When closing,</a:t>
            </a:r>
            <a:br>
              <a:rPr lang="en-US" sz="2400" dirty="0"/>
            </a:br>
            <a:r>
              <a:rPr lang="en-US" sz="2400" dirty="0"/>
              <a:t>no need to save</a:t>
            </a:r>
            <a:br>
              <a:rPr lang="en-US" sz="2400" dirty="0"/>
            </a:br>
            <a:r>
              <a:rPr lang="en-US" sz="2400" dirty="0"/>
              <a:t>(it gets auto-saved)</a:t>
            </a:r>
          </a:p>
        </p:txBody>
      </p:sp>
      <p:pic>
        <p:nvPicPr>
          <p:cNvPr id="52226" name="Picture 2"/>
          <p:cNvPicPr>
            <a:picLocks noChangeAspect="1" noChangeArrowheads="1"/>
          </p:cNvPicPr>
          <p:nvPr/>
        </p:nvPicPr>
        <p:blipFill>
          <a:blip r:embed="rId3"/>
          <a:srcRect/>
          <a:stretch>
            <a:fillRect/>
          </a:stretch>
        </p:blipFill>
        <p:spPr bwMode="auto">
          <a:xfrm>
            <a:off x="4495800" y="5257800"/>
            <a:ext cx="2364828" cy="762000"/>
          </a:xfrm>
          <a:prstGeom prst="rect">
            <a:avLst/>
          </a:prstGeom>
          <a:ln>
            <a:noFill/>
          </a:ln>
          <a:effectLst>
            <a:outerShdw blurRad="292100" dist="139700" dir="2700000" algn="tl" rotWithShape="0">
              <a:srgbClr val="333333">
                <a:alpha val="65000"/>
              </a:srgbClr>
            </a:outerShdw>
          </a:effectLst>
        </p:spPr>
      </p:pic>
      <p:pic>
        <p:nvPicPr>
          <p:cNvPr id="10" name="Picture 3"/>
          <p:cNvPicPr>
            <a:picLocks noChangeAspect="1" noChangeArrowheads="1"/>
          </p:cNvPicPr>
          <p:nvPr/>
        </p:nvPicPr>
        <p:blipFill>
          <a:blip r:embed="rId4">
            <a:clrChange>
              <a:clrFrom>
                <a:srgbClr val="F3F7FB"/>
              </a:clrFrom>
              <a:clrTo>
                <a:srgbClr val="F3F7FB">
                  <a:alpha val="0"/>
                </a:srgbClr>
              </a:clrTo>
            </a:clrChange>
          </a:blip>
          <a:srcRect/>
          <a:stretch>
            <a:fillRect/>
          </a:stretch>
        </p:blipFill>
        <p:spPr bwMode="auto">
          <a:xfrm>
            <a:off x="3790950" y="1676400"/>
            <a:ext cx="5399816" cy="3048000"/>
          </a:xfrm>
          <a:prstGeom prst="rect">
            <a:avLst/>
          </a:prstGeom>
          <a:solidFill>
            <a:srgbClr val="FFFFFF">
              <a:shade val="85000"/>
            </a:srgbClr>
          </a:solidFill>
          <a:ln w="381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p:cNvSpPr>
            <a:spLocks noGrp="1"/>
          </p:cNvSpPr>
          <p:nvPr>
            <p:ph type="title"/>
          </p:nvPr>
        </p:nvSpPr>
        <p:spPr/>
        <p:txBody>
          <a:bodyPr>
            <a:normAutofit fontScale="90000"/>
          </a:bodyPr>
          <a:lstStyle/>
          <a:p>
            <a:r>
              <a:rPr lang="en-US" dirty="0"/>
              <a:t>Talking about Project Properties…</a:t>
            </a:r>
          </a:p>
        </p:txBody>
      </p:sp>
    </p:spTree>
    <p:extLst>
      <p:ext uri="{BB962C8B-B14F-4D97-AF65-F5344CB8AC3E}">
        <p14:creationId xmlns:p14="http://schemas.microsoft.com/office/powerpoint/2010/main" val="120708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Bottom)">
                                      <p:cBhvr>
                                        <p:cTn id="23" dur="500"/>
                                        <p:tgtEl>
                                          <p:spTgt spid="522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solutions</a:t>
            </a:r>
          </a:p>
        </p:txBody>
      </p:sp>
      <p:sp>
        <p:nvSpPr>
          <p:cNvPr id="3" name="Content Placeholder 2"/>
          <p:cNvSpPr>
            <a:spLocks noGrp="1"/>
          </p:cNvSpPr>
          <p:nvPr>
            <p:ph idx="1"/>
          </p:nvPr>
        </p:nvSpPr>
        <p:spPr/>
        <p:txBody>
          <a:bodyPr>
            <a:noAutofit/>
          </a:bodyPr>
          <a:lstStyle/>
          <a:p>
            <a:r>
              <a:rPr lang="en-US" sz="2400" dirty="0"/>
              <a:t>The most essential VS units</a:t>
            </a:r>
          </a:p>
          <a:p>
            <a:r>
              <a:rPr lang="en-US" sz="2400" dirty="0"/>
              <a:t>Defines a development structure</a:t>
            </a:r>
          </a:p>
          <a:p>
            <a:r>
              <a:rPr lang="en-US" sz="2400" i="1" dirty="0"/>
              <a:t>Solution Explorer</a:t>
            </a:r>
            <a:r>
              <a:rPr lang="en-US" sz="2400" dirty="0"/>
              <a:t>: the name says it all</a:t>
            </a:r>
          </a:p>
        </p:txBody>
      </p:sp>
      <p:pic>
        <p:nvPicPr>
          <p:cNvPr id="49154" name="Picture 2"/>
          <p:cNvPicPr>
            <a:picLocks noChangeAspect="1" noChangeArrowheads="1"/>
          </p:cNvPicPr>
          <p:nvPr/>
        </p:nvPicPr>
        <p:blipFill>
          <a:blip r:embed="rId3"/>
          <a:srcRect/>
          <a:stretch>
            <a:fillRect/>
          </a:stretch>
        </p:blipFill>
        <p:spPr bwMode="auto">
          <a:xfrm>
            <a:off x="838200" y="3124200"/>
            <a:ext cx="4419600" cy="2913903"/>
          </a:xfrm>
          <a:prstGeom prst="rect">
            <a:avLst/>
          </a:prstGeom>
          <a:ln>
            <a:noFill/>
          </a:ln>
          <a:effectLst>
            <a:outerShdw blurRad="292100" dist="139700" dir="2700000" algn="tl" rotWithShape="0">
              <a:srgbClr val="333333">
                <a:alpha val="65000"/>
              </a:srgbClr>
            </a:outerShdw>
          </a:effectLst>
        </p:spPr>
      </p:pic>
      <p:pic>
        <p:nvPicPr>
          <p:cNvPr id="49155" name="Picture 3"/>
          <p:cNvPicPr>
            <a:picLocks noChangeAspect="1" noChangeArrowheads="1"/>
          </p:cNvPicPr>
          <p:nvPr/>
        </p:nvPicPr>
        <p:blipFill>
          <a:blip r:embed="rId4"/>
          <a:srcRect/>
          <a:stretch>
            <a:fillRect/>
          </a:stretch>
        </p:blipFill>
        <p:spPr bwMode="auto">
          <a:xfrm>
            <a:off x="5638800" y="3276600"/>
            <a:ext cx="3082119" cy="2286000"/>
          </a:xfrm>
          <a:prstGeom prst="rect">
            <a:avLst/>
          </a:prstGeom>
          <a:noFill/>
          <a:ln w="9525">
            <a:noFill/>
            <a:miter lim="800000"/>
            <a:headEnd/>
            <a:tailEnd/>
          </a:ln>
          <a:effectLst/>
        </p:spPr>
      </p:pic>
      <p:grpSp>
        <p:nvGrpSpPr>
          <p:cNvPr id="10" name="Group 9"/>
          <p:cNvGrpSpPr/>
          <p:nvPr/>
        </p:nvGrpSpPr>
        <p:grpSpPr>
          <a:xfrm>
            <a:off x="7620000" y="2234514"/>
            <a:ext cx="1524000" cy="1245972"/>
            <a:chOff x="7620000" y="2234514"/>
            <a:chExt cx="1524000" cy="1245972"/>
          </a:xfrm>
        </p:grpSpPr>
        <p:sp>
          <p:nvSpPr>
            <p:cNvPr id="6" name="Donut 5"/>
            <p:cNvSpPr/>
            <p:nvPr/>
          </p:nvSpPr>
          <p:spPr>
            <a:xfrm>
              <a:off x="8254314" y="3251886"/>
              <a:ext cx="228600" cy="228600"/>
            </a:xfrm>
            <a:prstGeom prst="donut">
              <a:avLst>
                <a:gd name="adj" fmla="val 1334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620000" y="2234514"/>
              <a:ext cx="1524000" cy="523220"/>
            </a:xfrm>
            <a:prstGeom prst="rect">
              <a:avLst/>
            </a:prstGeom>
            <a:noFill/>
          </p:spPr>
          <p:txBody>
            <a:bodyPr wrap="square" rtlCol="0">
              <a:spAutoFit/>
            </a:bodyPr>
            <a:lstStyle/>
            <a:p>
              <a:pPr algn="ctr"/>
              <a:r>
                <a:rPr lang="en-US" sz="1400" dirty="0">
                  <a:solidFill>
                    <a:srgbClr val="FF0000"/>
                  </a:solidFill>
                </a:rPr>
                <a:t>notice the</a:t>
              </a:r>
              <a:br>
                <a:rPr lang="en-US" sz="1400" dirty="0">
                  <a:solidFill>
                    <a:srgbClr val="FF0000"/>
                  </a:solidFill>
                </a:rPr>
              </a:br>
              <a:r>
                <a:rPr lang="en-US" sz="1400" dirty="0">
                  <a:solidFill>
                    <a:srgbClr val="FF0000"/>
                  </a:solidFill>
                </a:rPr>
                <a:t>dock/undock icon</a:t>
              </a:r>
            </a:p>
          </p:txBody>
        </p:sp>
        <p:cxnSp>
          <p:nvCxnSpPr>
            <p:cNvPr id="9" name="Straight Arrow Connector 8"/>
            <p:cNvCxnSpPr>
              <a:stCxn id="7" idx="2"/>
            </p:cNvCxnSpPr>
            <p:nvPr/>
          </p:nvCxnSpPr>
          <p:spPr>
            <a:xfrm rot="5400000">
              <a:off x="8153401" y="2973977"/>
              <a:ext cx="444843" cy="1235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randombar(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9155"/>
                                        </p:tgtEl>
                                        <p:attrNameLst>
                                          <p:attrName>style.visibility</p:attrName>
                                        </p:attrNameLst>
                                      </p:cBhvr>
                                      <p:to>
                                        <p:strVal val="visible"/>
                                      </p:to>
                                    </p:set>
                                    <p:animEffect transition="in" filter="randombar(horizontal)">
                                      <p:cBhvr>
                                        <p:cTn id="16" dur="500"/>
                                        <p:tgtEl>
                                          <p:spTgt spid="49155"/>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items X project items</a:t>
            </a:r>
          </a:p>
        </p:txBody>
      </p:sp>
      <p:sp>
        <p:nvSpPr>
          <p:cNvPr id="4" name="Content Placeholder 3"/>
          <p:cNvSpPr>
            <a:spLocks noGrp="1"/>
          </p:cNvSpPr>
          <p:nvPr>
            <p:ph sz="half" idx="1"/>
          </p:nvPr>
        </p:nvSpPr>
        <p:spPr>
          <a:xfrm>
            <a:off x="1435608" y="1524000"/>
            <a:ext cx="3657600" cy="3048000"/>
          </a:xfrm>
        </p:spPr>
        <p:style>
          <a:lnRef idx="2">
            <a:schemeClr val="accent5"/>
          </a:lnRef>
          <a:fillRef idx="1">
            <a:schemeClr val="lt1"/>
          </a:fillRef>
          <a:effectRef idx="0">
            <a:schemeClr val="accent5"/>
          </a:effectRef>
          <a:fontRef idx="minor">
            <a:schemeClr val="dk1"/>
          </a:fontRef>
        </p:style>
        <p:txBody>
          <a:bodyPr>
            <a:normAutofit/>
          </a:bodyPr>
          <a:lstStyle/>
          <a:p>
            <a:r>
              <a:rPr lang="pt-BR" dirty="0"/>
              <a:t>Solution items</a:t>
            </a:r>
          </a:p>
          <a:p>
            <a:pPr lvl="1"/>
            <a:r>
              <a:rPr lang="pt-BR" dirty="0"/>
              <a:t>Projects</a:t>
            </a:r>
          </a:p>
          <a:p>
            <a:pPr lvl="1"/>
            <a:r>
              <a:rPr lang="pt-BR" dirty="0"/>
              <a:t>Solution folders</a:t>
            </a:r>
          </a:p>
          <a:p>
            <a:pPr lvl="1"/>
            <a:r>
              <a:rPr lang="pt-BR" dirty="0"/>
              <a:t>Common items for all projects</a:t>
            </a:r>
          </a:p>
        </p:txBody>
      </p:sp>
      <p:sp>
        <p:nvSpPr>
          <p:cNvPr id="5" name="Content Placeholder 4"/>
          <p:cNvSpPr>
            <a:spLocks noGrp="1"/>
          </p:cNvSpPr>
          <p:nvPr>
            <p:ph sz="half" idx="2"/>
          </p:nvPr>
        </p:nvSpPr>
        <p:spPr>
          <a:xfrm>
            <a:off x="5276088" y="1524000"/>
            <a:ext cx="3657600" cy="3048000"/>
          </a:xfrm>
          <a:noFill/>
        </p:spPr>
        <p:style>
          <a:lnRef idx="2">
            <a:schemeClr val="accent1"/>
          </a:lnRef>
          <a:fillRef idx="1">
            <a:schemeClr val="lt1"/>
          </a:fillRef>
          <a:effectRef idx="0">
            <a:schemeClr val="accent1"/>
          </a:effectRef>
          <a:fontRef idx="minor">
            <a:schemeClr val="dk1"/>
          </a:fontRef>
        </p:style>
        <p:txBody>
          <a:bodyPr>
            <a:normAutofit/>
          </a:bodyPr>
          <a:lstStyle/>
          <a:p>
            <a:r>
              <a:rPr lang="en-US" dirty="0"/>
              <a:t>Project items</a:t>
            </a:r>
          </a:p>
          <a:p>
            <a:pPr lvl="1"/>
            <a:r>
              <a:rPr lang="en-US" dirty="0"/>
              <a:t>Related source files</a:t>
            </a:r>
          </a:p>
          <a:p>
            <a:pPr lvl="2"/>
            <a:r>
              <a:rPr lang="en-US" dirty="0"/>
              <a:t>Ex: C# code, resource files, XML files, etc.</a:t>
            </a:r>
          </a:p>
          <a:p>
            <a:pPr lvl="1"/>
            <a:r>
              <a:rPr lang="en-US" dirty="0"/>
              <a:t>References</a:t>
            </a:r>
          </a:p>
          <a:p>
            <a:pPr lvl="1"/>
            <a:r>
              <a:rPr lang="en-US" dirty="0"/>
              <a:t>Project properties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slide(fromLeft)">
                                      <p:cBhvr>
                                        <p:cTn id="7" dur="500"/>
                                        <p:tgtEl>
                                          <p:spTgt spid="4">
                                            <p:bg/>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slide(fromLeft)">
                                      <p:cBhvr>
                                        <p:cTn id="11" dur="500"/>
                                        <p:tgtEl>
                                          <p:spTgt spid="4">
                                            <p:txEl>
                                              <p:pRg st="0" end="0"/>
                                            </p:txEl>
                                          </p:spTgt>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slide(fromLeft)">
                                      <p:cBhvr>
                                        <p:cTn id="14" dur="500"/>
                                        <p:tgtEl>
                                          <p:spTgt spid="4">
                                            <p:txEl>
                                              <p:pRg st="1" end="1"/>
                                            </p:txEl>
                                          </p:spTgt>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slide(fromLeft)">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slide(fromRight)">
                                      <p:cBhvr>
                                        <p:cTn id="25" dur="500"/>
                                        <p:tgtEl>
                                          <p:spTgt spid="5">
                                            <p:bg/>
                                          </p:spTgt>
                                        </p:tgtEl>
                                      </p:cBhvr>
                                    </p:animEffect>
                                  </p:childTnLst>
                                </p:cTn>
                              </p:par>
                            </p:childTnLst>
                          </p:cTn>
                        </p:par>
                        <p:par>
                          <p:cTn id="26" fill="hold">
                            <p:stCondLst>
                              <p:cond delay="500"/>
                            </p:stCondLst>
                            <p:childTnLst>
                              <p:par>
                                <p:cTn id="27" presetID="12" presetClass="entr" presetSubtype="2"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slide(fromRight)">
                                      <p:cBhvr>
                                        <p:cTn id="29" dur="500"/>
                                        <p:tgtEl>
                                          <p:spTgt spid="5">
                                            <p:txEl>
                                              <p:pRg st="0" end="0"/>
                                            </p:txEl>
                                          </p:spTgt>
                                        </p:tgtEl>
                                      </p:cBhvr>
                                    </p:animEffect>
                                  </p:childTnLst>
                                </p:cTn>
                              </p:par>
                              <p:par>
                                <p:cTn id="30" presetID="12" presetClass="entr" presetSubtype="2" fill="hold" grpId="0"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slide(fromRight)">
                                      <p:cBhvr>
                                        <p:cTn id="32" dur="500"/>
                                        <p:tgtEl>
                                          <p:spTgt spid="5">
                                            <p:txEl>
                                              <p:pRg st="1" end="1"/>
                                            </p:txEl>
                                          </p:spTgt>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slide(fromRight)">
                                      <p:cBhvr>
                                        <p:cTn id="35" dur="500"/>
                                        <p:tgtEl>
                                          <p:spTgt spid="5">
                                            <p:txEl>
                                              <p:pRg st="2" end="2"/>
                                            </p:txEl>
                                          </p:spTgt>
                                        </p:tgtEl>
                                      </p:cBhvr>
                                    </p:animEffect>
                                  </p:childTnLst>
                                </p:cTn>
                              </p:par>
                              <p:par>
                                <p:cTn id="36" presetID="12" presetClass="entr" presetSubtype="2" fill="hold" grpId="0"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slide(fromRight)">
                                      <p:cBhvr>
                                        <p:cTn id="38" dur="500"/>
                                        <p:tgtEl>
                                          <p:spTgt spid="5">
                                            <p:txEl>
                                              <p:pRg st="3" end="3"/>
                                            </p:txEl>
                                          </p:spTgt>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slide(fromRight)">
                                      <p:cBhvr>
                                        <p:cTn id="4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i="1" dirty="0"/>
              <a:t>project template (type)</a:t>
            </a:r>
            <a:r>
              <a:rPr lang="en-US" dirty="0"/>
              <a:t>?</a:t>
            </a:r>
          </a:p>
        </p:txBody>
      </p:sp>
      <p:sp>
        <p:nvSpPr>
          <p:cNvPr id="6" name="Content Placeholder 5"/>
          <p:cNvSpPr>
            <a:spLocks noGrp="1"/>
          </p:cNvSpPr>
          <p:nvPr>
            <p:ph idx="1"/>
          </p:nvPr>
        </p:nvSpPr>
        <p:spPr/>
        <p:txBody>
          <a:bodyPr/>
          <a:lstStyle/>
          <a:p>
            <a:r>
              <a:rPr lang="en-US" dirty="0"/>
              <a:t>It provides starting files, an initial project structure and configuration</a:t>
            </a:r>
          </a:p>
        </p:txBody>
      </p:sp>
      <p:pic>
        <p:nvPicPr>
          <p:cNvPr id="3" name="Picture 2"/>
          <p:cNvPicPr>
            <a:picLocks noChangeAspect="1"/>
          </p:cNvPicPr>
          <p:nvPr/>
        </p:nvPicPr>
        <p:blipFill>
          <a:blip r:embed="rId3"/>
          <a:stretch>
            <a:fillRect/>
          </a:stretch>
        </p:blipFill>
        <p:spPr>
          <a:xfrm>
            <a:off x="2257425" y="2516626"/>
            <a:ext cx="5819775" cy="3484123"/>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.NET design goals</a:t>
            </a:r>
          </a:p>
        </p:txBody>
      </p:sp>
      <p:sp>
        <p:nvSpPr>
          <p:cNvPr id="3" name="Content Placeholder 2"/>
          <p:cNvSpPr>
            <a:spLocks noGrp="1"/>
          </p:cNvSpPr>
          <p:nvPr>
            <p:ph idx="1"/>
          </p:nvPr>
        </p:nvSpPr>
        <p:spPr/>
        <p:txBody>
          <a:bodyPr/>
          <a:lstStyle/>
          <a:p>
            <a:pPr marL="596646" indent="-514350">
              <a:buFont typeface="+mj-lt"/>
              <a:buAutoNum type="arabicPeriod"/>
            </a:pPr>
            <a:r>
              <a:rPr lang="en-US" dirty="0"/>
              <a:t>Simplify development</a:t>
            </a:r>
          </a:p>
          <a:p>
            <a:pPr lvl="1"/>
            <a:r>
              <a:rPr lang="en-US" dirty="0"/>
              <a:t>More abstraction, less plumbing</a:t>
            </a:r>
          </a:p>
        </p:txBody>
      </p:sp>
      <p:grpSp>
        <p:nvGrpSpPr>
          <p:cNvPr id="8" name="Group 7"/>
          <p:cNvGrpSpPr/>
          <p:nvPr/>
        </p:nvGrpSpPr>
        <p:grpSpPr>
          <a:xfrm>
            <a:off x="1437829" y="2553700"/>
            <a:ext cx="6715571" cy="2170093"/>
            <a:chOff x="1437829" y="2553700"/>
            <a:chExt cx="6715571" cy="2170093"/>
          </a:xfrm>
        </p:grpSpPr>
        <p:sp>
          <p:nvSpPr>
            <p:cNvPr id="4" name="Text Box 3"/>
            <p:cNvSpPr txBox="1">
              <a:spLocks noChangeArrowheads="1"/>
            </p:cNvSpPr>
            <p:nvPr/>
          </p:nvSpPr>
          <p:spPr bwMode="auto">
            <a:xfrm>
              <a:off x="1524000" y="2895600"/>
              <a:ext cx="6629400" cy="1828193"/>
            </a:xfrm>
            <a:prstGeom prst="rect">
              <a:avLst/>
            </a:prstGeom>
            <a:solidFill>
              <a:srgbClr val="000099">
                <a:alpha val="70000"/>
              </a:srgbClr>
            </a:solidFill>
            <a:ln w="12700">
              <a:noFill/>
              <a:miter lim="800000"/>
              <a:headEnd type="none" w="sm" len="sm"/>
              <a:tailEnd type="none" w="sm" len="sm"/>
            </a:ln>
            <a:effectLst/>
          </p:spPr>
          <p:txBody>
            <a:bodyPr wrap="square" lIns="182880" tIns="137160" rIns="182880" bIns="137160">
              <a:spAutoFit/>
            </a:bodyPr>
            <a:lstStyle/>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HWND </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 = </a:t>
              </a:r>
              <a:r>
                <a:rPr lang="en-US" sz="1400" b="0" dirty="0" err="1">
                  <a:solidFill>
                    <a:schemeClr val="bg1"/>
                  </a:solidFill>
                  <a:effectLst>
                    <a:outerShdw blurRad="38100" dist="38100" dir="2700000" algn="tl">
                      <a:srgbClr val="000000"/>
                    </a:outerShdw>
                  </a:effectLst>
                  <a:latin typeface="Lucida Console" pitchFamily="49" charset="0"/>
                </a:rPr>
                <a:t>CreateWindowEx</a:t>
              </a:r>
              <a:r>
                <a:rPr lang="en-US" sz="1400" b="0" dirty="0">
                  <a:solidFill>
                    <a:schemeClr val="bg1"/>
                  </a:solidFill>
                  <a:effectLst>
                    <a:outerShdw blurRad="38100" dist="38100" dir="2700000" algn="tl">
                      <a:srgbClr val="000000"/>
                    </a:outerShdw>
                  </a:effectLst>
                  <a:latin typeface="Lucida Console" pitchFamily="49" charset="0"/>
                </a:rPr>
                <a: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0, "</a:t>
              </a:r>
              <a:r>
                <a:rPr lang="en-US" sz="1400" b="0" dirty="0" err="1">
                  <a:solidFill>
                    <a:schemeClr val="bg1"/>
                  </a:solidFill>
                  <a:effectLst>
                    <a:outerShdw blurRad="38100" dist="38100" dir="2700000" algn="tl">
                      <a:srgbClr val="000000"/>
                    </a:outerShdw>
                  </a:effectLst>
                  <a:latin typeface="Lucida Console" pitchFamily="49" charset="0"/>
                </a:rPr>
                <a:t>MainWClass</a:t>
              </a:r>
              <a:r>
                <a:rPr lang="en-US" sz="1400" b="0" dirty="0">
                  <a:solidFill>
                    <a:schemeClr val="bg1"/>
                  </a:solidFill>
                  <a:effectLst>
                    <a:outerShdw blurRad="38100" dist="38100" dir="2700000" algn="tl">
                      <a:srgbClr val="000000"/>
                    </a:outerShdw>
                  </a:effectLst>
                  <a:latin typeface="Lucida Console" pitchFamily="49" charset="0"/>
                </a:rPr>
                <a:t>", "Main Window",</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WS_OVERLAPPEDWINDOW | WS_HSCROLL | WS_VSCROLL,</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CW_USEDEFAULT, CW_USEDEFAULT,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CW_USEDEFAULT, CW_USEDEFAULT,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(HWND)NULL, (HMENU)NULL, </a:t>
              </a:r>
              <a:r>
                <a:rPr lang="en-US" sz="1400" b="0" dirty="0" err="1">
                  <a:solidFill>
                    <a:schemeClr val="bg1"/>
                  </a:solidFill>
                  <a:effectLst>
                    <a:outerShdw blurRad="38100" dist="38100" dir="2700000" algn="tl">
                      <a:srgbClr val="000000"/>
                    </a:outerShdw>
                  </a:effectLst>
                  <a:latin typeface="Lucida Console" pitchFamily="49" charset="0"/>
                </a:rPr>
                <a:t>hInstance</a:t>
              </a:r>
              <a:r>
                <a:rPr lang="en-US" sz="1400" b="0" dirty="0">
                  <a:solidFill>
                    <a:schemeClr val="bg1"/>
                  </a:solidFill>
                  <a:effectLst>
                    <a:outerShdw blurRad="38100" dist="38100" dir="2700000" algn="tl">
                      <a:srgbClr val="000000"/>
                    </a:outerShdw>
                  </a:effectLst>
                  <a:latin typeface="Lucida Console" pitchFamily="49" charset="0"/>
                </a:rPr>
                <a:t>, NULL); </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ShowWindow</a:t>
              </a:r>
              <a:r>
                <a:rPr lang="en-US" sz="1400" b="0" dirty="0">
                  <a:solidFill>
                    <a:schemeClr val="bg1"/>
                  </a:solidFill>
                  <a:effectLst>
                    <a:outerShdw blurRad="38100" dist="38100" dir="2700000" algn="tl">
                      <a:srgbClr val="000000"/>
                    </a:outerShdw>
                  </a:effectLst>
                  <a:latin typeface="Lucida Console" pitchFamily="49" charset="0"/>
                </a:rPr>
                <a:t>(</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 SW_SHOWDEFAULT); </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UpdateWindow</a:t>
              </a:r>
              <a:r>
                <a:rPr lang="en-US" sz="1400" b="0" dirty="0">
                  <a:solidFill>
                    <a:schemeClr val="bg1"/>
                  </a:solidFill>
                  <a:effectLst>
                    <a:outerShdw blurRad="38100" dist="38100" dir="2700000" algn="tl">
                      <a:srgbClr val="000000"/>
                    </a:outerShdw>
                  </a:effectLst>
                  <a:latin typeface="Lucida Console" pitchFamily="49" charset="0"/>
                </a:rPr>
                <a:t>(</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a:t>
              </a:r>
            </a:p>
          </p:txBody>
        </p:sp>
        <p:sp>
          <p:nvSpPr>
            <p:cNvPr id="6" name="TextBox 5"/>
            <p:cNvSpPr txBox="1"/>
            <p:nvPr/>
          </p:nvSpPr>
          <p:spPr>
            <a:xfrm>
              <a:off x="1437829" y="2553700"/>
              <a:ext cx="1457771" cy="369332"/>
            </a:xfrm>
            <a:prstGeom prst="rect">
              <a:avLst/>
            </a:prstGeom>
            <a:noFill/>
          </p:spPr>
          <p:txBody>
            <a:bodyPr wrap="none" rtlCol="0">
              <a:spAutoFit/>
            </a:bodyPr>
            <a:lstStyle/>
            <a:p>
              <a:r>
                <a:rPr lang="en-US" dirty="0"/>
                <a:t>Windows API</a:t>
              </a:r>
            </a:p>
          </p:txBody>
        </p:sp>
      </p:grpSp>
      <p:grpSp>
        <p:nvGrpSpPr>
          <p:cNvPr id="9" name="Group 8"/>
          <p:cNvGrpSpPr/>
          <p:nvPr/>
        </p:nvGrpSpPr>
        <p:grpSpPr>
          <a:xfrm>
            <a:off x="1447800" y="4812268"/>
            <a:ext cx="6705600" cy="1207532"/>
            <a:chOff x="1447800" y="4812268"/>
            <a:chExt cx="6705600" cy="1207532"/>
          </a:xfrm>
        </p:grpSpPr>
        <p:sp>
          <p:nvSpPr>
            <p:cNvPr id="5" name="Text Box 4"/>
            <p:cNvSpPr txBox="1">
              <a:spLocks noChangeArrowheads="1"/>
            </p:cNvSpPr>
            <p:nvPr/>
          </p:nvSpPr>
          <p:spPr bwMode="auto">
            <a:xfrm>
              <a:off x="1524000" y="5161103"/>
              <a:ext cx="6629400" cy="858697"/>
            </a:xfrm>
            <a:prstGeom prst="rect">
              <a:avLst/>
            </a:prstGeom>
            <a:solidFill>
              <a:srgbClr val="000099">
                <a:alpha val="70000"/>
              </a:srgbClr>
            </a:solidFill>
            <a:ln w="12700">
              <a:noFill/>
              <a:miter lim="800000"/>
              <a:headEnd type="none" w="sm" len="sm"/>
              <a:tailEnd type="none" w="sm" len="sm"/>
            </a:ln>
            <a:effectLst/>
          </p:spPr>
          <p:txBody>
            <a:bodyPr wrap="square" lIns="182880" tIns="137160" rIns="182880" bIns="137160">
              <a:spAutoFit/>
            </a:bodyPr>
            <a:lstStyle/>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Form </a:t>
              </a:r>
              <a:r>
                <a:rPr lang="en-US" sz="1400" b="0" dirty="0" err="1">
                  <a:solidFill>
                    <a:schemeClr val="bg1"/>
                  </a:solidFill>
                  <a:effectLst>
                    <a:outerShdw blurRad="38100" dist="38100" dir="2700000" algn="tl">
                      <a:srgbClr val="000000"/>
                    </a:outerShdw>
                  </a:effectLst>
                  <a:latin typeface="Lucida Console" pitchFamily="49" charset="0"/>
                </a:rPr>
                <a:t>form</a:t>
              </a:r>
              <a:r>
                <a:rPr lang="en-US" sz="1400" b="0" dirty="0">
                  <a:solidFill>
                    <a:schemeClr val="bg1"/>
                  </a:solidFill>
                  <a:effectLst>
                    <a:outerShdw blurRad="38100" dist="38100" dir="2700000" algn="tl">
                      <a:srgbClr val="000000"/>
                    </a:outerShdw>
                  </a:effectLst>
                  <a:latin typeface="Lucida Console" pitchFamily="49" charset="0"/>
                </a:rPr>
                <a:t> = new Form();</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form.Text</a:t>
              </a:r>
              <a:r>
                <a:rPr lang="en-US" sz="1400" b="0" dirty="0">
                  <a:solidFill>
                    <a:schemeClr val="bg1"/>
                  </a:solidFill>
                  <a:effectLst>
                    <a:outerShdw blurRad="38100" dist="38100" dir="2700000" algn="tl">
                      <a:srgbClr val="000000"/>
                    </a:outerShdw>
                  </a:effectLst>
                  <a:latin typeface="Lucida Console" pitchFamily="49" charset="0"/>
                </a:rPr>
                <a:t> = "Main Window";</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form.Show</a:t>
              </a:r>
              <a:r>
                <a:rPr lang="en-US" sz="1400" b="0" dirty="0">
                  <a:solidFill>
                    <a:schemeClr val="bg1"/>
                  </a:solidFill>
                  <a:effectLst>
                    <a:outerShdw blurRad="38100" dist="38100" dir="2700000" algn="tl">
                      <a:srgbClr val="000000"/>
                    </a:outerShdw>
                  </a:effectLst>
                  <a:latin typeface="Lucida Console" pitchFamily="49" charset="0"/>
                </a:rPr>
                <a:t>();</a:t>
              </a:r>
            </a:p>
          </p:txBody>
        </p:sp>
        <p:sp>
          <p:nvSpPr>
            <p:cNvPr id="7" name="TextBox 6"/>
            <p:cNvSpPr txBox="1"/>
            <p:nvPr/>
          </p:nvSpPr>
          <p:spPr>
            <a:xfrm>
              <a:off x="1447800" y="4812268"/>
              <a:ext cx="670376" cy="369332"/>
            </a:xfrm>
            <a:prstGeom prst="rect">
              <a:avLst/>
            </a:prstGeom>
            <a:noFill/>
          </p:spPr>
          <p:txBody>
            <a:bodyPr wrap="none" rtlCol="0">
              <a:spAutoFit/>
            </a:bodyPr>
            <a:lstStyle/>
            <a:p>
              <a:r>
                <a:rPr lang="en-US" dirty="0"/>
                <a:t>.NET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VS projects</a:t>
            </a:r>
          </a:p>
        </p:txBody>
      </p:sp>
      <p:sp>
        <p:nvSpPr>
          <p:cNvPr id="3" name="Content Placeholder 2"/>
          <p:cNvSpPr>
            <a:spLocks noGrp="1"/>
          </p:cNvSpPr>
          <p:nvPr>
            <p:ph idx="1"/>
          </p:nvPr>
        </p:nvSpPr>
        <p:spPr/>
        <p:txBody>
          <a:bodyPr/>
          <a:lstStyle/>
          <a:p>
            <a:r>
              <a:rPr lang="en-US" dirty="0"/>
              <a:t>Console Application (.exe)</a:t>
            </a:r>
          </a:p>
          <a:p>
            <a:r>
              <a:rPr lang="en-US" dirty="0"/>
              <a:t>WPF Application (.exe)</a:t>
            </a:r>
          </a:p>
          <a:p>
            <a:r>
              <a:rPr lang="en-US" dirty="0"/>
              <a:t>Class Library (.</a:t>
            </a:r>
            <a:r>
              <a:rPr lang="en-US" dirty="0" err="1"/>
              <a:t>dll</a:t>
            </a:r>
            <a:r>
              <a:rPr lang="en-US" dirty="0"/>
              <a:t>)</a:t>
            </a:r>
          </a:p>
          <a:p>
            <a:r>
              <a:rPr lang="en-US" dirty="0"/>
              <a:t>“Web Projects” (.</a:t>
            </a:r>
            <a:r>
              <a:rPr lang="en-US" dirty="0" err="1"/>
              <a:t>dlls</a:t>
            </a:r>
            <a:r>
              <a:rPr lang="en-US" dirty="0"/>
              <a:t> + content pages)</a:t>
            </a:r>
          </a:p>
          <a:p>
            <a:pPr lvl="1"/>
            <a:r>
              <a:rPr lang="en-US" dirty="0"/>
              <a:t>ASP .NET Web Site</a:t>
            </a:r>
          </a:p>
          <a:p>
            <a:pPr lvl="1"/>
            <a:r>
              <a:rPr lang="en-US" dirty="0"/>
              <a:t>ASP .NET Web Service</a:t>
            </a:r>
          </a:p>
          <a:p>
            <a:pPr lvl="1"/>
            <a:r>
              <a:rPr lang="en-US" dirty="0"/>
              <a:t>WCF Service</a:t>
            </a:r>
          </a:p>
          <a:p>
            <a:r>
              <a:rPr lang="en-US" dirty="0"/>
              <a:t>Windows Store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other project types</a:t>
            </a:r>
          </a:p>
        </p:txBody>
      </p:sp>
      <p:sp>
        <p:nvSpPr>
          <p:cNvPr id="3" name="Content Placeholder 2"/>
          <p:cNvSpPr>
            <a:spLocks noGrp="1"/>
          </p:cNvSpPr>
          <p:nvPr>
            <p:ph idx="1"/>
          </p:nvPr>
        </p:nvSpPr>
        <p:spPr/>
        <p:txBody>
          <a:bodyPr>
            <a:normAutofit lnSpcReduction="10000"/>
          </a:bodyPr>
          <a:lstStyle/>
          <a:p>
            <a:r>
              <a:rPr lang="en-US" dirty="0"/>
              <a:t>Smart Device</a:t>
            </a:r>
          </a:p>
          <a:p>
            <a:r>
              <a:rPr lang="en-US" dirty="0"/>
              <a:t>Office</a:t>
            </a:r>
          </a:p>
          <a:p>
            <a:r>
              <a:rPr lang="en-US" dirty="0"/>
              <a:t>Database</a:t>
            </a:r>
          </a:p>
          <a:p>
            <a:r>
              <a:rPr lang="en-US" dirty="0"/>
              <a:t>Workflow</a:t>
            </a:r>
          </a:p>
          <a:p>
            <a:r>
              <a:rPr lang="en-US" dirty="0"/>
              <a:t>Reporting</a:t>
            </a:r>
          </a:p>
          <a:p>
            <a:r>
              <a:rPr lang="en-US" dirty="0"/>
              <a:t>Test</a:t>
            </a:r>
          </a:p>
          <a:p>
            <a:r>
              <a:rPr lang="en-US" dirty="0"/>
              <a:t>Extensibility</a:t>
            </a:r>
          </a:p>
          <a:p>
            <a:r>
              <a:rPr lang="en-US" dirty="0"/>
              <a:t>Setup (installer)</a:t>
            </a:r>
          </a:p>
          <a:p>
            <a:r>
              <a:rPr lang="en-US" dirty="0"/>
              <a:t>Your own!</a:t>
            </a:r>
          </a:p>
        </p:txBody>
      </p:sp>
      <p:pic>
        <p:nvPicPr>
          <p:cNvPr id="51202" name="Picture 2"/>
          <p:cNvPicPr>
            <a:picLocks noChangeAspect="1" noChangeArrowheads="1"/>
          </p:cNvPicPr>
          <p:nvPr/>
        </p:nvPicPr>
        <p:blipFill>
          <a:blip r:embed="rId3"/>
          <a:srcRect/>
          <a:stretch>
            <a:fillRect/>
          </a:stretch>
        </p:blipFill>
        <p:spPr bwMode="auto">
          <a:xfrm>
            <a:off x="4057650" y="2057400"/>
            <a:ext cx="4324350" cy="29241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slide(fromRight)">
                                      <p:cBhvr>
                                        <p:cTn id="7"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Extensions and Packages</a:t>
            </a:r>
          </a:p>
        </p:txBody>
      </p:sp>
      <p:sp>
        <p:nvSpPr>
          <p:cNvPr id="3" name="Content Placeholder 2"/>
          <p:cNvSpPr>
            <a:spLocks noGrp="1"/>
          </p:cNvSpPr>
          <p:nvPr>
            <p:ph idx="1"/>
          </p:nvPr>
        </p:nvSpPr>
        <p:spPr/>
        <p:txBody>
          <a:bodyPr/>
          <a:lstStyle/>
          <a:p>
            <a:r>
              <a:rPr lang="en-US" dirty="0"/>
              <a:t>http://visualstudiogallery.com</a:t>
            </a:r>
          </a:p>
          <a:p>
            <a:pPr lvl="1"/>
            <a:r>
              <a:rPr lang="en-US" dirty="0"/>
              <a:t>Power Tools</a:t>
            </a:r>
          </a:p>
          <a:p>
            <a:pPr lvl="1"/>
            <a:r>
              <a:rPr lang="en-US"/>
              <a:t>Productivity Power Tools</a:t>
            </a:r>
            <a:endParaRPr lang="en-US" dirty="0"/>
          </a:p>
          <a:p>
            <a:r>
              <a:rPr lang="en-US" dirty="0"/>
              <a:t>NuGet Packages</a:t>
            </a:r>
          </a:p>
          <a:p>
            <a:r>
              <a:rPr lang="en-US" dirty="0"/>
              <a:t>Samples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.NET design goals</a:t>
            </a:r>
          </a:p>
        </p:txBody>
      </p:sp>
      <p:sp>
        <p:nvSpPr>
          <p:cNvPr id="3" name="Content Placeholder 2"/>
          <p:cNvSpPr>
            <a:spLocks noGrp="1"/>
          </p:cNvSpPr>
          <p:nvPr>
            <p:ph idx="1"/>
          </p:nvPr>
        </p:nvSpPr>
        <p:spPr/>
        <p:txBody>
          <a:bodyPr/>
          <a:lstStyle/>
          <a:p>
            <a:pPr marL="596646" indent="-514350">
              <a:buFont typeface="+mj-lt"/>
              <a:buAutoNum type="arabicPeriod" startAt="2"/>
            </a:pPr>
            <a:r>
              <a:rPr lang="en-US" dirty="0"/>
              <a:t>Unify programming models</a:t>
            </a:r>
          </a:p>
          <a:p>
            <a:pPr lvl="1"/>
            <a:r>
              <a:rPr lang="en-US" dirty="0"/>
              <a:t>Across all languages and application types</a:t>
            </a:r>
          </a:p>
        </p:txBody>
      </p:sp>
      <p:pic>
        <p:nvPicPr>
          <p:cNvPr id="166" name="Picture 165" descr="DevelopmentDiagram.png"/>
          <p:cNvPicPr>
            <a:picLocks noChangeAspect="1"/>
          </p:cNvPicPr>
          <p:nvPr/>
        </p:nvPicPr>
        <p:blipFill>
          <a:blip r:embed="rId2">
            <a:clrChange>
              <a:clrFrom>
                <a:srgbClr val="FFFFFF"/>
              </a:clrFrom>
              <a:clrTo>
                <a:srgbClr val="FFFFFF">
                  <a:alpha val="0"/>
                </a:srgbClr>
              </a:clrTo>
            </a:clrChange>
          </a:blip>
          <a:stretch>
            <a:fillRect/>
          </a:stretch>
        </p:blipFill>
        <p:spPr>
          <a:xfrm>
            <a:off x="1752600" y="2590800"/>
            <a:ext cx="6248400" cy="40949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randombar(horizontal)">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Framework</a:t>
            </a:r>
          </a:p>
        </p:txBody>
      </p:sp>
      <p:pic>
        <p:nvPicPr>
          <p:cNvPr id="5" name="Picture 4"/>
          <p:cNvPicPr>
            <a:picLocks noChangeAspect="1"/>
          </p:cNvPicPr>
          <p:nvPr/>
        </p:nvPicPr>
        <p:blipFill>
          <a:blip r:embed="rId2"/>
          <a:stretch>
            <a:fillRect/>
          </a:stretch>
        </p:blipFill>
        <p:spPr>
          <a:xfrm>
            <a:off x="2209800" y="1752600"/>
            <a:ext cx="4848225" cy="4448175"/>
          </a:xfrm>
          <a:prstGeom prst="rect">
            <a:avLst/>
          </a:prstGeom>
        </p:spPr>
      </p:pic>
    </p:spTree>
    <p:extLst>
      <p:ext uri="{BB962C8B-B14F-4D97-AF65-F5344CB8AC3E}">
        <p14:creationId xmlns:p14="http://schemas.microsoft.com/office/powerpoint/2010/main" val="40399086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Unify Languages</a:t>
            </a:r>
          </a:p>
        </p:txBody>
      </p:sp>
      <p:pic>
        <p:nvPicPr>
          <p:cNvPr id="4" name="Picture 3"/>
          <p:cNvPicPr>
            <a:picLocks noChangeAspect="1"/>
          </p:cNvPicPr>
          <p:nvPr/>
        </p:nvPicPr>
        <p:blipFill>
          <a:blip r:embed="rId3"/>
          <a:stretch>
            <a:fillRect/>
          </a:stretch>
        </p:blipFill>
        <p:spPr>
          <a:xfrm>
            <a:off x="1778733" y="1828800"/>
            <a:ext cx="6811830" cy="4190308"/>
          </a:xfrm>
          <a:prstGeom prst="rect">
            <a:avLst/>
          </a:prstGeom>
        </p:spPr>
      </p:pic>
    </p:spTree>
    <p:extLst>
      <p:ext uri="{BB962C8B-B14F-4D97-AF65-F5344CB8AC3E}">
        <p14:creationId xmlns:p14="http://schemas.microsoft.com/office/powerpoint/2010/main" val="2082981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a:t>
            </a:r>
          </a:p>
        </p:txBody>
      </p:sp>
      <p:pic>
        <p:nvPicPr>
          <p:cNvPr id="3" name="Picture 2"/>
          <p:cNvPicPr>
            <a:picLocks noChangeAspect="1"/>
          </p:cNvPicPr>
          <p:nvPr/>
        </p:nvPicPr>
        <p:blipFill>
          <a:blip r:embed="rId3"/>
          <a:stretch>
            <a:fillRect/>
          </a:stretch>
        </p:blipFill>
        <p:spPr>
          <a:xfrm>
            <a:off x="1538215" y="1752600"/>
            <a:ext cx="7292866" cy="3467100"/>
          </a:xfrm>
          <a:prstGeom prst="rect">
            <a:avLst/>
          </a:prstGeom>
        </p:spPr>
      </p:pic>
    </p:spTree>
    <p:extLst>
      <p:ext uri="{BB962C8B-B14F-4D97-AF65-F5344CB8AC3E}">
        <p14:creationId xmlns:p14="http://schemas.microsoft.com/office/powerpoint/2010/main" val="162890343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8E910BAA-AD4C-44CC-9FF1-99DDB9BC807F}">
  <we:reference id="wa104238072" version="1.3.0.0" store="en-US" storeType="OMEX"/>
  <we:alternateReferences>
    <we:reference id="WA104238072" version="1.3.0.0" store="WA104238072" storeType="OMEX"/>
  </we:alternateReferences>
  <we:properties>
    <we:property name="__labs__" value="{&quot;configuration&quot;:{&quot;appVersion&quot;:{&quot;major&quot;:0,&quot;minor&quot;:1},&quot;components&quot;:[{&quot;name&quot;:&quot;Free Response Question&quot;,&quot;question&quot;:{&quot;text/html&quot;:&quot;&lt;p&gt;How do you know which .NET framework is installed on your machine?&lt;/p&gt;\n&quot;,&quot;text/plain&quot;:&quot;How do you know which .NET framework is installed on your machine?&quot;},&quot;maxScore&quot;:0,&quot;timeLimit&quot;:0,&quot;hasAnswer&quot;:false,&quot;answer&quot;:null,&quot;type&quot;:&quot;Labs.Components.InputComponent&quot;,&quot;values&quot;:{&quot;hints&quot;:[]},&quot;secure&quot;:false,&quot;data&quot;:{&quot;question&quot;:&quot;&lt;p&gt;How do you know which .NET framework is installed on your machine?&lt;/p&gt;\n&quot;,&quot;fontSize&quot;:&quot;medium&quot;,&quot;hints&quot;:[]}}],&quot;name&quot;:&quot;&lt;p&gt;How do you know which .NET framework is installed on your machine?&lt;/p&gt;\n&quot;,&quot;timeline&quot;:null,&quot;analytics&quot;:null},&quot;hostVersion&quot;:{&quot;major&quot;:0,&quot;minor&quot;:1}}"/>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F9E9E5AA7F24D887A88EB496B85D0" ma:contentTypeVersion="0" ma:contentTypeDescription="Create a new document." ma:contentTypeScope="" ma:versionID="6ea8c8da5332f6d1f28fbcb9d6fa0c5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6C5772B-CC3B-4C9D-8094-73BF42FD6F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6C28131-883C-4AC0-A384-ECA78DA31510}">
  <ds:schemaRefs>
    <ds:schemaRef ds:uri="http://schemas.microsoft.com/sharepoint/v3/contenttype/forms"/>
  </ds:schemaRefs>
</ds:datastoreItem>
</file>

<file path=customXml/itemProps3.xml><?xml version="1.0" encoding="utf-8"?>
<ds:datastoreItem xmlns:ds="http://schemas.openxmlformats.org/officeDocument/2006/customXml" ds:itemID="{ADED2986-8AF9-4DCC-8E49-9275B0D1E8C4}">
  <ds:schemaRefs>
    <ds:schemaRef ds:uri="http://schemas.microsoft.com/office/2006/metadata/properties"/>
    <ds:schemaRef ds:uri="http://purl.org/dc/terms/"/>
    <ds:schemaRef ds:uri="http://schemas.microsoft.com/office/2006/documentManagement/types"/>
    <ds:schemaRef ds:uri="http://purl.org/dc/dcmitype/"/>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Solstice</Template>
  <TotalTime>2416</TotalTime>
  <Words>2610</Words>
  <Application>Microsoft Office PowerPoint</Application>
  <PresentationFormat>On-screen Show (4:3)</PresentationFormat>
  <Paragraphs>648</Paragraphs>
  <Slides>52</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Gill Sans MT</vt:lpstr>
      <vt:lpstr>Lucida Console</vt:lpstr>
      <vt:lpstr>Lucida Sans Typewriter</vt:lpstr>
      <vt:lpstr>Verdana</vt:lpstr>
      <vt:lpstr>Wingdings 2</vt:lpstr>
      <vt:lpstr>Solstice</vt:lpstr>
      <vt:lpstr> Introduction to the .NET Platform</vt:lpstr>
      <vt:lpstr>Agenda</vt:lpstr>
      <vt:lpstr>What is the .NET Platform?</vt:lpstr>
      <vt:lpstr>The .NET Platform</vt:lpstr>
      <vt:lpstr>Four .NET design goals</vt:lpstr>
      <vt:lpstr>Four .NET design goals</vt:lpstr>
      <vt:lpstr>.NET Framework</vt:lpstr>
      <vt:lpstr>Unify Languages</vt:lpstr>
      <vt:lpstr>Assembly</vt:lpstr>
      <vt:lpstr>PowerPoint Presentation</vt:lpstr>
      <vt:lpstr>Executing the code</vt:lpstr>
      <vt:lpstr>Executing the code</vt:lpstr>
      <vt:lpstr>Four .NET design goals</vt:lpstr>
      <vt:lpstr>.NET Framework</vt:lpstr>
      <vt:lpstr>.NET Framework</vt:lpstr>
      <vt:lpstr>.Net framework stack</vt:lpstr>
      <vt:lpstr>Namespace and FCL</vt:lpstr>
      <vt:lpstr>CLR, CTS and CS</vt:lpstr>
      <vt:lpstr>PowerPoint Presentation</vt:lpstr>
      <vt:lpstr>.NET Framework</vt:lpstr>
      <vt:lpstr>.NET Framework</vt:lpstr>
      <vt:lpstr>.NET Framework</vt:lpstr>
      <vt:lpstr>.NET Framework</vt:lpstr>
      <vt:lpstr>.NET Framework</vt:lpstr>
      <vt:lpstr>.NET Framework</vt:lpstr>
      <vt:lpstr>.NET Framework</vt:lpstr>
      <vt:lpstr>Multi-language, multi-platform</vt:lpstr>
      <vt:lpstr>Multi-platform</vt:lpstr>
      <vt:lpstr>Think about it…</vt:lpstr>
      <vt:lpstr>Viewing intermediate language code</vt:lpstr>
      <vt:lpstr>Practice</vt:lpstr>
      <vt:lpstr>Shortcut tip</vt:lpstr>
      <vt:lpstr>Project References</vt:lpstr>
      <vt:lpstr>Namespaces</vt:lpstr>
      <vt:lpstr>What is a namespace?</vt:lpstr>
      <vt:lpstr>Practice</vt:lpstr>
      <vt:lpstr>Practice</vt:lpstr>
      <vt:lpstr>Consuming namespaces</vt:lpstr>
      <vt:lpstr>Final notes on namespaces</vt:lpstr>
      <vt:lpstr>Important note on deployment</vt:lpstr>
      <vt:lpstr>The Global Assembly Cache (GAC)</vt:lpstr>
      <vt:lpstr>.NET Evolution</vt:lpstr>
      <vt:lpstr>.NET Evolution</vt:lpstr>
      <vt:lpstr>.NET Evolution</vt:lpstr>
      <vt:lpstr>.NET Compatibility</vt:lpstr>
      <vt:lpstr>Talking about Project Properties…</vt:lpstr>
      <vt:lpstr>Projects and solutions</vt:lpstr>
      <vt:lpstr>Solution items X project items</vt:lpstr>
      <vt:lpstr>What is a project template (type)?</vt:lpstr>
      <vt:lpstr>Popular VS projects</vt:lpstr>
      <vt:lpstr>Many other project types</vt:lpstr>
      <vt:lpstr>Extensions and Packages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101</dc:title>
  <dc:creator>Andre Wilson Brotto Furtado</dc:creator>
  <cp:lastModifiedBy>JJ</cp:lastModifiedBy>
  <cp:revision>399</cp:revision>
  <cp:lastPrinted>2016-09-11T03:57:52Z</cp:lastPrinted>
  <dcterms:created xsi:type="dcterms:W3CDTF">2008-09-22T17:11:45Z</dcterms:created>
  <dcterms:modified xsi:type="dcterms:W3CDTF">2016-09-11T04:56:12Z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0x010100715F9E9E5AA7F24D887A88EB496B85D0</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ies>
</file>