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9" r:id="rId3"/>
    <p:sldId id="258" r:id="rId4"/>
    <p:sldId id="268" r:id="rId5"/>
    <p:sldId id="266" r:id="rId6"/>
    <p:sldId id="260" r:id="rId7"/>
    <p:sldId id="261" r:id="rId8"/>
    <p:sldId id="262" r:id="rId9"/>
    <p:sldId id="263" r:id="rId10"/>
    <p:sldId id="264" r:id="rId11"/>
    <p:sldId id="265" r:id="rId12"/>
    <p:sldId id="269" r:id="rId13"/>
    <p:sldId id="272" r:id="rId14"/>
    <p:sldId id="267"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A45BAE-B080-4AB9-A182-A95C0CDD5B2C}">
          <p14:sldIdLst>
            <p14:sldId id="257"/>
            <p14:sldId id="259"/>
            <p14:sldId id="258"/>
            <p14:sldId id="268"/>
            <p14:sldId id="266"/>
            <p14:sldId id="260"/>
            <p14:sldId id="261"/>
            <p14:sldId id="262"/>
            <p14:sldId id="263"/>
            <p14:sldId id="264"/>
            <p14:sldId id="265"/>
            <p14:sldId id="269"/>
            <p14:sldId id="272"/>
          </p14:sldIdLst>
        </p14:section>
        <p14:section name="Anatomy of a web application" id="{6C3595AC-CB34-4307-94CD-8058832CDC82}">
          <p14:sldIdLst>
            <p14:sldId id="267"/>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68653" autoAdjust="0"/>
  </p:normalViewPr>
  <p:slideViewPr>
    <p:cSldViewPr snapToGrid="0">
      <p:cViewPr varScale="1">
        <p:scale>
          <a:sx n="69" d="100"/>
          <a:sy n="69" d="100"/>
        </p:scale>
        <p:origin x="1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35D69-CDB8-4BF2-833E-07F073F41FE2}"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E72FB-FA6A-4D7A-B57B-4910A5261121}" type="slidenum">
              <a:rPr lang="en-US" smtClean="0"/>
              <a:t>‹#›</a:t>
            </a:fld>
            <a:endParaRPr lang="en-US"/>
          </a:p>
        </p:txBody>
      </p:sp>
    </p:spTree>
    <p:extLst>
      <p:ext uri="{BB962C8B-B14F-4D97-AF65-F5344CB8AC3E}">
        <p14:creationId xmlns:p14="http://schemas.microsoft.com/office/powerpoint/2010/main" val="60473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What is Web server and IIS is and what is the use of them. Now let’s have a look how they do things internally. Before we move ahead, you have to know about two main concepts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1.    </a:t>
            </a:r>
            <a:r>
              <a:rPr lang="en-US" sz="1200" i="1" kern="1200" dirty="0" smtClean="0">
                <a:solidFill>
                  <a:schemeClr val="tx1"/>
                </a:solidFill>
                <a:effectLst/>
                <a:latin typeface="+mn-lt"/>
                <a:ea typeface="+mn-ea"/>
                <a:cs typeface="+mn-cs"/>
              </a:rPr>
              <a:t>Worker Process</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2.   </a:t>
            </a:r>
            <a:r>
              <a:rPr lang="en-US" sz="1200" i="1" kern="1200" dirty="0" smtClean="0">
                <a:solidFill>
                  <a:schemeClr val="tx1"/>
                </a:solidFill>
                <a:effectLst/>
                <a:latin typeface="+mn-lt"/>
                <a:ea typeface="+mn-ea"/>
                <a:cs typeface="+mn-cs"/>
              </a:rPr>
              <a:t> Application Pool</a:t>
            </a:r>
          </a:p>
          <a:p>
            <a:endParaRPr lang="en-US" sz="1200" i="1"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a:t>
            </a:r>
            <a:r>
              <a:rPr lang="en-US" sz="1200" b="1" i="0" u="sng" kern="1200" dirty="0" smtClean="0">
                <a:solidFill>
                  <a:schemeClr val="tx1"/>
                </a:solidFill>
                <a:effectLst/>
                <a:latin typeface="+mn-lt"/>
                <a:ea typeface="+mn-ea"/>
                <a:cs typeface="+mn-cs"/>
              </a:rPr>
              <a:t>Worker Process:</a:t>
            </a:r>
            <a:r>
              <a:rPr lang="en-US" sz="1200" i="0" kern="1200" dirty="0" smtClean="0">
                <a:solidFill>
                  <a:schemeClr val="tx1"/>
                </a:solidFill>
                <a:effectLst/>
                <a:latin typeface="+mn-lt"/>
                <a:ea typeface="+mn-ea"/>
                <a:cs typeface="+mn-cs"/>
              </a:rPr>
              <a:t>  Worker Process (</a:t>
            </a:r>
            <a:r>
              <a:rPr lang="en-US" sz="1200" i="1" kern="1200" dirty="0" smtClean="0">
                <a:solidFill>
                  <a:schemeClr val="tx1"/>
                </a:solidFill>
                <a:effectLst/>
                <a:latin typeface="+mn-lt"/>
                <a:ea typeface="+mn-ea"/>
                <a:cs typeface="+mn-cs"/>
              </a:rPr>
              <a:t>w3wp.exe</a:t>
            </a:r>
            <a:r>
              <a:rPr lang="en-US" sz="1200" i="0" kern="1200" dirty="0" smtClean="0">
                <a:solidFill>
                  <a:schemeClr val="tx1"/>
                </a:solidFill>
                <a:effectLst/>
                <a:latin typeface="+mn-lt"/>
                <a:ea typeface="+mn-ea"/>
                <a:cs typeface="+mn-cs"/>
              </a:rPr>
              <a:t>) runs the </a:t>
            </a:r>
            <a:r>
              <a:rPr lang="en-US" sz="1200" i="0" kern="1200" dirty="0" err="1" smtClean="0">
                <a:solidFill>
                  <a:schemeClr val="tx1"/>
                </a:solidFill>
                <a:effectLst/>
                <a:latin typeface="+mn-lt"/>
                <a:ea typeface="+mn-ea"/>
                <a:cs typeface="+mn-cs"/>
              </a:rPr>
              <a:t>ASP.Net</a:t>
            </a:r>
            <a:r>
              <a:rPr lang="en-US" sz="1200" i="0" kern="1200" dirty="0" smtClean="0">
                <a:solidFill>
                  <a:schemeClr val="tx1"/>
                </a:solidFill>
                <a:effectLst/>
                <a:latin typeface="+mn-lt"/>
                <a:ea typeface="+mn-ea"/>
                <a:cs typeface="+mn-cs"/>
              </a:rPr>
              <a:t> application in IIS. This process is responsible to manage all the request and response that are coming from client system.  All the </a:t>
            </a:r>
            <a:r>
              <a:rPr lang="en-US" sz="1200" i="0" kern="1200" dirty="0" err="1" smtClean="0">
                <a:solidFill>
                  <a:schemeClr val="tx1"/>
                </a:solidFill>
                <a:effectLst/>
                <a:latin typeface="+mn-lt"/>
                <a:ea typeface="+mn-ea"/>
                <a:cs typeface="+mn-cs"/>
              </a:rPr>
              <a:t>ASP.Net</a:t>
            </a:r>
            <a:r>
              <a:rPr lang="en-US" sz="1200" i="0" kern="1200" dirty="0" smtClean="0">
                <a:solidFill>
                  <a:schemeClr val="tx1"/>
                </a:solidFill>
                <a:effectLst/>
                <a:latin typeface="+mn-lt"/>
                <a:ea typeface="+mn-ea"/>
                <a:cs typeface="+mn-cs"/>
              </a:rPr>
              <a:t> functionality runs under the scope of worker process.  When a request comes to the server from a client worker process is responsible to generate the request and response. In a single word we can say worker process is the heart of ASP.NET Web Application which runs on IIS.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b="1" i="0" u="sng" kern="1200" dirty="0" smtClean="0">
                <a:solidFill>
                  <a:schemeClr val="tx1"/>
                </a:solidFill>
                <a:effectLst/>
                <a:latin typeface="+mn-lt"/>
                <a:ea typeface="+mn-ea"/>
                <a:cs typeface="+mn-cs"/>
              </a:rPr>
              <a:t>Application Pool: </a:t>
            </a:r>
            <a:r>
              <a:rPr lang="en-US" sz="1200" i="0" kern="1200" dirty="0" smtClean="0">
                <a:solidFill>
                  <a:schemeClr val="tx1"/>
                </a:solidFill>
                <a:effectLst/>
                <a:latin typeface="+mn-lt"/>
                <a:ea typeface="+mn-ea"/>
                <a:cs typeface="+mn-cs"/>
              </a:rPr>
              <a:t> Application pool is the container of worker process.  Application pools is used to separate sets of IIS worker processes that share the same configuration.  Application pools enables a better </a:t>
            </a:r>
            <a:r>
              <a:rPr lang="en-US" sz="1200" i="1" kern="1200" dirty="0" smtClean="0">
                <a:solidFill>
                  <a:schemeClr val="tx1"/>
                </a:solidFill>
                <a:effectLst/>
                <a:latin typeface="+mn-lt"/>
                <a:ea typeface="+mn-ea"/>
                <a:cs typeface="+mn-cs"/>
              </a:rPr>
              <a:t>security, reliability, and availability</a:t>
            </a:r>
            <a:r>
              <a:rPr lang="en-US" sz="1200" i="0" kern="1200" dirty="0" smtClean="0">
                <a:solidFill>
                  <a:schemeClr val="tx1"/>
                </a:solidFill>
                <a:effectLst/>
                <a:latin typeface="+mn-lt"/>
                <a:ea typeface="+mn-ea"/>
                <a:cs typeface="+mn-cs"/>
              </a:rPr>
              <a:t> for any web application.  The worker process serves as the process boundary that separates each application pool so that when one worker process or application is having an issue or recycles, other applications or worker processes are not affected. This makes sure that a particular web application doesn't not impact other web application as they </a:t>
            </a:r>
            <a:r>
              <a:rPr lang="en-US" sz="1200" i="0" kern="1200" dirty="0" err="1" smtClean="0">
                <a:solidFill>
                  <a:schemeClr val="tx1"/>
                </a:solidFill>
                <a:effectLst/>
                <a:latin typeface="+mn-lt"/>
                <a:ea typeface="+mn-ea"/>
                <a:cs typeface="+mn-cs"/>
              </a:rPr>
              <a:t>they</a:t>
            </a:r>
            <a:r>
              <a:rPr lang="en-US" sz="1200" i="0" kern="1200" dirty="0" smtClean="0">
                <a:solidFill>
                  <a:schemeClr val="tx1"/>
                </a:solidFill>
                <a:effectLst/>
                <a:latin typeface="+mn-lt"/>
                <a:ea typeface="+mn-ea"/>
                <a:cs typeface="+mn-cs"/>
              </a:rPr>
              <a:t> are configured into different application pools.</a:t>
            </a:r>
            <a:endParaRPr lang="en-US" dirty="0"/>
          </a:p>
        </p:txBody>
      </p:sp>
      <p:sp>
        <p:nvSpPr>
          <p:cNvPr id="4" name="Slide Number Placeholder 3"/>
          <p:cNvSpPr>
            <a:spLocks noGrp="1"/>
          </p:cNvSpPr>
          <p:nvPr>
            <p:ph type="sldNum" sz="quarter" idx="10"/>
          </p:nvPr>
        </p:nvSpPr>
        <p:spPr/>
        <p:txBody>
          <a:bodyPr/>
          <a:lstStyle/>
          <a:p>
            <a:fld id="{47FE72FB-FA6A-4D7A-B57B-4910A5261121}" type="slidenum">
              <a:rPr lang="en-US" smtClean="0"/>
              <a:t>2</a:t>
            </a:fld>
            <a:endParaRPr lang="en-US"/>
          </a:p>
        </p:txBody>
      </p:sp>
    </p:spTree>
    <p:extLst>
      <p:ext uri="{BB962C8B-B14F-4D97-AF65-F5344CB8AC3E}">
        <p14:creationId xmlns:p14="http://schemas.microsoft.com/office/powerpoint/2010/main" val="425702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If we look into the IIS 6.0 Architecture, we can divided them into Two Layer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1.    </a:t>
            </a:r>
            <a:r>
              <a:rPr lang="en-US" sz="1200" i="1" kern="1200" dirty="0" smtClean="0">
                <a:solidFill>
                  <a:schemeClr val="tx1"/>
                </a:solidFill>
                <a:effectLst/>
                <a:latin typeface="+mn-lt"/>
                <a:ea typeface="+mn-ea"/>
                <a:cs typeface="+mn-cs"/>
              </a:rPr>
              <a:t>Kernel Mode</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2.    </a:t>
            </a:r>
            <a:r>
              <a:rPr lang="en-US" sz="1200" i="1" kern="1200" dirty="0" smtClean="0">
                <a:solidFill>
                  <a:schemeClr val="tx1"/>
                </a:solidFill>
                <a:effectLst/>
                <a:latin typeface="+mn-lt"/>
                <a:ea typeface="+mn-ea"/>
                <a:cs typeface="+mn-cs"/>
              </a:rPr>
              <a:t>User Mode</a:t>
            </a:r>
            <a:r>
              <a:rPr lang="en-US" sz="1200" i="0" kern="1200" dirty="0" smtClean="0">
                <a:solidFill>
                  <a:schemeClr val="tx1"/>
                </a:solidFill>
                <a:effectLst/>
                <a:latin typeface="+mn-lt"/>
                <a:ea typeface="+mn-ea"/>
                <a:cs typeface="+mn-cs"/>
              </a:rPr>
              <a:t> Now, </a:t>
            </a:r>
            <a:r>
              <a:rPr lang="en-US" sz="1200" b="1" i="1" kern="1200" dirty="0" smtClean="0">
                <a:solidFill>
                  <a:schemeClr val="tx1"/>
                </a:solidFill>
                <a:effectLst/>
                <a:latin typeface="+mn-lt"/>
                <a:ea typeface="+mn-ea"/>
                <a:cs typeface="+mn-cs"/>
              </a:rPr>
              <a:t>Kernel mode</a:t>
            </a:r>
            <a:r>
              <a:rPr lang="en-US" sz="1200" i="0" kern="1200" dirty="0" smtClean="0">
                <a:solidFill>
                  <a:schemeClr val="tx1"/>
                </a:solidFill>
                <a:effectLst/>
                <a:latin typeface="+mn-lt"/>
                <a:ea typeface="+mn-ea"/>
                <a:cs typeface="+mn-cs"/>
              </a:rPr>
              <a:t> is introduced with IIS 6.0, which contains the </a:t>
            </a:r>
            <a:r>
              <a:rPr lang="en-US" sz="1200" b="1" i="0" kern="1200" dirty="0" smtClean="0">
                <a:solidFill>
                  <a:schemeClr val="tx1"/>
                </a:solidFill>
                <a:effectLst/>
                <a:latin typeface="+mn-lt"/>
                <a:ea typeface="+mn-ea"/>
                <a:cs typeface="+mn-cs"/>
              </a:rPr>
              <a:t>HTTP.SYS</a:t>
            </a:r>
            <a:r>
              <a:rPr lang="en-US" sz="1200" i="0" kern="1200" dirty="0" smtClean="0">
                <a:solidFill>
                  <a:schemeClr val="tx1"/>
                </a:solidFill>
                <a:effectLst/>
                <a:latin typeface="+mn-lt"/>
                <a:ea typeface="+mn-ea"/>
                <a:cs typeface="+mn-cs"/>
              </a:rPr>
              <a:t>.  So whenever a request comes from Client to Server, it will hit </a:t>
            </a:r>
            <a:r>
              <a:rPr lang="en-US" sz="1200" i="1" kern="1200" dirty="0" smtClean="0">
                <a:solidFill>
                  <a:schemeClr val="tx1"/>
                </a:solidFill>
                <a:effectLst/>
                <a:latin typeface="+mn-lt"/>
                <a:ea typeface="+mn-ea"/>
                <a:cs typeface="+mn-cs"/>
              </a:rPr>
              <a:t>HTTP.SYS</a:t>
            </a:r>
            <a:r>
              <a:rPr lang="en-US" sz="1200" i="0" kern="1200" dirty="0" smtClean="0">
                <a:solidFill>
                  <a:schemeClr val="tx1"/>
                </a:solidFill>
                <a:effectLst/>
                <a:latin typeface="+mn-lt"/>
                <a:ea typeface="+mn-ea"/>
                <a:cs typeface="+mn-cs"/>
              </a:rPr>
              <a:t> First.</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Now, HTTP.SYS is Responsible for pass the request to particular Application pool. </a:t>
            </a:r>
            <a:r>
              <a:rPr lang="en-US" sz="1200" i="1" kern="1200" dirty="0" smtClean="0">
                <a:solidFill>
                  <a:schemeClr val="tx1"/>
                </a:solidFill>
                <a:effectLst/>
                <a:latin typeface="+mn-lt"/>
                <a:ea typeface="+mn-ea"/>
                <a:cs typeface="+mn-cs"/>
              </a:rPr>
              <a:t>Now here is one question</a:t>
            </a:r>
            <a:r>
              <a:rPr lang="en-US" sz="1200" i="0" kern="1200" dirty="0" smtClean="0">
                <a:solidFill>
                  <a:schemeClr val="tx1"/>
                </a:solidFill>
                <a:effectLst/>
                <a:latin typeface="+mn-lt"/>
                <a:ea typeface="+mn-ea"/>
                <a:cs typeface="+mn-cs"/>
              </a:rPr>
              <a:t>, </a:t>
            </a:r>
            <a:r>
              <a:rPr lang="en-US" sz="1200" i="1" u="sng" kern="1200" dirty="0" smtClean="0">
                <a:solidFill>
                  <a:schemeClr val="tx1"/>
                </a:solidFill>
                <a:effectLst/>
                <a:latin typeface="+mn-lt"/>
                <a:ea typeface="+mn-ea"/>
                <a:cs typeface="+mn-cs"/>
              </a:rPr>
              <a:t>How HTTP.SYS comes to know where to send the request?</a:t>
            </a:r>
            <a:r>
              <a:rPr lang="en-US" sz="1200" i="0" kern="1200" dirty="0" smtClean="0">
                <a:solidFill>
                  <a:schemeClr val="tx1"/>
                </a:solidFill>
                <a:effectLst/>
                <a:latin typeface="+mn-lt"/>
                <a:ea typeface="+mn-ea"/>
                <a:cs typeface="+mn-cs"/>
              </a:rPr>
              <a:t>  This is </a:t>
            </a:r>
            <a:r>
              <a:rPr lang="en-US" sz="1200" i="0" u="sng" kern="1200" dirty="0" smtClean="0">
                <a:solidFill>
                  <a:schemeClr val="tx1"/>
                </a:solidFill>
                <a:effectLst/>
                <a:latin typeface="+mn-lt"/>
                <a:ea typeface="+mn-ea"/>
                <a:cs typeface="+mn-cs"/>
              </a:rPr>
              <a:t>not a random</a:t>
            </a:r>
            <a:r>
              <a:rPr lang="en-US" sz="1200" i="0" kern="1200" dirty="0" smtClean="0">
                <a:solidFill>
                  <a:schemeClr val="tx1"/>
                </a:solidFill>
                <a:effectLst/>
                <a:latin typeface="+mn-lt"/>
                <a:ea typeface="+mn-ea"/>
                <a:cs typeface="+mn-cs"/>
              </a:rPr>
              <a:t> pickup. Whenever we creates a new Application Pool, the ID of the Application Pool is being generated and it’s registered with the HTTP.SYS. So whenever HTTP.SYS Received the request from any web application, it checks for the Application Pool and based on the application pool it send the request. </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Till now, Client Requested for some information and request came to the Kernel level of IIS means at HTTP.SYS. HTTP.SYS has been identified the name of the application pool where to send. Now, let’s see how this request moves from HTTP.SYS to Application Pool.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In </a:t>
            </a:r>
            <a:r>
              <a:rPr lang="en-US" sz="1200" b="1" i="1" kern="1200" dirty="0" smtClean="0">
                <a:solidFill>
                  <a:schemeClr val="tx1"/>
                </a:solidFill>
                <a:effectLst/>
                <a:latin typeface="+mn-lt"/>
                <a:ea typeface="+mn-ea"/>
                <a:cs typeface="+mn-cs"/>
              </a:rPr>
              <a:t>User Level </a:t>
            </a:r>
            <a:r>
              <a:rPr lang="en-US" sz="1200" i="0" kern="1200" dirty="0" smtClean="0">
                <a:solidFill>
                  <a:schemeClr val="tx1"/>
                </a:solidFill>
                <a:effectLst/>
                <a:latin typeface="+mn-lt"/>
                <a:ea typeface="+mn-ea"/>
                <a:cs typeface="+mn-cs"/>
              </a:rPr>
              <a:t>of IIS, we have </a:t>
            </a:r>
            <a:r>
              <a:rPr lang="en-US" sz="1200" i="1" u="sng" kern="1200" dirty="0" smtClean="0">
                <a:solidFill>
                  <a:schemeClr val="tx1"/>
                </a:solidFill>
                <a:effectLst/>
                <a:latin typeface="+mn-lt"/>
                <a:ea typeface="+mn-ea"/>
                <a:cs typeface="+mn-cs"/>
              </a:rPr>
              <a:t>Web Admin Services (WAS)</a:t>
            </a:r>
            <a:r>
              <a:rPr lang="en-US" sz="1200" i="0" kern="1200" dirty="0" smtClean="0">
                <a:solidFill>
                  <a:schemeClr val="tx1"/>
                </a:solidFill>
                <a:effectLst/>
                <a:latin typeface="+mn-lt"/>
                <a:ea typeface="+mn-ea"/>
                <a:cs typeface="+mn-cs"/>
              </a:rPr>
              <a:t> which takes the request from HTTP.SYS and pass it to the respective application pool.</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When Worker process loads the </a:t>
            </a:r>
            <a:r>
              <a:rPr lang="en-US" sz="1200" i="1" kern="1200" dirty="0" smtClean="0">
                <a:solidFill>
                  <a:schemeClr val="tx1"/>
                </a:solidFill>
                <a:effectLst/>
                <a:latin typeface="+mn-lt"/>
                <a:ea typeface="+mn-ea"/>
                <a:cs typeface="+mn-cs"/>
              </a:rPr>
              <a:t>aspnet_isapi.dll</a:t>
            </a:r>
            <a:r>
              <a:rPr lang="en-US" sz="1200" i="0" kern="1200" dirty="0" smtClean="0">
                <a:solidFill>
                  <a:schemeClr val="tx1"/>
                </a:solidFill>
                <a:effectLst/>
                <a:latin typeface="+mn-lt"/>
                <a:ea typeface="+mn-ea"/>
                <a:cs typeface="+mn-cs"/>
              </a:rPr>
              <a:t>, it start an </a:t>
            </a:r>
            <a:r>
              <a:rPr lang="en-US" sz="1200" b="1" i="1" kern="1200" dirty="0" err="1" smtClean="0">
                <a:solidFill>
                  <a:schemeClr val="tx1"/>
                </a:solidFill>
                <a:effectLst/>
                <a:latin typeface="+mn-lt"/>
                <a:ea typeface="+mn-ea"/>
                <a:cs typeface="+mn-cs"/>
              </a:rPr>
              <a:t>HTTPRuntime</a:t>
            </a:r>
            <a:r>
              <a:rPr lang="en-US" sz="1200" i="0" kern="1200" dirty="0" smtClean="0">
                <a:solidFill>
                  <a:schemeClr val="tx1"/>
                </a:solidFill>
                <a:effectLst/>
                <a:latin typeface="+mn-lt"/>
                <a:ea typeface="+mn-ea"/>
                <a:cs typeface="+mn-cs"/>
              </a:rPr>
              <a:t>, which is the entry point of an application. </a:t>
            </a:r>
            <a:r>
              <a:rPr lang="en-US" sz="1200" i="1" kern="1200" dirty="0" err="1" smtClean="0">
                <a:solidFill>
                  <a:schemeClr val="tx1"/>
                </a:solidFill>
                <a:effectLst/>
                <a:latin typeface="+mn-lt"/>
                <a:ea typeface="+mn-ea"/>
                <a:cs typeface="+mn-cs"/>
              </a:rPr>
              <a:t>HTTPRuntime</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is a class which calls the </a:t>
            </a:r>
            <a:r>
              <a:rPr lang="en-US" sz="1200" i="1" kern="1200" dirty="0" err="1" smtClean="0">
                <a:solidFill>
                  <a:schemeClr val="tx1"/>
                </a:solidFill>
                <a:effectLst/>
                <a:latin typeface="+mn-lt"/>
                <a:ea typeface="+mn-ea"/>
                <a:cs typeface="+mn-cs"/>
              </a:rPr>
              <a:t>ProcessRequest</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method to start Processing.</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After that </a:t>
            </a:r>
            <a:r>
              <a:rPr lang="en-US" sz="1200" i="0" kern="1200" dirty="0" err="1" smtClean="0">
                <a:solidFill>
                  <a:schemeClr val="tx1"/>
                </a:solidFill>
                <a:effectLst/>
                <a:latin typeface="+mn-lt"/>
                <a:ea typeface="+mn-ea"/>
                <a:cs typeface="+mn-cs"/>
              </a:rPr>
              <a:t>HttpRuntime</a:t>
            </a:r>
            <a:r>
              <a:rPr lang="en-US" sz="1200" i="0" kern="1200" dirty="0" smtClean="0">
                <a:solidFill>
                  <a:schemeClr val="tx1"/>
                </a:solidFill>
                <a:effectLst/>
                <a:latin typeface="+mn-lt"/>
                <a:ea typeface="+mn-ea"/>
                <a:cs typeface="+mn-cs"/>
              </a:rPr>
              <a:t> load an </a:t>
            </a:r>
            <a:r>
              <a:rPr lang="en-US" sz="1200" i="1" kern="1200" dirty="0" err="1" smtClean="0">
                <a:solidFill>
                  <a:schemeClr val="tx1"/>
                </a:solidFill>
                <a:effectLst/>
                <a:latin typeface="+mn-lt"/>
                <a:ea typeface="+mn-ea"/>
                <a:cs typeface="+mn-cs"/>
              </a:rPr>
              <a:t>HttpApplication</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object with the help of  </a:t>
            </a:r>
            <a:r>
              <a:rPr lang="en-US" sz="1200" i="1" kern="1200" dirty="0" err="1" smtClean="0">
                <a:solidFill>
                  <a:schemeClr val="tx1"/>
                </a:solidFill>
                <a:effectLst/>
                <a:latin typeface="+mn-lt"/>
                <a:ea typeface="+mn-ea"/>
                <a:cs typeface="+mn-cs"/>
              </a:rPr>
              <a:t>HttpApplicationFactory</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class.. Each and every request should pass through the corresponding </a:t>
            </a:r>
            <a:r>
              <a:rPr lang="en-US" sz="1200" i="0" kern="1200" dirty="0" err="1" smtClean="0">
                <a:solidFill>
                  <a:schemeClr val="tx1"/>
                </a:solidFill>
                <a:effectLst/>
                <a:latin typeface="+mn-lt"/>
                <a:ea typeface="+mn-ea"/>
                <a:cs typeface="+mn-cs"/>
              </a:rPr>
              <a:t>HTTPModule</a:t>
            </a:r>
            <a:r>
              <a:rPr lang="en-US" sz="1200" i="0" kern="1200" dirty="0" smtClean="0">
                <a:solidFill>
                  <a:schemeClr val="tx1"/>
                </a:solidFill>
                <a:effectLst/>
                <a:latin typeface="+mn-lt"/>
                <a:ea typeface="+mn-ea"/>
                <a:cs typeface="+mn-cs"/>
              </a:rPr>
              <a:t> to reach to </a:t>
            </a:r>
            <a:r>
              <a:rPr lang="en-US" sz="1200" i="0" kern="1200" dirty="0" err="1" smtClean="0">
                <a:solidFill>
                  <a:schemeClr val="tx1"/>
                </a:solidFill>
                <a:effectLst/>
                <a:latin typeface="+mn-lt"/>
                <a:ea typeface="+mn-ea"/>
                <a:cs typeface="+mn-cs"/>
              </a:rPr>
              <a:t>HTTPHandler</a:t>
            </a:r>
            <a:r>
              <a:rPr lang="en-US" sz="1200" i="0" kern="1200" dirty="0" smtClean="0">
                <a:solidFill>
                  <a:schemeClr val="tx1"/>
                </a:solidFill>
                <a:effectLst/>
                <a:latin typeface="+mn-lt"/>
                <a:ea typeface="+mn-ea"/>
                <a:cs typeface="+mn-cs"/>
              </a:rPr>
              <a:t>, this list of module are configured by the </a:t>
            </a:r>
            <a:r>
              <a:rPr lang="en-US" sz="1200" i="0" kern="1200" dirty="0" err="1" smtClean="0">
                <a:solidFill>
                  <a:schemeClr val="tx1"/>
                </a:solidFill>
                <a:effectLst/>
                <a:latin typeface="+mn-lt"/>
                <a:ea typeface="+mn-ea"/>
                <a:cs typeface="+mn-cs"/>
              </a:rPr>
              <a:t>HTTPApplication</a:t>
            </a:r>
            <a:r>
              <a:rPr lang="en-US" sz="1200" i="0" kern="1200" dirty="0" smtClean="0">
                <a:solidFill>
                  <a:schemeClr val="tx1"/>
                </a:solidFill>
                <a:effectLst/>
                <a:latin typeface="+mn-lt"/>
                <a:ea typeface="+mn-ea"/>
                <a:cs typeface="+mn-cs"/>
              </a:rPr>
              <a: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Now, the concept comes called “</a:t>
            </a:r>
            <a:r>
              <a:rPr lang="en-US" sz="1200" b="1" i="0" kern="1200" dirty="0" err="1" smtClean="0">
                <a:solidFill>
                  <a:schemeClr val="tx1"/>
                </a:solidFill>
                <a:effectLst/>
                <a:latin typeface="+mn-lt"/>
                <a:ea typeface="+mn-ea"/>
                <a:cs typeface="+mn-cs"/>
              </a:rPr>
              <a:t>HTTPPipeline</a:t>
            </a:r>
            <a:r>
              <a:rPr lang="en-US" sz="1200" i="0" kern="1200" dirty="0" smtClean="0">
                <a:solidFill>
                  <a:schemeClr val="tx1"/>
                </a:solidFill>
                <a:effectLst/>
                <a:latin typeface="+mn-lt"/>
                <a:ea typeface="+mn-ea"/>
                <a:cs typeface="+mn-cs"/>
              </a:rPr>
              <a:t>”. It is called a pipeline because it contains a set of </a:t>
            </a:r>
            <a:r>
              <a:rPr lang="en-US" sz="1200" i="0" kern="1200" dirty="0" err="1" smtClean="0">
                <a:solidFill>
                  <a:schemeClr val="tx1"/>
                </a:solidFill>
                <a:effectLst/>
                <a:latin typeface="+mn-lt"/>
                <a:ea typeface="+mn-ea"/>
                <a:cs typeface="+mn-cs"/>
              </a:rPr>
              <a:t>HttpModules</a:t>
            </a:r>
            <a:r>
              <a:rPr lang="en-US" sz="1200" i="0" kern="1200" dirty="0" smtClean="0">
                <a:solidFill>
                  <a:schemeClr val="tx1"/>
                </a:solidFill>
                <a:effectLst/>
                <a:latin typeface="+mn-lt"/>
                <a:ea typeface="+mn-ea"/>
                <a:cs typeface="+mn-cs"/>
              </a:rPr>
              <a:t> ( For Both </a:t>
            </a:r>
            <a:r>
              <a:rPr lang="en-US" sz="1200" i="0" kern="1200" dirty="0" err="1" smtClean="0">
                <a:solidFill>
                  <a:schemeClr val="tx1"/>
                </a:solidFill>
                <a:effectLst/>
                <a:latin typeface="+mn-lt"/>
                <a:ea typeface="+mn-ea"/>
                <a:cs typeface="+mn-cs"/>
              </a:rPr>
              <a:t>Web.config</a:t>
            </a:r>
            <a:r>
              <a:rPr lang="en-US" sz="1200" i="0" kern="1200" dirty="0" smtClean="0">
                <a:solidFill>
                  <a:schemeClr val="tx1"/>
                </a:solidFill>
                <a:effectLst/>
                <a:latin typeface="+mn-lt"/>
                <a:ea typeface="+mn-ea"/>
                <a:cs typeface="+mn-cs"/>
              </a:rPr>
              <a:t> and </a:t>
            </a:r>
            <a:r>
              <a:rPr lang="en-US" sz="1200" i="0" kern="1200" dirty="0" err="1" smtClean="0">
                <a:solidFill>
                  <a:schemeClr val="tx1"/>
                </a:solidFill>
                <a:effectLst/>
                <a:latin typeface="+mn-lt"/>
                <a:ea typeface="+mn-ea"/>
                <a:cs typeface="+mn-cs"/>
              </a:rPr>
              <a:t>Machine.config</a:t>
            </a:r>
            <a:r>
              <a:rPr lang="en-US" sz="1200" i="0" kern="1200" dirty="0" smtClean="0">
                <a:solidFill>
                  <a:schemeClr val="tx1"/>
                </a:solidFill>
                <a:effectLst/>
                <a:latin typeface="+mn-lt"/>
                <a:ea typeface="+mn-ea"/>
                <a:cs typeface="+mn-cs"/>
              </a:rPr>
              <a:t> level) that intercept the request on its way to the </a:t>
            </a:r>
            <a:r>
              <a:rPr lang="en-US" sz="1200" i="0" kern="1200" dirty="0" err="1" smtClean="0">
                <a:solidFill>
                  <a:schemeClr val="tx1"/>
                </a:solidFill>
                <a:effectLst/>
                <a:latin typeface="+mn-lt"/>
                <a:ea typeface="+mn-ea"/>
                <a:cs typeface="+mn-cs"/>
              </a:rPr>
              <a:t>HttpHandler</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HTTPModules</a:t>
            </a:r>
            <a:r>
              <a:rPr lang="en-US" sz="1200" i="0" kern="1200" dirty="0" smtClean="0">
                <a:solidFill>
                  <a:schemeClr val="tx1"/>
                </a:solidFill>
                <a:effectLst/>
                <a:latin typeface="+mn-lt"/>
                <a:ea typeface="+mn-ea"/>
                <a:cs typeface="+mn-cs"/>
              </a:rPr>
              <a:t> are classes that have access to the incoming request. We can also create our own </a:t>
            </a:r>
            <a:r>
              <a:rPr lang="en-US" sz="1200" i="0" kern="1200" dirty="0" err="1" smtClean="0">
                <a:solidFill>
                  <a:schemeClr val="tx1"/>
                </a:solidFill>
                <a:effectLst/>
                <a:latin typeface="+mn-lt"/>
                <a:ea typeface="+mn-ea"/>
                <a:cs typeface="+mn-cs"/>
              </a:rPr>
              <a:t>HTTPModule</a:t>
            </a:r>
            <a:r>
              <a:rPr lang="en-US" sz="1200" i="0" kern="1200" dirty="0" smtClean="0">
                <a:solidFill>
                  <a:schemeClr val="tx1"/>
                </a:solidFill>
                <a:effectLst/>
                <a:latin typeface="+mn-lt"/>
                <a:ea typeface="+mn-ea"/>
                <a:cs typeface="+mn-cs"/>
              </a:rPr>
              <a:t> if we need to handle anything during upcoming request and response.</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HTTP Handlers are the </a:t>
            </a:r>
            <a:r>
              <a:rPr lang="en-US" sz="1200" i="1" u="sng" kern="1200" dirty="0" smtClean="0">
                <a:solidFill>
                  <a:schemeClr val="tx1"/>
                </a:solidFill>
                <a:effectLst/>
                <a:latin typeface="+mn-lt"/>
                <a:ea typeface="+mn-ea"/>
                <a:cs typeface="+mn-cs"/>
              </a:rPr>
              <a:t>endpoints </a:t>
            </a:r>
            <a:r>
              <a:rPr lang="en-US" sz="1200" i="0" kern="1200" dirty="0" smtClean="0">
                <a:solidFill>
                  <a:schemeClr val="tx1"/>
                </a:solidFill>
                <a:effectLst/>
                <a:latin typeface="+mn-lt"/>
                <a:ea typeface="+mn-ea"/>
                <a:cs typeface="+mn-cs"/>
              </a:rPr>
              <a:t>in the HTTP pipeline. All request that are passing through the </a:t>
            </a:r>
            <a:r>
              <a:rPr lang="en-US" sz="1200" i="0" kern="1200" dirty="0" err="1" smtClean="0">
                <a:solidFill>
                  <a:schemeClr val="tx1"/>
                </a:solidFill>
                <a:effectLst/>
                <a:latin typeface="+mn-lt"/>
                <a:ea typeface="+mn-ea"/>
                <a:cs typeface="+mn-cs"/>
              </a:rPr>
              <a:t>HTTPModule</a:t>
            </a:r>
            <a:r>
              <a:rPr lang="en-US" sz="1200" i="0" kern="1200" dirty="0" smtClean="0">
                <a:solidFill>
                  <a:schemeClr val="tx1"/>
                </a:solidFill>
                <a:effectLst/>
                <a:latin typeface="+mn-lt"/>
                <a:ea typeface="+mn-ea"/>
                <a:cs typeface="+mn-cs"/>
              </a:rPr>
              <a:t> should reached to </a:t>
            </a:r>
            <a:r>
              <a:rPr lang="en-US" sz="1200" i="0" kern="1200" dirty="0" err="1" smtClean="0">
                <a:solidFill>
                  <a:schemeClr val="tx1"/>
                </a:solidFill>
                <a:effectLst/>
                <a:latin typeface="+mn-lt"/>
                <a:ea typeface="+mn-ea"/>
                <a:cs typeface="+mn-cs"/>
              </a:rPr>
              <a:t>HTTPHandler</a:t>
            </a:r>
            <a:r>
              <a:rPr lang="en-US" sz="1200" i="0" kern="1200" dirty="0" smtClean="0">
                <a:solidFill>
                  <a:schemeClr val="tx1"/>
                </a:solidFill>
                <a:effectLst/>
                <a:latin typeface="+mn-lt"/>
                <a:ea typeface="+mn-ea"/>
                <a:cs typeface="+mn-cs"/>
              </a:rPr>
              <a:t>.  Then  HTTP Handler  generates the output for the requested resource. So, when we requesting for any </a:t>
            </a:r>
            <a:r>
              <a:rPr lang="en-US" sz="1200" i="0" kern="1200" dirty="0" err="1" smtClean="0">
                <a:solidFill>
                  <a:schemeClr val="tx1"/>
                </a:solidFill>
                <a:effectLst/>
                <a:latin typeface="+mn-lt"/>
                <a:ea typeface="+mn-ea"/>
                <a:cs typeface="+mn-cs"/>
              </a:rPr>
              <a:t>aspx</a:t>
            </a:r>
            <a:r>
              <a:rPr lang="en-US" sz="1200" i="0" kern="1200" dirty="0" smtClean="0">
                <a:solidFill>
                  <a:schemeClr val="tx1"/>
                </a:solidFill>
                <a:effectLst/>
                <a:latin typeface="+mn-lt"/>
                <a:ea typeface="+mn-ea"/>
                <a:cs typeface="+mn-cs"/>
              </a:rPr>
              <a:t> web pages,   it returns the corresponding HTML output.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All the request now passes from  </a:t>
            </a:r>
            <a:r>
              <a:rPr lang="en-US" sz="1200" i="0" kern="1200" dirty="0" err="1" smtClean="0">
                <a:solidFill>
                  <a:schemeClr val="tx1"/>
                </a:solidFill>
                <a:effectLst/>
                <a:latin typeface="+mn-lt"/>
                <a:ea typeface="+mn-ea"/>
                <a:cs typeface="+mn-cs"/>
              </a:rPr>
              <a:t>httpModule</a:t>
            </a:r>
            <a:r>
              <a:rPr lang="en-US" sz="1200" i="0" kern="1200" dirty="0" smtClean="0">
                <a:solidFill>
                  <a:schemeClr val="tx1"/>
                </a:solidFill>
                <a:effectLst/>
                <a:latin typeface="+mn-lt"/>
                <a:ea typeface="+mn-ea"/>
                <a:cs typeface="+mn-cs"/>
              </a:rPr>
              <a:t> to  respective </a:t>
            </a:r>
            <a:r>
              <a:rPr lang="en-US" sz="1200" i="0" kern="1200" dirty="0" err="1" smtClean="0">
                <a:solidFill>
                  <a:schemeClr val="tx1"/>
                </a:solidFill>
                <a:effectLst/>
                <a:latin typeface="+mn-lt"/>
                <a:ea typeface="+mn-ea"/>
                <a:cs typeface="+mn-cs"/>
              </a:rPr>
              <a:t>HTTPHandler</a:t>
            </a:r>
            <a:r>
              <a:rPr lang="en-US" sz="1200" i="0" kern="1200" dirty="0" smtClean="0">
                <a:solidFill>
                  <a:schemeClr val="tx1"/>
                </a:solidFill>
                <a:effectLst/>
                <a:latin typeface="+mn-lt"/>
                <a:ea typeface="+mn-ea"/>
                <a:cs typeface="+mn-cs"/>
              </a:rPr>
              <a:t> then method and the ASP.NET Page life cycle starts.  This ends the IIS Request processing and start the ASP.NET Page Lifecycle.</a:t>
            </a:r>
            <a:endParaRPr lang="en-US" dirty="0"/>
          </a:p>
        </p:txBody>
      </p:sp>
      <p:sp>
        <p:nvSpPr>
          <p:cNvPr id="4" name="Slide Number Placeholder 3"/>
          <p:cNvSpPr>
            <a:spLocks noGrp="1"/>
          </p:cNvSpPr>
          <p:nvPr>
            <p:ph type="sldNum" sz="quarter" idx="10"/>
          </p:nvPr>
        </p:nvSpPr>
        <p:spPr/>
        <p:txBody>
          <a:bodyPr/>
          <a:lstStyle/>
          <a:p>
            <a:fld id="{47FE72FB-FA6A-4D7A-B57B-4910A5261121}" type="slidenum">
              <a:rPr lang="en-US" smtClean="0"/>
              <a:t>3</a:t>
            </a:fld>
            <a:endParaRPr lang="en-US"/>
          </a:p>
        </p:txBody>
      </p:sp>
    </p:spTree>
    <p:extLst>
      <p:ext uri="{BB962C8B-B14F-4D97-AF65-F5344CB8AC3E}">
        <p14:creationId xmlns:p14="http://schemas.microsoft.com/office/powerpoint/2010/main" val="359229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creates an environment which can process the request. It creates the application object, request, response and context objects to process the request. </a:t>
            </a:r>
            <a:endParaRPr lang="en-US" dirty="0"/>
          </a:p>
        </p:txBody>
      </p:sp>
      <p:sp>
        <p:nvSpPr>
          <p:cNvPr id="4" name="Slide Number Placeholder 3"/>
          <p:cNvSpPr>
            <a:spLocks noGrp="1"/>
          </p:cNvSpPr>
          <p:nvPr>
            <p:ph type="sldNum" sz="quarter" idx="10"/>
          </p:nvPr>
        </p:nvSpPr>
        <p:spPr/>
        <p:txBody>
          <a:bodyPr/>
          <a:lstStyle/>
          <a:p>
            <a:fld id="{47FE72FB-FA6A-4D7A-B57B-4910A5261121}" type="slidenum">
              <a:rPr lang="en-US" smtClean="0"/>
              <a:t>6</a:t>
            </a:fld>
            <a:endParaRPr lang="en-US"/>
          </a:p>
        </p:txBody>
      </p:sp>
    </p:spTree>
    <p:extLst>
      <p:ext uri="{BB962C8B-B14F-4D97-AF65-F5344CB8AC3E}">
        <p14:creationId xmlns:p14="http://schemas.microsoft.com/office/powerpoint/2010/main" val="298430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t>
            </a:r>
            <a:r>
              <a:rPr lang="en-US" dirty="0" err="1" smtClean="0"/>
              <a:t>HttpApplication</a:t>
            </a:r>
            <a:r>
              <a:rPr lang="en-US" dirty="0" smtClean="0"/>
              <a:t>’ is created, it starts processing requests. It goes through 3 different sections ‘</a:t>
            </a:r>
            <a:r>
              <a:rPr lang="en-US" dirty="0" err="1" smtClean="0"/>
              <a:t>HttpModule</a:t>
            </a:r>
            <a:r>
              <a:rPr lang="en-US" dirty="0" smtClean="0"/>
              <a:t>’ , ‘Page’ and ‘</a:t>
            </a:r>
            <a:r>
              <a:rPr lang="en-US" dirty="0" err="1" smtClean="0"/>
              <a:t>HttpHandler</a:t>
            </a:r>
            <a:r>
              <a:rPr lang="en-US" dirty="0" smtClean="0"/>
              <a:t>’. As it moves through these sections, it invokes different events which the developer can extend and add customize logic to the same.</a:t>
            </a:r>
            <a:br>
              <a:rPr lang="en-US" dirty="0" smtClean="0"/>
            </a:br>
            <a:endParaRPr lang="en-US" dirty="0" smtClean="0"/>
          </a:p>
          <a:p>
            <a:r>
              <a:rPr lang="en-US" b="1" dirty="0" smtClean="0">
                <a:effectLst/>
              </a:rPr>
              <a:t>To precompile an ASP.NET Web site in place</a:t>
            </a:r>
          </a:p>
          <a:p>
            <a:r>
              <a:rPr lang="en-US" dirty="0" smtClean="0">
                <a:effectLst/>
              </a:rPr>
              <a:t>Open a command window and navigate to the folder containing the .NET Framework.</a:t>
            </a:r>
          </a:p>
          <a:p>
            <a:r>
              <a:rPr lang="en-US" dirty="0" smtClean="0">
                <a:effectLst/>
              </a:rPr>
              <a:t>The .NET Framework is installed in the following location.</a:t>
            </a:r>
          </a:p>
          <a:p>
            <a:r>
              <a:rPr lang="en-US" dirty="0" smtClean="0">
                <a:effectLst/>
              </a:rPr>
              <a:t>Copy</a:t>
            </a:r>
          </a:p>
          <a:p>
            <a:pPr rtl="0"/>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windir</a:t>
            </a:r>
            <a:r>
              <a:rPr lang="en-US" sz="1200" kern="1200" dirty="0" smtClean="0">
                <a:solidFill>
                  <a:schemeClr val="tx1"/>
                </a:solidFill>
                <a:effectLst/>
                <a:latin typeface="+mn-lt"/>
                <a:ea typeface="+mn-ea"/>
                <a:cs typeface="+mn-cs"/>
              </a:rPr>
              <a:t>%\Microsoft.NET\Framework\version </a:t>
            </a:r>
          </a:p>
          <a:p>
            <a:r>
              <a:rPr lang="en-US" dirty="0" smtClean="0">
                <a:effectLst/>
              </a:rPr>
              <a:t>Run the </a:t>
            </a:r>
            <a:r>
              <a:rPr lang="en-US" dirty="0" err="1" smtClean="0">
                <a:effectLst/>
              </a:rPr>
              <a:t>aspnet_compiler</a:t>
            </a:r>
            <a:r>
              <a:rPr lang="en-US" dirty="0" smtClean="0">
                <a:effectLst/>
              </a:rPr>
              <a:t> command by typing the following at a command prompt.</a:t>
            </a:r>
          </a:p>
          <a:p>
            <a:r>
              <a:rPr lang="en-US" dirty="0" smtClean="0">
                <a:effectLst/>
              </a:rPr>
              <a:t>Copy</a:t>
            </a:r>
          </a:p>
          <a:p>
            <a:pPr rtl="0"/>
            <a:r>
              <a:rPr lang="en-US" sz="1200" kern="1200" dirty="0" err="1" smtClean="0">
                <a:solidFill>
                  <a:schemeClr val="tx1"/>
                </a:solidFill>
                <a:effectLst/>
                <a:latin typeface="+mn-lt"/>
                <a:ea typeface="+mn-ea"/>
                <a:cs typeface="+mn-cs"/>
              </a:rPr>
              <a:t>aspnet_compiler</a:t>
            </a:r>
            <a:r>
              <a:rPr lang="en-US" sz="1200" kern="1200" dirty="0" smtClean="0">
                <a:solidFill>
                  <a:schemeClr val="tx1"/>
                </a:solidFill>
                <a:effectLst/>
                <a:latin typeface="+mn-lt"/>
                <a:ea typeface="+mn-ea"/>
                <a:cs typeface="+mn-cs"/>
              </a:rPr>
              <a:t> -v /</a:t>
            </a:r>
            <a:r>
              <a:rPr lang="en-US" sz="1200" kern="1200" dirty="0" err="1" smtClean="0">
                <a:solidFill>
                  <a:schemeClr val="tx1"/>
                </a:solidFill>
                <a:effectLst/>
                <a:latin typeface="+mn-lt"/>
                <a:ea typeface="+mn-ea"/>
                <a:cs typeface="+mn-cs"/>
              </a:rPr>
              <a:t>virtualPath</a:t>
            </a:r>
            <a:r>
              <a:rPr lang="en-US" sz="1200" kern="1200" dirty="0" smtClean="0">
                <a:solidFill>
                  <a:schemeClr val="tx1"/>
                </a:solidFill>
                <a:effectLst/>
                <a:latin typeface="+mn-lt"/>
                <a:ea typeface="+mn-ea"/>
                <a:cs typeface="+mn-cs"/>
              </a:rPr>
              <a:t> </a:t>
            </a:r>
          </a:p>
          <a:p>
            <a:r>
              <a:rPr lang="en-US" dirty="0" smtClean="0">
                <a:effectLst/>
              </a:rPr>
              <a:t>The </a:t>
            </a:r>
            <a:r>
              <a:rPr lang="en-US" dirty="0" err="1" smtClean="0">
                <a:effectLst/>
              </a:rPr>
              <a:t>virtualPath</a:t>
            </a:r>
            <a:r>
              <a:rPr lang="en-US" dirty="0" smtClean="0">
                <a:effectLst/>
              </a:rPr>
              <a:t> parameter indicates the Internet Information Services (IIS) virtual path of your Web site.</a:t>
            </a:r>
          </a:p>
          <a:p>
            <a:r>
              <a:rPr lang="en-US" dirty="0" smtClean="0">
                <a:effectLst/>
              </a:rPr>
              <a:t>If your Web site is not an IIS application, and therefore has no entry in the IIS </a:t>
            </a:r>
            <a:r>
              <a:rPr lang="en-US" dirty="0" err="1" smtClean="0">
                <a:effectLst/>
              </a:rPr>
              <a:t>metabase</a:t>
            </a:r>
            <a:r>
              <a:rPr lang="en-US" dirty="0" smtClean="0">
                <a:effectLst/>
              </a:rPr>
              <a:t>, type the following command at a command prompt.</a:t>
            </a:r>
          </a:p>
          <a:p>
            <a:r>
              <a:rPr lang="en-US" dirty="0" smtClean="0">
                <a:effectLst/>
              </a:rPr>
              <a:t>Copy</a:t>
            </a:r>
          </a:p>
          <a:p>
            <a:pPr rtl="0"/>
            <a:r>
              <a:rPr lang="en-US" sz="1200" kern="1200" dirty="0" err="1" smtClean="0">
                <a:solidFill>
                  <a:schemeClr val="tx1"/>
                </a:solidFill>
                <a:effectLst/>
                <a:latin typeface="+mn-lt"/>
                <a:ea typeface="+mn-ea"/>
                <a:cs typeface="+mn-cs"/>
              </a:rPr>
              <a:t>aspnet_compiler</a:t>
            </a:r>
            <a:r>
              <a:rPr lang="en-US" sz="1200" kern="1200" dirty="0" smtClean="0">
                <a:solidFill>
                  <a:schemeClr val="tx1"/>
                </a:solidFill>
                <a:effectLst/>
                <a:latin typeface="+mn-lt"/>
                <a:ea typeface="+mn-ea"/>
                <a:cs typeface="+mn-cs"/>
              </a:rPr>
              <a:t> -p </a:t>
            </a:r>
            <a:r>
              <a:rPr lang="en-US" sz="1200" kern="1200" dirty="0" err="1" smtClean="0">
                <a:solidFill>
                  <a:schemeClr val="tx1"/>
                </a:solidFill>
                <a:effectLst/>
                <a:latin typeface="+mn-lt"/>
                <a:ea typeface="+mn-ea"/>
                <a:cs typeface="+mn-cs"/>
              </a:rPr>
              <a:t>physicalOrRelativePath</a:t>
            </a:r>
            <a:r>
              <a:rPr lang="en-US" sz="1200" kern="1200" dirty="0" smtClean="0">
                <a:solidFill>
                  <a:schemeClr val="tx1"/>
                </a:solidFill>
                <a:effectLst/>
                <a:latin typeface="+mn-lt"/>
                <a:ea typeface="+mn-ea"/>
                <a:cs typeface="+mn-cs"/>
              </a:rPr>
              <a:t> -v / </a:t>
            </a:r>
          </a:p>
          <a:p>
            <a:r>
              <a:rPr lang="en-US" dirty="0" smtClean="0">
                <a:effectLst/>
              </a:rPr>
              <a:t>In this case, the </a:t>
            </a:r>
            <a:r>
              <a:rPr lang="en-US" dirty="0" err="1" smtClean="0">
                <a:effectLst/>
              </a:rPr>
              <a:t>physicalOrRelativePath</a:t>
            </a:r>
            <a:r>
              <a:rPr lang="en-US" dirty="0" smtClean="0">
                <a:effectLst/>
              </a:rPr>
              <a:t> parameter refers to the fully qualified directory path in which the Web site files are located, or a path relative to the current directory. The period (.) operator is allowed in the </a:t>
            </a:r>
            <a:r>
              <a:rPr lang="en-US" dirty="0" err="1" smtClean="0">
                <a:effectLst/>
              </a:rPr>
              <a:t>physicalOrRelativePath</a:t>
            </a:r>
            <a:r>
              <a:rPr lang="en-US" dirty="0" smtClean="0">
                <a:effectLst/>
              </a:rPr>
              <a:t> parameter. The </a:t>
            </a:r>
            <a:r>
              <a:rPr lang="en-US" b="1" dirty="0" smtClean="0">
                <a:effectLst/>
              </a:rPr>
              <a:t>-v</a:t>
            </a:r>
            <a:r>
              <a:rPr lang="en-US" dirty="0" smtClean="0">
                <a:effectLst/>
              </a:rPr>
              <a:t> switch specifies a root that the compiler will use to resolve application-root references (for example, with the tilde (~) operator). When you specify the value / for the </a:t>
            </a:r>
            <a:r>
              <a:rPr lang="en-US" b="1" dirty="0" smtClean="0">
                <a:effectLst/>
              </a:rPr>
              <a:t>-v</a:t>
            </a:r>
            <a:r>
              <a:rPr lang="en-US" dirty="0" smtClean="0">
                <a:effectLst/>
              </a:rPr>
              <a:t> switch, the compiler will resolve the paths by using the physical path as the root.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7FE72FB-FA6A-4D7A-B57B-4910A5261121}" type="slidenum">
              <a:rPr lang="en-US" smtClean="0"/>
              <a:t>8</a:t>
            </a:fld>
            <a:endParaRPr lang="en-US"/>
          </a:p>
        </p:txBody>
      </p:sp>
    </p:spTree>
    <p:extLst>
      <p:ext uri="{BB962C8B-B14F-4D97-AF65-F5344CB8AC3E}">
        <p14:creationId xmlns:p14="http://schemas.microsoft.com/office/powerpoint/2010/main" val="880965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HttpModule</a:t>
            </a:r>
            <a:r>
              <a:rPr lang="en-US" dirty="0" smtClean="0"/>
              <a:t>’ and ‘</a:t>
            </a:r>
            <a:r>
              <a:rPr lang="en-US" dirty="0" err="1" smtClean="0"/>
              <a:t>HttpHandlers</a:t>
            </a:r>
            <a:r>
              <a:rPr lang="en-US" dirty="0" smtClean="0"/>
              <a:t>’. help us to inject custom logic before and after the ASP.NET page is processed. The main differences between both of them are:</a:t>
            </a:r>
          </a:p>
          <a:p>
            <a:r>
              <a:rPr lang="en-US" dirty="0" smtClean="0"/>
              <a:t>If you want to inject logic based in file extensions like ‘</a:t>
            </a:r>
            <a:r>
              <a:rPr lang="en-US" i="1" dirty="0" smtClean="0"/>
              <a:t>.ASPX</a:t>
            </a:r>
            <a:r>
              <a:rPr lang="en-US" dirty="0" smtClean="0"/>
              <a:t>’, ‘</a:t>
            </a:r>
            <a:r>
              <a:rPr lang="en-US" i="1" dirty="0" smtClean="0"/>
              <a:t>.HTML</a:t>
            </a:r>
            <a:r>
              <a:rPr lang="en-US" dirty="0" smtClean="0"/>
              <a:t>’, then you use ‘</a:t>
            </a:r>
            <a:r>
              <a:rPr lang="en-US" dirty="0" err="1" smtClean="0"/>
              <a:t>HttpHandler</a:t>
            </a:r>
            <a:r>
              <a:rPr lang="en-US" dirty="0" smtClean="0"/>
              <a:t>’. In other words, ‘</a:t>
            </a:r>
            <a:r>
              <a:rPr lang="en-US" dirty="0" err="1" smtClean="0"/>
              <a:t>HttpHandler</a:t>
            </a:r>
            <a:r>
              <a:rPr lang="en-US" dirty="0" smtClean="0"/>
              <a:t>’ is an extension based processor. </a:t>
            </a:r>
          </a:p>
          <a:p>
            <a:endParaRPr lang="en-US" dirty="0" smtClean="0"/>
          </a:p>
          <a:p>
            <a:endParaRPr lang="en-US" dirty="0" smtClean="0"/>
          </a:p>
          <a:p>
            <a:r>
              <a:rPr lang="en-US" dirty="0" smtClean="0"/>
              <a:t>you want to inject logic in the events of ASP.NET </a:t>
            </a:r>
            <a:r>
              <a:rPr lang="en-US" dirty="0" err="1" smtClean="0"/>
              <a:t>pipleline</a:t>
            </a:r>
            <a:r>
              <a:rPr lang="en-US" dirty="0" smtClean="0"/>
              <a:t>, then you use ‘</a:t>
            </a:r>
            <a:r>
              <a:rPr lang="en-US" dirty="0" err="1" smtClean="0"/>
              <a:t>HttpModule</a:t>
            </a:r>
            <a:r>
              <a:rPr lang="en-US" dirty="0" smtClean="0"/>
              <a:t>’. ‘</a:t>
            </a:r>
            <a:r>
              <a:rPr lang="en-US" dirty="0" err="1" smtClean="0"/>
              <a:t>HttpModule</a:t>
            </a:r>
            <a:r>
              <a:rPr lang="en-US" dirty="0" smtClean="0"/>
              <a:t>’ is an event based processor. </a:t>
            </a:r>
            <a:endParaRPr lang="en-US" dirty="0"/>
          </a:p>
        </p:txBody>
      </p:sp>
      <p:sp>
        <p:nvSpPr>
          <p:cNvPr id="4" name="Slide Number Placeholder 3"/>
          <p:cNvSpPr>
            <a:spLocks noGrp="1"/>
          </p:cNvSpPr>
          <p:nvPr>
            <p:ph type="sldNum" sz="quarter" idx="10"/>
          </p:nvPr>
        </p:nvSpPr>
        <p:spPr/>
        <p:txBody>
          <a:bodyPr/>
          <a:lstStyle/>
          <a:p>
            <a:fld id="{47FE72FB-FA6A-4D7A-B57B-4910A5261121}" type="slidenum">
              <a:rPr lang="en-US" smtClean="0"/>
              <a:t>9</a:t>
            </a:fld>
            <a:endParaRPr lang="en-US"/>
          </a:p>
        </p:txBody>
      </p:sp>
    </p:spTree>
    <p:extLst>
      <p:ext uri="{BB962C8B-B14F-4D97-AF65-F5344CB8AC3E}">
        <p14:creationId xmlns:p14="http://schemas.microsoft.com/office/powerpoint/2010/main" val="957024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Step 1(M: </a:t>
            </a:r>
            <a:r>
              <a:rPr lang="en-US" b="1" dirty="0" err="1" smtClean="0"/>
              <a:t>HttpModule</a:t>
            </a:r>
            <a:r>
              <a:rPr lang="en-US" b="1" dirty="0" smtClean="0"/>
              <a:t>):</a:t>
            </a:r>
            <a:r>
              <a:rPr lang="en-US" dirty="0" smtClean="0"/>
              <a:t> Client request processing starts. Before the ASP.NET engine goes and creates the ASP.NET </a:t>
            </a:r>
            <a:r>
              <a:rPr lang="en-US" dirty="0" err="1" smtClean="0"/>
              <a:t>HttpModule</a:t>
            </a:r>
            <a:r>
              <a:rPr lang="en-US" dirty="0" smtClean="0"/>
              <a:t> emits events which can be used to inject customized logic. There are 6 important events which you can utilize before your page object is created </a:t>
            </a:r>
            <a:r>
              <a:rPr lang="en-US" dirty="0" err="1" smtClean="0"/>
              <a:t>BeginRequest</a:t>
            </a:r>
            <a:r>
              <a:rPr lang="en-US" dirty="0" smtClean="0"/>
              <a:t>, </a:t>
            </a:r>
            <a:r>
              <a:rPr lang="en-US" dirty="0" err="1" smtClean="0"/>
              <a:t>AuthenticateRequest</a:t>
            </a:r>
            <a:r>
              <a:rPr lang="en-US" dirty="0" smtClean="0"/>
              <a:t>, </a:t>
            </a:r>
            <a:r>
              <a:rPr lang="en-US" dirty="0" err="1" smtClean="0"/>
              <a:t>AuthorizeRequest</a:t>
            </a:r>
            <a:r>
              <a:rPr lang="en-US" dirty="0" smtClean="0"/>
              <a:t>, </a:t>
            </a:r>
            <a:r>
              <a:rPr lang="en-US" dirty="0" err="1" smtClean="0"/>
              <a:t>ResolveRequestCache</a:t>
            </a:r>
            <a:r>
              <a:rPr lang="en-US" dirty="0" smtClean="0"/>
              <a:t>, </a:t>
            </a:r>
            <a:r>
              <a:rPr lang="en-US" dirty="0" err="1" smtClean="0"/>
              <a:t>AcquireRequestState</a:t>
            </a:r>
            <a:r>
              <a:rPr lang="en-US" dirty="0" smtClean="0"/>
              <a:t> and </a:t>
            </a:r>
            <a:r>
              <a:rPr lang="en-US" dirty="0" err="1" smtClean="0"/>
              <a:t>PreRequestHandlerExecute</a:t>
            </a:r>
            <a:r>
              <a:rPr lang="en-US" dirty="0" smtClean="0"/>
              <a:t>.</a:t>
            </a:r>
            <a:br>
              <a:rPr lang="en-US" dirty="0" smtClean="0"/>
            </a:br>
            <a:r>
              <a:rPr lang="en-US" dirty="0" smtClean="0"/>
              <a:t/>
            </a:r>
            <a:br>
              <a:rPr lang="en-US" dirty="0" smtClean="0"/>
            </a:br>
            <a:r>
              <a:rPr lang="en-US" b="1" dirty="0" smtClean="0"/>
              <a:t>Step 2 (H: ‘</a:t>
            </a:r>
            <a:r>
              <a:rPr lang="en-US" b="1" dirty="0" err="1" smtClean="0"/>
              <a:t>HttpHandler</a:t>
            </a:r>
            <a:r>
              <a:rPr lang="en-US" b="1" dirty="0" smtClean="0"/>
              <a:t>’):</a:t>
            </a:r>
            <a:r>
              <a:rPr lang="en-US" dirty="0" smtClean="0"/>
              <a:t> Once the above 6 events are fired, ASP.NET engine will invoke </a:t>
            </a:r>
            <a:r>
              <a:rPr lang="en-US" dirty="0" err="1" smtClean="0"/>
              <a:t>ProcessRequest</a:t>
            </a:r>
            <a:r>
              <a:rPr lang="en-US" dirty="0" smtClean="0"/>
              <a:t> event if you have implemented </a:t>
            </a:r>
            <a:r>
              <a:rPr lang="en-US" dirty="0" err="1" smtClean="0"/>
              <a:t>HttpHandler</a:t>
            </a:r>
            <a:r>
              <a:rPr lang="en-US" dirty="0" smtClean="0"/>
              <a:t> in your project.</a:t>
            </a:r>
            <a:br>
              <a:rPr lang="en-US" dirty="0" smtClean="0"/>
            </a:br>
            <a:r>
              <a:rPr lang="en-US" dirty="0" smtClean="0"/>
              <a:t/>
            </a:r>
            <a:br>
              <a:rPr lang="en-US" dirty="0" smtClean="0"/>
            </a:br>
            <a:r>
              <a:rPr lang="en-US" b="1" dirty="0" smtClean="0"/>
              <a:t>Step 3 (P: ASP.NET page):</a:t>
            </a:r>
            <a:r>
              <a:rPr lang="en-US" dirty="0" smtClean="0"/>
              <a:t> Once the </a:t>
            </a:r>
            <a:r>
              <a:rPr lang="en-US" dirty="0" err="1" smtClean="0"/>
              <a:t>HttpHandler</a:t>
            </a:r>
            <a:r>
              <a:rPr lang="en-US" dirty="0" smtClean="0"/>
              <a:t> logic executes, the ASP.NET page object is created. While the ASP.NET page object is created, many events are fired which can help us to write our custom logic inside those page events. There are 6 important events which provides us placeholder to write logic inside ASP.NET pages </a:t>
            </a:r>
            <a:r>
              <a:rPr lang="en-US" dirty="0" err="1" smtClean="0"/>
              <a:t>Init</a:t>
            </a:r>
            <a:r>
              <a:rPr lang="en-US" dirty="0" smtClean="0"/>
              <a:t>, Load, validate, event, render and unload. You can remember the word SILVER to remember the events S – Start (does not signify anything as such just forms the word) , I – (</a:t>
            </a:r>
            <a:r>
              <a:rPr lang="en-US" dirty="0" err="1" smtClean="0"/>
              <a:t>Init</a:t>
            </a:r>
            <a:r>
              <a:rPr lang="en-US" dirty="0" smtClean="0"/>
              <a:t>) , L (Load) , V (Validate), E (Event) and R (Render).</a:t>
            </a:r>
            <a:br>
              <a:rPr lang="en-US" dirty="0" smtClean="0"/>
            </a:br>
            <a:r>
              <a:rPr lang="en-US" dirty="0" smtClean="0"/>
              <a:t/>
            </a:r>
            <a:br>
              <a:rPr lang="en-US" dirty="0" smtClean="0"/>
            </a:br>
            <a:r>
              <a:rPr lang="en-US" b="1" dirty="0" smtClean="0"/>
              <a:t>Step4 (M: </a:t>
            </a:r>
            <a:r>
              <a:rPr lang="en-US" b="1" dirty="0" err="1" smtClean="0"/>
              <a:t>HttpModule</a:t>
            </a:r>
            <a:r>
              <a:rPr lang="en-US" b="1" dirty="0" smtClean="0"/>
              <a:t>):</a:t>
            </a:r>
            <a:r>
              <a:rPr lang="en-US" dirty="0" smtClean="0"/>
              <a:t> Once the page object is executed and unloaded from memory, </a:t>
            </a:r>
            <a:r>
              <a:rPr lang="en-US" dirty="0" err="1" smtClean="0"/>
              <a:t>HttpModule</a:t>
            </a:r>
            <a:r>
              <a:rPr lang="en-US" dirty="0" smtClean="0"/>
              <a:t> provides post page execution events which can be used to inject custom post-processing logic. There are 4 important post-processing events </a:t>
            </a:r>
            <a:r>
              <a:rPr lang="en-US" dirty="0" err="1" smtClean="0"/>
              <a:t>PostRequestHandlerExecute</a:t>
            </a:r>
            <a:r>
              <a:rPr lang="en-US" dirty="0" smtClean="0"/>
              <a:t>, </a:t>
            </a:r>
            <a:r>
              <a:rPr lang="en-US" dirty="0" err="1" smtClean="0"/>
              <a:t>ReleaserequestState</a:t>
            </a:r>
            <a:r>
              <a:rPr lang="en-US" dirty="0" smtClean="0"/>
              <a:t>, </a:t>
            </a:r>
            <a:r>
              <a:rPr lang="en-US" dirty="0" err="1" smtClean="0"/>
              <a:t>UpdateRequestCache</a:t>
            </a:r>
            <a:r>
              <a:rPr lang="en-US" dirty="0" smtClean="0"/>
              <a:t> and </a:t>
            </a:r>
            <a:r>
              <a:rPr lang="en-US" dirty="0" err="1" smtClean="0"/>
              <a:t>EndRequest</a:t>
            </a:r>
            <a:r>
              <a:rPr lang="en-US" dirty="0" smtClean="0"/>
              <a:t>.</a:t>
            </a:r>
            <a:br>
              <a:rPr lang="en-US" dirty="0" smtClean="0"/>
            </a:br>
            <a:r>
              <a:rPr lang="en-US" dirty="0" smtClean="0"/>
              <a:t>The below figure shows the same in a pictorial format.</a:t>
            </a:r>
          </a:p>
          <a:p>
            <a:endParaRPr lang="en-US" dirty="0" smtClean="0"/>
          </a:p>
          <a:p>
            <a:r>
              <a:rPr lang="en-US" b="1" dirty="0" err="1" smtClean="0">
                <a:effectLst/>
              </a:rPr>
              <a:t>BeginRequest</a:t>
            </a:r>
            <a:r>
              <a:rPr lang="en-US" dirty="0" smtClean="0">
                <a:effectLst/>
              </a:rPr>
              <a:t>: Request has been started. If you need to do something at the beginning of a request (for example, display advertisement banners at the top of each page), synchronize this event.</a:t>
            </a:r>
          </a:p>
          <a:p>
            <a:r>
              <a:rPr lang="en-US" b="1" dirty="0" err="1" smtClean="0">
                <a:effectLst/>
              </a:rPr>
              <a:t>AuthenticateRequest</a:t>
            </a:r>
            <a:r>
              <a:rPr lang="en-US" dirty="0" smtClean="0">
                <a:effectLst/>
              </a:rPr>
              <a:t>: If you want to plug in your own custom authentication scheme (for example, look up a user against a database to validate the password), build a module that synchronizes this event and authenticates the user how you want to.</a:t>
            </a:r>
          </a:p>
          <a:p>
            <a:r>
              <a:rPr lang="en-US" b="1" dirty="0" err="1" smtClean="0">
                <a:effectLst/>
              </a:rPr>
              <a:t>AuthorizeRequest</a:t>
            </a:r>
            <a:r>
              <a:rPr lang="en-US" dirty="0" smtClean="0">
                <a:effectLst/>
              </a:rPr>
              <a:t>: This event is used internally to implement authorization mechanisms (for example, to store your access control lists (ACLs) in a database rather than in the file system). Although you can override this event, there are not many good reasons to do so.</a:t>
            </a:r>
          </a:p>
          <a:p>
            <a:r>
              <a:rPr lang="en-US" b="1" dirty="0" err="1" smtClean="0">
                <a:effectLst/>
              </a:rPr>
              <a:t>ResolveRequestCache</a:t>
            </a:r>
            <a:r>
              <a:rPr lang="en-US" dirty="0" smtClean="0">
                <a:effectLst/>
              </a:rPr>
              <a:t>: This event determines if a page can be served from the Output cache. If you want to write your own caching module (for example, build a file-based cache rather than a memory cache), synchronize this event to determine whether to serve the page from the cache.</a:t>
            </a:r>
          </a:p>
          <a:p>
            <a:r>
              <a:rPr lang="en-US" b="1" dirty="0" err="1" smtClean="0">
                <a:effectLst/>
              </a:rPr>
              <a:t>AcquireRequestState</a:t>
            </a:r>
            <a:r>
              <a:rPr lang="en-US" dirty="0" smtClean="0">
                <a:effectLst/>
              </a:rPr>
              <a:t>: Session state is retrieved from the state store. If you want to build your own state management module, synchronize this event to grab the Session state from your state store.</a:t>
            </a:r>
          </a:p>
          <a:p>
            <a:r>
              <a:rPr lang="en-US" b="1" dirty="0" err="1" smtClean="0">
                <a:effectLst/>
              </a:rPr>
              <a:t>PreRequestHandlerExecute</a:t>
            </a:r>
            <a:r>
              <a:rPr lang="en-US" dirty="0" smtClean="0">
                <a:effectLst/>
              </a:rPr>
              <a:t>: This event occurs before the HTTP handler is executed.</a:t>
            </a:r>
          </a:p>
          <a:p>
            <a:r>
              <a:rPr lang="en-US" b="1" dirty="0" err="1" smtClean="0">
                <a:effectLst/>
              </a:rPr>
              <a:t>PostRequestHandlerExecute</a:t>
            </a:r>
            <a:r>
              <a:rPr lang="en-US" dirty="0" smtClean="0">
                <a:effectLst/>
              </a:rPr>
              <a:t>: This event occurs after the HTTP handler is executed.</a:t>
            </a:r>
          </a:p>
          <a:p>
            <a:r>
              <a:rPr lang="en-US" b="1" dirty="0" err="1" smtClean="0">
                <a:effectLst/>
              </a:rPr>
              <a:t>ReleaseRequestState</a:t>
            </a:r>
            <a:r>
              <a:rPr lang="en-US" dirty="0" smtClean="0">
                <a:effectLst/>
              </a:rPr>
              <a:t>: Session state is stored back in the state store. If you are building a custom session state module, you must store your state back in your state store.</a:t>
            </a:r>
          </a:p>
          <a:p>
            <a:r>
              <a:rPr lang="en-US" b="1" dirty="0" err="1" smtClean="0">
                <a:effectLst/>
              </a:rPr>
              <a:t>UpdateRequestCache</a:t>
            </a:r>
            <a:r>
              <a:rPr lang="en-US" dirty="0" smtClean="0">
                <a:effectLst/>
              </a:rPr>
              <a:t>: This event writes output back to the Output cache. If you are building a custom cache module, you write the output back to your cache.</a:t>
            </a:r>
          </a:p>
          <a:p>
            <a:r>
              <a:rPr lang="en-US" b="1" dirty="0" err="1" smtClean="0">
                <a:effectLst/>
              </a:rPr>
              <a:t>EndRequest</a:t>
            </a:r>
            <a:r>
              <a:rPr lang="en-US" dirty="0" smtClean="0">
                <a:effectLst/>
              </a:rPr>
              <a:t>: Request has been completed. You may want to build a debugging module that gathers information throughout the request and then writes the information to the page</a:t>
            </a:r>
          </a:p>
          <a:p>
            <a:endParaRPr lang="en-US" dirty="0"/>
          </a:p>
        </p:txBody>
      </p:sp>
      <p:sp>
        <p:nvSpPr>
          <p:cNvPr id="4" name="Slide Number Placeholder 3"/>
          <p:cNvSpPr>
            <a:spLocks noGrp="1"/>
          </p:cNvSpPr>
          <p:nvPr>
            <p:ph type="sldNum" sz="quarter" idx="10"/>
          </p:nvPr>
        </p:nvSpPr>
        <p:spPr/>
        <p:txBody>
          <a:bodyPr/>
          <a:lstStyle/>
          <a:p>
            <a:fld id="{47FE72FB-FA6A-4D7A-B57B-4910A5261121}" type="slidenum">
              <a:rPr lang="en-US" smtClean="0"/>
              <a:t>10</a:t>
            </a:fld>
            <a:endParaRPr lang="en-US"/>
          </a:p>
        </p:txBody>
      </p:sp>
    </p:spTree>
    <p:extLst>
      <p:ext uri="{BB962C8B-B14F-4D97-AF65-F5344CB8AC3E}">
        <p14:creationId xmlns:p14="http://schemas.microsoft.com/office/powerpoint/2010/main" val="244985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E72FB-FA6A-4D7A-B57B-4910A5261121}" type="slidenum">
              <a:rPr lang="en-US" smtClean="0"/>
              <a:t>11</a:t>
            </a:fld>
            <a:endParaRPr lang="en-US"/>
          </a:p>
        </p:txBody>
      </p:sp>
    </p:spTree>
    <p:extLst>
      <p:ext uri="{BB962C8B-B14F-4D97-AF65-F5344CB8AC3E}">
        <p14:creationId xmlns:p14="http://schemas.microsoft.com/office/powerpoint/2010/main" val="3677326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666" y="4038601"/>
            <a:ext cx="10242551" cy="461665"/>
          </a:xfrm>
        </p:spPr>
        <p:txBody>
          <a:bodyPr>
            <a:noAutofit/>
          </a:bodyPr>
          <a:lstStyle>
            <a:lvl1pPr marL="0" indent="0" algn="l">
              <a:lnSpc>
                <a:spcPct val="90000"/>
              </a:lnSpc>
              <a:spcBef>
                <a:spcPts val="0"/>
              </a:spcBef>
              <a:buNone/>
              <a:defRPr sz="3600">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p:nvSpPr>
        <p:spPr>
          <a:xfrm>
            <a:off x="304800" y="6172200"/>
            <a:ext cx="5080000" cy="381000"/>
          </a:xfrm>
          <a:prstGeom prst="rect">
            <a:avLst/>
          </a:prstGeom>
          <a:noFill/>
        </p:spPr>
        <p:txBody>
          <a:bodyPr wrap="square" rtlCol="0">
            <a:spAutoFit/>
          </a:bodyPr>
          <a:lstStyle/>
          <a:p>
            <a:r>
              <a:rPr lang="en-US" sz="1800" dirty="0" smtClean="0">
                <a:solidFill>
                  <a:srgbClr val="FFFFFF"/>
                </a:solidFill>
              </a:rPr>
              <a:t>IIT</a:t>
            </a:r>
            <a:r>
              <a:rPr lang="en-US" sz="1800" baseline="0" dirty="0" smtClean="0">
                <a:solidFill>
                  <a:srgbClr val="FFFFFF"/>
                </a:solidFill>
              </a:rPr>
              <a:t> Web Application Development</a:t>
            </a:r>
            <a:endParaRPr lang="en-US" sz="1800" dirty="0">
              <a:solidFill>
                <a:srgbClr val="FFFFFF"/>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6217" y="6172200"/>
            <a:ext cx="834390" cy="570167"/>
          </a:xfrm>
          <a:prstGeom prst="rect">
            <a:avLst/>
          </a:prstGeom>
        </p:spPr>
      </p:pic>
    </p:spTree>
    <p:extLst>
      <p:ext uri="{BB962C8B-B14F-4D97-AF65-F5344CB8AC3E}">
        <p14:creationId xmlns:p14="http://schemas.microsoft.com/office/powerpoint/2010/main" val="34461580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a:xfrm>
            <a:off x="508000" y="1412875"/>
            <a:ext cx="11176000" cy="2215991"/>
          </a:xfrm>
        </p:spPr>
        <p:txBody>
          <a:bodyPr/>
          <a:lstStyle>
            <a:lvl1pPr>
              <a:lnSpc>
                <a:spcPct val="90000"/>
              </a:lnSpc>
              <a:defRPr/>
            </a:lvl1pPr>
            <a:lvl2pPr>
              <a:lnSpc>
                <a:spcPct val="100000"/>
              </a:lnSpc>
              <a:defRPr/>
            </a:lvl2pPr>
            <a:lvl3pPr>
              <a:lnSpc>
                <a:spcPct val="90000"/>
              </a:lnSpc>
              <a:defRPr/>
            </a:lvl3pPr>
            <a:lvl4pPr>
              <a:lnSpc>
                <a:spcPct val="10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6805" y="6185196"/>
            <a:ext cx="834390" cy="570167"/>
          </a:xfrm>
          <a:prstGeom prst="rect">
            <a:avLst/>
          </a:prstGeom>
        </p:spPr>
      </p:pic>
    </p:spTree>
    <p:extLst>
      <p:ext uri="{BB962C8B-B14F-4D97-AF65-F5344CB8AC3E}">
        <p14:creationId xmlns:p14="http://schemas.microsoft.com/office/powerpoint/2010/main" val="310797889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0" y="1411552"/>
            <a:ext cx="5486400" cy="17697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10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411553"/>
            <a:ext cx="5486400" cy="1778949"/>
          </a:xfrm>
        </p:spPr>
        <p:txBody>
          <a:bodyPr/>
          <a:lstStyle>
            <a:lvl1pPr marL="347914" indent="-347914">
              <a:lnSpc>
                <a:spcPct val="90000"/>
              </a:lnSpc>
              <a:defRPr sz="2800"/>
            </a:lvl1pPr>
            <a:lvl2pPr marL="673338" indent="-339976">
              <a:lnSpc>
                <a:spcPct val="10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6805" y="6183946"/>
            <a:ext cx="834390" cy="570167"/>
          </a:xfrm>
          <a:prstGeom prst="rect">
            <a:avLst/>
          </a:prstGeom>
        </p:spPr>
      </p:pic>
    </p:spTree>
    <p:extLst>
      <p:ext uri="{BB962C8B-B14F-4D97-AF65-F5344CB8AC3E}">
        <p14:creationId xmlns:p14="http://schemas.microsoft.com/office/powerpoint/2010/main" val="11625714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TextBox 2"/>
          <p:cNvSpPr txBox="1"/>
          <p:nvPr/>
        </p:nvSpPr>
        <p:spPr>
          <a:xfrm>
            <a:off x="812800" y="1828800"/>
            <a:ext cx="10668000" cy="369332"/>
          </a:xfrm>
          <a:prstGeom prst="rect">
            <a:avLst/>
          </a:prstGeom>
          <a:noFill/>
        </p:spPr>
        <p:txBody>
          <a:bodyPr wrap="square" rtlCol="0">
            <a:spAutoFit/>
          </a:bodyPr>
          <a:lstStyle/>
          <a:p>
            <a:endParaRPr lang="en-US" sz="1800" dirty="0">
              <a:solidFill>
                <a:srgbClr val="FFFFFF"/>
              </a:solidFill>
            </a:endParaRPr>
          </a:p>
        </p:txBody>
      </p:sp>
      <p:pic>
        <p:nvPicPr>
          <p:cNvPr id="4" name="Picture 8" descr="Demo"/>
          <p:cNvPicPr>
            <a:picLocks noChangeAspect="1" noChangeArrowheads="1"/>
          </p:cNvPicPr>
          <p:nvPr/>
        </p:nvPicPr>
        <p:blipFill>
          <a:blip r:embed="rId2" cstate="print"/>
          <a:srcRect/>
          <a:stretch>
            <a:fillRect/>
          </a:stretch>
        </p:blipFill>
        <p:spPr bwMode="auto">
          <a:xfrm>
            <a:off x="1320800" y="2514600"/>
            <a:ext cx="6214533" cy="1778000"/>
          </a:xfrm>
          <a:prstGeom prst="rect">
            <a:avLst/>
          </a:prstGeom>
          <a:noFill/>
        </p:spPr>
      </p:pic>
    </p:spTree>
    <p:extLst>
      <p:ext uri="{BB962C8B-B14F-4D97-AF65-F5344CB8AC3E}">
        <p14:creationId xmlns:p14="http://schemas.microsoft.com/office/powerpoint/2010/main" val="4680663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6805" y="6211938"/>
            <a:ext cx="834390" cy="570167"/>
          </a:xfrm>
          <a:prstGeom prst="rect">
            <a:avLst/>
          </a:prstGeom>
        </p:spPr>
      </p:pic>
    </p:spTree>
    <p:extLst>
      <p:ext uri="{BB962C8B-B14F-4D97-AF65-F5344CB8AC3E}">
        <p14:creationId xmlns:p14="http://schemas.microsoft.com/office/powerpoint/2010/main" val="299855314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2376" y="6193277"/>
            <a:ext cx="834390" cy="570167"/>
          </a:xfrm>
          <a:prstGeom prst="rect">
            <a:avLst/>
          </a:prstGeom>
        </p:spPr>
      </p:pic>
    </p:spTree>
    <p:extLst>
      <p:ext uri="{BB962C8B-B14F-4D97-AF65-F5344CB8AC3E}">
        <p14:creationId xmlns:p14="http://schemas.microsoft.com/office/powerpoint/2010/main" val="190599778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6805" y="6174615"/>
            <a:ext cx="834390" cy="570167"/>
          </a:xfrm>
          <a:prstGeom prst="rect">
            <a:avLst/>
          </a:prstGeom>
        </p:spPr>
      </p:pic>
    </p:spTree>
    <p:extLst>
      <p:ext uri="{BB962C8B-B14F-4D97-AF65-F5344CB8AC3E}">
        <p14:creationId xmlns:p14="http://schemas.microsoft.com/office/powerpoint/2010/main" val="19822796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6885" y="395288"/>
            <a:ext cx="10418233" cy="66479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3218" y="1576388"/>
            <a:ext cx="4811183" cy="26222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576388"/>
            <a:ext cx="4811184" cy="26222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647436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609600" y="2667000"/>
            <a:ext cx="10972800" cy="443198"/>
          </a:xfrm>
        </p:spPr>
        <p:txBody>
          <a:bodyPr/>
          <a:lstStyle>
            <a:lvl1pPr>
              <a:buNone/>
              <a:defRPr/>
            </a:lvl1pPr>
          </a:lstStyle>
          <a:p>
            <a:pPr lvl="0"/>
            <a:r>
              <a:rPr lang="en-US" dirty="0" smtClean="0"/>
              <a:t>Click to edit Master text styles</a:t>
            </a:r>
          </a:p>
        </p:txBody>
      </p:sp>
    </p:spTree>
    <p:extLst>
      <p:ext uri="{BB962C8B-B14F-4D97-AF65-F5344CB8AC3E}">
        <p14:creationId xmlns:p14="http://schemas.microsoft.com/office/powerpoint/2010/main" val="77487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0" y="1412875"/>
            <a:ext cx="11176000" cy="217905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7957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10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file:///D:\IIT\Demos\lifeCycleDemo"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file:///D:\IIT\WebSite"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5.gif"/></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dirty="0" smtClean="0"/>
              <a:t>The Web Application</a:t>
            </a:r>
            <a:endParaRPr lang="en-US" dirty="0"/>
          </a:p>
        </p:txBody>
      </p:sp>
      <p:sp>
        <p:nvSpPr>
          <p:cNvPr id="5" name="Subtitle 4"/>
          <p:cNvSpPr>
            <a:spLocks noGrp="1"/>
          </p:cNvSpPr>
          <p:nvPr>
            <p:ph type="subTitle" idx="1"/>
          </p:nvPr>
        </p:nvSpPr>
        <p:spPr/>
        <p:txBody>
          <a:bodyPr/>
          <a:lstStyle/>
          <a:p>
            <a:r>
              <a:rPr lang="en-US" dirty="0" smtClean="0"/>
              <a:t>Raj Krishnan</a:t>
            </a:r>
            <a:endParaRPr lang="en-US" dirty="0"/>
          </a:p>
        </p:txBody>
      </p:sp>
    </p:spTree>
    <p:extLst>
      <p:ext uri="{BB962C8B-B14F-4D97-AF65-F5344CB8AC3E}">
        <p14:creationId xmlns:p14="http://schemas.microsoft.com/office/powerpoint/2010/main" val="97019633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MHPM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69" y="1459268"/>
            <a:ext cx="6096000" cy="48958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070" y="2523736"/>
            <a:ext cx="4773687" cy="2766914"/>
          </a:xfrm>
          <a:prstGeom prst="rect">
            <a:avLst/>
          </a:prstGeom>
        </p:spPr>
      </p:pic>
    </p:spTree>
    <p:extLst>
      <p:ext uri="{BB962C8B-B14F-4D97-AF65-F5344CB8AC3E}">
        <p14:creationId xmlns:p14="http://schemas.microsoft.com/office/powerpoint/2010/main" val="213909794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Life Cycle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020147"/>
            <a:ext cx="6096000" cy="5638800"/>
          </a:xfrm>
          <a:prstGeom prst="rect">
            <a:avLst/>
          </a:prstGeom>
        </p:spPr>
      </p:pic>
    </p:spTree>
    <p:extLst>
      <p:ext uri="{BB962C8B-B14F-4D97-AF65-F5344CB8AC3E}">
        <p14:creationId xmlns:p14="http://schemas.microsoft.com/office/powerpoint/2010/main" val="28558783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MHPM</a:t>
            </a:r>
            <a:endParaRPr lang="en-US" dirty="0"/>
          </a:p>
        </p:txBody>
      </p:sp>
      <p:sp>
        <p:nvSpPr>
          <p:cNvPr id="2" name="TextBox 1"/>
          <p:cNvSpPr txBox="1"/>
          <p:nvPr/>
        </p:nvSpPr>
        <p:spPr>
          <a:xfrm>
            <a:off x="3836020" y="4594302"/>
            <a:ext cx="1287532" cy="369332"/>
          </a:xfrm>
          <a:prstGeom prst="rect">
            <a:avLst/>
          </a:prstGeom>
          <a:noFill/>
        </p:spPr>
        <p:txBody>
          <a:bodyPr wrap="none" rtlCol="0">
            <a:spAutoFit/>
          </a:bodyPr>
          <a:lstStyle/>
          <a:p>
            <a:r>
              <a:rPr lang="en-US" dirty="0" smtClean="0">
                <a:hlinkClick r:id="rId2" action="ppaction://hlinkfile"/>
              </a:rPr>
              <a:t>Demo Link</a:t>
            </a:r>
            <a:endParaRPr lang="en-US" dirty="0"/>
          </a:p>
        </p:txBody>
      </p:sp>
    </p:spTree>
    <p:extLst>
      <p:ext uri="{BB962C8B-B14F-4D97-AF65-F5344CB8AC3E}">
        <p14:creationId xmlns:p14="http://schemas.microsoft.com/office/powerpoint/2010/main" val="29092168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Custom Module</a:t>
            </a:r>
            <a:endParaRPr lang="en-US" dirty="0"/>
          </a:p>
        </p:txBody>
      </p:sp>
    </p:spTree>
    <p:extLst>
      <p:ext uri="{BB962C8B-B14F-4D97-AF65-F5344CB8AC3E}">
        <p14:creationId xmlns:p14="http://schemas.microsoft.com/office/powerpoint/2010/main" val="37407327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Web Browser</a:t>
            </a:r>
            <a:endParaRPr lang="en-US" dirty="0"/>
          </a:p>
        </p:txBody>
      </p:sp>
      <p:sp>
        <p:nvSpPr>
          <p:cNvPr id="4" name="Text Placeholder 3"/>
          <p:cNvSpPr>
            <a:spLocks noGrp="1"/>
          </p:cNvSpPr>
          <p:nvPr>
            <p:ph type="body" sz="quarter" idx="10"/>
          </p:nvPr>
        </p:nvSpPr>
        <p:spPr>
          <a:xfrm>
            <a:off x="508000" y="1411552"/>
            <a:ext cx="11176000" cy="3588675"/>
          </a:xfrm>
        </p:spPr>
        <p:txBody>
          <a:bodyPr/>
          <a:lstStyle/>
          <a:p>
            <a:r>
              <a:rPr lang="en-US" dirty="0" smtClean="0"/>
              <a:t>Send Request to Web Browser</a:t>
            </a:r>
          </a:p>
          <a:p>
            <a:pPr lvl="1"/>
            <a:r>
              <a:rPr lang="en-US" dirty="0" smtClean="0"/>
              <a:t>Resolve DNS Address, Use Http to connect to the server and request a page</a:t>
            </a:r>
          </a:p>
          <a:p>
            <a:pPr lvl="1"/>
            <a:r>
              <a:rPr lang="en-US" dirty="0" smtClean="0"/>
              <a:t>Server Authentication (SSL)</a:t>
            </a:r>
          </a:p>
          <a:p>
            <a:pPr lvl="1"/>
            <a:r>
              <a:rPr lang="en-US" dirty="0" smtClean="0"/>
              <a:t>Process Response (HTML, images, video, animation, error, redirection …)</a:t>
            </a:r>
          </a:p>
          <a:p>
            <a:pPr lvl="1"/>
            <a:r>
              <a:rPr lang="en-US" dirty="0" smtClean="0"/>
              <a:t>Display HTML and embedded objects</a:t>
            </a:r>
          </a:p>
          <a:p>
            <a:pPr lvl="1"/>
            <a:r>
              <a:rPr lang="en-US" dirty="0" smtClean="0"/>
              <a:t>Run </a:t>
            </a:r>
            <a:r>
              <a:rPr lang="en-US" dirty="0" err="1" smtClean="0"/>
              <a:t>Clinet</a:t>
            </a:r>
            <a:r>
              <a:rPr lang="en-US" dirty="0" smtClean="0"/>
              <a:t> Scripts</a:t>
            </a:r>
            <a:endParaRPr lang="en-US" dirty="0"/>
          </a:p>
        </p:txBody>
      </p:sp>
    </p:spTree>
    <p:extLst>
      <p:ext uri="{BB962C8B-B14F-4D97-AF65-F5344CB8AC3E}">
        <p14:creationId xmlns:p14="http://schemas.microsoft.com/office/powerpoint/2010/main" val="184261825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a:t>
            </a:r>
            <a:endParaRPr lang="en-US" dirty="0"/>
          </a:p>
        </p:txBody>
      </p:sp>
      <p:sp>
        <p:nvSpPr>
          <p:cNvPr id="3" name="Text Placeholder 2"/>
          <p:cNvSpPr>
            <a:spLocks noGrp="1"/>
          </p:cNvSpPr>
          <p:nvPr>
            <p:ph type="body" sz="quarter" idx="10"/>
          </p:nvPr>
        </p:nvSpPr>
        <p:spPr>
          <a:xfrm>
            <a:off x="508000" y="1411552"/>
            <a:ext cx="11176000" cy="2609945"/>
          </a:xfrm>
        </p:spPr>
        <p:txBody>
          <a:bodyPr/>
          <a:lstStyle/>
          <a:p>
            <a:r>
              <a:rPr lang="en-US" dirty="0" smtClean="0"/>
              <a:t>1xx – Informational</a:t>
            </a:r>
          </a:p>
          <a:p>
            <a:r>
              <a:rPr lang="en-US" dirty="0" smtClean="0"/>
              <a:t>2xx –Success</a:t>
            </a:r>
          </a:p>
          <a:p>
            <a:r>
              <a:rPr lang="en-US" dirty="0" smtClean="0"/>
              <a:t>3xx – Redirect </a:t>
            </a:r>
          </a:p>
          <a:p>
            <a:r>
              <a:rPr lang="en-US" dirty="0" smtClean="0"/>
              <a:t>4xx – Client Error</a:t>
            </a:r>
          </a:p>
          <a:p>
            <a:r>
              <a:rPr lang="en-US" dirty="0" smtClean="0"/>
              <a:t>5xx – Server Error</a:t>
            </a:r>
            <a:endParaRPr lang="en-US" dirty="0"/>
          </a:p>
        </p:txBody>
      </p:sp>
    </p:spTree>
    <p:extLst>
      <p:ext uri="{BB962C8B-B14F-4D97-AF65-F5344CB8AC3E}">
        <p14:creationId xmlns:p14="http://schemas.microsoft.com/office/powerpoint/2010/main" val="17439688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Web Site</a:t>
            </a:r>
            <a:endParaRPr lang="en-US" dirty="0"/>
          </a:p>
        </p:txBody>
      </p:sp>
      <p:sp>
        <p:nvSpPr>
          <p:cNvPr id="3" name="Text Placeholder 2"/>
          <p:cNvSpPr>
            <a:spLocks noGrp="1"/>
          </p:cNvSpPr>
          <p:nvPr>
            <p:ph type="body" sz="quarter" idx="10"/>
          </p:nvPr>
        </p:nvSpPr>
        <p:spPr>
          <a:xfrm>
            <a:off x="508000" y="1411552"/>
            <a:ext cx="11176000" cy="984885"/>
          </a:xfrm>
        </p:spPr>
        <p:txBody>
          <a:bodyPr/>
          <a:lstStyle/>
          <a:p>
            <a:r>
              <a:rPr lang="en-US" dirty="0" smtClean="0"/>
              <a:t>New Web Site – File, FTP and HTTP</a:t>
            </a:r>
          </a:p>
          <a:p>
            <a:r>
              <a:rPr lang="en-US" dirty="0" smtClean="0"/>
              <a:t>Web Site VS Web Application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94093509"/>
              </p:ext>
            </p:extLst>
          </p:nvPr>
        </p:nvGraphicFramePr>
        <p:xfrm>
          <a:off x="1320800" y="2396437"/>
          <a:ext cx="9372600" cy="4306148"/>
        </p:xfrm>
        <a:graphic>
          <a:graphicData uri="http://schemas.openxmlformats.org/drawingml/2006/table">
            <a:tbl>
              <a:tblPr firstRow="1" bandRow="1">
                <a:tableStyleId>{5C22544A-7EE6-4342-B048-85BDC9FD1C3A}</a:tableStyleId>
              </a:tblPr>
              <a:tblGrid>
                <a:gridCol w="4686300"/>
                <a:gridCol w="4686300"/>
              </a:tblGrid>
              <a:tr h="847937">
                <a:tc>
                  <a:txBody>
                    <a:bodyPr/>
                    <a:lstStyle/>
                    <a:p>
                      <a:r>
                        <a:rPr lang="en-US" dirty="0" smtClean="0"/>
                        <a:t>WEB Application</a:t>
                      </a:r>
                      <a:endParaRPr lang="en-US" dirty="0"/>
                    </a:p>
                  </a:txBody>
                  <a:tcPr/>
                </a:tc>
                <a:tc>
                  <a:txBody>
                    <a:bodyPr/>
                    <a:lstStyle/>
                    <a:p>
                      <a:r>
                        <a:rPr lang="en-US" dirty="0" smtClean="0"/>
                        <a:t>Web Site</a:t>
                      </a:r>
                      <a:endParaRPr lang="en-US" dirty="0"/>
                    </a:p>
                  </a:txBody>
                  <a:tcPr/>
                </a:tc>
              </a:tr>
              <a:tr h="847937">
                <a:tc>
                  <a:txBody>
                    <a:bodyPr/>
                    <a:lstStyle/>
                    <a:p>
                      <a:r>
                        <a:rPr lang="en-US" dirty="0" smtClean="0"/>
                        <a:t>A project file is</a:t>
                      </a:r>
                      <a:r>
                        <a:rPr lang="en-US" baseline="0" dirty="0" smtClean="0"/>
                        <a:t> created with information about files and references</a:t>
                      </a:r>
                      <a:endParaRPr lang="en-US" dirty="0"/>
                    </a:p>
                  </a:txBody>
                  <a:tcPr/>
                </a:tc>
                <a:tc>
                  <a:txBody>
                    <a:bodyPr/>
                    <a:lstStyle/>
                    <a:p>
                      <a:r>
                        <a:rPr lang="en-US" dirty="0" smtClean="0"/>
                        <a:t>No project file is created</a:t>
                      </a:r>
                      <a:endParaRPr lang="en-US" dirty="0"/>
                    </a:p>
                  </a:txBody>
                  <a:tcPr/>
                </a:tc>
              </a:tr>
              <a:tr h="847937">
                <a:tc>
                  <a:txBody>
                    <a:bodyPr/>
                    <a:lstStyle/>
                    <a:p>
                      <a:r>
                        <a:rPr lang="en-US" dirty="0" smtClean="0"/>
                        <a:t>Compile using tools and an assembly is created</a:t>
                      </a:r>
                      <a:endParaRPr lang="en-US" dirty="0"/>
                    </a:p>
                  </a:txBody>
                  <a:tcPr/>
                </a:tc>
                <a:tc>
                  <a:txBody>
                    <a:bodyPr/>
                    <a:lstStyle/>
                    <a:p>
                      <a:r>
                        <a:rPr lang="en-US" dirty="0" smtClean="0"/>
                        <a:t>Dynamic compilation</a:t>
                      </a:r>
                      <a:r>
                        <a:rPr lang="en-US" baseline="0" dirty="0" smtClean="0"/>
                        <a:t> and multiple assemblies</a:t>
                      </a:r>
                      <a:endParaRPr lang="en-US" dirty="0"/>
                    </a:p>
                  </a:txBody>
                  <a:tcPr/>
                </a:tc>
              </a:tr>
              <a:tr h="847937">
                <a:tc>
                  <a:txBody>
                    <a:bodyPr/>
                    <a:lstStyle/>
                    <a:p>
                      <a:r>
                        <a:rPr lang="en-US" dirty="0" smtClean="0"/>
                        <a:t>Namespace</a:t>
                      </a:r>
                      <a:r>
                        <a:rPr lang="en-US" baseline="0" dirty="0" smtClean="0"/>
                        <a:t> added</a:t>
                      </a:r>
                      <a:endParaRPr lang="en-US" dirty="0"/>
                    </a:p>
                  </a:txBody>
                  <a:tcPr/>
                </a:tc>
                <a:tc>
                  <a:txBody>
                    <a:bodyPr/>
                    <a:lstStyle/>
                    <a:p>
                      <a:r>
                        <a:rPr lang="en-US" dirty="0" smtClean="0"/>
                        <a:t>Add Manually</a:t>
                      </a:r>
                      <a:endParaRPr lang="en-US" dirty="0"/>
                    </a:p>
                  </a:txBody>
                  <a:tcPr/>
                </a:tc>
              </a:tr>
              <a:tr h="847937">
                <a:tc>
                  <a:txBody>
                    <a:bodyPr/>
                    <a:lstStyle/>
                    <a:p>
                      <a:r>
                        <a:rPr lang="en-US" dirty="0" smtClean="0">
                          <a:effectLst/>
                        </a:rPr>
                        <a:t>Compile application and copy assembly to server;</a:t>
                      </a:r>
                      <a:r>
                        <a:rPr lang="en-US" baseline="0" dirty="0" smtClean="0">
                          <a:effectLst/>
                        </a:rPr>
                        <a:t> use tools for web deploy</a:t>
                      </a:r>
                      <a:endParaRPr lang="en-US" dirty="0" smtClean="0">
                        <a:effectLst/>
                      </a:endParaRPr>
                    </a:p>
                    <a:p>
                      <a:endParaRPr lang="en-US" dirty="0"/>
                    </a:p>
                  </a:txBody>
                  <a:tcPr/>
                </a:tc>
                <a:tc>
                  <a:txBody>
                    <a:bodyPr/>
                    <a:lstStyle/>
                    <a:p>
                      <a:r>
                        <a:rPr lang="en-US" dirty="0" smtClean="0">
                          <a:effectLst/>
                        </a:rPr>
                        <a:t>copy the application source files to a computer that has IIS installed on it. </a:t>
                      </a:r>
                      <a:endParaRPr lang="en-US" dirty="0"/>
                    </a:p>
                  </a:txBody>
                  <a:tcPr/>
                </a:tc>
              </a:tr>
            </a:tbl>
          </a:graphicData>
        </a:graphic>
      </p:graphicFrame>
    </p:spTree>
    <p:extLst>
      <p:ext uri="{BB962C8B-B14F-4D97-AF65-F5344CB8AC3E}">
        <p14:creationId xmlns:p14="http://schemas.microsoft.com/office/powerpoint/2010/main" val="24636424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 Web Application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420" y="2212910"/>
            <a:ext cx="2724150" cy="304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162" y="2595756"/>
            <a:ext cx="4710130" cy="228230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0884" y="2984111"/>
            <a:ext cx="3759687" cy="1505595"/>
          </a:xfrm>
          <a:prstGeom prst="rect">
            <a:avLst/>
          </a:prstGeom>
        </p:spPr>
      </p:pic>
      <p:sp>
        <p:nvSpPr>
          <p:cNvPr id="8" name="TextBox 7"/>
          <p:cNvSpPr txBox="1"/>
          <p:nvPr/>
        </p:nvSpPr>
        <p:spPr>
          <a:xfrm>
            <a:off x="2037832" y="1369282"/>
            <a:ext cx="5013721" cy="369332"/>
          </a:xfrm>
          <a:prstGeom prst="rect">
            <a:avLst/>
          </a:prstGeom>
          <a:noFill/>
        </p:spPr>
        <p:txBody>
          <a:bodyPr wrap="square" rtlCol="0">
            <a:spAutoFit/>
          </a:bodyPr>
          <a:lstStyle/>
          <a:p>
            <a:r>
              <a:rPr lang="en-US" dirty="0" smtClean="0"/>
              <a:t>Processing an incoming request to Web Server</a:t>
            </a:r>
            <a:endParaRPr lang="en-US" dirty="0"/>
          </a:p>
        </p:txBody>
      </p:sp>
      <p:sp>
        <p:nvSpPr>
          <p:cNvPr id="9" name="TextBox 8"/>
          <p:cNvSpPr txBox="1"/>
          <p:nvPr/>
        </p:nvSpPr>
        <p:spPr>
          <a:xfrm>
            <a:off x="9159113" y="1369282"/>
            <a:ext cx="1943228" cy="369332"/>
          </a:xfrm>
          <a:prstGeom prst="rect">
            <a:avLst/>
          </a:prstGeom>
          <a:noFill/>
        </p:spPr>
        <p:txBody>
          <a:bodyPr wrap="square" rtlCol="0">
            <a:spAutoFit/>
          </a:bodyPr>
          <a:lstStyle/>
          <a:p>
            <a:r>
              <a:rPr lang="en-US" dirty="0" smtClean="0"/>
              <a:t>Application Pool</a:t>
            </a:r>
            <a:endParaRPr lang="en-US" dirty="0"/>
          </a:p>
        </p:txBody>
      </p:sp>
    </p:spTree>
    <p:extLst>
      <p:ext uri="{BB962C8B-B14F-4D97-AF65-F5344CB8AC3E}">
        <p14:creationId xmlns:p14="http://schemas.microsoft.com/office/powerpoint/2010/main" val="26179403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Application Lifecycle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24" y="2107260"/>
            <a:ext cx="5052369" cy="286624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4041" y="2322302"/>
            <a:ext cx="2878372" cy="243616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7061" y="2340058"/>
            <a:ext cx="3508115" cy="2400651"/>
          </a:xfrm>
          <a:prstGeom prst="rect">
            <a:avLst/>
          </a:prstGeom>
        </p:spPr>
      </p:pic>
    </p:spTree>
    <p:extLst>
      <p:ext uri="{BB962C8B-B14F-4D97-AF65-F5344CB8AC3E}">
        <p14:creationId xmlns:p14="http://schemas.microsoft.com/office/powerpoint/2010/main" val="10872115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200" y="962025"/>
            <a:ext cx="8846987" cy="5764452"/>
          </a:xfrm>
          <a:prstGeom prst="rect">
            <a:avLst/>
          </a:prstGeom>
        </p:spPr>
      </p:pic>
    </p:spTree>
    <p:extLst>
      <p:ext uri="{BB962C8B-B14F-4D97-AF65-F5344CB8AC3E}">
        <p14:creationId xmlns:p14="http://schemas.microsoft.com/office/powerpoint/2010/main" val="369169593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 Request Flow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764" y="1034489"/>
            <a:ext cx="8718115" cy="5624004"/>
          </a:xfrm>
          <a:prstGeom prst="rect">
            <a:avLst/>
          </a:prstGeom>
        </p:spPr>
      </p:pic>
    </p:spTree>
    <p:extLst>
      <p:ext uri="{BB962C8B-B14F-4D97-AF65-F5344CB8AC3E}">
        <p14:creationId xmlns:p14="http://schemas.microsoft.com/office/powerpoint/2010/main" val="3306333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Application Lifecycle</a:t>
            </a:r>
            <a:endParaRPr lang="en-US" dirty="0"/>
          </a:p>
        </p:txBody>
      </p:sp>
      <p:sp>
        <p:nvSpPr>
          <p:cNvPr id="7" name="Rectangle 6"/>
          <p:cNvSpPr/>
          <p:nvPr/>
        </p:nvSpPr>
        <p:spPr bwMode="auto">
          <a:xfrm>
            <a:off x="1259633" y="1099222"/>
            <a:ext cx="1856791" cy="96105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ASP/NET Request</a:t>
            </a:r>
          </a:p>
        </p:txBody>
      </p:sp>
      <p:sp>
        <p:nvSpPr>
          <p:cNvPr id="8" name="Rectangle 7"/>
          <p:cNvSpPr/>
          <p:nvPr/>
        </p:nvSpPr>
        <p:spPr bwMode="auto">
          <a:xfrm>
            <a:off x="3648271" y="1092224"/>
            <a:ext cx="2118047" cy="970415"/>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Application Environment</a:t>
            </a:r>
          </a:p>
        </p:txBody>
      </p:sp>
      <p:sp>
        <p:nvSpPr>
          <p:cNvPr id="9" name="Rectangle 8"/>
          <p:cNvSpPr/>
          <p:nvPr/>
        </p:nvSpPr>
        <p:spPr bwMode="auto">
          <a:xfrm>
            <a:off x="6298165" y="1099222"/>
            <a:ext cx="4040153" cy="970415"/>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Request processing – Module, Handler, Page Event</a:t>
            </a:r>
          </a:p>
        </p:txBody>
      </p:sp>
      <p:sp>
        <p:nvSpPr>
          <p:cNvPr id="12" name="Right Arrow 11"/>
          <p:cNvSpPr/>
          <p:nvPr/>
        </p:nvSpPr>
        <p:spPr bwMode="auto">
          <a:xfrm>
            <a:off x="3116424" y="1413294"/>
            <a:ext cx="531847" cy="324137"/>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a:off x="5766318" y="1422360"/>
            <a:ext cx="531847" cy="324137"/>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803" y="2703527"/>
            <a:ext cx="2838450" cy="355282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318" y="2259877"/>
            <a:ext cx="4079140" cy="4440126"/>
          </a:xfrm>
          <a:prstGeom prst="rect">
            <a:avLst/>
          </a:prstGeom>
        </p:spPr>
      </p:pic>
    </p:spTree>
    <p:extLst>
      <p:ext uri="{BB962C8B-B14F-4D97-AF65-F5344CB8AC3E}">
        <p14:creationId xmlns:p14="http://schemas.microsoft.com/office/powerpoint/2010/main" val="36774127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Application Life Cycle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111392"/>
            <a:ext cx="7010400" cy="5652135"/>
          </a:xfrm>
          <a:prstGeom prst="rect">
            <a:avLst/>
          </a:prstGeom>
        </p:spPr>
      </p:pic>
    </p:spTree>
    <p:extLst>
      <p:ext uri="{BB962C8B-B14F-4D97-AF65-F5344CB8AC3E}">
        <p14:creationId xmlns:p14="http://schemas.microsoft.com/office/powerpoint/2010/main" val="21323900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Life Cycle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534" y="1615026"/>
            <a:ext cx="7796756" cy="4581215"/>
          </a:xfrm>
          <a:prstGeom prst="rect">
            <a:avLst/>
          </a:prstGeom>
        </p:spPr>
      </p:pic>
    </p:spTree>
    <p:extLst>
      <p:ext uri="{BB962C8B-B14F-4D97-AF65-F5344CB8AC3E}">
        <p14:creationId xmlns:p14="http://schemas.microsoft.com/office/powerpoint/2010/main" val="21237624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HttpHandler</a:t>
            </a:r>
            <a:r>
              <a:rPr lang="en-US" dirty="0" smtClean="0"/>
              <a:t> &amp; </a:t>
            </a:r>
            <a:r>
              <a:rPr lang="en-US" dirty="0" err="1" smtClean="0"/>
              <a:t>HttpModule</a:t>
            </a:r>
            <a:r>
              <a:rPr lang="en-US" dirty="0" smtClean="0"/>
              <a:t>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86093"/>
            <a:ext cx="5972175" cy="2971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1495568"/>
            <a:ext cx="4381500" cy="3752850"/>
          </a:xfrm>
          <a:prstGeom prst="rect">
            <a:avLst/>
          </a:prstGeom>
        </p:spPr>
      </p:pic>
    </p:spTree>
    <p:extLst>
      <p:ext uri="{BB962C8B-B14F-4D97-AF65-F5344CB8AC3E}">
        <p14:creationId xmlns:p14="http://schemas.microsoft.com/office/powerpoint/2010/main" val="276651130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_ASPNET35Them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504</Words>
  <Application>Microsoft Office PowerPoint</Application>
  <PresentationFormat>Widescreen</PresentationFormat>
  <Paragraphs>98</Paragraphs>
  <Slides>16</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Segoe</vt:lpstr>
      <vt:lpstr>2_ASPNET35Theme</vt:lpstr>
      <vt:lpstr>The Web Application</vt:lpstr>
      <vt:lpstr>Running a Web Application</vt:lpstr>
      <vt:lpstr>Application Lifecycle</vt:lpstr>
      <vt:lpstr>PowerPoint Presentation</vt:lpstr>
      <vt:lpstr>IIS Request Flow</vt:lpstr>
      <vt:lpstr>Application Lifecycle</vt:lpstr>
      <vt:lpstr>ASP.NET Application Life Cycle</vt:lpstr>
      <vt:lpstr>ASP.NET Life Cycle</vt:lpstr>
      <vt:lpstr>HttpHandler &amp; HttpModule </vt:lpstr>
      <vt:lpstr>MHPM</vt:lpstr>
      <vt:lpstr>Page Life Cycle</vt:lpstr>
      <vt:lpstr>MHPM</vt:lpstr>
      <vt:lpstr>Custom Module</vt:lpstr>
      <vt:lpstr>The Web Browser</vt:lpstr>
      <vt:lpstr>HTTP Status Code</vt:lpstr>
      <vt:lpstr>Creating Web Site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Routing and MVC</dc:title>
  <dc:creator>Raj Krishnan</dc:creator>
  <cp:lastModifiedBy>Raj Krishnan</cp:lastModifiedBy>
  <cp:revision>37</cp:revision>
  <dcterms:created xsi:type="dcterms:W3CDTF">2014-08-31T22:53:34Z</dcterms:created>
  <dcterms:modified xsi:type="dcterms:W3CDTF">2015-09-08T17:53:28Z</dcterms:modified>
</cp:coreProperties>
</file>