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57" r:id="rId3"/>
    <p:sldId id="258" r:id="rId4"/>
    <p:sldId id="259" r:id="rId5"/>
    <p:sldId id="265" r:id="rId6"/>
    <p:sldId id="266" r:id="rId7"/>
    <p:sldId id="267" r:id="rId8"/>
    <p:sldId id="268" r:id="rId9"/>
    <p:sldId id="270" r:id="rId10"/>
    <p:sldId id="269" r:id="rId11"/>
    <p:sldId id="271" r:id="rId12"/>
    <p:sldId id="272" r:id="rId13"/>
    <p:sldId id="273" r:id="rId14"/>
    <p:sldId id="274" r:id="rId15"/>
    <p:sldId id="276" r:id="rId16"/>
    <p:sldId id="277" r:id="rId17"/>
    <p:sldId id="275" r:id="rId18"/>
    <p:sldId id="278" r:id="rId19"/>
    <p:sldId id="279" r:id="rId20"/>
    <p:sldId id="280" r:id="rId21"/>
    <p:sldId id="281" r:id="rId22"/>
    <p:sldId id="282" r:id="rId23"/>
    <p:sldId id="284" r:id="rId24"/>
    <p:sldId id="283" r:id="rId25"/>
    <p:sldId id="285" r:id="rId26"/>
    <p:sldId id="287" r:id="rId27"/>
    <p:sldId id="288" r:id="rId28"/>
    <p:sldId id="291" r:id="rId29"/>
    <p:sldId id="293" r:id="rId30"/>
    <p:sldId id="290" r:id="rId31"/>
    <p:sldId id="289" r:id="rId32"/>
    <p:sldId id="292" r:id="rId33"/>
    <p:sldId id="28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E1A257F-A5DD-4F6C-935F-16F64907EC51}">
          <p14:sldIdLst>
            <p14:sldId id="260"/>
            <p14:sldId id="257"/>
            <p14:sldId id="258"/>
            <p14:sldId id="259"/>
            <p14:sldId id="265"/>
            <p14:sldId id="266"/>
            <p14:sldId id="267"/>
            <p14:sldId id="268"/>
            <p14:sldId id="270"/>
            <p14:sldId id="269"/>
            <p14:sldId id="271"/>
            <p14:sldId id="272"/>
            <p14:sldId id="273"/>
            <p14:sldId id="274"/>
            <p14:sldId id="276"/>
            <p14:sldId id="277"/>
            <p14:sldId id="275"/>
            <p14:sldId id="278"/>
            <p14:sldId id="279"/>
            <p14:sldId id="280"/>
            <p14:sldId id="281"/>
            <p14:sldId id="282"/>
            <p14:sldId id="284"/>
            <p14:sldId id="283"/>
            <p14:sldId id="285"/>
            <p14:sldId id="287"/>
          </p14:sldIdLst>
        </p14:section>
        <p14:section name="Untitled Section" id="{E4225929-7119-4524-8259-3B0D426462BF}">
          <p14:sldIdLst>
            <p14:sldId id="288"/>
            <p14:sldId id="291"/>
            <p14:sldId id="293"/>
            <p14:sldId id="290"/>
            <p14:sldId id="289"/>
            <p14:sldId id="292"/>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varScale="1">
        <p:scale>
          <a:sx n="95" d="100"/>
          <a:sy n="95" d="100"/>
        </p:scale>
        <p:origin x="72"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3667" y="1905001"/>
            <a:ext cx="10242551"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973666" y="4038601"/>
            <a:ext cx="10242551" cy="461665"/>
          </a:xfrm>
        </p:spPr>
        <p:txBody>
          <a:bodyPr>
            <a:noAutofit/>
          </a:bodyPr>
          <a:lstStyle>
            <a:lvl1pPr marL="0" indent="0" algn="l">
              <a:lnSpc>
                <a:spcPct val="90000"/>
              </a:lnSpc>
              <a:spcBef>
                <a:spcPts val="0"/>
              </a:spcBef>
              <a:buNone/>
              <a:defRPr sz="3600">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p:nvSpPr>
        <p:spPr>
          <a:xfrm>
            <a:off x="304800" y="6172200"/>
            <a:ext cx="5080000" cy="381000"/>
          </a:xfrm>
          <a:prstGeom prst="rect">
            <a:avLst/>
          </a:prstGeom>
          <a:noFill/>
        </p:spPr>
        <p:txBody>
          <a:bodyPr wrap="square" rtlCol="0">
            <a:spAutoFit/>
          </a:bodyPr>
          <a:lstStyle/>
          <a:p>
            <a:r>
              <a:rPr lang="en-US" dirty="0">
                <a:solidFill>
                  <a:srgbClr val="FFFFFF"/>
                </a:solidFill>
              </a:rPr>
              <a:t>IIT Web Application Development</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16217" y="6172200"/>
            <a:ext cx="834390" cy="570167"/>
          </a:xfrm>
          <a:prstGeom prst="rect">
            <a:avLst/>
          </a:prstGeom>
        </p:spPr>
      </p:pic>
    </p:spTree>
    <p:extLst>
      <p:ext uri="{BB962C8B-B14F-4D97-AF65-F5344CB8AC3E}">
        <p14:creationId xmlns:p14="http://schemas.microsoft.com/office/powerpoint/2010/main" val="164343108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dirty="0"/>
          </a:p>
        </p:txBody>
      </p:sp>
      <p:sp>
        <p:nvSpPr>
          <p:cNvPr id="3" name="Content Placeholder 2"/>
          <p:cNvSpPr>
            <a:spLocks noGrp="1"/>
          </p:cNvSpPr>
          <p:nvPr>
            <p:ph idx="1"/>
          </p:nvPr>
        </p:nvSpPr>
        <p:spPr>
          <a:xfrm>
            <a:off x="508000" y="1412875"/>
            <a:ext cx="11176000" cy="2215991"/>
          </a:xfrm>
        </p:spPr>
        <p:txBody>
          <a:bodyPr/>
          <a:lstStyle>
            <a:lvl1pPr>
              <a:lnSpc>
                <a:spcPct val="90000"/>
              </a:lnSpc>
              <a:defRPr/>
            </a:lvl1pPr>
            <a:lvl2pPr>
              <a:lnSpc>
                <a:spcPct val="100000"/>
              </a:lnSpc>
              <a:defRPr/>
            </a:lvl2pPr>
            <a:lvl3pPr>
              <a:lnSpc>
                <a:spcPct val="90000"/>
              </a:lnSpc>
              <a:defRPr/>
            </a:lvl3pPr>
            <a:lvl4pPr>
              <a:lnSpc>
                <a:spcPct val="10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66805" y="6185196"/>
            <a:ext cx="834390" cy="570167"/>
          </a:xfrm>
          <a:prstGeom prst="rect">
            <a:avLst/>
          </a:prstGeom>
        </p:spPr>
      </p:pic>
    </p:spTree>
    <p:extLst>
      <p:ext uri="{BB962C8B-B14F-4D97-AF65-F5344CB8AC3E}">
        <p14:creationId xmlns:p14="http://schemas.microsoft.com/office/powerpoint/2010/main" val="310495524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0" y="1411552"/>
            <a:ext cx="5486400" cy="17697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10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411553"/>
            <a:ext cx="5486400" cy="1778949"/>
          </a:xfrm>
        </p:spPr>
        <p:txBody>
          <a:bodyPr/>
          <a:lstStyle>
            <a:lvl1pPr marL="347914" indent="-347914">
              <a:lnSpc>
                <a:spcPct val="90000"/>
              </a:lnSpc>
              <a:defRPr sz="2800"/>
            </a:lvl1pPr>
            <a:lvl2pPr marL="673338" indent="-339976">
              <a:lnSpc>
                <a:spcPct val="10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66805" y="6183946"/>
            <a:ext cx="834390" cy="570167"/>
          </a:xfrm>
          <a:prstGeom prst="rect">
            <a:avLst/>
          </a:prstGeom>
        </p:spPr>
      </p:pic>
    </p:spTree>
    <p:extLst>
      <p:ext uri="{BB962C8B-B14F-4D97-AF65-F5344CB8AC3E}">
        <p14:creationId xmlns:p14="http://schemas.microsoft.com/office/powerpoint/2010/main" val="116014244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dirty="0"/>
          </a:p>
        </p:txBody>
      </p:sp>
      <p:sp>
        <p:nvSpPr>
          <p:cNvPr id="3" name="TextBox 2"/>
          <p:cNvSpPr txBox="1"/>
          <p:nvPr/>
        </p:nvSpPr>
        <p:spPr>
          <a:xfrm>
            <a:off x="812800" y="1828800"/>
            <a:ext cx="10668000" cy="369332"/>
          </a:xfrm>
          <a:prstGeom prst="rect">
            <a:avLst/>
          </a:prstGeom>
          <a:noFill/>
        </p:spPr>
        <p:txBody>
          <a:bodyPr wrap="square" rtlCol="0">
            <a:spAutoFit/>
          </a:bodyPr>
          <a:lstStyle/>
          <a:p>
            <a:endParaRPr lang="en-US" dirty="0">
              <a:solidFill>
                <a:srgbClr val="FFFFFF"/>
              </a:solidFill>
            </a:endParaRPr>
          </a:p>
        </p:txBody>
      </p:sp>
      <p:pic>
        <p:nvPicPr>
          <p:cNvPr id="4" name="Picture 8" descr="Demo"/>
          <p:cNvPicPr>
            <a:picLocks noChangeAspect="1" noChangeArrowheads="1"/>
          </p:cNvPicPr>
          <p:nvPr/>
        </p:nvPicPr>
        <p:blipFill>
          <a:blip r:embed="rId2" cstate="print"/>
          <a:srcRect/>
          <a:stretch>
            <a:fillRect/>
          </a:stretch>
        </p:blipFill>
        <p:spPr bwMode="auto">
          <a:xfrm>
            <a:off x="1320800" y="2514600"/>
            <a:ext cx="6214533" cy="1778000"/>
          </a:xfrm>
          <a:prstGeom prst="rect">
            <a:avLst/>
          </a:prstGeom>
          <a:noFill/>
        </p:spPr>
      </p:pic>
    </p:spTree>
    <p:extLst>
      <p:ext uri="{BB962C8B-B14F-4D97-AF65-F5344CB8AC3E}">
        <p14:creationId xmlns:p14="http://schemas.microsoft.com/office/powerpoint/2010/main" val="365268455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66805" y="6211938"/>
            <a:ext cx="834390" cy="570167"/>
          </a:xfrm>
          <a:prstGeom prst="rect">
            <a:avLst/>
          </a:prstGeom>
        </p:spPr>
      </p:pic>
    </p:spTree>
    <p:extLst>
      <p:ext uri="{BB962C8B-B14F-4D97-AF65-F5344CB8AC3E}">
        <p14:creationId xmlns:p14="http://schemas.microsoft.com/office/powerpoint/2010/main" val="375265620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62376" y="6193277"/>
            <a:ext cx="834390" cy="570167"/>
          </a:xfrm>
          <a:prstGeom prst="rect">
            <a:avLst/>
          </a:prstGeom>
        </p:spPr>
      </p:pic>
    </p:spTree>
    <p:extLst>
      <p:ext uri="{BB962C8B-B14F-4D97-AF65-F5344CB8AC3E}">
        <p14:creationId xmlns:p14="http://schemas.microsoft.com/office/powerpoint/2010/main" val="419254464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66805" y="6174615"/>
            <a:ext cx="834390" cy="570167"/>
          </a:xfrm>
          <a:prstGeom prst="rect">
            <a:avLst/>
          </a:prstGeom>
        </p:spPr>
      </p:pic>
    </p:spTree>
    <p:extLst>
      <p:ext uri="{BB962C8B-B14F-4D97-AF65-F5344CB8AC3E}">
        <p14:creationId xmlns:p14="http://schemas.microsoft.com/office/powerpoint/2010/main" val="260548596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86885" y="395288"/>
            <a:ext cx="10418233" cy="66479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3218" y="1576388"/>
            <a:ext cx="4811183" cy="26222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576388"/>
            <a:ext cx="4811184" cy="26222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4102164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onversa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609600" y="2667000"/>
            <a:ext cx="10972800" cy="443198"/>
          </a:xfrm>
        </p:spPr>
        <p:txBody>
          <a:bodyPr/>
          <a:lstStyle>
            <a:lvl1pPr>
              <a:buNone/>
              <a:defRPr/>
            </a:lvl1pPr>
          </a:lstStyle>
          <a:p>
            <a:pPr lvl="0"/>
            <a:r>
              <a:rPr lang="en-US" dirty="0" smtClean="0"/>
              <a:t>Click to edit Master text styles</a:t>
            </a:r>
          </a:p>
        </p:txBody>
      </p:sp>
    </p:spTree>
    <p:extLst>
      <p:ext uri="{BB962C8B-B14F-4D97-AF65-F5344CB8AC3E}">
        <p14:creationId xmlns:p14="http://schemas.microsoft.com/office/powerpoint/2010/main" val="3945520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cstate="print">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230189"/>
            <a:ext cx="11176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0" y="1412875"/>
            <a:ext cx="11176000" cy="2179058"/>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93228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396875" indent="-396875" algn="l" defTabSz="914363" rtl="0" eaLnBrk="1" latinLnBrk="0" hangingPunct="1">
        <a:lnSpc>
          <a:spcPct val="90000"/>
        </a:lnSpc>
        <a:spcBef>
          <a:spcPct val="20000"/>
        </a:spcBef>
        <a:buFontTx/>
        <a:buBlip>
          <a:blip r:embed="rId12"/>
        </a:buBlip>
        <a:defRPr sz="3200" kern="1200">
          <a:solidFill>
            <a:schemeClr val="tx1"/>
          </a:solidFill>
          <a:latin typeface="+mn-lt"/>
          <a:ea typeface="+mn-ea"/>
          <a:cs typeface="+mn-cs"/>
        </a:defRPr>
      </a:lvl1pPr>
      <a:lvl2pPr marL="914400" indent="-396875" algn="l" defTabSz="914363" rtl="0" eaLnBrk="1" latinLnBrk="0" hangingPunct="1">
        <a:lnSpc>
          <a:spcPct val="100000"/>
        </a:lnSpc>
        <a:spcBef>
          <a:spcPct val="20000"/>
        </a:spcBef>
        <a:buFontTx/>
        <a:buBlip>
          <a:blip r:embed="rId13"/>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3"/>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3"/>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3"/>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asp.net/media/4071077/aspnet-web-api-poster.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msdn.microsoft.com/en-us/library/azure/dn281892.aspx"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asp.net/visual-studio/overview/2013/creating-web-projects-in-visual-studio#indauth" TargetMode="External"/><Relationship Id="rId2" Type="http://schemas.openxmlformats.org/officeDocument/2006/relationships/hyperlink" Target="http://knockoutjs.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hyperlink" Target="http://bootswatch.com/"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file:///D:\IIT\Othermaterial\cd_contents\Sample%20Files\Chapter02\Lesson2-Exercise1-Completed-CS\ThemeChangeExercise.sln" TargetMode="External"/><Relationship Id="rId2" Type="http://schemas.openxmlformats.org/officeDocument/2006/relationships/hyperlink" Target="file:///D:\Samples\9-CreatingUserSelectableThemes\CreatingUserSelectableThemes.sln" TargetMode="External"/><Relationship Id="rId1" Type="http://schemas.openxmlformats.org/officeDocument/2006/relationships/slideLayout" Target="../slideLayouts/slideLayout2.xml"/><Relationship Id="rId5" Type="http://schemas.openxmlformats.org/officeDocument/2006/relationships/hyperlink" Target="file:///D:\IIT\Othermaterial\cd_contents\Sample%20Files\Chapter06\Lesson1-Exercise1-Completed-CS\GlobalSite" TargetMode="External"/><Relationship Id="rId4" Type="http://schemas.openxmlformats.org/officeDocument/2006/relationships/hyperlink" Target="file:///D:\IIT\Demos\Cachin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file:///D:\IIT\Othermaterial\cd_contents\Sample%20Files\Chapter03\Lesson2-Exercise3-Completed-C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file:///D:\IIT\Othermaterial\cd_contents\Sample%20Files\Chapter03\Lesson1-Exercise2-Completed-CS" TargetMode="External"/><Relationship Id="rId2" Type="http://schemas.openxmlformats.org/officeDocument/2006/relationships/hyperlink" Target="file:///D:\IIT\Othermaterial\cd_contents\Sample%20Files\Chapter03\Lesson3-Exercise1-Completed-C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file:///D:\Visual%20Studio%202012\Projects\IITWebforms\IITWebform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asp.net/ajax" TargetMode="External"/><Relationship Id="rId2" Type="http://schemas.openxmlformats.org/officeDocument/2006/relationships/hyperlink" Target="file:///D:\Visual%20Studio%202012\Projects\IITWebforms" TargetMode="External"/><Relationship Id="rId1" Type="http://schemas.openxmlformats.org/officeDocument/2006/relationships/slideLayout" Target="../slideLayouts/slideLayout2.xml"/><Relationship Id="rId4" Type="http://schemas.openxmlformats.org/officeDocument/2006/relationships/hyperlink" Target="http://juiceui.com/controls" TargetMode="External"/></Relationships>
</file>

<file path=ppt/slides/_rels/slide33.xml.rels><?xml version="1.0" encoding="UTF-8" standalone="yes"?>
<Relationships xmlns="http://schemas.openxmlformats.org/package/2006/relationships"><Relationship Id="rId2" Type="http://schemas.openxmlformats.org/officeDocument/2006/relationships/hyperlink" Target="http://juiceui.com/contro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dirty="0" smtClean="0"/>
              <a:t>Web Application Overview</a:t>
            </a:r>
            <a:endParaRPr lang="en-US" dirty="0"/>
          </a:p>
        </p:txBody>
      </p:sp>
      <p:sp>
        <p:nvSpPr>
          <p:cNvPr id="5" name="Subtitle 4"/>
          <p:cNvSpPr>
            <a:spLocks noGrp="1"/>
          </p:cNvSpPr>
          <p:nvPr>
            <p:ph type="subTitle" idx="1"/>
          </p:nvPr>
        </p:nvSpPr>
        <p:spPr/>
        <p:txBody>
          <a:bodyPr/>
          <a:lstStyle/>
          <a:p>
            <a:r>
              <a:rPr lang="en-US" dirty="0" smtClean="0"/>
              <a:t>Raj Krishnan</a:t>
            </a:r>
            <a:endParaRPr lang="en-US" dirty="0"/>
          </a:p>
        </p:txBody>
      </p:sp>
    </p:spTree>
    <p:extLst>
      <p:ext uri="{BB962C8B-B14F-4D97-AF65-F5344CB8AC3E}">
        <p14:creationId xmlns:p14="http://schemas.microsoft.com/office/powerpoint/2010/main" val="223956185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3" name="Content Placeholder 2"/>
          <p:cNvSpPr>
            <a:spLocks noGrp="1"/>
          </p:cNvSpPr>
          <p:nvPr>
            <p:ph idx="1"/>
          </p:nvPr>
        </p:nvSpPr>
        <p:spPr>
          <a:xfrm>
            <a:off x="508000" y="1412875"/>
            <a:ext cx="11176000" cy="2068259"/>
          </a:xfrm>
        </p:spPr>
        <p:txBody>
          <a:bodyPr/>
          <a:lstStyle/>
          <a:p>
            <a:r>
              <a:rPr lang="en-US" dirty="0" smtClean="0"/>
              <a:t>Total control of HTML</a:t>
            </a:r>
          </a:p>
          <a:p>
            <a:r>
              <a:rPr lang="en-US" dirty="0" smtClean="0"/>
              <a:t>Supports TDD, unit testing</a:t>
            </a:r>
          </a:p>
          <a:p>
            <a:r>
              <a:rPr lang="en-US" dirty="0" smtClean="0"/>
              <a:t>Flexible and extensible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2715" y="1154858"/>
            <a:ext cx="1743075" cy="15811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4252" y="3022710"/>
            <a:ext cx="4152900" cy="1952625"/>
          </a:xfrm>
          <a:prstGeom prst="rect">
            <a:avLst/>
          </a:prstGeom>
        </p:spPr>
      </p:pic>
    </p:spTree>
    <p:extLst>
      <p:ext uri="{BB962C8B-B14F-4D97-AF65-F5344CB8AC3E}">
        <p14:creationId xmlns:p14="http://schemas.microsoft.com/office/powerpoint/2010/main" val="230928509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 Forms Vs MVC</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5314165"/>
              </p:ext>
            </p:extLst>
          </p:nvPr>
        </p:nvGraphicFramePr>
        <p:xfrm>
          <a:off x="508000" y="1412875"/>
          <a:ext cx="11176000" cy="3811270"/>
        </p:xfrm>
        <a:graphic>
          <a:graphicData uri="http://schemas.openxmlformats.org/drawingml/2006/table">
            <a:tbl>
              <a:tblPr firstRow="1" bandRow="1">
                <a:tableStyleId>{5C22544A-7EE6-4342-B048-85BDC9FD1C3A}</a:tableStyleId>
              </a:tblPr>
              <a:tblGrid>
                <a:gridCol w="5588000"/>
                <a:gridCol w="5588000"/>
              </a:tblGrid>
              <a:tr h="370840">
                <a:tc>
                  <a:txBody>
                    <a:bodyPr/>
                    <a:lstStyle/>
                    <a:p>
                      <a:pPr>
                        <a:spcAft>
                          <a:spcPts val="0"/>
                        </a:spcAft>
                      </a:pPr>
                      <a:r>
                        <a:rPr lang="en-US" sz="1400" b="1" dirty="0">
                          <a:effectLst/>
                          <a:latin typeface="inherit"/>
                        </a:rPr>
                        <a:t>ASP.NET Web Forms</a:t>
                      </a:r>
                      <a:endParaRPr lang="en-US" sz="1400" dirty="0">
                        <a:effectLst/>
                      </a:endParaRPr>
                    </a:p>
                  </a:txBody>
                  <a:tcPr marL="66675" marR="66675" marT="66675" marB="66675"/>
                </a:tc>
                <a:tc>
                  <a:txBody>
                    <a:bodyPr/>
                    <a:lstStyle/>
                    <a:p>
                      <a:pPr>
                        <a:spcAft>
                          <a:spcPts val="0"/>
                        </a:spcAft>
                      </a:pPr>
                      <a:r>
                        <a:rPr lang="en-US" sz="1400" b="1">
                          <a:effectLst/>
                          <a:latin typeface="inherit"/>
                        </a:rPr>
                        <a:t>ASP.NET MVC</a:t>
                      </a:r>
                      <a:endParaRPr lang="en-US" sz="1400">
                        <a:effectLst/>
                      </a:endParaRPr>
                    </a:p>
                  </a:txBody>
                  <a:tcPr marL="66675" marR="66675" marT="66675" marB="66675"/>
                </a:tc>
              </a:tr>
              <a:tr h="370840">
                <a:tc>
                  <a:txBody>
                    <a:bodyPr/>
                    <a:lstStyle/>
                    <a:p>
                      <a:pPr>
                        <a:spcAft>
                          <a:spcPts val="0"/>
                        </a:spcAft>
                      </a:pPr>
                      <a:r>
                        <a:rPr lang="en-US" sz="1400" dirty="0">
                          <a:effectLst/>
                          <a:latin typeface="inherit"/>
                        </a:rPr>
                        <a:t>ASP.NET Web Forms uses Page controller pattern approach for rendering layout. In this approach, every page has it’s own controller i.e. code-behind file that processes the request.</a:t>
                      </a:r>
                      <a:endParaRPr lang="en-US" sz="1400" dirty="0">
                        <a:effectLst/>
                      </a:endParaRPr>
                    </a:p>
                  </a:txBody>
                  <a:tcPr marL="66675" marR="66675" marT="66675" marB="66675"/>
                </a:tc>
                <a:tc>
                  <a:txBody>
                    <a:bodyPr/>
                    <a:lstStyle/>
                    <a:p>
                      <a:pPr>
                        <a:spcAft>
                          <a:spcPts val="0"/>
                        </a:spcAft>
                      </a:pPr>
                      <a:r>
                        <a:rPr lang="en-US" sz="1400" dirty="0">
                          <a:effectLst/>
                          <a:latin typeface="inherit"/>
                        </a:rPr>
                        <a:t>ASP.NET MVC uses Front Controller approach. That approach means ,a common controller for all pages, processes the requests.</a:t>
                      </a:r>
                      <a:endParaRPr lang="en-US" sz="1400" dirty="0">
                        <a:effectLst/>
                      </a:endParaRPr>
                    </a:p>
                  </a:txBody>
                  <a:tcPr marL="66675" marR="66675" marT="66675" marB="66675"/>
                </a:tc>
              </a:tr>
              <a:tr h="370840">
                <a:tc>
                  <a:txBody>
                    <a:bodyPr/>
                    <a:lstStyle/>
                    <a:p>
                      <a:pPr>
                        <a:spcAft>
                          <a:spcPts val="0"/>
                        </a:spcAft>
                      </a:pPr>
                      <a:r>
                        <a:rPr lang="en-US" sz="1400" dirty="0">
                          <a:effectLst/>
                          <a:latin typeface="inherit"/>
                        </a:rPr>
                        <a:t>No separation of concerns. </a:t>
                      </a:r>
                      <a:r>
                        <a:rPr lang="en-US" sz="1400" dirty="0" smtClean="0">
                          <a:effectLst/>
                          <a:latin typeface="inherit"/>
                        </a:rPr>
                        <a:t>Every </a:t>
                      </a:r>
                      <a:r>
                        <a:rPr lang="en-US" sz="1400" dirty="0">
                          <a:effectLst/>
                          <a:latin typeface="inherit"/>
                        </a:rPr>
                        <a:t>page (.</a:t>
                      </a:r>
                      <a:r>
                        <a:rPr lang="en-US" sz="1400" dirty="0" err="1">
                          <a:effectLst/>
                          <a:latin typeface="inherit"/>
                        </a:rPr>
                        <a:t>aspx</a:t>
                      </a:r>
                      <a:r>
                        <a:rPr lang="en-US" sz="1400" dirty="0">
                          <a:effectLst/>
                          <a:latin typeface="inherit"/>
                        </a:rPr>
                        <a:t>) has it’s own controller (code behind i.e. </a:t>
                      </a:r>
                      <a:r>
                        <a:rPr lang="en-US" sz="1400" dirty="0" err="1">
                          <a:effectLst/>
                          <a:latin typeface="inherit"/>
                        </a:rPr>
                        <a:t>aspx.cs</a:t>
                      </a:r>
                      <a:r>
                        <a:rPr lang="en-US" sz="1400" dirty="0">
                          <a:effectLst/>
                          <a:latin typeface="inherit"/>
                        </a:rPr>
                        <a:t>/.</a:t>
                      </a:r>
                      <a:r>
                        <a:rPr lang="en-US" sz="1400" dirty="0" err="1">
                          <a:effectLst/>
                          <a:latin typeface="inherit"/>
                        </a:rPr>
                        <a:t>vb</a:t>
                      </a:r>
                      <a:r>
                        <a:rPr lang="en-US" sz="1400" dirty="0">
                          <a:effectLst/>
                          <a:latin typeface="inherit"/>
                        </a:rPr>
                        <a:t> file), so both are tightly coupled.</a:t>
                      </a:r>
                      <a:endParaRPr lang="en-US" sz="1400" dirty="0">
                        <a:effectLst/>
                      </a:endParaRPr>
                    </a:p>
                  </a:txBody>
                  <a:tcPr marL="66675" marR="66675" marT="66675" marB="66675"/>
                </a:tc>
                <a:tc>
                  <a:txBody>
                    <a:bodyPr/>
                    <a:lstStyle/>
                    <a:p>
                      <a:pPr>
                        <a:spcAft>
                          <a:spcPts val="0"/>
                        </a:spcAft>
                      </a:pPr>
                      <a:r>
                        <a:rPr lang="en-US" sz="1400" dirty="0">
                          <a:effectLst/>
                          <a:latin typeface="inherit"/>
                        </a:rPr>
                        <a:t>Very clean separation of concerns. View and Controller are neatly separate.</a:t>
                      </a:r>
                      <a:endParaRPr lang="en-US" sz="1400" dirty="0">
                        <a:effectLst/>
                      </a:endParaRPr>
                    </a:p>
                  </a:txBody>
                  <a:tcPr marL="66675" marR="66675" marT="66675" marB="66675"/>
                </a:tc>
              </a:tr>
              <a:tr h="370840">
                <a:tc>
                  <a:txBody>
                    <a:bodyPr/>
                    <a:lstStyle/>
                    <a:p>
                      <a:pPr>
                        <a:spcAft>
                          <a:spcPts val="0"/>
                        </a:spcAft>
                      </a:pPr>
                      <a:r>
                        <a:rPr lang="en-US" sz="1400">
                          <a:effectLst/>
                          <a:latin typeface="inherit"/>
                        </a:rPr>
                        <a:t>Because of this coupled behavior, automated testing is really difficult.</a:t>
                      </a:r>
                      <a:endParaRPr lang="en-US" sz="1400">
                        <a:effectLst/>
                      </a:endParaRPr>
                    </a:p>
                  </a:txBody>
                  <a:tcPr marL="66675" marR="66675" marT="66675" marB="66675"/>
                </a:tc>
                <a:tc>
                  <a:txBody>
                    <a:bodyPr/>
                    <a:lstStyle/>
                    <a:p>
                      <a:pPr>
                        <a:spcAft>
                          <a:spcPts val="0"/>
                        </a:spcAft>
                      </a:pPr>
                      <a:r>
                        <a:rPr lang="en-US" sz="1400" dirty="0">
                          <a:effectLst/>
                          <a:latin typeface="inherit"/>
                        </a:rPr>
                        <a:t>Testability is key feature in ASP.NET MVC. Test driven development is quite simple using this approach.</a:t>
                      </a:r>
                      <a:endParaRPr lang="en-US" sz="1400" dirty="0">
                        <a:effectLst/>
                      </a:endParaRPr>
                    </a:p>
                  </a:txBody>
                  <a:tcPr marL="66675" marR="66675" marT="66675" marB="66675"/>
                </a:tc>
              </a:tr>
              <a:tr h="370840">
                <a:tc>
                  <a:txBody>
                    <a:bodyPr/>
                    <a:lstStyle/>
                    <a:p>
                      <a:pPr>
                        <a:spcAft>
                          <a:spcPts val="0"/>
                        </a:spcAft>
                      </a:pPr>
                      <a:r>
                        <a:rPr lang="en-US" sz="1400">
                          <a:effectLst/>
                          <a:latin typeface="inherit"/>
                        </a:rPr>
                        <a:t>In order to achieve stateful behavior, viewstate is used. Purpose was to give developers, the same experience of a typical WinForms application.</a:t>
                      </a:r>
                      <a:endParaRPr lang="en-US" sz="1400">
                        <a:effectLst/>
                      </a:endParaRPr>
                    </a:p>
                  </a:txBody>
                  <a:tcPr marL="66675" marR="66675" marT="66675" marB="66675"/>
                </a:tc>
                <a:tc>
                  <a:txBody>
                    <a:bodyPr/>
                    <a:lstStyle/>
                    <a:p>
                      <a:pPr>
                        <a:spcAft>
                          <a:spcPts val="0"/>
                        </a:spcAft>
                      </a:pPr>
                      <a:r>
                        <a:rPr lang="en-US" sz="1400" dirty="0">
                          <a:effectLst/>
                          <a:latin typeface="inherit"/>
                        </a:rPr>
                        <a:t>ASP.NET MVC approach is stateless as that of the web. So here no concept of </a:t>
                      </a:r>
                      <a:r>
                        <a:rPr lang="en-US" sz="1400" dirty="0" err="1">
                          <a:effectLst/>
                          <a:latin typeface="inherit"/>
                        </a:rPr>
                        <a:t>viewstate</a:t>
                      </a:r>
                      <a:r>
                        <a:rPr lang="en-US" sz="1400" dirty="0">
                          <a:effectLst/>
                          <a:latin typeface="inherit"/>
                        </a:rPr>
                        <a:t>.</a:t>
                      </a:r>
                      <a:endParaRPr lang="en-US" sz="1400" dirty="0">
                        <a:effectLst/>
                      </a:endParaRPr>
                    </a:p>
                  </a:txBody>
                  <a:tcPr marL="66675" marR="66675" marT="66675" marB="66675"/>
                </a:tc>
              </a:tr>
              <a:tr h="370840">
                <a:tc>
                  <a:txBody>
                    <a:bodyPr/>
                    <a:lstStyle/>
                    <a:p>
                      <a:pPr>
                        <a:spcAft>
                          <a:spcPts val="0"/>
                        </a:spcAft>
                      </a:pPr>
                      <a:r>
                        <a:rPr lang="en-US" sz="1400">
                          <a:effectLst/>
                          <a:latin typeface="inherit"/>
                        </a:rPr>
                        <a:t>Statefulness has a lots of problem for web environment in case of excessively large viewstate. Large viewstate means increase in page size.</a:t>
                      </a:r>
                      <a:endParaRPr lang="en-US" sz="1400">
                        <a:effectLst/>
                      </a:endParaRPr>
                    </a:p>
                  </a:txBody>
                  <a:tcPr marL="66675" marR="66675" marT="66675" marB="66675"/>
                </a:tc>
                <a:tc>
                  <a:txBody>
                    <a:bodyPr/>
                    <a:lstStyle/>
                    <a:p>
                      <a:pPr>
                        <a:spcAft>
                          <a:spcPts val="0"/>
                        </a:spcAft>
                      </a:pPr>
                      <a:r>
                        <a:rPr lang="en-US" sz="1400" dirty="0">
                          <a:effectLst/>
                          <a:latin typeface="inherit"/>
                        </a:rPr>
                        <a:t>As controller and view are not dependent and also no </a:t>
                      </a:r>
                      <a:r>
                        <a:rPr lang="en-US" sz="1400" dirty="0" err="1">
                          <a:effectLst/>
                          <a:latin typeface="inherit"/>
                        </a:rPr>
                        <a:t>viewstate</a:t>
                      </a:r>
                      <a:r>
                        <a:rPr lang="en-US" sz="1400" dirty="0">
                          <a:effectLst/>
                          <a:latin typeface="inherit"/>
                        </a:rPr>
                        <a:t> concept in ASP.NET MVC, so output is very clean.</a:t>
                      </a:r>
                      <a:endParaRPr lang="en-US" sz="1400" dirty="0">
                        <a:effectLst/>
                      </a:endParaRPr>
                    </a:p>
                  </a:txBody>
                  <a:tcPr marL="66675" marR="66675" marT="66675" marB="66675"/>
                </a:tc>
              </a:tr>
            </a:tbl>
          </a:graphicData>
        </a:graphic>
      </p:graphicFrame>
    </p:spTree>
    <p:extLst>
      <p:ext uri="{BB962C8B-B14F-4D97-AF65-F5344CB8AC3E}">
        <p14:creationId xmlns:p14="http://schemas.microsoft.com/office/powerpoint/2010/main" val="232906515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 Forms Vs MVC</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90267006"/>
              </p:ext>
            </p:extLst>
          </p:nvPr>
        </p:nvGraphicFramePr>
        <p:xfrm>
          <a:off x="508000" y="1412875"/>
          <a:ext cx="11176000" cy="4024630"/>
        </p:xfrm>
        <a:graphic>
          <a:graphicData uri="http://schemas.openxmlformats.org/drawingml/2006/table">
            <a:tbl>
              <a:tblPr firstRow="1" bandRow="1">
                <a:tableStyleId>{5C22544A-7EE6-4342-B048-85BDC9FD1C3A}</a:tableStyleId>
              </a:tblPr>
              <a:tblGrid>
                <a:gridCol w="5588000"/>
                <a:gridCol w="5588000"/>
              </a:tblGrid>
              <a:tr h="370840">
                <a:tc>
                  <a:txBody>
                    <a:bodyPr/>
                    <a:lstStyle/>
                    <a:p>
                      <a:pPr>
                        <a:spcAft>
                          <a:spcPts val="0"/>
                        </a:spcAft>
                      </a:pPr>
                      <a:r>
                        <a:rPr lang="en-US" sz="1400" b="1" dirty="0">
                          <a:effectLst/>
                          <a:latin typeface="inherit"/>
                        </a:rPr>
                        <a:t>ASP.NET Web Forms</a:t>
                      </a:r>
                      <a:endParaRPr lang="en-US" sz="1400" dirty="0">
                        <a:effectLst/>
                      </a:endParaRPr>
                    </a:p>
                  </a:txBody>
                  <a:tcPr marL="66675" marR="66675" marT="66675" marB="66675"/>
                </a:tc>
                <a:tc>
                  <a:txBody>
                    <a:bodyPr/>
                    <a:lstStyle/>
                    <a:p>
                      <a:pPr>
                        <a:spcAft>
                          <a:spcPts val="0"/>
                        </a:spcAft>
                      </a:pPr>
                      <a:r>
                        <a:rPr lang="en-US" sz="1400" b="1">
                          <a:effectLst/>
                          <a:latin typeface="inherit"/>
                        </a:rPr>
                        <a:t>ASP.NET MVC</a:t>
                      </a:r>
                      <a:endParaRPr lang="en-US" sz="1400">
                        <a:effectLst/>
                      </a:endParaRPr>
                    </a:p>
                  </a:txBody>
                  <a:tcPr marL="66675" marR="66675" marT="66675" marB="66675"/>
                </a:tc>
              </a:tr>
              <a:tr h="370840">
                <a:tc>
                  <a:txBody>
                    <a:bodyPr/>
                    <a:lstStyle/>
                    <a:p>
                      <a:pPr>
                        <a:spcAft>
                          <a:spcPts val="0"/>
                        </a:spcAft>
                      </a:pPr>
                      <a:r>
                        <a:rPr lang="en-US" sz="1400" dirty="0">
                          <a:effectLst/>
                          <a:latin typeface="inherit"/>
                        </a:rPr>
                        <a:t>ASP.NET </a:t>
                      </a:r>
                      <a:r>
                        <a:rPr lang="en-US" sz="1400" dirty="0" err="1">
                          <a:effectLst/>
                          <a:latin typeface="inherit"/>
                        </a:rPr>
                        <a:t>WebForms</a:t>
                      </a:r>
                      <a:r>
                        <a:rPr lang="en-US" sz="1400" dirty="0">
                          <a:effectLst/>
                          <a:latin typeface="inherit"/>
                        </a:rPr>
                        <a:t> model follows a Page Life cycle.</a:t>
                      </a:r>
                      <a:endParaRPr lang="en-US" sz="1400" dirty="0">
                        <a:effectLst/>
                      </a:endParaRPr>
                    </a:p>
                  </a:txBody>
                  <a:tcPr marL="66675" marR="66675" marT="66675" marB="66675"/>
                </a:tc>
                <a:tc>
                  <a:txBody>
                    <a:bodyPr/>
                    <a:lstStyle/>
                    <a:p>
                      <a:pPr>
                        <a:spcAft>
                          <a:spcPts val="0"/>
                        </a:spcAft>
                      </a:pPr>
                      <a:r>
                        <a:rPr lang="en-US" sz="1400">
                          <a:effectLst/>
                          <a:latin typeface="inherit"/>
                        </a:rPr>
                        <a:t>No Page Life cycle like WebForms. Request cycle is simple in ASP.NET MVC model.</a:t>
                      </a:r>
                      <a:endParaRPr lang="en-US" sz="1400">
                        <a:effectLst/>
                      </a:endParaRPr>
                    </a:p>
                  </a:txBody>
                  <a:tcPr marL="66675" marR="66675" marT="66675" marB="66675"/>
                </a:tc>
              </a:tr>
              <a:tr h="370840">
                <a:tc>
                  <a:txBody>
                    <a:bodyPr/>
                    <a:lstStyle/>
                    <a:p>
                      <a:pPr>
                        <a:spcAft>
                          <a:spcPts val="0"/>
                        </a:spcAft>
                      </a:pPr>
                      <a:r>
                        <a:rPr lang="en-US" sz="1400" dirty="0">
                          <a:effectLst/>
                          <a:latin typeface="inherit"/>
                        </a:rPr>
                        <a:t>Along with </a:t>
                      </a:r>
                      <a:r>
                        <a:rPr lang="en-US" sz="1400" dirty="0" err="1">
                          <a:effectLst/>
                          <a:latin typeface="inherit"/>
                        </a:rPr>
                        <a:t>statefulness</a:t>
                      </a:r>
                      <a:r>
                        <a:rPr lang="en-US" sz="1400" dirty="0">
                          <a:effectLst/>
                          <a:latin typeface="inherit"/>
                        </a:rPr>
                        <a:t>, </a:t>
                      </a:r>
                      <a:r>
                        <a:rPr lang="en-US" sz="1400" dirty="0" err="1">
                          <a:effectLst/>
                          <a:latin typeface="inherit"/>
                        </a:rPr>
                        <a:t>microsoft</a:t>
                      </a:r>
                      <a:r>
                        <a:rPr lang="en-US" sz="1400" dirty="0">
                          <a:effectLst/>
                          <a:latin typeface="inherit"/>
                        </a:rPr>
                        <a:t> tries to introduce server-side controls as in Windows applications. Purpose was to provide  somehow an abstraction to the details of HTML. In ASP.NET Web Forms, minimal knowledge of HTML, JavaScript and CSS is required.</a:t>
                      </a:r>
                      <a:endParaRPr lang="en-US" sz="1400" dirty="0">
                        <a:effectLst/>
                      </a:endParaRPr>
                    </a:p>
                  </a:txBody>
                  <a:tcPr marL="66675" marR="66675" marT="66675" marB="66675"/>
                </a:tc>
                <a:tc>
                  <a:txBody>
                    <a:bodyPr/>
                    <a:lstStyle/>
                    <a:p>
                      <a:pPr>
                        <a:spcAft>
                          <a:spcPts val="0"/>
                        </a:spcAft>
                      </a:pPr>
                      <a:r>
                        <a:rPr lang="en-US" sz="1400" dirty="0">
                          <a:effectLst/>
                          <a:latin typeface="inherit"/>
                        </a:rPr>
                        <a:t>In MVC, detailed knowledge of HTML, JavaScript and CSS is required.</a:t>
                      </a:r>
                      <a:endParaRPr lang="en-US" sz="1400" dirty="0">
                        <a:effectLst/>
                      </a:endParaRPr>
                    </a:p>
                  </a:txBody>
                  <a:tcPr marL="66675" marR="66675" marT="66675" marB="66675"/>
                </a:tc>
              </a:tr>
              <a:tr h="370840">
                <a:tc>
                  <a:txBody>
                    <a:bodyPr/>
                    <a:lstStyle/>
                    <a:p>
                      <a:pPr>
                        <a:spcAft>
                          <a:spcPts val="0"/>
                        </a:spcAft>
                      </a:pPr>
                      <a:r>
                        <a:rPr lang="en-US" sz="1400">
                          <a:effectLst/>
                          <a:latin typeface="inherit"/>
                        </a:rPr>
                        <a:t>Above abstraction was good but provides limited control over HTML, JavaScript and CSS which is necessary in many cases. </a:t>
                      </a:r>
                      <a:endParaRPr lang="en-US" sz="1400">
                        <a:effectLst/>
                      </a:endParaRPr>
                    </a:p>
                  </a:txBody>
                  <a:tcPr marL="66675" marR="66675" marT="66675" marB="66675"/>
                </a:tc>
                <a:tc>
                  <a:txBody>
                    <a:bodyPr/>
                    <a:lstStyle/>
                    <a:p>
                      <a:pPr>
                        <a:spcAft>
                          <a:spcPts val="0"/>
                        </a:spcAft>
                      </a:pPr>
                      <a:r>
                        <a:rPr lang="en-US" sz="1400" dirty="0">
                          <a:effectLst/>
                          <a:latin typeface="inherit"/>
                        </a:rPr>
                        <a:t>Full control over HTML, JavaScript and CSS.</a:t>
                      </a:r>
                      <a:endParaRPr lang="en-US" sz="1400" dirty="0">
                        <a:effectLst/>
                      </a:endParaRPr>
                    </a:p>
                  </a:txBody>
                  <a:tcPr marL="66675" marR="66675" marT="66675" marB="66675"/>
                </a:tc>
              </a:tr>
              <a:tr h="370840">
                <a:tc>
                  <a:txBody>
                    <a:bodyPr/>
                    <a:lstStyle/>
                    <a:p>
                      <a:pPr>
                        <a:spcAft>
                          <a:spcPts val="0"/>
                        </a:spcAft>
                      </a:pPr>
                      <a:r>
                        <a:rPr lang="en-US" sz="1400">
                          <a:effectLst/>
                          <a:latin typeface="inherit"/>
                        </a:rPr>
                        <a:t>With a lots of control libraries availability and limited knowledge of other related technologies, ASP.NET WebForms is RAD(Rapid Application Development) approach.</a:t>
                      </a:r>
                      <a:endParaRPr lang="en-US" sz="1400">
                        <a:effectLst/>
                      </a:endParaRPr>
                    </a:p>
                  </a:txBody>
                  <a:tcPr marL="66675" marR="66675" marT="66675" marB="66675"/>
                </a:tc>
                <a:tc>
                  <a:txBody>
                    <a:bodyPr/>
                    <a:lstStyle/>
                    <a:p>
                      <a:pPr>
                        <a:spcAft>
                          <a:spcPts val="0"/>
                        </a:spcAft>
                      </a:pPr>
                      <a:r>
                        <a:rPr lang="en-US" sz="1400" dirty="0">
                          <a:effectLst/>
                          <a:latin typeface="inherit"/>
                        </a:rPr>
                        <a:t>It’s a step back. For developers decrease in productivity.</a:t>
                      </a:r>
                      <a:endParaRPr lang="en-US" sz="1400" dirty="0">
                        <a:effectLst/>
                      </a:endParaRPr>
                    </a:p>
                  </a:txBody>
                  <a:tcPr marL="66675" marR="66675" marT="66675" marB="66675"/>
                </a:tc>
              </a:tr>
              <a:tr h="370840">
                <a:tc>
                  <a:txBody>
                    <a:bodyPr/>
                    <a:lstStyle/>
                    <a:p>
                      <a:pPr>
                        <a:spcAft>
                          <a:spcPts val="0"/>
                        </a:spcAft>
                      </a:pPr>
                      <a:r>
                        <a:rPr lang="en-US" sz="1400">
                          <a:effectLst/>
                          <a:latin typeface="inherit"/>
                        </a:rPr>
                        <a:t>It’s good for small scale applications with limited team size.</a:t>
                      </a:r>
                      <a:endParaRPr lang="en-US" sz="1400">
                        <a:effectLst/>
                      </a:endParaRPr>
                    </a:p>
                  </a:txBody>
                  <a:tcPr marL="66675" marR="66675" marT="66675" marB="66675"/>
                </a:tc>
                <a:tc>
                  <a:txBody>
                    <a:bodyPr/>
                    <a:lstStyle/>
                    <a:p>
                      <a:pPr>
                        <a:spcAft>
                          <a:spcPts val="0"/>
                        </a:spcAft>
                      </a:pPr>
                      <a:r>
                        <a:rPr lang="en-US" sz="1400" dirty="0">
                          <a:effectLst/>
                          <a:latin typeface="inherit"/>
                        </a:rPr>
                        <a:t>It’s better as well as recommended approach for large-scale applications where different teams are working together.</a:t>
                      </a:r>
                      <a:endParaRPr lang="en-US" sz="1400" dirty="0">
                        <a:effectLst/>
                      </a:endParaRPr>
                    </a:p>
                  </a:txBody>
                  <a:tcPr marL="66675" marR="66675" marT="66675" marB="66675"/>
                </a:tc>
              </a:tr>
            </a:tbl>
          </a:graphicData>
        </a:graphic>
      </p:graphicFrame>
    </p:spTree>
    <p:extLst>
      <p:ext uri="{BB962C8B-B14F-4D97-AF65-F5344CB8AC3E}">
        <p14:creationId xmlns:p14="http://schemas.microsoft.com/office/powerpoint/2010/main" val="400997532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Api – Rest based services</a:t>
            </a:r>
            <a:endParaRPr lang="en-US" dirty="0"/>
          </a:p>
        </p:txBody>
      </p:sp>
      <p:sp>
        <p:nvSpPr>
          <p:cNvPr id="9" name="Content Placeholder 8"/>
          <p:cNvSpPr>
            <a:spLocks noGrp="1"/>
          </p:cNvSpPr>
          <p:nvPr>
            <p:ph idx="1"/>
          </p:nvPr>
        </p:nvSpPr>
        <p:spPr>
          <a:xfrm>
            <a:off x="508000" y="1412875"/>
            <a:ext cx="11176000" cy="3397853"/>
          </a:xfrm>
        </p:spPr>
        <p:txBody>
          <a:bodyPr/>
          <a:lstStyle/>
          <a:p>
            <a:endParaRPr lang="en-US" dirty="0" smtClean="0"/>
          </a:p>
          <a:p>
            <a:r>
              <a:rPr lang="en-US" dirty="0" smtClean="0"/>
              <a:t>An application programming interface to a defined request – response system typically expressed in JSON or XML</a:t>
            </a:r>
          </a:p>
          <a:p>
            <a:r>
              <a:rPr lang="en-US" dirty="0"/>
              <a:t>ASP.NET Web API </a:t>
            </a:r>
            <a:r>
              <a:rPr lang="en-US" dirty="0" smtClean="0"/>
              <a:t>- a </a:t>
            </a:r>
            <a:r>
              <a:rPr lang="en-US" dirty="0"/>
              <a:t>framework for building web APIs on top of the .NET Framework</a:t>
            </a:r>
            <a:endParaRPr lang="en-US" dirty="0" smtClean="0"/>
          </a:p>
          <a:p>
            <a:r>
              <a:rPr lang="en-US" dirty="0" smtClean="0"/>
              <a:t>Inside web </a:t>
            </a:r>
            <a:r>
              <a:rPr lang="en-US" dirty="0" err="1" smtClean="0"/>
              <a:t>api</a:t>
            </a:r>
            <a:r>
              <a:rPr lang="en-US" dirty="0" smtClean="0"/>
              <a:t> 2 </a:t>
            </a:r>
            <a:r>
              <a:rPr lang="en-US" dirty="0">
                <a:hlinkClick r:id="rId2"/>
              </a:rPr>
              <a:t>http://</a:t>
            </a:r>
            <a:r>
              <a:rPr lang="en-US" dirty="0" smtClean="0">
                <a:hlinkClick r:id="rId2"/>
              </a:rPr>
              <a:t>www.asp.net/media/4071077/aspnet-web-api-poster.pdf</a:t>
            </a:r>
            <a:r>
              <a:rPr lang="en-US" dirty="0" smtClean="0"/>
              <a:t> </a:t>
            </a:r>
            <a:endParaRPr lang="en-US" dirty="0"/>
          </a:p>
        </p:txBody>
      </p:sp>
    </p:spTree>
    <p:extLst>
      <p:ext uri="{BB962C8B-B14F-4D97-AF65-F5344CB8AC3E}">
        <p14:creationId xmlns:p14="http://schemas.microsoft.com/office/powerpoint/2010/main" val="110715500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Mobile Services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77987" y="1455576"/>
            <a:ext cx="5396355" cy="4366143"/>
          </a:xfrm>
        </p:spPr>
      </p:pic>
      <p:sp>
        <p:nvSpPr>
          <p:cNvPr id="5" name="Rectangle 4"/>
          <p:cNvSpPr/>
          <p:nvPr/>
        </p:nvSpPr>
        <p:spPr>
          <a:xfrm>
            <a:off x="370115" y="1073852"/>
            <a:ext cx="5554824" cy="5632311"/>
          </a:xfrm>
          <a:prstGeom prst="rect">
            <a:avLst/>
          </a:prstGeom>
        </p:spPr>
        <p:txBody>
          <a:bodyPr wrap="square">
            <a:spAutoFit/>
          </a:bodyPr>
          <a:lstStyle/>
          <a:p>
            <a:pPr marL="342900" indent="-342900">
              <a:buFont typeface="Arial" panose="020B0604020202020204" pitchFamily="34" charset="0"/>
              <a:buChar char="•"/>
            </a:pPr>
            <a:r>
              <a:rPr lang="en-US" sz="2000" dirty="0"/>
              <a:t>Simple provisioning and management of tables for storing app data. </a:t>
            </a:r>
            <a:endParaRPr lang="en-US" sz="2000" dirty="0" smtClean="0"/>
          </a:p>
          <a:p>
            <a:pPr marL="342900" indent="-342900">
              <a:buFont typeface="Arial" panose="020B0604020202020204" pitchFamily="34" charset="0"/>
              <a:buChar char="•"/>
            </a:pPr>
            <a:r>
              <a:rPr lang="en-US" sz="2000" dirty="0" smtClean="0"/>
              <a:t>Integration </a:t>
            </a:r>
            <a:r>
              <a:rPr lang="en-US" sz="2000" dirty="0"/>
              <a:t>with notification services to deliver push notifications to your </a:t>
            </a:r>
            <a:r>
              <a:rPr lang="en-US" sz="2000" dirty="0" smtClean="0"/>
              <a:t>app.</a:t>
            </a:r>
          </a:p>
          <a:p>
            <a:pPr marL="342900" indent="-342900">
              <a:buFont typeface="Arial" panose="020B0604020202020204" pitchFamily="34" charset="0"/>
              <a:buChar char="•"/>
            </a:pPr>
            <a:r>
              <a:rPr lang="en-US" sz="2000" dirty="0" smtClean="0"/>
              <a:t>Integration </a:t>
            </a:r>
            <a:r>
              <a:rPr lang="en-US" sz="2000" dirty="0"/>
              <a:t>with well-known identity providers for authentication</a:t>
            </a:r>
            <a:r>
              <a:rPr lang="en-US" sz="2000" dirty="0" smtClean="0"/>
              <a:t>. </a:t>
            </a:r>
          </a:p>
          <a:p>
            <a:pPr marL="342900" indent="-342900">
              <a:buFont typeface="Arial" panose="020B0604020202020204" pitchFamily="34" charset="0"/>
              <a:buChar char="•"/>
            </a:pPr>
            <a:r>
              <a:rPr lang="en-US" sz="2000" dirty="0" smtClean="0"/>
              <a:t>Granular </a:t>
            </a:r>
            <a:r>
              <a:rPr lang="en-US" sz="2000" dirty="0"/>
              <a:t>control for authorizing access to </a:t>
            </a:r>
            <a:r>
              <a:rPr lang="en-US" sz="2000" dirty="0" smtClean="0"/>
              <a:t>tables.</a:t>
            </a:r>
          </a:p>
          <a:p>
            <a:pPr marL="342900" indent="-342900">
              <a:buFont typeface="Arial" panose="020B0604020202020204" pitchFamily="34" charset="0"/>
              <a:buChar char="•"/>
            </a:pPr>
            <a:r>
              <a:rPr lang="en-US" sz="2000" dirty="0" smtClean="0"/>
              <a:t>Insertion </a:t>
            </a:r>
            <a:r>
              <a:rPr lang="en-US" sz="2000" dirty="0"/>
              <a:t>of business logic into data access </a:t>
            </a:r>
            <a:r>
              <a:rPr lang="en-US" sz="2000" dirty="0" smtClean="0"/>
              <a:t>operations.</a:t>
            </a:r>
          </a:p>
          <a:p>
            <a:pPr marL="342900" indent="-342900">
              <a:buFont typeface="Arial" panose="020B0604020202020204" pitchFamily="34" charset="0"/>
              <a:buChar char="•"/>
            </a:pPr>
            <a:r>
              <a:rPr lang="en-US" sz="2000" dirty="0" smtClean="0"/>
              <a:t>Integration </a:t>
            </a:r>
            <a:r>
              <a:rPr lang="en-US" sz="2000" dirty="0"/>
              <a:t>with other cloud </a:t>
            </a:r>
            <a:r>
              <a:rPr lang="en-US" sz="2000" dirty="0" smtClean="0"/>
              <a:t>services.</a:t>
            </a:r>
          </a:p>
          <a:p>
            <a:pPr marL="342900" indent="-342900">
              <a:buFont typeface="Arial" panose="020B0604020202020204" pitchFamily="34" charset="0"/>
              <a:buChar char="•"/>
            </a:pPr>
            <a:r>
              <a:rPr lang="en-US" sz="2000" dirty="0" smtClean="0"/>
              <a:t>Supports </a:t>
            </a:r>
            <a:r>
              <a:rPr lang="en-US" sz="2000" dirty="0"/>
              <a:t>the ability to scale a mobile service </a:t>
            </a:r>
            <a:r>
              <a:rPr lang="en-US" sz="2000" dirty="0" smtClean="0"/>
              <a:t>instance.</a:t>
            </a:r>
          </a:p>
          <a:p>
            <a:pPr marL="342900" indent="-342900">
              <a:buFont typeface="Arial" panose="020B0604020202020204" pitchFamily="34" charset="0"/>
              <a:buChar char="•"/>
            </a:pPr>
            <a:r>
              <a:rPr lang="en-US" sz="2000" dirty="0" smtClean="0"/>
              <a:t>Service </a:t>
            </a:r>
            <a:r>
              <a:rPr lang="en-US" sz="2000" dirty="0"/>
              <a:t>monitoring and </a:t>
            </a:r>
            <a:r>
              <a:rPr lang="en-US" sz="2000" dirty="0" smtClean="0"/>
              <a:t>logging</a:t>
            </a:r>
          </a:p>
          <a:p>
            <a:pPr marL="342900" indent="-342900">
              <a:buFont typeface="Arial" panose="020B0604020202020204" pitchFamily="34" charset="0"/>
              <a:buChar char="•"/>
            </a:pPr>
            <a:r>
              <a:rPr lang="en-US" sz="2000" dirty="0" smtClean="0"/>
              <a:t>Extend </a:t>
            </a:r>
            <a:r>
              <a:rPr lang="en-US" sz="2000" dirty="0"/>
              <a:t>your backend capabilities with third-party packages and resources</a:t>
            </a:r>
            <a:r>
              <a:rPr lang="en-US" sz="2000" dirty="0" smtClean="0"/>
              <a:t>.</a:t>
            </a:r>
          </a:p>
          <a:p>
            <a:r>
              <a:rPr lang="en-US" sz="2000" dirty="0">
                <a:hlinkClick r:id="rId3"/>
              </a:rPr>
              <a:t>http://</a:t>
            </a:r>
            <a:r>
              <a:rPr lang="en-US" sz="2000" dirty="0" smtClean="0">
                <a:hlinkClick r:id="rId3"/>
              </a:rPr>
              <a:t>msdn.microsoft.com/en-us/library/azure/dn281892.aspx</a:t>
            </a:r>
            <a:r>
              <a:rPr lang="en-US" sz="2000" dirty="0" smtClean="0"/>
              <a:t> </a:t>
            </a:r>
            <a:endParaRPr lang="en-US" sz="2000" dirty="0"/>
          </a:p>
        </p:txBody>
      </p:sp>
    </p:spTree>
    <p:extLst>
      <p:ext uri="{BB962C8B-B14F-4D97-AF65-F5344CB8AC3E}">
        <p14:creationId xmlns:p14="http://schemas.microsoft.com/office/powerpoint/2010/main" val="322039943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508000" y="894986"/>
            <a:ext cx="11176000" cy="5896999"/>
          </a:xfrm>
        </p:spPr>
        <p:txBody>
          <a:bodyPr/>
          <a:lstStyle/>
          <a:p>
            <a:r>
              <a:rPr lang="en-US" dirty="0" smtClean="0"/>
              <a:t>Empty Web Application</a:t>
            </a:r>
          </a:p>
          <a:p>
            <a:pPr lvl="1"/>
            <a:r>
              <a:rPr lang="en-US" dirty="0" smtClean="0"/>
              <a:t>bare minimum folders and files for an ASP.NET web site, Support </a:t>
            </a:r>
            <a:r>
              <a:rPr lang="en-US" dirty="0"/>
              <a:t>for Web Forms, MVC, and/or Web API </a:t>
            </a:r>
            <a:r>
              <a:rPr lang="en-US" dirty="0" smtClean="0"/>
              <a:t> cm be added </a:t>
            </a:r>
          </a:p>
          <a:p>
            <a:pPr lvl="1"/>
            <a:r>
              <a:rPr lang="en-US" dirty="0" smtClean="0"/>
              <a:t>no </a:t>
            </a:r>
            <a:r>
              <a:rPr lang="en-US" dirty="0"/>
              <a:t>authentication options are available. </a:t>
            </a:r>
            <a:endParaRPr lang="en-US" dirty="0" smtClean="0"/>
          </a:p>
          <a:p>
            <a:r>
              <a:rPr lang="en-US" dirty="0"/>
              <a:t>Web Forms </a:t>
            </a:r>
            <a:r>
              <a:rPr lang="en-US" dirty="0" smtClean="0"/>
              <a:t>Template</a:t>
            </a:r>
          </a:p>
          <a:p>
            <a:pPr lvl="1"/>
            <a:r>
              <a:rPr lang="en-US" dirty="0"/>
              <a:t>A WYSIWYG designer in Visual Studio.</a:t>
            </a:r>
          </a:p>
          <a:p>
            <a:pPr lvl="1"/>
            <a:r>
              <a:rPr lang="en-US" dirty="0"/>
              <a:t>Server controls that render HTML and that you can customize by setting properties and styles.</a:t>
            </a:r>
          </a:p>
          <a:p>
            <a:pPr lvl="1"/>
            <a:r>
              <a:rPr lang="en-US" dirty="0"/>
              <a:t>A rich assortment of controls for data access and data display.</a:t>
            </a:r>
          </a:p>
          <a:p>
            <a:pPr lvl="1"/>
            <a:r>
              <a:rPr lang="en-US" dirty="0"/>
              <a:t>An event model that exposes events which you can program like you would program a client application such as WPF.</a:t>
            </a:r>
          </a:p>
          <a:p>
            <a:pPr lvl="1"/>
            <a:r>
              <a:rPr lang="en-US" dirty="0"/>
              <a:t>Automatic preservation of state (data) between HTTP requests</a:t>
            </a:r>
            <a:r>
              <a:rPr lang="en-US" dirty="0" smtClean="0"/>
              <a:t>.</a:t>
            </a:r>
            <a:endParaRPr lang="en-US" dirty="0"/>
          </a:p>
        </p:txBody>
      </p:sp>
    </p:spTree>
    <p:extLst>
      <p:ext uri="{BB962C8B-B14F-4D97-AF65-F5344CB8AC3E}">
        <p14:creationId xmlns:p14="http://schemas.microsoft.com/office/powerpoint/2010/main" val="331590495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508000" y="1412875"/>
            <a:ext cx="11176000" cy="4345805"/>
          </a:xfrm>
        </p:spPr>
        <p:txBody>
          <a:bodyPr/>
          <a:lstStyle/>
          <a:p>
            <a:r>
              <a:rPr lang="en-US" dirty="0"/>
              <a:t>Web API </a:t>
            </a:r>
            <a:r>
              <a:rPr lang="en-US" dirty="0" smtClean="0"/>
              <a:t>Template</a:t>
            </a:r>
          </a:p>
          <a:p>
            <a:pPr lvl="1"/>
            <a:r>
              <a:rPr lang="en-US" dirty="0" smtClean="0"/>
              <a:t>Creates </a:t>
            </a:r>
            <a:r>
              <a:rPr lang="en-US" dirty="0"/>
              <a:t>a sample web service based on Web API, including API help pages based on MVC</a:t>
            </a:r>
            <a:r>
              <a:rPr lang="en-US" dirty="0" smtClean="0"/>
              <a:t>.</a:t>
            </a:r>
          </a:p>
          <a:p>
            <a:pPr lvl="1"/>
            <a:r>
              <a:rPr lang="en-US" dirty="0" smtClean="0"/>
              <a:t>Creates </a:t>
            </a:r>
            <a:r>
              <a:rPr lang="en-US" dirty="0"/>
              <a:t>a sample web </a:t>
            </a:r>
            <a:r>
              <a:rPr lang="en-US" dirty="0" smtClean="0"/>
              <a:t>service</a:t>
            </a:r>
          </a:p>
          <a:p>
            <a:r>
              <a:rPr lang="en-US" dirty="0"/>
              <a:t>Single Page Application </a:t>
            </a:r>
            <a:r>
              <a:rPr lang="en-US" dirty="0" smtClean="0"/>
              <a:t>Template</a:t>
            </a:r>
          </a:p>
          <a:p>
            <a:pPr lvl="1">
              <a:buFont typeface="Arial" panose="020B0604020202020204" pitchFamily="34" charset="0"/>
              <a:buChar char="•"/>
            </a:pPr>
            <a:r>
              <a:rPr lang="en-US" dirty="0" smtClean="0"/>
              <a:t>a </a:t>
            </a:r>
            <a:r>
              <a:rPr lang="en-US" dirty="0"/>
              <a:t>sample application that uses JavaScript, HTML 5, and </a:t>
            </a:r>
            <a:r>
              <a:rPr lang="en-US" dirty="0" err="1">
                <a:hlinkClick r:id="rId2"/>
              </a:rPr>
              <a:t>KnockoutJS</a:t>
            </a:r>
            <a:r>
              <a:rPr lang="en-US" dirty="0"/>
              <a:t> on the client, and ASP.NET Web API on the </a:t>
            </a:r>
            <a:r>
              <a:rPr lang="en-US" dirty="0" smtClean="0"/>
              <a:t>server with </a:t>
            </a:r>
            <a:r>
              <a:rPr lang="en-US" dirty="0" smtClean="0">
                <a:hlinkClick r:id="rId3"/>
              </a:rPr>
              <a:t>Individual </a:t>
            </a:r>
            <a:r>
              <a:rPr lang="en-US" dirty="0">
                <a:hlinkClick r:id="rId3"/>
              </a:rPr>
              <a:t>User Accounts</a:t>
            </a:r>
            <a:r>
              <a:rPr lang="en-US" dirty="0"/>
              <a:t>.</a:t>
            </a:r>
          </a:p>
          <a:p>
            <a:pPr lvl="1"/>
            <a:endParaRPr lang="en-US" dirty="0"/>
          </a:p>
        </p:txBody>
      </p:sp>
    </p:spTree>
    <p:extLst>
      <p:ext uri="{BB962C8B-B14F-4D97-AF65-F5344CB8AC3E}">
        <p14:creationId xmlns:p14="http://schemas.microsoft.com/office/powerpoint/2010/main" val="426558361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Forms Application</a:t>
            </a:r>
            <a:endParaRPr lang="en-US" dirty="0"/>
          </a:p>
        </p:txBody>
      </p:sp>
    </p:spTree>
    <p:extLst>
      <p:ext uri="{BB962C8B-B14F-4D97-AF65-F5344CB8AC3E}">
        <p14:creationId xmlns:p14="http://schemas.microsoft.com/office/powerpoint/2010/main" val="318577061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 Forms Application</a:t>
            </a:r>
            <a:endParaRPr lang="en-US" dirty="0"/>
          </a:p>
        </p:txBody>
      </p:sp>
    </p:spTree>
    <p:extLst>
      <p:ext uri="{BB962C8B-B14F-4D97-AF65-F5344CB8AC3E}">
        <p14:creationId xmlns:p14="http://schemas.microsoft.com/office/powerpoint/2010/main" val="174285450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Project Structure</a:t>
            </a:r>
            <a:endParaRPr lang="en-US" dirty="0"/>
          </a:p>
        </p:txBody>
      </p:sp>
      <p:sp>
        <p:nvSpPr>
          <p:cNvPr id="4" name="Content Placeholder 3"/>
          <p:cNvSpPr>
            <a:spLocks noGrp="1"/>
          </p:cNvSpPr>
          <p:nvPr>
            <p:ph idx="1"/>
          </p:nvPr>
        </p:nvSpPr>
        <p:spPr>
          <a:xfrm>
            <a:off x="508000" y="1412875"/>
            <a:ext cx="5062376" cy="4776692"/>
          </a:xfrm>
        </p:spPr>
        <p:txBody>
          <a:bodyPr/>
          <a:lstStyle/>
          <a:p>
            <a:r>
              <a:rPr lang="en-US" dirty="0" smtClean="0"/>
              <a:t>My Project</a:t>
            </a:r>
          </a:p>
          <a:p>
            <a:pPr lvl="1"/>
            <a:r>
              <a:rPr lang="en-US" dirty="0" smtClean="0"/>
              <a:t>Project Properties</a:t>
            </a:r>
          </a:p>
          <a:p>
            <a:r>
              <a:rPr lang="en-US" dirty="0" smtClean="0"/>
              <a:t>App_Data</a:t>
            </a:r>
            <a:endParaRPr lang="en-US" dirty="0"/>
          </a:p>
          <a:p>
            <a:pPr lvl="1"/>
            <a:r>
              <a:rPr lang="en-US" dirty="0"/>
              <a:t>App_Data </a:t>
            </a:r>
            <a:r>
              <a:rPr lang="en-US" dirty="0" smtClean="0"/>
              <a:t>- A </a:t>
            </a:r>
            <a:r>
              <a:rPr lang="en-US" dirty="0"/>
              <a:t>storage point for file-based data store</a:t>
            </a:r>
          </a:p>
          <a:p>
            <a:pPr lvl="1"/>
            <a:r>
              <a:rPr lang="en-US" dirty="0"/>
              <a:t>N</a:t>
            </a:r>
            <a:r>
              <a:rPr lang="en-US" dirty="0" smtClean="0"/>
              <a:t>ot viewable </a:t>
            </a:r>
            <a:r>
              <a:rPr lang="en-US" dirty="0"/>
              <a:t>by the web </a:t>
            </a:r>
            <a:r>
              <a:rPr lang="en-US" dirty="0" err="1" smtClean="0"/>
              <a:t>web</a:t>
            </a:r>
            <a:r>
              <a:rPr lang="en-US" dirty="0" smtClean="0"/>
              <a:t> </a:t>
            </a:r>
            <a:r>
              <a:rPr lang="en-US" dirty="0"/>
              <a:t>app </a:t>
            </a:r>
            <a:r>
              <a:rPr lang="en-US" dirty="0" smtClean="0"/>
              <a:t>stores </a:t>
            </a:r>
            <a:r>
              <a:rPr lang="en-US" dirty="0"/>
              <a:t>and </a:t>
            </a:r>
            <a:r>
              <a:rPr lang="en-US" dirty="0" smtClean="0"/>
              <a:t>reads </a:t>
            </a:r>
            <a:r>
              <a:rPr lang="en-US" dirty="0"/>
              <a:t>data from</a:t>
            </a:r>
          </a:p>
          <a:p>
            <a:pPr lvl="1"/>
            <a:endParaRPr lang="en-US" dirty="0"/>
          </a:p>
        </p:txBody>
      </p:sp>
      <p:pic>
        <p:nvPicPr>
          <p:cNvPr id="5" name="Picture 4"/>
          <p:cNvPicPr>
            <a:picLocks noChangeAspect="1"/>
          </p:cNvPicPr>
          <p:nvPr/>
        </p:nvPicPr>
        <p:blipFill>
          <a:blip r:embed="rId2"/>
          <a:stretch>
            <a:fillRect/>
          </a:stretch>
        </p:blipFill>
        <p:spPr>
          <a:xfrm>
            <a:off x="6848669" y="230189"/>
            <a:ext cx="3993501" cy="6399841"/>
          </a:xfrm>
          <a:prstGeom prst="rect">
            <a:avLst/>
          </a:prstGeom>
        </p:spPr>
      </p:pic>
    </p:spTree>
    <p:extLst>
      <p:ext uri="{BB962C8B-B14F-4D97-AF65-F5344CB8AC3E}">
        <p14:creationId xmlns:p14="http://schemas.microsoft.com/office/powerpoint/2010/main" val="216502375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Web Browser</a:t>
            </a:r>
            <a:endParaRPr lang="en-US" dirty="0"/>
          </a:p>
        </p:txBody>
      </p:sp>
      <p:sp>
        <p:nvSpPr>
          <p:cNvPr id="4" name="Text Placeholder 3"/>
          <p:cNvSpPr>
            <a:spLocks noGrp="1"/>
          </p:cNvSpPr>
          <p:nvPr>
            <p:ph type="body" sz="quarter" idx="10"/>
          </p:nvPr>
        </p:nvSpPr>
        <p:spPr>
          <a:xfrm>
            <a:off x="508000" y="1411552"/>
            <a:ext cx="11176000" cy="3588675"/>
          </a:xfrm>
        </p:spPr>
        <p:txBody>
          <a:bodyPr/>
          <a:lstStyle/>
          <a:p>
            <a:r>
              <a:rPr lang="en-US" dirty="0" smtClean="0"/>
              <a:t>Send Request to Web Browser</a:t>
            </a:r>
          </a:p>
          <a:p>
            <a:pPr lvl="1"/>
            <a:r>
              <a:rPr lang="en-US" dirty="0" smtClean="0"/>
              <a:t>Resolve DNS Address, Use Http to connect to the server and request a page</a:t>
            </a:r>
          </a:p>
          <a:p>
            <a:pPr lvl="1"/>
            <a:r>
              <a:rPr lang="en-US" dirty="0" smtClean="0"/>
              <a:t>Server Authentication (SSL)</a:t>
            </a:r>
          </a:p>
          <a:p>
            <a:pPr lvl="1"/>
            <a:r>
              <a:rPr lang="en-US" dirty="0" smtClean="0"/>
              <a:t>Process Response (HTML, images, video, animation, error, redirection …)</a:t>
            </a:r>
          </a:p>
          <a:p>
            <a:pPr lvl="1"/>
            <a:r>
              <a:rPr lang="en-US" dirty="0" smtClean="0"/>
              <a:t>Display HTML and embedded objects</a:t>
            </a:r>
          </a:p>
          <a:p>
            <a:pPr lvl="1"/>
            <a:r>
              <a:rPr lang="en-US" dirty="0" smtClean="0"/>
              <a:t>Run Client Scripts</a:t>
            </a:r>
            <a:endParaRPr lang="en-US" dirty="0"/>
          </a:p>
        </p:txBody>
      </p:sp>
    </p:spTree>
    <p:extLst>
      <p:ext uri="{BB962C8B-B14F-4D97-AF65-F5344CB8AC3E}">
        <p14:creationId xmlns:p14="http://schemas.microsoft.com/office/powerpoint/2010/main" val="29448326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Project Structure</a:t>
            </a:r>
            <a:endParaRPr lang="en-US" dirty="0"/>
          </a:p>
        </p:txBody>
      </p:sp>
      <p:sp>
        <p:nvSpPr>
          <p:cNvPr id="4" name="Content Placeholder 3"/>
          <p:cNvSpPr>
            <a:spLocks noGrp="1"/>
          </p:cNvSpPr>
          <p:nvPr>
            <p:ph idx="1"/>
          </p:nvPr>
        </p:nvSpPr>
        <p:spPr>
          <a:xfrm>
            <a:off x="508000" y="1412875"/>
            <a:ext cx="4278604" cy="1477328"/>
          </a:xfrm>
        </p:spPr>
        <p:txBody>
          <a:bodyPr/>
          <a:lstStyle/>
          <a:p>
            <a:r>
              <a:rPr lang="en-US" dirty="0" err="1" smtClean="0"/>
              <a:t>App_Start</a:t>
            </a:r>
            <a:endParaRPr lang="en-US" dirty="0" smtClean="0"/>
          </a:p>
          <a:p>
            <a:pPr lvl="1"/>
            <a:r>
              <a:rPr lang="en-US" dirty="0" err="1" smtClean="0"/>
              <a:t>BundleConfig</a:t>
            </a:r>
            <a:endParaRPr lang="en-US" dirty="0" smtClean="0"/>
          </a:p>
          <a:p>
            <a:pPr lvl="1"/>
            <a:r>
              <a:rPr lang="en-US" dirty="0" err="1" smtClean="0"/>
              <a:t>RouteConfig</a:t>
            </a:r>
            <a:endParaRPr lang="en-US" dirty="0" smtClean="0"/>
          </a:p>
        </p:txBody>
      </p:sp>
      <p:pic>
        <p:nvPicPr>
          <p:cNvPr id="2" name="Picture 1"/>
          <p:cNvPicPr>
            <a:picLocks noChangeAspect="1"/>
          </p:cNvPicPr>
          <p:nvPr/>
        </p:nvPicPr>
        <p:blipFill>
          <a:blip r:embed="rId2"/>
          <a:stretch>
            <a:fillRect/>
          </a:stretch>
        </p:blipFill>
        <p:spPr>
          <a:xfrm>
            <a:off x="5308826" y="230189"/>
            <a:ext cx="2619375" cy="2800350"/>
          </a:xfrm>
          <a:prstGeom prst="rect">
            <a:avLst/>
          </a:prstGeom>
        </p:spPr>
      </p:pic>
      <p:pic>
        <p:nvPicPr>
          <p:cNvPr id="6" name="Picture 5"/>
          <p:cNvPicPr>
            <a:picLocks noChangeAspect="1"/>
          </p:cNvPicPr>
          <p:nvPr/>
        </p:nvPicPr>
        <p:blipFill>
          <a:blip r:embed="rId3"/>
          <a:stretch>
            <a:fillRect/>
          </a:stretch>
        </p:blipFill>
        <p:spPr>
          <a:xfrm>
            <a:off x="8192279" y="431709"/>
            <a:ext cx="3796198" cy="2835074"/>
          </a:xfrm>
          <a:prstGeom prst="rect">
            <a:avLst/>
          </a:prstGeom>
        </p:spPr>
      </p:pic>
      <p:pic>
        <p:nvPicPr>
          <p:cNvPr id="7" name="Picture 6"/>
          <p:cNvPicPr>
            <a:picLocks noChangeAspect="1"/>
          </p:cNvPicPr>
          <p:nvPr/>
        </p:nvPicPr>
        <p:blipFill>
          <a:blip r:embed="rId4"/>
          <a:stretch>
            <a:fillRect/>
          </a:stretch>
        </p:blipFill>
        <p:spPr>
          <a:xfrm>
            <a:off x="6072317" y="3646217"/>
            <a:ext cx="5611683" cy="2093311"/>
          </a:xfrm>
          <a:prstGeom prst="rect">
            <a:avLst/>
          </a:prstGeom>
        </p:spPr>
      </p:pic>
    </p:spTree>
    <p:extLst>
      <p:ext uri="{BB962C8B-B14F-4D97-AF65-F5344CB8AC3E}">
        <p14:creationId xmlns:p14="http://schemas.microsoft.com/office/powerpoint/2010/main" val="3591153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Structure</a:t>
            </a:r>
            <a:endParaRPr lang="en-US" dirty="0"/>
          </a:p>
        </p:txBody>
      </p:sp>
      <p:sp>
        <p:nvSpPr>
          <p:cNvPr id="3" name="Content Placeholder 2"/>
          <p:cNvSpPr>
            <a:spLocks noGrp="1"/>
          </p:cNvSpPr>
          <p:nvPr>
            <p:ph idx="1"/>
          </p:nvPr>
        </p:nvSpPr>
        <p:spPr>
          <a:xfrm>
            <a:off x="508000" y="1412875"/>
            <a:ext cx="3942702" cy="1526572"/>
          </a:xfrm>
        </p:spPr>
        <p:txBody>
          <a:bodyPr/>
          <a:lstStyle/>
          <a:p>
            <a:r>
              <a:rPr lang="en-US" dirty="0" err="1" smtClean="0"/>
              <a:t>BootStrap</a:t>
            </a:r>
            <a:endParaRPr lang="en-US" dirty="0" smtClean="0"/>
          </a:p>
          <a:p>
            <a:r>
              <a:rPr lang="en-US" dirty="0" smtClean="0"/>
              <a:t>Site</a:t>
            </a:r>
          </a:p>
          <a:p>
            <a:r>
              <a:rPr lang="en-US" dirty="0" smtClean="0"/>
              <a:t>Fonts</a:t>
            </a:r>
            <a:endParaRPr lang="en-US" dirty="0"/>
          </a:p>
        </p:txBody>
      </p:sp>
      <p:pic>
        <p:nvPicPr>
          <p:cNvPr id="5" name="Picture 4"/>
          <p:cNvPicPr>
            <a:picLocks noChangeAspect="1"/>
          </p:cNvPicPr>
          <p:nvPr/>
        </p:nvPicPr>
        <p:blipFill>
          <a:blip r:embed="rId2"/>
          <a:stretch>
            <a:fillRect/>
          </a:stretch>
        </p:blipFill>
        <p:spPr>
          <a:xfrm>
            <a:off x="5007817" y="562587"/>
            <a:ext cx="6972300" cy="4448175"/>
          </a:xfrm>
          <a:prstGeom prst="rect">
            <a:avLst/>
          </a:prstGeom>
        </p:spPr>
      </p:pic>
      <p:sp>
        <p:nvSpPr>
          <p:cNvPr id="4" name="TextBox 3"/>
          <p:cNvSpPr txBox="1"/>
          <p:nvPr/>
        </p:nvSpPr>
        <p:spPr>
          <a:xfrm>
            <a:off x="1558212" y="5701004"/>
            <a:ext cx="2557110" cy="369332"/>
          </a:xfrm>
          <a:prstGeom prst="rect">
            <a:avLst/>
          </a:prstGeom>
          <a:noFill/>
        </p:spPr>
        <p:txBody>
          <a:bodyPr wrap="none" rtlCol="0">
            <a:spAutoFit/>
          </a:bodyPr>
          <a:lstStyle/>
          <a:p>
            <a:r>
              <a:rPr lang="en-US" dirty="0">
                <a:hlinkClick r:id="rId3"/>
              </a:rPr>
              <a:t>http://</a:t>
            </a:r>
            <a:r>
              <a:rPr lang="en-US" dirty="0" smtClean="0">
                <a:hlinkClick r:id="rId3"/>
              </a:rPr>
              <a:t>bootswatch.com/</a:t>
            </a:r>
            <a:r>
              <a:rPr lang="en-US" dirty="0" smtClean="0"/>
              <a:t> </a:t>
            </a:r>
            <a:endParaRPr lang="en-US" dirty="0"/>
          </a:p>
        </p:txBody>
      </p:sp>
    </p:spTree>
    <p:extLst>
      <p:ext uri="{BB962C8B-B14F-4D97-AF65-F5344CB8AC3E}">
        <p14:creationId xmlns:p14="http://schemas.microsoft.com/office/powerpoint/2010/main" val="3074077577"/>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Structure</a:t>
            </a:r>
            <a:endParaRPr lang="en-US" dirty="0"/>
          </a:p>
        </p:txBody>
      </p:sp>
      <p:sp>
        <p:nvSpPr>
          <p:cNvPr id="3" name="Content Placeholder 2"/>
          <p:cNvSpPr>
            <a:spLocks noGrp="1"/>
          </p:cNvSpPr>
          <p:nvPr>
            <p:ph idx="1"/>
          </p:nvPr>
        </p:nvSpPr>
        <p:spPr>
          <a:xfrm>
            <a:off x="508000" y="1412875"/>
            <a:ext cx="3942702" cy="443198"/>
          </a:xfrm>
        </p:spPr>
        <p:txBody>
          <a:bodyPr/>
          <a:lstStyle/>
          <a:p>
            <a:r>
              <a:rPr lang="en-US" dirty="0" smtClean="0"/>
              <a:t>Scripts</a:t>
            </a:r>
          </a:p>
        </p:txBody>
      </p:sp>
      <p:pic>
        <p:nvPicPr>
          <p:cNvPr id="4" name="Picture 3"/>
          <p:cNvPicPr>
            <a:picLocks noChangeAspect="1"/>
          </p:cNvPicPr>
          <p:nvPr/>
        </p:nvPicPr>
        <p:blipFill>
          <a:blip r:embed="rId2"/>
          <a:stretch>
            <a:fillRect/>
          </a:stretch>
        </p:blipFill>
        <p:spPr>
          <a:xfrm>
            <a:off x="5404368" y="446897"/>
            <a:ext cx="6515100" cy="4210050"/>
          </a:xfrm>
          <a:prstGeom prst="rect">
            <a:avLst/>
          </a:prstGeom>
        </p:spPr>
      </p:pic>
    </p:spTree>
    <p:extLst>
      <p:ext uri="{BB962C8B-B14F-4D97-AF65-F5344CB8AC3E}">
        <p14:creationId xmlns:p14="http://schemas.microsoft.com/office/powerpoint/2010/main" val="2959463271"/>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Structure</a:t>
            </a:r>
            <a:endParaRPr lang="en-US" dirty="0"/>
          </a:p>
        </p:txBody>
      </p:sp>
      <p:sp>
        <p:nvSpPr>
          <p:cNvPr id="3" name="Content Placeholder 2"/>
          <p:cNvSpPr>
            <a:spLocks noGrp="1"/>
          </p:cNvSpPr>
          <p:nvPr>
            <p:ph idx="1"/>
          </p:nvPr>
        </p:nvSpPr>
        <p:spPr>
          <a:xfrm>
            <a:off x="508000" y="1412875"/>
            <a:ext cx="3942702" cy="1428083"/>
          </a:xfrm>
        </p:spPr>
        <p:txBody>
          <a:bodyPr/>
          <a:lstStyle/>
          <a:p>
            <a:r>
              <a:rPr lang="en-US" dirty="0" smtClean="0"/>
              <a:t>Site Masters / Mobile</a:t>
            </a:r>
          </a:p>
          <a:p>
            <a:r>
              <a:rPr lang="en-US" dirty="0" err="1" smtClean="0"/>
              <a:t>Viewswitcher</a:t>
            </a:r>
            <a:endParaRPr lang="en-US" dirty="0" smtClean="0"/>
          </a:p>
        </p:txBody>
      </p:sp>
      <p:pic>
        <p:nvPicPr>
          <p:cNvPr id="5" name="Picture 4"/>
          <p:cNvPicPr>
            <a:picLocks noChangeAspect="1"/>
          </p:cNvPicPr>
          <p:nvPr/>
        </p:nvPicPr>
        <p:blipFill>
          <a:blip r:embed="rId2"/>
          <a:stretch>
            <a:fillRect/>
          </a:stretch>
        </p:blipFill>
        <p:spPr>
          <a:xfrm>
            <a:off x="6853076" y="67613"/>
            <a:ext cx="5211406" cy="3576920"/>
          </a:xfrm>
          <a:prstGeom prst="rect">
            <a:avLst/>
          </a:prstGeom>
        </p:spPr>
      </p:pic>
      <p:pic>
        <p:nvPicPr>
          <p:cNvPr id="6" name="Picture 5"/>
          <p:cNvPicPr>
            <a:picLocks noChangeAspect="1"/>
          </p:cNvPicPr>
          <p:nvPr/>
        </p:nvPicPr>
        <p:blipFill>
          <a:blip r:embed="rId3"/>
          <a:stretch>
            <a:fillRect/>
          </a:stretch>
        </p:blipFill>
        <p:spPr>
          <a:xfrm>
            <a:off x="6853076" y="3732244"/>
            <a:ext cx="4374667" cy="2978215"/>
          </a:xfrm>
          <a:prstGeom prst="rect">
            <a:avLst/>
          </a:prstGeom>
        </p:spPr>
      </p:pic>
      <p:pic>
        <p:nvPicPr>
          <p:cNvPr id="7" name="Picture 6"/>
          <p:cNvPicPr>
            <a:picLocks noChangeAspect="1"/>
          </p:cNvPicPr>
          <p:nvPr/>
        </p:nvPicPr>
        <p:blipFill>
          <a:blip r:embed="rId4"/>
          <a:stretch>
            <a:fillRect/>
          </a:stretch>
        </p:blipFill>
        <p:spPr>
          <a:xfrm>
            <a:off x="771687" y="3184057"/>
            <a:ext cx="5377186" cy="3435198"/>
          </a:xfrm>
          <a:prstGeom prst="rect">
            <a:avLst/>
          </a:prstGeom>
        </p:spPr>
      </p:pic>
    </p:spTree>
    <p:extLst>
      <p:ext uri="{BB962C8B-B14F-4D97-AF65-F5344CB8AC3E}">
        <p14:creationId xmlns:p14="http://schemas.microsoft.com/office/powerpoint/2010/main" val="361466756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Structure</a:t>
            </a:r>
            <a:endParaRPr lang="en-US" dirty="0"/>
          </a:p>
        </p:txBody>
      </p:sp>
      <p:sp>
        <p:nvSpPr>
          <p:cNvPr id="3" name="Content Placeholder 2"/>
          <p:cNvSpPr>
            <a:spLocks noGrp="1"/>
          </p:cNvSpPr>
          <p:nvPr>
            <p:ph idx="1"/>
          </p:nvPr>
        </p:nvSpPr>
        <p:spPr>
          <a:xfrm>
            <a:off x="508000" y="1412875"/>
            <a:ext cx="3942702" cy="1526572"/>
          </a:xfrm>
        </p:spPr>
        <p:txBody>
          <a:bodyPr/>
          <a:lstStyle/>
          <a:p>
            <a:r>
              <a:rPr lang="en-US" dirty="0" smtClean="0"/>
              <a:t>Default </a:t>
            </a:r>
            <a:r>
              <a:rPr lang="en-US" dirty="0" err="1" smtClean="0"/>
              <a:t>aspx</a:t>
            </a:r>
            <a:r>
              <a:rPr lang="en-US" dirty="0" smtClean="0"/>
              <a:t> pages</a:t>
            </a:r>
          </a:p>
          <a:p>
            <a:r>
              <a:rPr lang="en-US" dirty="0" err="1" smtClean="0"/>
              <a:t>Global.asax</a:t>
            </a:r>
            <a:endParaRPr lang="en-US" dirty="0" smtClean="0"/>
          </a:p>
          <a:p>
            <a:r>
              <a:rPr lang="en-US" dirty="0" smtClean="0"/>
              <a:t>Packages</a:t>
            </a:r>
          </a:p>
        </p:txBody>
      </p:sp>
      <p:pic>
        <p:nvPicPr>
          <p:cNvPr id="5" name="Picture 4"/>
          <p:cNvPicPr>
            <a:picLocks noChangeAspect="1"/>
          </p:cNvPicPr>
          <p:nvPr/>
        </p:nvPicPr>
        <p:blipFill>
          <a:blip r:embed="rId2"/>
          <a:stretch>
            <a:fillRect/>
          </a:stretch>
        </p:blipFill>
        <p:spPr>
          <a:xfrm>
            <a:off x="5078185" y="230189"/>
            <a:ext cx="7048500" cy="2962275"/>
          </a:xfrm>
          <a:prstGeom prst="rect">
            <a:avLst/>
          </a:prstGeom>
        </p:spPr>
      </p:pic>
      <p:pic>
        <p:nvPicPr>
          <p:cNvPr id="6" name="Picture 5"/>
          <p:cNvPicPr>
            <a:picLocks noChangeAspect="1"/>
          </p:cNvPicPr>
          <p:nvPr/>
        </p:nvPicPr>
        <p:blipFill>
          <a:blip r:embed="rId3"/>
          <a:stretch>
            <a:fillRect/>
          </a:stretch>
        </p:blipFill>
        <p:spPr>
          <a:xfrm>
            <a:off x="5078185" y="3192464"/>
            <a:ext cx="6086475" cy="3448050"/>
          </a:xfrm>
          <a:prstGeom prst="rect">
            <a:avLst/>
          </a:prstGeom>
        </p:spPr>
      </p:pic>
    </p:spTree>
    <p:extLst>
      <p:ext uri="{BB962C8B-B14F-4D97-AF65-F5344CB8AC3E}">
        <p14:creationId xmlns:p14="http://schemas.microsoft.com/office/powerpoint/2010/main" val="33059123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Structure</a:t>
            </a:r>
            <a:endParaRPr lang="en-US" dirty="0"/>
          </a:p>
        </p:txBody>
      </p:sp>
      <p:sp>
        <p:nvSpPr>
          <p:cNvPr id="3" name="Content Placeholder 2"/>
          <p:cNvSpPr>
            <a:spLocks noGrp="1"/>
          </p:cNvSpPr>
          <p:nvPr>
            <p:ph idx="1"/>
          </p:nvPr>
        </p:nvSpPr>
        <p:spPr>
          <a:xfrm>
            <a:off x="508000" y="1412875"/>
            <a:ext cx="3942702" cy="443198"/>
          </a:xfrm>
        </p:spPr>
        <p:txBody>
          <a:bodyPr/>
          <a:lstStyle/>
          <a:p>
            <a:r>
              <a:rPr lang="en-US" dirty="0" err="1" smtClean="0"/>
              <a:t>WebConfig</a:t>
            </a:r>
            <a:endParaRPr lang="en-US" dirty="0" smtClean="0"/>
          </a:p>
        </p:txBody>
      </p:sp>
      <p:pic>
        <p:nvPicPr>
          <p:cNvPr id="5" name="Picture 4"/>
          <p:cNvPicPr>
            <a:picLocks noChangeAspect="1"/>
          </p:cNvPicPr>
          <p:nvPr/>
        </p:nvPicPr>
        <p:blipFill>
          <a:blip r:embed="rId2"/>
          <a:stretch>
            <a:fillRect/>
          </a:stretch>
        </p:blipFill>
        <p:spPr>
          <a:xfrm>
            <a:off x="3319377" y="1268211"/>
            <a:ext cx="8266133" cy="4367479"/>
          </a:xfrm>
          <a:prstGeom prst="rect">
            <a:avLst/>
          </a:prstGeom>
        </p:spPr>
      </p:pic>
    </p:spTree>
    <p:extLst>
      <p:ext uri="{BB962C8B-B14F-4D97-AF65-F5344CB8AC3E}">
        <p14:creationId xmlns:p14="http://schemas.microsoft.com/office/powerpoint/2010/main" val="127318948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Web Forms</a:t>
            </a:r>
            <a:endParaRPr lang="en-US" dirty="0"/>
          </a:p>
        </p:txBody>
      </p:sp>
    </p:spTree>
    <p:extLst>
      <p:ext uri="{BB962C8B-B14F-4D97-AF65-F5344CB8AC3E}">
        <p14:creationId xmlns:p14="http://schemas.microsoft.com/office/powerpoint/2010/main" val="75838376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WEB Forms</a:t>
            </a:r>
            <a:endParaRPr lang="en-US" dirty="0"/>
          </a:p>
        </p:txBody>
      </p:sp>
      <p:sp>
        <p:nvSpPr>
          <p:cNvPr id="4" name="Content Placeholder 3"/>
          <p:cNvSpPr>
            <a:spLocks noGrp="1"/>
          </p:cNvSpPr>
          <p:nvPr>
            <p:ph idx="1"/>
          </p:nvPr>
        </p:nvSpPr>
        <p:spPr>
          <a:xfrm>
            <a:off x="508000" y="1412875"/>
            <a:ext cx="11176000" cy="3151632"/>
          </a:xfrm>
        </p:spPr>
        <p:txBody>
          <a:bodyPr/>
          <a:lstStyle/>
          <a:p>
            <a:r>
              <a:rPr lang="en-US" dirty="0" smtClean="0"/>
              <a:t>Master Pages</a:t>
            </a:r>
          </a:p>
          <a:p>
            <a:r>
              <a:rPr lang="en-US" dirty="0" smtClean="0"/>
              <a:t>Content – Style Sheet </a:t>
            </a:r>
          </a:p>
          <a:p>
            <a:r>
              <a:rPr lang="en-US" dirty="0" smtClean="0"/>
              <a:t>Themes (</a:t>
            </a:r>
            <a:r>
              <a:rPr lang="en-US" dirty="0" smtClean="0">
                <a:hlinkClick r:id="rId2" action="ppaction://hlinkfile"/>
              </a:rPr>
              <a:t>Demo</a:t>
            </a:r>
            <a:r>
              <a:rPr lang="en-US" dirty="0" smtClean="0"/>
              <a:t>) (</a:t>
            </a:r>
            <a:r>
              <a:rPr lang="en-US" dirty="0" smtClean="0">
                <a:hlinkClick r:id="rId3" action="ppaction://hlinkfile"/>
              </a:rPr>
              <a:t>Demo2</a:t>
            </a:r>
            <a:r>
              <a:rPr lang="en-US" dirty="0" smtClean="0"/>
              <a:t>)</a:t>
            </a:r>
          </a:p>
          <a:p>
            <a:r>
              <a:rPr lang="en-US" dirty="0" smtClean="0"/>
              <a:t>Caching – Page caching, Data Caching (</a:t>
            </a:r>
            <a:r>
              <a:rPr lang="en-US" dirty="0" smtClean="0">
                <a:hlinkClick r:id="rId4" action="ppaction://hlinkfile"/>
              </a:rPr>
              <a:t>Demo</a:t>
            </a:r>
            <a:r>
              <a:rPr lang="en-US" dirty="0" smtClean="0"/>
              <a:t>)</a:t>
            </a:r>
          </a:p>
          <a:p>
            <a:r>
              <a:rPr lang="en-US" dirty="0" smtClean="0"/>
              <a:t>Globalization (</a:t>
            </a:r>
            <a:r>
              <a:rPr lang="en-US" dirty="0" smtClean="0">
                <a:hlinkClick r:id="rId5" action="ppaction://hlinkfile"/>
              </a:rPr>
              <a:t>Demo</a:t>
            </a:r>
            <a:r>
              <a:rPr lang="en-US" dirty="0" smtClean="0"/>
              <a:t>)</a:t>
            </a:r>
          </a:p>
          <a:p>
            <a:pPr marL="0" indent="0">
              <a:buNone/>
            </a:pPr>
            <a:endParaRPr lang="en-US" dirty="0"/>
          </a:p>
        </p:txBody>
      </p:sp>
    </p:spTree>
    <p:extLst>
      <p:ext uri="{BB962C8B-B14F-4D97-AF65-F5344CB8AC3E}">
        <p14:creationId xmlns:p14="http://schemas.microsoft.com/office/powerpoint/2010/main" val="381945028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Tracking sessions</a:t>
            </a:r>
            <a:endParaRPr lang="en-US" dirty="0"/>
          </a:p>
        </p:txBody>
      </p:sp>
      <p:sp>
        <p:nvSpPr>
          <p:cNvPr id="3" name="Content Placeholder 2"/>
          <p:cNvSpPr>
            <a:spLocks noGrp="1"/>
          </p:cNvSpPr>
          <p:nvPr>
            <p:ph idx="1"/>
          </p:nvPr>
        </p:nvSpPr>
        <p:spPr>
          <a:xfrm>
            <a:off x="508000" y="974336"/>
            <a:ext cx="11176000" cy="6081665"/>
          </a:xfrm>
        </p:spPr>
        <p:txBody>
          <a:bodyPr/>
          <a:lstStyle/>
          <a:p>
            <a:r>
              <a:rPr lang="en-US" sz="2800" dirty="0"/>
              <a:t>Application </a:t>
            </a:r>
            <a:r>
              <a:rPr lang="en-US" sz="2800" dirty="0" smtClean="0"/>
              <a:t>state</a:t>
            </a:r>
            <a:r>
              <a:rPr lang="en-US" sz="2800" dirty="0"/>
              <a:t> </a:t>
            </a:r>
            <a:r>
              <a:rPr lang="en-US" sz="2800" dirty="0" smtClean="0"/>
              <a:t>- </a:t>
            </a:r>
            <a:r>
              <a:rPr lang="en-US" sz="2800" dirty="0"/>
              <a:t>stores variables that can be accessed by all users of an ASP.NET </a:t>
            </a:r>
            <a:r>
              <a:rPr lang="en-US" sz="2800" dirty="0" smtClean="0"/>
              <a:t>application</a:t>
            </a:r>
            <a:endParaRPr lang="en-US" sz="2800" dirty="0"/>
          </a:p>
          <a:p>
            <a:r>
              <a:rPr lang="en-US" sz="2800" dirty="0"/>
              <a:t>Profile </a:t>
            </a:r>
            <a:r>
              <a:rPr lang="en-US" sz="2800" dirty="0" smtClean="0"/>
              <a:t>properties which </a:t>
            </a:r>
            <a:r>
              <a:rPr lang="en-US" sz="2800" dirty="0"/>
              <a:t>persists user values in a data store without expiring </a:t>
            </a:r>
            <a:r>
              <a:rPr lang="en-US" sz="2800" dirty="0" smtClean="0"/>
              <a:t>them (ASP.NET Membership)</a:t>
            </a:r>
            <a:endParaRPr lang="en-US" sz="2800" dirty="0"/>
          </a:p>
          <a:p>
            <a:r>
              <a:rPr lang="en-US" sz="2800" dirty="0"/>
              <a:t>ASP.NET </a:t>
            </a:r>
            <a:r>
              <a:rPr lang="en-US" sz="2800" dirty="0" smtClean="0"/>
              <a:t>caching</a:t>
            </a:r>
            <a:r>
              <a:rPr lang="en-US" sz="2800" dirty="0"/>
              <a:t> </a:t>
            </a:r>
            <a:r>
              <a:rPr lang="en-US" sz="2800" dirty="0" smtClean="0"/>
              <a:t>- </a:t>
            </a:r>
            <a:r>
              <a:rPr lang="en-US" sz="2800" dirty="0"/>
              <a:t>in memory that is available to all ASP.NET </a:t>
            </a:r>
            <a:r>
              <a:rPr lang="en-US" sz="2800" dirty="0" smtClean="0"/>
              <a:t>applications</a:t>
            </a:r>
            <a:endParaRPr lang="en-US" sz="2800" dirty="0"/>
          </a:p>
          <a:p>
            <a:r>
              <a:rPr lang="en-US" sz="2800" dirty="0"/>
              <a:t>View </a:t>
            </a:r>
            <a:r>
              <a:rPr lang="en-US" sz="2800" dirty="0" smtClean="0"/>
              <a:t>state persists </a:t>
            </a:r>
            <a:r>
              <a:rPr lang="en-US" sz="2800" dirty="0"/>
              <a:t>values in a page.</a:t>
            </a:r>
          </a:p>
          <a:p>
            <a:r>
              <a:rPr lang="en-US" sz="2800" dirty="0" smtClean="0"/>
              <a:t>Cookies</a:t>
            </a:r>
          </a:p>
          <a:p>
            <a:pPr lvl="1"/>
            <a:r>
              <a:rPr lang="en-US" sz="2400" dirty="0"/>
              <a:t>a small bit of text that accompanies requests and pages as they go between the Web server and </a:t>
            </a:r>
            <a:r>
              <a:rPr lang="en-US" sz="2400" dirty="0" smtClean="0"/>
              <a:t>browser – Size, Security limitations</a:t>
            </a:r>
          </a:p>
          <a:p>
            <a:r>
              <a:rPr lang="en-US" sz="2400" dirty="0" smtClean="0"/>
              <a:t>The </a:t>
            </a:r>
            <a:r>
              <a:rPr lang="en-US" sz="2400" dirty="0"/>
              <a:t>query string and fields on an HTML form that are available from an HTTP request</a:t>
            </a:r>
            <a:r>
              <a:rPr lang="en-US" sz="2400" dirty="0" smtClean="0"/>
              <a:t>.</a:t>
            </a:r>
          </a:p>
          <a:p>
            <a:r>
              <a:rPr lang="en-US" sz="2800" dirty="0" smtClean="0"/>
              <a:t>Session State – user specific data (</a:t>
            </a:r>
            <a:r>
              <a:rPr lang="en-US" sz="2800" dirty="0" err="1" smtClean="0"/>
              <a:t>InProc</a:t>
            </a:r>
            <a:r>
              <a:rPr lang="en-US" sz="2800" dirty="0" smtClean="0"/>
              <a:t>, Cache / SQL)</a:t>
            </a:r>
            <a:endParaRPr lang="en-US" sz="2800" dirty="0"/>
          </a:p>
          <a:p>
            <a:endParaRPr lang="en-US" sz="2800" dirty="0"/>
          </a:p>
        </p:txBody>
      </p:sp>
    </p:spTree>
    <p:extLst>
      <p:ext uri="{BB962C8B-B14F-4D97-AF65-F5344CB8AC3E}">
        <p14:creationId xmlns:p14="http://schemas.microsoft.com/office/powerpoint/2010/main" val="373367992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Management</a:t>
            </a:r>
            <a:endParaRPr lang="en-US" dirty="0"/>
          </a:p>
        </p:txBody>
      </p:sp>
      <p:sp>
        <p:nvSpPr>
          <p:cNvPr id="3" name="Content Placeholder 2"/>
          <p:cNvSpPr>
            <a:spLocks noGrp="1"/>
          </p:cNvSpPr>
          <p:nvPr>
            <p:ph idx="1"/>
          </p:nvPr>
        </p:nvSpPr>
        <p:spPr>
          <a:xfrm>
            <a:off x="424025" y="894986"/>
            <a:ext cx="11176000" cy="5946243"/>
          </a:xfrm>
        </p:spPr>
        <p:txBody>
          <a:bodyPr/>
          <a:lstStyle/>
          <a:p>
            <a:r>
              <a:rPr lang="en-US" b="1" dirty="0" smtClean="0"/>
              <a:t>Preserve </a:t>
            </a:r>
            <a:r>
              <a:rPr lang="en-US" b="1" dirty="0"/>
              <a:t>data -</a:t>
            </a:r>
            <a:r>
              <a:rPr lang="en-US" b="1" dirty="0" smtClean="0"/>
              <a:t> </a:t>
            </a:r>
            <a:r>
              <a:rPr lang="en-US" b="1" dirty="0"/>
              <a:t>per-page basis and an application-wide</a:t>
            </a:r>
          </a:p>
          <a:p>
            <a:r>
              <a:rPr lang="en-US" b="1" dirty="0" smtClean="0"/>
              <a:t>Client </a:t>
            </a:r>
            <a:r>
              <a:rPr lang="en-US" b="1" dirty="0"/>
              <a:t>side</a:t>
            </a:r>
          </a:p>
          <a:p>
            <a:pPr lvl="1"/>
            <a:r>
              <a:rPr lang="en-US" dirty="0"/>
              <a:t>Hidden </a:t>
            </a:r>
            <a:r>
              <a:rPr lang="en-US" dirty="0" smtClean="0"/>
              <a:t>Field - </a:t>
            </a:r>
            <a:r>
              <a:rPr lang="en-US" sz="2000" dirty="0"/>
              <a:t>standard HTML hidden </a:t>
            </a:r>
            <a:r>
              <a:rPr lang="en-US" sz="2000" dirty="0" smtClean="0"/>
              <a:t>field to store page </a:t>
            </a:r>
            <a:r>
              <a:rPr lang="en-US" sz="2000" dirty="0" err="1" smtClean="0"/>
              <a:t>specifc</a:t>
            </a:r>
            <a:r>
              <a:rPr lang="en-US" sz="2000" dirty="0" smtClean="0"/>
              <a:t> information</a:t>
            </a:r>
            <a:endParaRPr lang="en-US" sz="2000" dirty="0"/>
          </a:p>
          <a:p>
            <a:pPr lvl="1"/>
            <a:r>
              <a:rPr lang="en-US" dirty="0"/>
              <a:t>View </a:t>
            </a:r>
            <a:r>
              <a:rPr lang="en-US" dirty="0" smtClean="0"/>
              <a:t>State - </a:t>
            </a:r>
            <a:r>
              <a:rPr lang="en-US" sz="1600" dirty="0"/>
              <a:t>dictionary object for retaining values between multiple requests for the same page</a:t>
            </a:r>
          </a:p>
          <a:p>
            <a:pPr lvl="1"/>
            <a:r>
              <a:rPr lang="en-US" dirty="0" smtClean="0">
                <a:hlinkClick r:id="rId2" action="ppaction://hlinkfile"/>
              </a:rPr>
              <a:t>Cookies</a:t>
            </a:r>
            <a:r>
              <a:rPr lang="en-US" dirty="0" smtClean="0"/>
              <a:t> </a:t>
            </a:r>
            <a:r>
              <a:rPr lang="en-US" sz="1400" dirty="0" smtClean="0"/>
              <a:t>A </a:t>
            </a:r>
            <a:r>
              <a:rPr lang="en-US" sz="1400" dirty="0"/>
              <a:t>cookie is a small amount of data that is stored either in a text file on the client file system or in-memory in the client browser </a:t>
            </a:r>
            <a:r>
              <a:rPr lang="en-US" sz="1400" dirty="0" smtClean="0"/>
              <a:t>session</a:t>
            </a:r>
            <a:endParaRPr lang="en-US" sz="1400" dirty="0"/>
          </a:p>
          <a:p>
            <a:pPr lvl="1"/>
            <a:r>
              <a:rPr lang="en-US" dirty="0"/>
              <a:t>Control </a:t>
            </a:r>
            <a:r>
              <a:rPr lang="en-US" dirty="0" smtClean="0"/>
              <a:t>State </a:t>
            </a:r>
            <a:r>
              <a:rPr lang="en-US" dirty="0"/>
              <a:t>- </a:t>
            </a:r>
            <a:r>
              <a:rPr lang="en-US" sz="2000" dirty="0"/>
              <a:t>persist property information that is specific to a control </a:t>
            </a:r>
          </a:p>
          <a:p>
            <a:pPr lvl="1"/>
            <a:r>
              <a:rPr lang="en-US" dirty="0"/>
              <a:t>Query </a:t>
            </a:r>
            <a:r>
              <a:rPr lang="en-US" dirty="0" smtClean="0"/>
              <a:t>Strings - </a:t>
            </a:r>
            <a:r>
              <a:rPr lang="en-US" sz="2000" dirty="0"/>
              <a:t>A query string is information that is appended to the end of a page </a:t>
            </a:r>
            <a:r>
              <a:rPr lang="en-US" sz="2000" dirty="0" smtClean="0"/>
              <a:t>URL http</a:t>
            </a:r>
            <a:r>
              <a:rPr lang="en-US" sz="2000" dirty="0"/>
              <a:t>://www.contoso.com/listwidgets.aspx?category=basic&amp;price=100</a:t>
            </a:r>
          </a:p>
          <a:p>
            <a:r>
              <a:rPr lang="en-US" b="1" dirty="0"/>
              <a:t>Server side</a:t>
            </a:r>
          </a:p>
          <a:p>
            <a:pPr lvl="1"/>
            <a:r>
              <a:rPr lang="en-US" dirty="0"/>
              <a:t>Session </a:t>
            </a:r>
            <a:r>
              <a:rPr lang="en-US" dirty="0" smtClean="0"/>
              <a:t>- </a:t>
            </a:r>
            <a:r>
              <a:rPr lang="en-US" sz="1800" dirty="0"/>
              <a:t>Session state is structured as a key/value dictionary for storing session-specific information that needs to be maintained between server round trips and between requests for pages</a:t>
            </a:r>
          </a:p>
          <a:p>
            <a:pPr lvl="1"/>
            <a:r>
              <a:rPr lang="en-US" dirty="0"/>
              <a:t>Application - </a:t>
            </a:r>
            <a:r>
              <a:rPr lang="en-US" sz="1600" dirty="0"/>
              <a:t>a global storage mechanism that is accessible from all pages in the Web application</a:t>
            </a:r>
          </a:p>
        </p:txBody>
      </p:sp>
    </p:spTree>
    <p:extLst>
      <p:ext uri="{BB962C8B-B14F-4D97-AF65-F5344CB8AC3E}">
        <p14:creationId xmlns:p14="http://schemas.microsoft.com/office/powerpoint/2010/main" val="1583767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Status Code</a:t>
            </a:r>
            <a:endParaRPr lang="en-US" dirty="0"/>
          </a:p>
        </p:txBody>
      </p:sp>
      <p:sp>
        <p:nvSpPr>
          <p:cNvPr id="3" name="Text Placeholder 2"/>
          <p:cNvSpPr>
            <a:spLocks noGrp="1"/>
          </p:cNvSpPr>
          <p:nvPr>
            <p:ph type="body" sz="quarter" idx="10"/>
          </p:nvPr>
        </p:nvSpPr>
        <p:spPr>
          <a:xfrm>
            <a:off x="508000" y="1411552"/>
            <a:ext cx="11176000" cy="3693319"/>
          </a:xfrm>
        </p:spPr>
        <p:txBody>
          <a:bodyPr/>
          <a:lstStyle/>
          <a:p>
            <a:r>
              <a:rPr lang="en-US" dirty="0" smtClean="0"/>
              <a:t>1xx – Informational</a:t>
            </a:r>
          </a:p>
          <a:p>
            <a:r>
              <a:rPr lang="en-US" dirty="0" smtClean="0"/>
              <a:t>2xx –Success</a:t>
            </a:r>
          </a:p>
          <a:p>
            <a:r>
              <a:rPr lang="en-US" dirty="0" smtClean="0"/>
              <a:t>3xx – Redirect </a:t>
            </a:r>
          </a:p>
          <a:p>
            <a:r>
              <a:rPr lang="en-US" dirty="0" smtClean="0"/>
              <a:t>4xx – Client Error</a:t>
            </a:r>
          </a:p>
          <a:p>
            <a:r>
              <a:rPr lang="en-US" dirty="0" smtClean="0"/>
              <a:t>5xx – Server Error</a:t>
            </a:r>
          </a:p>
          <a:p>
            <a:endParaRPr lang="en-US" dirty="0"/>
          </a:p>
          <a:p>
            <a:pPr marL="0" indent="0">
              <a:buNone/>
            </a:pPr>
            <a:r>
              <a:rPr lang="en-US" dirty="0" smtClean="0"/>
              <a:t>Monitoring web traffic – Fiddler; Developer tools F12</a:t>
            </a:r>
            <a:endParaRPr lang="en-US" dirty="0"/>
          </a:p>
        </p:txBody>
      </p:sp>
    </p:spTree>
    <p:extLst>
      <p:ext uri="{BB962C8B-B14F-4D97-AF65-F5344CB8AC3E}">
        <p14:creationId xmlns:p14="http://schemas.microsoft.com/office/powerpoint/2010/main" val="313128972"/>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Life Cycle Events (review)</a:t>
            </a:r>
            <a:endParaRPr lang="en-US" dirty="0"/>
          </a:p>
        </p:txBody>
      </p:sp>
      <p:sp>
        <p:nvSpPr>
          <p:cNvPr id="3" name="Content Placeholder 2"/>
          <p:cNvSpPr>
            <a:spLocks noGrp="1"/>
          </p:cNvSpPr>
          <p:nvPr>
            <p:ph idx="1"/>
          </p:nvPr>
        </p:nvSpPr>
        <p:spPr>
          <a:xfrm>
            <a:off x="508000" y="1412875"/>
            <a:ext cx="11176000" cy="4628960"/>
          </a:xfrm>
        </p:spPr>
        <p:txBody>
          <a:bodyPr/>
          <a:lstStyle/>
          <a:p>
            <a:r>
              <a:rPr lang="en-US" dirty="0" smtClean="0"/>
              <a:t>Leverage Application / Page Cycle Events</a:t>
            </a:r>
          </a:p>
          <a:p>
            <a:pPr lvl="1"/>
            <a:r>
              <a:rPr lang="en-US" dirty="0" err="1" smtClean="0"/>
              <a:t>Application_Start</a:t>
            </a:r>
            <a:r>
              <a:rPr lang="en-US" dirty="0" smtClean="0"/>
              <a:t> (</a:t>
            </a:r>
            <a:r>
              <a:rPr lang="en-US" dirty="0" smtClean="0">
                <a:hlinkClick r:id="rId2" action="ppaction://hlinkfile"/>
              </a:rPr>
              <a:t>Demo </a:t>
            </a:r>
            <a:r>
              <a:rPr lang="en-US" dirty="0" smtClean="0"/>
              <a:t>– Application Level Data)</a:t>
            </a:r>
          </a:p>
          <a:p>
            <a:pPr lvl="1"/>
            <a:r>
              <a:rPr lang="en-US" dirty="0" err="1" smtClean="0"/>
              <a:t>Page_Load</a:t>
            </a:r>
            <a:r>
              <a:rPr lang="en-US" dirty="0"/>
              <a:t> (</a:t>
            </a:r>
            <a:r>
              <a:rPr lang="en-US" dirty="0">
                <a:hlinkClick r:id="rId3" action="ppaction://hlinkfile"/>
              </a:rPr>
              <a:t>Demo  </a:t>
            </a:r>
            <a:r>
              <a:rPr lang="en-US" dirty="0" err="1" smtClean="0"/>
              <a:t>Page_Load</a:t>
            </a:r>
            <a:r>
              <a:rPr lang="en-US" dirty="0" smtClean="0"/>
              <a:t>  / </a:t>
            </a:r>
            <a:r>
              <a:rPr lang="en-US" dirty="0" err="1" smtClean="0"/>
              <a:t>DropDown</a:t>
            </a:r>
            <a:r>
              <a:rPr lang="en-US" dirty="0" smtClean="0"/>
              <a:t> </a:t>
            </a:r>
            <a:r>
              <a:rPr lang="en-US" dirty="0" err="1"/>
              <a:t>PostBack</a:t>
            </a:r>
            <a:r>
              <a:rPr lang="en-US" dirty="0"/>
              <a:t> event</a:t>
            </a:r>
            <a:r>
              <a:rPr lang="en-US" dirty="0" smtClean="0"/>
              <a:t>)</a:t>
            </a:r>
          </a:p>
          <a:p>
            <a:r>
              <a:rPr lang="en-US" dirty="0" err="1" smtClean="0"/>
              <a:t>ViewState</a:t>
            </a:r>
            <a:endParaRPr lang="en-US" dirty="0" smtClean="0"/>
          </a:p>
          <a:p>
            <a:pPr lvl="1"/>
            <a:r>
              <a:rPr lang="en-US" dirty="0" smtClean="0"/>
              <a:t>Store user specific data between requests and response</a:t>
            </a:r>
          </a:p>
          <a:p>
            <a:pPr lvl="1"/>
            <a:r>
              <a:rPr lang="en-US" dirty="0" smtClean="0"/>
              <a:t>Part of every asp.net page</a:t>
            </a:r>
          </a:p>
          <a:p>
            <a:pPr lvl="1"/>
            <a:r>
              <a:rPr lang="en-US" dirty="0" smtClean="0"/>
              <a:t>Client side – Hidden Field, Cookies, Query String</a:t>
            </a:r>
          </a:p>
          <a:p>
            <a:pPr lvl="1"/>
            <a:r>
              <a:rPr lang="en-US" dirty="0" smtClean="0"/>
              <a:t>Server Side – Application / Session</a:t>
            </a:r>
          </a:p>
          <a:p>
            <a:endParaRPr lang="en-US" dirty="0"/>
          </a:p>
        </p:txBody>
      </p:sp>
    </p:spTree>
    <p:extLst>
      <p:ext uri="{BB962C8B-B14F-4D97-AF65-F5344CB8AC3E}">
        <p14:creationId xmlns:p14="http://schemas.microsoft.com/office/powerpoint/2010/main" val="167064176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WEB Forms</a:t>
            </a:r>
            <a:endParaRPr lang="en-US" dirty="0"/>
          </a:p>
        </p:txBody>
      </p:sp>
      <p:sp>
        <p:nvSpPr>
          <p:cNvPr id="4" name="Content Placeholder 3"/>
          <p:cNvSpPr>
            <a:spLocks noGrp="1"/>
          </p:cNvSpPr>
          <p:nvPr>
            <p:ph idx="1"/>
          </p:nvPr>
        </p:nvSpPr>
        <p:spPr>
          <a:xfrm>
            <a:off x="508000" y="1412875"/>
            <a:ext cx="11176000" cy="3693319"/>
          </a:xfrm>
        </p:spPr>
        <p:txBody>
          <a:bodyPr/>
          <a:lstStyle/>
          <a:p>
            <a:r>
              <a:rPr lang="en-US" dirty="0" smtClean="0"/>
              <a:t>Server Controls (run at server)</a:t>
            </a:r>
          </a:p>
          <a:p>
            <a:r>
              <a:rPr lang="en-US" dirty="0" smtClean="0"/>
              <a:t>Event Handlers </a:t>
            </a:r>
          </a:p>
          <a:p>
            <a:r>
              <a:rPr lang="en-US" dirty="0" smtClean="0"/>
              <a:t>Calendar control</a:t>
            </a:r>
          </a:p>
          <a:p>
            <a:r>
              <a:rPr lang="en-US" dirty="0" smtClean="0"/>
              <a:t>Style Sheet, Properties</a:t>
            </a:r>
          </a:p>
          <a:p>
            <a:r>
              <a:rPr lang="en-US" dirty="0" smtClean="0"/>
              <a:t>Refactoring</a:t>
            </a:r>
          </a:p>
          <a:p>
            <a:r>
              <a:rPr lang="en-US" dirty="0" smtClean="0">
                <a:hlinkClick r:id="rId2" action="ppaction://hlinkfile"/>
              </a:rPr>
              <a:t>Demo</a:t>
            </a:r>
            <a:endParaRPr lang="en-US" dirty="0" smtClean="0"/>
          </a:p>
          <a:p>
            <a:endParaRPr lang="en-US" dirty="0"/>
          </a:p>
        </p:txBody>
      </p:sp>
    </p:spTree>
    <p:extLst>
      <p:ext uri="{BB962C8B-B14F-4D97-AF65-F5344CB8AC3E}">
        <p14:creationId xmlns:p14="http://schemas.microsoft.com/office/powerpoint/2010/main" val="104888257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Forms and JavaScript</a:t>
            </a:r>
            <a:endParaRPr lang="en-US" dirty="0"/>
          </a:p>
        </p:txBody>
      </p:sp>
      <p:sp>
        <p:nvSpPr>
          <p:cNvPr id="3" name="Content Placeholder 2"/>
          <p:cNvSpPr>
            <a:spLocks noGrp="1"/>
          </p:cNvSpPr>
          <p:nvPr>
            <p:ph idx="1"/>
          </p:nvPr>
        </p:nvSpPr>
        <p:spPr>
          <a:xfrm>
            <a:off x="508000" y="1412875"/>
            <a:ext cx="11176000" cy="3053144"/>
          </a:xfrm>
        </p:spPr>
        <p:txBody>
          <a:bodyPr/>
          <a:lstStyle/>
          <a:p>
            <a:r>
              <a:rPr lang="en-US" dirty="0" smtClean="0"/>
              <a:t>AJAX</a:t>
            </a:r>
          </a:p>
          <a:p>
            <a:r>
              <a:rPr lang="en-US" dirty="0" err="1" smtClean="0"/>
              <a:t>Jquery</a:t>
            </a:r>
            <a:endParaRPr lang="en-US" dirty="0" smtClean="0"/>
          </a:p>
          <a:p>
            <a:r>
              <a:rPr lang="en-US" dirty="0" smtClean="0">
                <a:hlinkClick r:id="rId2" action="ppaction://hlinkfile"/>
              </a:rPr>
              <a:t>Juice</a:t>
            </a:r>
            <a:endParaRPr lang="en-US" dirty="0" smtClean="0"/>
          </a:p>
          <a:p>
            <a:r>
              <a:rPr lang="en-US" dirty="0">
                <a:hlinkClick r:id="rId3"/>
              </a:rPr>
              <a:t>http://</a:t>
            </a:r>
            <a:r>
              <a:rPr lang="en-US" dirty="0" smtClean="0">
                <a:hlinkClick r:id="rId3"/>
              </a:rPr>
              <a:t>www.asp.net/ajax</a:t>
            </a:r>
            <a:endParaRPr lang="en-US" dirty="0" smtClean="0"/>
          </a:p>
          <a:p>
            <a:r>
              <a:rPr lang="en-US" dirty="0">
                <a:hlinkClick r:id="rId4"/>
              </a:rPr>
              <a:t>http://juiceui.com/controls</a:t>
            </a:r>
            <a:r>
              <a:rPr lang="en-US" dirty="0"/>
              <a:t> - Using JQuery UI with Web </a:t>
            </a:r>
            <a:r>
              <a:rPr lang="en-US" dirty="0" smtClean="0"/>
              <a:t>forms </a:t>
            </a:r>
            <a:endParaRPr lang="en-US" dirty="0"/>
          </a:p>
        </p:txBody>
      </p:sp>
    </p:spTree>
    <p:extLst>
      <p:ext uri="{BB962C8B-B14F-4D97-AF65-F5344CB8AC3E}">
        <p14:creationId xmlns:p14="http://schemas.microsoft.com/office/powerpoint/2010/main" val="231444863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Content</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juiceui.com/controls</a:t>
            </a:r>
            <a:r>
              <a:rPr lang="en-US" dirty="0" smtClean="0"/>
              <a:t> - Using JQuery UI with Web forms</a:t>
            </a:r>
            <a:endParaRPr lang="en-US" dirty="0"/>
          </a:p>
        </p:txBody>
      </p:sp>
    </p:spTree>
    <p:extLst>
      <p:ext uri="{BB962C8B-B14F-4D97-AF65-F5344CB8AC3E}">
        <p14:creationId xmlns:p14="http://schemas.microsoft.com/office/powerpoint/2010/main" val="273797607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Web Site</a:t>
            </a:r>
            <a:endParaRPr lang="en-US" dirty="0"/>
          </a:p>
        </p:txBody>
      </p:sp>
      <p:sp>
        <p:nvSpPr>
          <p:cNvPr id="3" name="Text Placeholder 2"/>
          <p:cNvSpPr>
            <a:spLocks noGrp="1"/>
          </p:cNvSpPr>
          <p:nvPr>
            <p:ph type="body" sz="quarter" idx="10"/>
          </p:nvPr>
        </p:nvSpPr>
        <p:spPr>
          <a:xfrm>
            <a:off x="508000" y="1411552"/>
            <a:ext cx="11176000" cy="984885"/>
          </a:xfrm>
        </p:spPr>
        <p:txBody>
          <a:bodyPr/>
          <a:lstStyle/>
          <a:p>
            <a:r>
              <a:rPr lang="en-US" dirty="0" smtClean="0"/>
              <a:t>New Web Site – File, FTP and HTTP</a:t>
            </a:r>
          </a:p>
          <a:p>
            <a:r>
              <a:rPr lang="en-US" dirty="0" smtClean="0"/>
              <a:t>Web Site VS Web Application</a:t>
            </a:r>
            <a:endParaRPr lang="en-US" dirty="0"/>
          </a:p>
        </p:txBody>
      </p:sp>
      <p:graphicFrame>
        <p:nvGraphicFramePr>
          <p:cNvPr id="7" name="Table 6"/>
          <p:cNvGraphicFramePr>
            <a:graphicFrameLocks noGrp="1"/>
          </p:cNvGraphicFramePr>
          <p:nvPr>
            <p:extLst/>
          </p:nvPr>
        </p:nvGraphicFramePr>
        <p:xfrm>
          <a:off x="1320800" y="2396437"/>
          <a:ext cx="9372600" cy="4306148"/>
        </p:xfrm>
        <a:graphic>
          <a:graphicData uri="http://schemas.openxmlformats.org/drawingml/2006/table">
            <a:tbl>
              <a:tblPr firstRow="1" bandRow="1">
                <a:tableStyleId>{5C22544A-7EE6-4342-B048-85BDC9FD1C3A}</a:tableStyleId>
              </a:tblPr>
              <a:tblGrid>
                <a:gridCol w="4686300"/>
                <a:gridCol w="4686300"/>
              </a:tblGrid>
              <a:tr h="847937">
                <a:tc>
                  <a:txBody>
                    <a:bodyPr/>
                    <a:lstStyle/>
                    <a:p>
                      <a:r>
                        <a:rPr lang="en-US" dirty="0" smtClean="0"/>
                        <a:t>WEB Application</a:t>
                      </a:r>
                      <a:endParaRPr lang="en-US" dirty="0"/>
                    </a:p>
                  </a:txBody>
                  <a:tcPr/>
                </a:tc>
                <a:tc>
                  <a:txBody>
                    <a:bodyPr/>
                    <a:lstStyle/>
                    <a:p>
                      <a:r>
                        <a:rPr lang="en-US" dirty="0" smtClean="0"/>
                        <a:t>Web Site</a:t>
                      </a:r>
                      <a:endParaRPr lang="en-US" dirty="0"/>
                    </a:p>
                  </a:txBody>
                  <a:tcPr/>
                </a:tc>
              </a:tr>
              <a:tr h="847937">
                <a:tc>
                  <a:txBody>
                    <a:bodyPr/>
                    <a:lstStyle/>
                    <a:p>
                      <a:r>
                        <a:rPr lang="en-US" dirty="0" smtClean="0"/>
                        <a:t>A project file is</a:t>
                      </a:r>
                      <a:r>
                        <a:rPr lang="en-US" baseline="0" dirty="0" smtClean="0"/>
                        <a:t> created with information about files and references</a:t>
                      </a:r>
                      <a:endParaRPr lang="en-US" dirty="0"/>
                    </a:p>
                  </a:txBody>
                  <a:tcPr/>
                </a:tc>
                <a:tc>
                  <a:txBody>
                    <a:bodyPr/>
                    <a:lstStyle/>
                    <a:p>
                      <a:r>
                        <a:rPr lang="en-US" dirty="0" smtClean="0"/>
                        <a:t>No project file is created</a:t>
                      </a:r>
                      <a:endParaRPr lang="en-US" dirty="0"/>
                    </a:p>
                  </a:txBody>
                  <a:tcPr/>
                </a:tc>
              </a:tr>
              <a:tr h="847937">
                <a:tc>
                  <a:txBody>
                    <a:bodyPr/>
                    <a:lstStyle/>
                    <a:p>
                      <a:r>
                        <a:rPr lang="en-US" dirty="0" smtClean="0"/>
                        <a:t>Compile using tools and an assembly is created</a:t>
                      </a:r>
                      <a:endParaRPr lang="en-US" dirty="0"/>
                    </a:p>
                  </a:txBody>
                  <a:tcPr/>
                </a:tc>
                <a:tc>
                  <a:txBody>
                    <a:bodyPr/>
                    <a:lstStyle/>
                    <a:p>
                      <a:r>
                        <a:rPr lang="en-US" dirty="0" smtClean="0"/>
                        <a:t>Dynamic compilation</a:t>
                      </a:r>
                      <a:r>
                        <a:rPr lang="en-US" baseline="0" dirty="0" smtClean="0"/>
                        <a:t> and multiple assemblies</a:t>
                      </a:r>
                      <a:endParaRPr lang="en-US" dirty="0"/>
                    </a:p>
                  </a:txBody>
                  <a:tcPr/>
                </a:tc>
              </a:tr>
              <a:tr h="847937">
                <a:tc>
                  <a:txBody>
                    <a:bodyPr/>
                    <a:lstStyle/>
                    <a:p>
                      <a:r>
                        <a:rPr lang="en-US" dirty="0" smtClean="0"/>
                        <a:t>Namespace</a:t>
                      </a:r>
                      <a:r>
                        <a:rPr lang="en-US" baseline="0" dirty="0" smtClean="0"/>
                        <a:t> added</a:t>
                      </a:r>
                      <a:endParaRPr lang="en-US" dirty="0"/>
                    </a:p>
                  </a:txBody>
                  <a:tcPr/>
                </a:tc>
                <a:tc>
                  <a:txBody>
                    <a:bodyPr/>
                    <a:lstStyle/>
                    <a:p>
                      <a:r>
                        <a:rPr lang="en-US" dirty="0" smtClean="0"/>
                        <a:t>Add Manually</a:t>
                      </a:r>
                      <a:endParaRPr lang="en-US" dirty="0"/>
                    </a:p>
                  </a:txBody>
                  <a:tcPr/>
                </a:tc>
              </a:tr>
              <a:tr h="847937">
                <a:tc>
                  <a:txBody>
                    <a:bodyPr/>
                    <a:lstStyle/>
                    <a:p>
                      <a:r>
                        <a:rPr lang="en-US" dirty="0" smtClean="0">
                          <a:effectLst/>
                        </a:rPr>
                        <a:t>Compile application and copy assembly to server;</a:t>
                      </a:r>
                      <a:r>
                        <a:rPr lang="en-US" baseline="0" dirty="0" smtClean="0">
                          <a:effectLst/>
                        </a:rPr>
                        <a:t> use tools for web deploy</a:t>
                      </a:r>
                      <a:endParaRPr lang="en-US" dirty="0" smtClean="0">
                        <a:effectLst/>
                      </a:endParaRPr>
                    </a:p>
                    <a:p>
                      <a:endParaRPr lang="en-US" dirty="0"/>
                    </a:p>
                  </a:txBody>
                  <a:tcPr/>
                </a:tc>
                <a:tc>
                  <a:txBody>
                    <a:bodyPr/>
                    <a:lstStyle/>
                    <a:p>
                      <a:r>
                        <a:rPr lang="en-US" dirty="0" smtClean="0">
                          <a:effectLst/>
                        </a:rPr>
                        <a:t>copy the application source files to a computer that has IIS installed on it. </a:t>
                      </a:r>
                      <a:endParaRPr lang="en-US" dirty="0"/>
                    </a:p>
                  </a:txBody>
                  <a:tcPr/>
                </a:tc>
              </a:tr>
            </a:tbl>
          </a:graphicData>
        </a:graphic>
      </p:graphicFrame>
    </p:spTree>
    <p:extLst>
      <p:ext uri="{BB962C8B-B14F-4D97-AF65-F5344CB8AC3E}">
        <p14:creationId xmlns:p14="http://schemas.microsoft.com/office/powerpoint/2010/main" val="120913063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t>
            </a:r>
            <a:r>
              <a:rPr lang="en-US" dirty="0" err="1" smtClean="0"/>
              <a:t>Config</a:t>
            </a:r>
            <a:r>
              <a:rPr lang="en-US" dirty="0" smtClean="0"/>
              <a:t> File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6593175"/>
              </p:ext>
            </p:extLst>
          </p:nvPr>
        </p:nvGraphicFramePr>
        <p:xfrm>
          <a:off x="1164253" y="1718041"/>
          <a:ext cx="10620310" cy="2737485"/>
        </p:xfrm>
        <a:graphic>
          <a:graphicData uri="http://schemas.openxmlformats.org/drawingml/2006/table">
            <a:tbl>
              <a:tblPr firstRow="1" bandRow="1">
                <a:tableStyleId>{5C22544A-7EE6-4342-B048-85BDC9FD1C3A}</a:tableStyleId>
              </a:tblPr>
              <a:tblGrid>
                <a:gridCol w="2428033"/>
                <a:gridCol w="2258008"/>
                <a:gridCol w="5934269"/>
              </a:tblGrid>
              <a:tr h="370840">
                <a:tc>
                  <a:txBody>
                    <a:bodyPr/>
                    <a:lstStyle/>
                    <a:p>
                      <a:pPr algn="ctr" fontAlgn="ctr"/>
                      <a:r>
                        <a:rPr lang="en-US" sz="1800" b="1" i="0" u="none" strike="noStrike" dirty="0">
                          <a:solidFill>
                            <a:srgbClr val="000000"/>
                          </a:solidFill>
                          <a:effectLst/>
                          <a:latin typeface="Calibri" panose="020F0502020204030204" pitchFamily="34" charset="0"/>
                        </a:rPr>
                        <a:t>Configuration level</a:t>
                      </a:r>
                    </a:p>
                  </a:txBody>
                  <a:tcPr marL="9525" marR="9525" marT="9525" marB="0" anchor="ctr"/>
                </a:tc>
                <a:tc>
                  <a:txBody>
                    <a:bodyPr/>
                    <a:lstStyle/>
                    <a:p>
                      <a:pPr algn="ctr" fontAlgn="ctr"/>
                      <a:r>
                        <a:rPr lang="en-US" sz="1800" b="1" i="0" u="none" strike="noStrike">
                          <a:solidFill>
                            <a:srgbClr val="000000"/>
                          </a:solidFill>
                          <a:effectLst/>
                          <a:latin typeface="Calibri" panose="020F0502020204030204" pitchFamily="34" charset="0"/>
                        </a:rPr>
                        <a:t>File name</a:t>
                      </a:r>
                    </a:p>
                  </a:txBody>
                  <a:tcPr marL="9525" marR="9525" marT="9525" marB="0" anchor="ctr"/>
                </a:tc>
                <a:tc>
                  <a:txBody>
                    <a:bodyPr/>
                    <a:lstStyle/>
                    <a:p>
                      <a:pPr algn="ctr" fontAlgn="ctr"/>
                      <a:r>
                        <a:rPr lang="en-US" sz="1800" b="1" i="0" u="none" strike="noStrike" dirty="0">
                          <a:solidFill>
                            <a:srgbClr val="000000"/>
                          </a:solidFill>
                          <a:effectLst/>
                          <a:latin typeface="Calibri" panose="020F0502020204030204" pitchFamily="34" charset="0"/>
                        </a:rPr>
                        <a:t>File description</a:t>
                      </a:r>
                    </a:p>
                  </a:txBody>
                  <a:tcPr marL="9525" marR="9525" marT="9525" marB="0" anchor="ctr"/>
                </a:tc>
              </a:tr>
              <a:tr h="370840">
                <a:tc>
                  <a:txBody>
                    <a:bodyPr/>
                    <a:lstStyle/>
                    <a:p>
                      <a:pPr algn="l" fontAlgn="ctr"/>
                      <a:r>
                        <a:rPr lang="en-US" sz="1100" b="0" i="0" u="none" strike="noStrike">
                          <a:solidFill>
                            <a:srgbClr val="000000"/>
                          </a:solidFill>
                          <a:effectLst/>
                          <a:latin typeface="Calibri" panose="020F0502020204030204" pitchFamily="34" charset="0"/>
                        </a:rPr>
                        <a:t>Server</a:t>
                      </a:r>
                    </a:p>
                  </a:txBody>
                  <a:tcPr marL="9525" marR="9525" marT="9525" marB="0" anchor="ctr"/>
                </a:tc>
                <a:tc>
                  <a:txBody>
                    <a:bodyPr/>
                    <a:lstStyle/>
                    <a:p>
                      <a:pPr algn="l" fontAlgn="ctr"/>
                      <a:r>
                        <a:rPr lang="en-US" sz="1100" b="0" i="0" u="none" strike="noStrike" dirty="0" err="1">
                          <a:solidFill>
                            <a:srgbClr val="000000"/>
                          </a:solidFill>
                          <a:effectLst/>
                          <a:latin typeface="Calibri" panose="020F0502020204030204" pitchFamily="34" charset="0"/>
                        </a:rPr>
                        <a:t>Machine.config</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b="0" i="0" u="none" strike="noStrike" dirty="0" smtClean="0">
                          <a:solidFill>
                            <a:srgbClr val="000000"/>
                          </a:solidFill>
                          <a:effectLst/>
                          <a:latin typeface="Calibri" panose="020F0502020204030204" pitchFamily="34" charset="0"/>
                        </a:rPr>
                        <a:t>contains </a:t>
                      </a:r>
                      <a:r>
                        <a:rPr lang="en-US" sz="1100" b="0" i="0" u="none" strike="noStrike" dirty="0">
                          <a:solidFill>
                            <a:srgbClr val="000000"/>
                          </a:solidFill>
                          <a:effectLst/>
                          <a:latin typeface="Calibri" panose="020F0502020204030204" pitchFamily="34" charset="0"/>
                        </a:rPr>
                        <a:t>the ASP.NET schema for all of the Web applications on the </a:t>
                      </a:r>
                      <a:r>
                        <a:rPr lang="en-US" sz="1100" b="0" i="0" u="none" strike="noStrike" dirty="0" smtClean="0">
                          <a:solidFill>
                            <a:srgbClr val="000000"/>
                          </a:solidFill>
                          <a:effectLst/>
                          <a:latin typeface="Calibri" panose="020F0502020204030204" pitchFamily="34" charset="0"/>
                        </a:rPr>
                        <a:t>server</a:t>
                      </a:r>
                      <a:endParaRPr lang="en-US" sz="1100" b="0" i="0" u="none" strike="noStrike" dirty="0">
                        <a:solidFill>
                          <a:srgbClr val="000000"/>
                        </a:solidFill>
                        <a:effectLst/>
                        <a:latin typeface="Calibri" panose="020F0502020204030204" pitchFamily="34" charset="0"/>
                      </a:endParaRPr>
                    </a:p>
                  </a:txBody>
                  <a:tcPr marL="9525" marR="9525" marT="9525" marB="0" anchor="ctr"/>
                </a:tc>
              </a:tr>
              <a:tr h="370840">
                <a:tc>
                  <a:txBody>
                    <a:bodyPr/>
                    <a:lstStyle/>
                    <a:p>
                      <a:pPr algn="l" fontAlgn="ctr"/>
                      <a:r>
                        <a:rPr lang="en-US" sz="1100" b="0" i="0" u="none" strike="noStrike" dirty="0">
                          <a:solidFill>
                            <a:srgbClr val="000000"/>
                          </a:solidFill>
                          <a:effectLst/>
                          <a:latin typeface="Calibri" panose="020F0502020204030204" pitchFamily="34" charset="0"/>
                        </a:rPr>
                        <a:t>Root Web</a:t>
                      </a:r>
                    </a:p>
                  </a:txBody>
                  <a:tcPr marL="9525" marR="9525" marT="9525" marB="0" anchor="ctr"/>
                </a:tc>
                <a:tc>
                  <a:txBody>
                    <a:bodyPr/>
                    <a:lstStyle/>
                    <a:p>
                      <a:pPr algn="l" fontAlgn="ctr"/>
                      <a:r>
                        <a:rPr lang="en-US" sz="1100" b="0" i="0" u="none" strike="noStrike">
                          <a:solidFill>
                            <a:srgbClr val="000000"/>
                          </a:solidFill>
                          <a:effectLst/>
                          <a:latin typeface="Calibri" panose="020F0502020204030204" pitchFamily="34" charset="0"/>
                        </a:rPr>
                        <a:t>Web.config</a:t>
                      </a:r>
                    </a:p>
                  </a:txBody>
                  <a:tcPr marL="9525" marR="9525" marT="9525" marB="0" anchor="ctr"/>
                </a:tc>
                <a:tc>
                  <a:txBody>
                    <a:bodyPr/>
                    <a:lstStyle/>
                    <a:p>
                      <a:pPr algn="l" fontAlgn="ctr"/>
                      <a:r>
                        <a:rPr lang="en-US" sz="1100" b="0" i="0" u="none" strike="noStrike" dirty="0">
                          <a:solidFill>
                            <a:srgbClr val="000000"/>
                          </a:solidFill>
                          <a:effectLst/>
                          <a:latin typeface="Calibri" panose="020F0502020204030204" pitchFamily="34" charset="0"/>
                        </a:rPr>
                        <a:t>The </a:t>
                      </a:r>
                      <a:r>
                        <a:rPr lang="en-US" sz="1100" b="0" i="0" u="none" strike="noStrike" dirty="0" err="1">
                          <a:solidFill>
                            <a:srgbClr val="000000"/>
                          </a:solidFill>
                          <a:effectLst/>
                          <a:latin typeface="Calibri" panose="020F0502020204030204" pitchFamily="34" charset="0"/>
                        </a:rPr>
                        <a:t>Web.config</a:t>
                      </a:r>
                      <a:r>
                        <a:rPr lang="en-US" sz="1100" b="0" i="0" u="none" strike="noStrike" dirty="0">
                          <a:solidFill>
                            <a:srgbClr val="000000"/>
                          </a:solidFill>
                          <a:effectLst/>
                          <a:latin typeface="Calibri" panose="020F0502020204030204" pitchFamily="34" charset="0"/>
                        </a:rPr>
                        <a:t> file for the server is stored in the same directory as the </a:t>
                      </a:r>
                      <a:r>
                        <a:rPr lang="en-US" sz="1100" b="0" i="0" u="none" strike="noStrike" dirty="0" err="1">
                          <a:solidFill>
                            <a:srgbClr val="000000"/>
                          </a:solidFill>
                          <a:effectLst/>
                          <a:latin typeface="Calibri" panose="020F0502020204030204" pitchFamily="34" charset="0"/>
                        </a:rPr>
                        <a:t>Machine.config</a:t>
                      </a:r>
                      <a:r>
                        <a:rPr lang="en-US" sz="1100" b="0" i="0" u="none" strike="noStrike" dirty="0">
                          <a:solidFill>
                            <a:srgbClr val="000000"/>
                          </a:solidFill>
                          <a:effectLst/>
                          <a:latin typeface="Calibri" panose="020F0502020204030204" pitchFamily="34" charset="0"/>
                        </a:rPr>
                        <a:t> file and contains default values for most of the </a:t>
                      </a:r>
                      <a:r>
                        <a:rPr lang="en-US" sz="1100" b="0" i="0" u="none" strike="noStrike" dirty="0" err="1">
                          <a:solidFill>
                            <a:srgbClr val="000000"/>
                          </a:solidFill>
                          <a:effectLst/>
                          <a:latin typeface="Calibri" panose="020F0502020204030204" pitchFamily="34" charset="0"/>
                        </a:rPr>
                        <a:t>system.web</a:t>
                      </a:r>
                      <a:r>
                        <a:rPr lang="en-US" sz="1100" b="0" i="0" u="none" strike="noStrike" dirty="0">
                          <a:solidFill>
                            <a:srgbClr val="000000"/>
                          </a:solidFill>
                          <a:effectLst/>
                          <a:latin typeface="Calibri" panose="020F0502020204030204" pitchFamily="34" charset="0"/>
                        </a:rPr>
                        <a:t> configuration sections. </a:t>
                      </a:r>
                      <a:r>
                        <a:rPr lang="en-US" sz="1100" b="0" i="0" u="none" strike="noStrike" dirty="0" smtClean="0">
                          <a:solidFill>
                            <a:srgbClr val="000000"/>
                          </a:solidFill>
                          <a:effectLst/>
                          <a:latin typeface="Calibri" panose="020F0502020204030204" pitchFamily="34" charset="0"/>
                        </a:rPr>
                        <a:t>this </a:t>
                      </a:r>
                      <a:r>
                        <a:rPr lang="en-US" sz="1100" b="0" i="0" u="none" strike="noStrike" dirty="0">
                          <a:solidFill>
                            <a:srgbClr val="000000"/>
                          </a:solidFill>
                          <a:effectLst/>
                          <a:latin typeface="Calibri" panose="020F0502020204030204" pitchFamily="34" charset="0"/>
                        </a:rPr>
                        <a:t>file is merged second from the top in the configuration hierarchy.</a:t>
                      </a:r>
                    </a:p>
                  </a:txBody>
                  <a:tcPr marL="9525" marR="9525" marT="9525" marB="0" anchor="ctr"/>
                </a:tc>
              </a:tr>
              <a:tr h="370840">
                <a:tc>
                  <a:txBody>
                    <a:bodyPr/>
                    <a:lstStyle/>
                    <a:p>
                      <a:pPr algn="l" fontAlgn="ctr"/>
                      <a:r>
                        <a:rPr lang="en-US" sz="1100" b="0" i="0" u="none" strike="noStrike" dirty="0">
                          <a:solidFill>
                            <a:srgbClr val="000000"/>
                          </a:solidFill>
                          <a:effectLst/>
                          <a:latin typeface="Calibri" panose="020F0502020204030204" pitchFamily="34" charset="0"/>
                        </a:rPr>
                        <a:t>Web site</a:t>
                      </a:r>
                    </a:p>
                  </a:txBody>
                  <a:tcPr marL="9525" marR="9525" marT="9525" marB="0" anchor="ctr"/>
                </a:tc>
                <a:tc>
                  <a:txBody>
                    <a:bodyPr/>
                    <a:lstStyle/>
                    <a:p>
                      <a:pPr algn="l" fontAlgn="ctr"/>
                      <a:r>
                        <a:rPr lang="en-US" sz="1100" b="0" i="0" u="none" strike="noStrike">
                          <a:solidFill>
                            <a:srgbClr val="000000"/>
                          </a:solidFill>
                          <a:effectLst/>
                          <a:latin typeface="Calibri" panose="020F0502020204030204" pitchFamily="34" charset="0"/>
                        </a:rPr>
                        <a:t>Web.config</a:t>
                      </a:r>
                    </a:p>
                  </a:txBody>
                  <a:tcPr marL="9525" marR="9525" marT="9525" marB="0" anchor="ctr"/>
                </a:tc>
                <a:tc>
                  <a:txBody>
                    <a:bodyPr/>
                    <a:lstStyle/>
                    <a:p>
                      <a:pPr algn="l" fontAlgn="ctr"/>
                      <a:r>
                        <a:rPr lang="en-US" sz="1100" b="0" i="0" u="none" strike="noStrike" dirty="0" smtClean="0">
                          <a:solidFill>
                            <a:srgbClr val="000000"/>
                          </a:solidFill>
                          <a:effectLst/>
                          <a:latin typeface="Calibri" panose="020F0502020204030204" pitchFamily="34" charset="0"/>
                        </a:rPr>
                        <a:t>for </a:t>
                      </a:r>
                      <a:r>
                        <a:rPr lang="en-US" sz="1100" b="0" i="0" u="none" strike="noStrike" dirty="0">
                          <a:solidFill>
                            <a:srgbClr val="000000"/>
                          </a:solidFill>
                          <a:effectLst/>
                          <a:latin typeface="Calibri" panose="020F0502020204030204" pitchFamily="34" charset="0"/>
                        </a:rPr>
                        <a:t>a specific Web site </a:t>
                      </a:r>
                    </a:p>
                  </a:txBody>
                  <a:tcPr marL="9525" marR="9525" marT="9525" marB="0" anchor="ctr"/>
                </a:tc>
              </a:tr>
              <a:tr h="370840">
                <a:tc>
                  <a:txBody>
                    <a:bodyPr/>
                    <a:lstStyle/>
                    <a:p>
                      <a:pPr algn="l" fontAlgn="ctr"/>
                      <a:r>
                        <a:rPr lang="en-US" sz="1100" b="0" i="0" u="none" strike="noStrike" dirty="0">
                          <a:solidFill>
                            <a:srgbClr val="000000"/>
                          </a:solidFill>
                          <a:effectLst/>
                          <a:latin typeface="Calibri" panose="020F0502020204030204" pitchFamily="34" charset="0"/>
                        </a:rPr>
                        <a:t>ASP.NET application root directory</a:t>
                      </a:r>
                    </a:p>
                  </a:txBody>
                  <a:tcPr marL="9525" marR="9525" marT="9525" marB="0" anchor="ctr"/>
                </a:tc>
                <a:tc>
                  <a:txBody>
                    <a:bodyPr/>
                    <a:lstStyle/>
                    <a:p>
                      <a:pPr algn="l" fontAlgn="ctr"/>
                      <a:r>
                        <a:rPr lang="en-US" sz="1100" b="0" i="0" u="none" strike="noStrike">
                          <a:solidFill>
                            <a:srgbClr val="000000"/>
                          </a:solidFill>
                          <a:effectLst/>
                          <a:latin typeface="Calibri" panose="020F0502020204030204" pitchFamily="34" charset="0"/>
                        </a:rPr>
                        <a:t>Web.config</a:t>
                      </a:r>
                    </a:p>
                  </a:txBody>
                  <a:tcPr marL="9525" marR="9525" marT="9525" marB="0" anchor="ctr"/>
                </a:tc>
                <a:tc>
                  <a:txBody>
                    <a:bodyPr/>
                    <a:lstStyle/>
                    <a:p>
                      <a:pPr algn="l" fontAlgn="ctr"/>
                      <a:r>
                        <a:rPr lang="en-US" sz="1100" b="0" i="0" u="none" strike="noStrike" dirty="0">
                          <a:solidFill>
                            <a:srgbClr val="000000"/>
                          </a:solidFill>
                          <a:effectLst/>
                          <a:latin typeface="Calibri" panose="020F0502020204030204" pitchFamily="34" charset="0"/>
                        </a:rPr>
                        <a:t>The </a:t>
                      </a:r>
                      <a:r>
                        <a:rPr lang="en-US" sz="1100" b="0" i="0" u="none" strike="noStrike" dirty="0" err="1">
                          <a:solidFill>
                            <a:srgbClr val="000000"/>
                          </a:solidFill>
                          <a:effectLst/>
                          <a:latin typeface="Calibri" panose="020F0502020204030204" pitchFamily="34" charset="0"/>
                        </a:rPr>
                        <a:t>Web.config</a:t>
                      </a:r>
                      <a:r>
                        <a:rPr lang="en-US" sz="1100" b="0" i="0" u="none" strike="noStrike" dirty="0">
                          <a:solidFill>
                            <a:srgbClr val="000000"/>
                          </a:solidFill>
                          <a:effectLst/>
                          <a:latin typeface="Calibri" panose="020F0502020204030204" pitchFamily="34" charset="0"/>
                        </a:rPr>
                        <a:t> file for a specific ASP.NET application is located in the root directory of the application and contains settings that apply to the Web </a:t>
                      </a:r>
                      <a:r>
                        <a:rPr lang="en-US" sz="1100" b="0" i="0" u="none" strike="noStrike" dirty="0" smtClean="0">
                          <a:solidFill>
                            <a:srgbClr val="000000"/>
                          </a:solidFill>
                          <a:effectLst/>
                          <a:latin typeface="Calibri" panose="020F0502020204030204" pitchFamily="34" charset="0"/>
                        </a:rPr>
                        <a:t>application</a:t>
                      </a:r>
                      <a:endParaRPr lang="en-US" sz="1100" b="0" i="0" u="none" strike="noStrike" dirty="0">
                        <a:solidFill>
                          <a:srgbClr val="000000"/>
                        </a:solidFill>
                        <a:effectLst/>
                        <a:latin typeface="Calibri" panose="020F0502020204030204" pitchFamily="34" charset="0"/>
                      </a:endParaRPr>
                    </a:p>
                  </a:txBody>
                  <a:tcPr marL="9525" marR="9525" marT="9525" marB="0" anchor="ctr"/>
                </a:tc>
              </a:tr>
              <a:tr h="370840">
                <a:tc>
                  <a:txBody>
                    <a:bodyPr/>
                    <a:lstStyle/>
                    <a:p>
                      <a:pPr algn="l" fontAlgn="ctr"/>
                      <a:r>
                        <a:rPr lang="en-US" sz="1100" b="0" i="0" u="none" strike="noStrike" dirty="0">
                          <a:solidFill>
                            <a:srgbClr val="000000"/>
                          </a:solidFill>
                          <a:effectLst/>
                          <a:latin typeface="Calibri" panose="020F0502020204030204" pitchFamily="34" charset="0"/>
                        </a:rPr>
                        <a:t>ASP.NET application subdirectory</a:t>
                      </a:r>
                    </a:p>
                  </a:txBody>
                  <a:tcPr marL="9525" marR="9525" marT="9525" marB="0" anchor="ctr"/>
                </a:tc>
                <a:tc>
                  <a:txBody>
                    <a:bodyPr/>
                    <a:lstStyle/>
                    <a:p>
                      <a:pPr algn="l" fontAlgn="ctr"/>
                      <a:r>
                        <a:rPr lang="en-US" sz="1100" b="0" i="0" u="none" strike="noStrike">
                          <a:solidFill>
                            <a:srgbClr val="000000"/>
                          </a:solidFill>
                          <a:effectLst/>
                          <a:latin typeface="Calibri" panose="020F0502020204030204" pitchFamily="34" charset="0"/>
                        </a:rPr>
                        <a:t>Web.config</a:t>
                      </a:r>
                    </a:p>
                  </a:txBody>
                  <a:tcPr marL="9525" marR="9525" marT="9525" marB="0" anchor="ctr"/>
                </a:tc>
                <a:tc>
                  <a:txBody>
                    <a:bodyPr/>
                    <a:lstStyle/>
                    <a:p>
                      <a:pPr algn="l" fontAlgn="ctr"/>
                      <a:r>
                        <a:rPr lang="en-US" sz="1100" b="0" i="0" u="none" strike="noStrike" dirty="0">
                          <a:solidFill>
                            <a:srgbClr val="000000"/>
                          </a:solidFill>
                          <a:effectLst/>
                          <a:latin typeface="Calibri" panose="020F0502020204030204" pitchFamily="34" charset="0"/>
                        </a:rPr>
                        <a:t>The </a:t>
                      </a:r>
                      <a:r>
                        <a:rPr lang="en-US" sz="1100" b="0" i="0" u="none" strike="noStrike" dirty="0" err="1">
                          <a:solidFill>
                            <a:srgbClr val="000000"/>
                          </a:solidFill>
                          <a:effectLst/>
                          <a:latin typeface="Calibri" panose="020F0502020204030204" pitchFamily="34" charset="0"/>
                        </a:rPr>
                        <a:t>Web.config</a:t>
                      </a:r>
                      <a:r>
                        <a:rPr lang="en-US" sz="1100" b="0" i="0" u="none" strike="noStrike" dirty="0">
                          <a:solidFill>
                            <a:srgbClr val="000000"/>
                          </a:solidFill>
                          <a:effectLst/>
                          <a:latin typeface="Calibri" panose="020F0502020204030204" pitchFamily="34" charset="0"/>
                        </a:rPr>
                        <a:t> file for an application subdirectory contains settings that apply to this </a:t>
                      </a:r>
                      <a:r>
                        <a:rPr lang="en-US" sz="1100" b="0" i="0" u="none" strike="noStrike" dirty="0" smtClean="0">
                          <a:solidFill>
                            <a:srgbClr val="000000"/>
                          </a:solidFill>
                          <a:effectLst/>
                          <a:latin typeface="Calibri" panose="020F0502020204030204" pitchFamily="34" charset="0"/>
                        </a:rPr>
                        <a:t>subdirectory</a:t>
                      </a:r>
                      <a:endParaRPr lang="en-US" sz="1100" b="0" i="0" u="none" strike="noStrike" dirty="0">
                        <a:solidFill>
                          <a:srgbClr val="000000"/>
                        </a:solidFill>
                        <a:effectLst/>
                        <a:latin typeface="Calibri" panose="020F0502020204030204" pitchFamily="34" charset="0"/>
                      </a:endParaRPr>
                    </a:p>
                  </a:txBody>
                  <a:tcPr marL="9525" marR="9525" marT="9525" marB="0" anchor="ctr"/>
                </a:tc>
              </a:tr>
              <a:tr h="370840">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99673990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Tools and Techniques</a:t>
            </a:r>
            <a:endParaRPr lang="en-US" dirty="0"/>
          </a:p>
        </p:txBody>
      </p:sp>
    </p:spTree>
    <p:extLst>
      <p:ext uri="{BB962C8B-B14F-4D97-AF65-F5344CB8AC3E}">
        <p14:creationId xmlns:p14="http://schemas.microsoft.com/office/powerpoint/2010/main" val="107140704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Type of Application</a:t>
            </a:r>
            <a:endParaRPr lang="en-US" dirty="0"/>
          </a:p>
        </p:txBody>
      </p:sp>
      <p:sp>
        <p:nvSpPr>
          <p:cNvPr id="4" name="Content Placeholder 3"/>
          <p:cNvSpPr>
            <a:spLocks noGrp="1"/>
          </p:cNvSpPr>
          <p:nvPr>
            <p:ph idx="1"/>
          </p:nvPr>
        </p:nvSpPr>
        <p:spPr>
          <a:xfrm>
            <a:off x="508000" y="1412875"/>
            <a:ext cx="11176000" cy="3151632"/>
          </a:xfrm>
        </p:spPr>
        <p:txBody>
          <a:bodyPr/>
          <a:lstStyle/>
          <a:p>
            <a:r>
              <a:rPr lang="en-US" dirty="0" smtClean="0"/>
              <a:t>Web Forms</a:t>
            </a:r>
          </a:p>
          <a:p>
            <a:r>
              <a:rPr lang="en-US" dirty="0" smtClean="0"/>
              <a:t>MVC</a:t>
            </a:r>
          </a:p>
          <a:p>
            <a:r>
              <a:rPr lang="en-US" dirty="0" smtClean="0"/>
              <a:t>Web Api</a:t>
            </a:r>
          </a:p>
          <a:p>
            <a:r>
              <a:rPr lang="en-US" dirty="0" smtClean="0"/>
              <a:t>Single page Application</a:t>
            </a:r>
          </a:p>
          <a:p>
            <a:r>
              <a:rPr lang="en-US" dirty="0" smtClean="0"/>
              <a:t>Azure Mobile Services</a:t>
            </a:r>
          </a:p>
          <a:p>
            <a:r>
              <a:rPr lang="en-US" dirty="0" smtClean="0"/>
              <a:t>Empty</a:t>
            </a:r>
            <a:endParaRPr lang="en-US" dirty="0"/>
          </a:p>
        </p:txBody>
      </p:sp>
    </p:spTree>
    <p:extLst>
      <p:ext uri="{BB962C8B-B14F-4D97-AF65-F5344CB8AC3E}">
        <p14:creationId xmlns:p14="http://schemas.microsoft.com/office/powerpoint/2010/main" val="413878300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Forms</a:t>
            </a:r>
            <a:endParaRPr lang="en-US" dirty="0"/>
          </a:p>
        </p:txBody>
      </p:sp>
      <p:sp>
        <p:nvSpPr>
          <p:cNvPr id="3" name="Content Placeholder 2"/>
          <p:cNvSpPr>
            <a:spLocks noGrp="1"/>
          </p:cNvSpPr>
          <p:nvPr>
            <p:ph idx="1"/>
          </p:nvPr>
        </p:nvSpPr>
        <p:spPr>
          <a:xfrm>
            <a:off x="508000" y="1104964"/>
            <a:ext cx="6275355" cy="5286505"/>
          </a:xfrm>
        </p:spPr>
        <p:txBody>
          <a:bodyPr/>
          <a:lstStyle/>
          <a:p>
            <a:r>
              <a:rPr lang="en-US" dirty="0" smtClean="0"/>
              <a:t>Familiar control and event based programming model</a:t>
            </a:r>
          </a:p>
          <a:p>
            <a:r>
              <a:rPr lang="en-US" dirty="0" smtClean="0"/>
              <a:t>Controls encapsulate HTML 5, CSS and JS</a:t>
            </a:r>
          </a:p>
          <a:p>
            <a:r>
              <a:rPr lang="en-US" dirty="0" smtClean="0"/>
              <a:t>Rich UI Controls – data grids, charts, Ajax</a:t>
            </a:r>
          </a:p>
          <a:p>
            <a:r>
              <a:rPr lang="en-US" dirty="0" smtClean="0"/>
              <a:t>Browser variations handled for you</a:t>
            </a:r>
          </a:p>
          <a:p>
            <a:r>
              <a:rPr lang="en-US" dirty="0" smtClean="0"/>
              <a:t>Programming model – UI Controls and wiring event handlers</a:t>
            </a:r>
          </a:p>
          <a:p>
            <a:pPr marL="0" indent="0">
              <a:buNone/>
            </a:pPr>
            <a:endParaRPr lang="en-US" dirty="0"/>
          </a:p>
        </p:txBody>
      </p:sp>
    </p:spTree>
    <p:extLst>
      <p:ext uri="{BB962C8B-B14F-4D97-AF65-F5344CB8AC3E}">
        <p14:creationId xmlns:p14="http://schemas.microsoft.com/office/powerpoint/2010/main" val="203035638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Forms</a:t>
            </a:r>
            <a:endParaRPr lang="en-US" dirty="0"/>
          </a:p>
        </p:txBody>
      </p:sp>
      <p:sp>
        <p:nvSpPr>
          <p:cNvPr id="3" name="Content Placeholder 2"/>
          <p:cNvSpPr>
            <a:spLocks noGrp="1"/>
          </p:cNvSpPr>
          <p:nvPr>
            <p:ph idx="1"/>
          </p:nvPr>
        </p:nvSpPr>
        <p:spPr>
          <a:xfrm>
            <a:off x="508000" y="1412875"/>
            <a:ext cx="4483878" cy="984885"/>
          </a:xfrm>
        </p:spPr>
        <p:txBody>
          <a:bodyPr/>
          <a:lstStyle/>
          <a:p>
            <a:r>
              <a:rPr lang="en-US" dirty="0" smtClean="0"/>
              <a:t>Rich Server Controls</a:t>
            </a:r>
          </a:p>
          <a:p>
            <a:r>
              <a:rPr lang="en-US" dirty="0" smtClean="0"/>
              <a:t>View State Support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2039" y="603320"/>
            <a:ext cx="1864929" cy="2603994"/>
          </a:xfrm>
          <a:prstGeom prst="rect">
            <a:avLst/>
          </a:prstGeom>
        </p:spPr>
      </p:pic>
    </p:spTree>
    <p:extLst>
      <p:ext uri="{BB962C8B-B14F-4D97-AF65-F5344CB8AC3E}">
        <p14:creationId xmlns:p14="http://schemas.microsoft.com/office/powerpoint/2010/main" val="321836798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2_ASPNET35Them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otalTime>3171</TotalTime>
  <Words>1519</Words>
  <Application>Microsoft Office PowerPoint</Application>
  <PresentationFormat>Widescreen</PresentationFormat>
  <Paragraphs>207</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inherit</vt:lpstr>
      <vt:lpstr>Segoe</vt:lpstr>
      <vt:lpstr>2_ASPNET35Theme</vt:lpstr>
      <vt:lpstr>Web Application Overview</vt:lpstr>
      <vt:lpstr>The Web Browser</vt:lpstr>
      <vt:lpstr>HTTP Status Code</vt:lpstr>
      <vt:lpstr>Creating Web Site</vt:lpstr>
      <vt:lpstr>Web Config File</vt:lpstr>
      <vt:lpstr>Tools and Techniques</vt:lpstr>
      <vt:lpstr>Type of Application</vt:lpstr>
      <vt:lpstr>Web Forms</vt:lpstr>
      <vt:lpstr>Web Forms</vt:lpstr>
      <vt:lpstr>MVC</vt:lpstr>
      <vt:lpstr>Web Forms Vs MVC</vt:lpstr>
      <vt:lpstr>We Forms Vs MVC</vt:lpstr>
      <vt:lpstr>Web Api – Rest based services</vt:lpstr>
      <vt:lpstr>Azure Mobile Services</vt:lpstr>
      <vt:lpstr>Summary</vt:lpstr>
      <vt:lpstr>Summary</vt:lpstr>
      <vt:lpstr>Web Forms Application</vt:lpstr>
      <vt:lpstr>Web Forms Application</vt:lpstr>
      <vt:lpstr>Project Structure</vt:lpstr>
      <vt:lpstr>Project Structure</vt:lpstr>
      <vt:lpstr>Project Structure</vt:lpstr>
      <vt:lpstr>Project Structure</vt:lpstr>
      <vt:lpstr>Project Structure</vt:lpstr>
      <vt:lpstr>Project Structure</vt:lpstr>
      <vt:lpstr>Project Structure</vt:lpstr>
      <vt:lpstr>Basic Web Forms</vt:lpstr>
      <vt:lpstr>WEB Forms</vt:lpstr>
      <vt:lpstr>Tracking sessions</vt:lpstr>
      <vt:lpstr>State Management</vt:lpstr>
      <vt:lpstr>Page Life Cycle Events (review)</vt:lpstr>
      <vt:lpstr>WEB Forms</vt:lpstr>
      <vt:lpstr>Web Forms and JavaScript</vt:lpstr>
      <vt:lpstr>Additional Content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 Overview</dc:title>
  <dc:creator>Raj Krishnan</dc:creator>
  <cp:lastModifiedBy>Raj Krishnan</cp:lastModifiedBy>
  <cp:revision>65</cp:revision>
  <dcterms:created xsi:type="dcterms:W3CDTF">2014-09-12T18:56:36Z</dcterms:created>
  <dcterms:modified xsi:type="dcterms:W3CDTF">2015-09-08T22:59:03Z</dcterms:modified>
</cp:coreProperties>
</file>