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8"/>
  </p:notesMasterIdLst>
  <p:handoutMasterIdLst>
    <p:handoutMasterId r:id="rId19"/>
  </p:handoutMasterIdLst>
  <p:sldIdLst>
    <p:sldId id="390" r:id="rId3"/>
    <p:sldId id="460" r:id="rId4"/>
    <p:sldId id="461" r:id="rId5"/>
    <p:sldId id="474" r:id="rId6"/>
    <p:sldId id="475" r:id="rId7"/>
    <p:sldId id="477" r:id="rId8"/>
    <p:sldId id="478" r:id="rId9"/>
    <p:sldId id="479" r:id="rId10"/>
    <p:sldId id="468" r:id="rId11"/>
    <p:sldId id="471" r:id="rId12"/>
    <p:sldId id="470" r:id="rId13"/>
    <p:sldId id="472" r:id="rId14"/>
    <p:sldId id="481" r:id="rId15"/>
    <p:sldId id="482" r:id="rId16"/>
    <p:sldId id="480" r:id="rId17"/>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69696"/>
    <a:srgbClr val="222222"/>
    <a:srgbClr val="18B2B6"/>
    <a:srgbClr val="0033C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7474" autoAdjust="0"/>
  </p:normalViewPr>
  <p:slideViewPr>
    <p:cSldViewPr>
      <p:cViewPr varScale="1">
        <p:scale>
          <a:sx n="91" d="100"/>
          <a:sy n="91" d="100"/>
        </p:scale>
        <p:origin x="213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Goo</a:t>
            </a:r>
            <a:r>
              <a:rPr lang="en-US" baseline="0" dirty="0" smtClean="0"/>
              <a:t>d Morning,</a:t>
            </a:r>
          </a:p>
          <a:p>
            <a:pPr lvl="1"/>
            <a:endParaRPr lang="en-US" baseline="0" dirty="0" smtClean="0"/>
          </a:p>
          <a:p>
            <a:pPr marL="628650" lvl="1" indent="-171450">
              <a:buFont typeface="Wingdings" panose="05000000000000000000" pitchFamily="2" charset="2"/>
              <a:buChar char="Ø"/>
            </a:pPr>
            <a:r>
              <a:rPr lang="en-US" baseline="0" dirty="0" smtClean="0"/>
              <a:t>My group and I are going to presenting our analysis of Executive Compensation, text mining analysis of the Question and Answer section of the SEC filings and the KEI’s identified.</a:t>
            </a:r>
          </a:p>
          <a:p>
            <a:pPr marL="628650" lvl="1" indent="-171450">
              <a:buFont typeface="Wingdings" panose="05000000000000000000" pitchFamily="2" charset="2"/>
              <a:buChar char="Ø"/>
            </a:pPr>
            <a:endParaRPr lang="en-US" baseline="0" dirty="0" smtClean="0"/>
          </a:p>
          <a:p>
            <a:pPr marL="628650" lvl="1" indent="-171450">
              <a:buFont typeface="Wingdings" panose="05000000000000000000" pitchFamily="2" charset="2"/>
              <a:buChar char="Ø"/>
            </a:pPr>
            <a:r>
              <a:rPr lang="en-US" baseline="0" dirty="0" smtClean="0"/>
              <a:t>For our analysis we have chosen Electronic Arts as our company.</a:t>
            </a:r>
          </a:p>
          <a:p>
            <a:pPr marL="628650" lvl="1" indent="-171450">
              <a:buFont typeface="Wingdings" panose="05000000000000000000" pitchFamily="2" charset="2"/>
              <a:buChar char="Ø"/>
            </a:pPr>
            <a:endParaRPr lang="en-US" baseline="0" dirty="0" smtClean="0"/>
          </a:p>
          <a:p>
            <a:pPr marL="628650" lvl="1" indent="-171450">
              <a:buFont typeface="Wingdings" panose="05000000000000000000" pitchFamily="2" charset="2"/>
              <a:buChar char="Ø"/>
            </a:pPr>
            <a:r>
              <a:rPr lang="en-US" baseline="0" dirty="0" smtClean="0"/>
              <a:t>First I would like to brief you about the agenda for today’s presentation.</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a:t>
            </a:fld>
            <a:endParaRPr lang="en-US"/>
          </a:p>
        </p:txBody>
      </p:sp>
    </p:spTree>
    <p:extLst>
      <p:ext uri="{BB962C8B-B14F-4D97-AF65-F5344CB8AC3E}">
        <p14:creationId xmlns:p14="http://schemas.microsoft.com/office/powerpoint/2010/main" val="308423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We have created a </a:t>
            </a:r>
            <a:r>
              <a:rPr lang="en-US" dirty="0" err="1" smtClean="0"/>
              <a:t>wordcloud</a:t>
            </a:r>
            <a:r>
              <a:rPr lang="en-US" dirty="0" smtClean="0"/>
              <a:t> from the combined Question and</a:t>
            </a:r>
            <a:r>
              <a:rPr lang="en-US" baseline="0" dirty="0" smtClean="0"/>
              <a:t> </a:t>
            </a:r>
            <a:r>
              <a:rPr lang="en-US" dirty="0" smtClean="0"/>
              <a:t>Answer sections collected over the 10 years based on the high frequency words using the </a:t>
            </a:r>
            <a:r>
              <a:rPr lang="en-US" b="1" dirty="0" err="1" smtClean="0"/>
              <a:t>worldcloud</a:t>
            </a:r>
            <a:r>
              <a:rPr lang="en-US" dirty="0" smtClean="0"/>
              <a:t> function</a:t>
            </a:r>
            <a:r>
              <a:rPr lang="en-US" baseline="0" dirty="0" smtClean="0"/>
              <a:t> in R.</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Its evident from the world cloud that the most frequently occurring “word” is proxy that has appeared 557 times in the filing</a:t>
            </a:r>
            <a:r>
              <a:rPr lang="en-US" baseline="0" dirty="0" smtClean="0"/>
              <a:t> </a:t>
            </a:r>
            <a:r>
              <a:rPr lang="en-US" dirty="0" smtClean="0"/>
              <a:t>document followed by “vote” which occurred 408 times, “meeting” 383 times and “shares” 363 times.</a:t>
            </a:r>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249948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1" dirty="0" smtClean="0"/>
              <a:t>“Proxy”</a:t>
            </a:r>
            <a:r>
              <a:rPr lang="en-US" dirty="0" smtClean="0"/>
              <a:t> is the most dominant word because the whole DEF 14a filing is nothing but the proxy statements. These statements consists of all the stock details, award details, salary that are presented to the shareholders who solicit their vote and draw up major company decisions.</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b="1" dirty="0" smtClean="0"/>
              <a:t>“Vote”</a:t>
            </a:r>
            <a:r>
              <a:rPr lang="en-US" dirty="0" smtClean="0"/>
              <a:t> is the next</a:t>
            </a:r>
            <a:r>
              <a:rPr lang="en-US" baseline="0" dirty="0" smtClean="0"/>
              <a:t> predominant word as there were a lot of CEO Changes over the years 2006,2007,2013,2015 there were lot of voting procedure held to elect new CEO.</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a:t>
            </a:r>
            <a:r>
              <a:rPr lang="en-US" b="1" baseline="0" dirty="0" smtClean="0"/>
              <a:t>Meeting</a:t>
            </a:r>
            <a:r>
              <a:rPr lang="en-US" baseline="0" dirty="0" smtClean="0"/>
              <a:t>” is another most occurring word as there were meetings held every year to discuss company progress and take up important decisions.</a:t>
            </a:r>
          </a:p>
          <a:p>
            <a:pPr marL="171450" indent="-171450">
              <a:buFont typeface="Wingdings" panose="05000000000000000000" pitchFamily="2" charset="2"/>
              <a:buChar char="Ø"/>
            </a:pPr>
            <a:endParaRPr lang="en-US" b="1" baseline="0" dirty="0" smtClean="0"/>
          </a:p>
          <a:p>
            <a:pPr marL="171450" indent="-171450">
              <a:buFont typeface="Wingdings" panose="05000000000000000000" pitchFamily="2" charset="2"/>
              <a:buChar char="Ø"/>
            </a:pPr>
            <a:r>
              <a:rPr lang="en-US" b="1" baseline="0" dirty="0" smtClean="0"/>
              <a:t>“Shares</a:t>
            </a:r>
            <a:r>
              <a:rPr lang="en-US" baseline="0" dirty="0" smtClean="0"/>
              <a:t>” </a:t>
            </a:r>
            <a:r>
              <a:rPr lang="en-US" sz="1200" dirty="0" smtClean="0"/>
              <a:t>highlights the volume each board of director owns and also with the bonus each individual gets for the upcoming financial year.</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89630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One of the text mining features in R, is the </a:t>
            </a:r>
            <a:r>
              <a:rPr lang="en-US" sz="1200" kern="1200" dirty="0" err="1" smtClean="0">
                <a:solidFill>
                  <a:schemeClr val="tx1"/>
                </a:solidFill>
                <a:effectLst/>
                <a:latin typeface="Times New Roman" pitchFamily="18" charset="0"/>
                <a:ea typeface="+mn-ea"/>
                <a:cs typeface="+mn-cs"/>
              </a:rPr>
              <a:t>findAssoc</a:t>
            </a:r>
            <a:r>
              <a:rPr lang="en-US" sz="1200" kern="1200" dirty="0" smtClean="0">
                <a:solidFill>
                  <a:schemeClr val="tx1"/>
                </a:solidFill>
                <a:effectLst/>
                <a:latin typeface="Times New Roman" pitchFamily="18" charset="0"/>
                <a:ea typeface="+mn-ea"/>
                <a:cs typeface="+mn-cs"/>
              </a:rPr>
              <a:t> function, where it can be used to find words which associate together.</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For Example,</a:t>
            </a:r>
            <a:r>
              <a:rPr lang="en-US" sz="1200" kern="1200" baseline="0" dirty="0" smtClean="0">
                <a:solidFill>
                  <a:schemeClr val="tx1"/>
                </a:solidFill>
                <a:effectLst/>
                <a:latin typeface="Times New Roman" pitchFamily="18" charset="0"/>
                <a:ea typeface="+mn-ea"/>
                <a:cs typeface="+mn-cs"/>
              </a:rPr>
              <a:t> in our analysis</a:t>
            </a:r>
            <a:r>
              <a:rPr lang="en-US" sz="1200" kern="1200" dirty="0" smtClean="0">
                <a:solidFill>
                  <a:schemeClr val="tx1"/>
                </a:solidFill>
                <a:effectLst/>
                <a:latin typeface="Times New Roman" pitchFamily="18" charset="0"/>
                <a:ea typeface="+mn-ea"/>
                <a:cs typeface="+mn-cs"/>
              </a:rPr>
              <a:t> we found the associated words for the term ‘awards’ using the </a:t>
            </a:r>
            <a:r>
              <a:rPr lang="en-US" sz="1200" kern="1200" dirty="0" err="1" smtClean="0">
                <a:solidFill>
                  <a:schemeClr val="tx1"/>
                </a:solidFill>
                <a:effectLst/>
                <a:latin typeface="Times New Roman" pitchFamily="18" charset="0"/>
                <a:ea typeface="+mn-ea"/>
                <a:cs typeface="+mn-cs"/>
              </a:rPr>
              <a:t>findAssoc</a:t>
            </a:r>
            <a:r>
              <a:rPr lang="en-US" sz="1200" kern="1200" dirty="0" smtClean="0">
                <a:solidFill>
                  <a:schemeClr val="tx1"/>
                </a:solidFill>
                <a:effectLst/>
                <a:latin typeface="Times New Roman" pitchFamily="18" charset="0"/>
                <a:ea typeface="+mn-ea"/>
                <a:cs typeface="+mn-cs"/>
              </a:rPr>
              <a:t> function. We also specify the correlation limit which is a</a:t>
            </a:r>
            <a:r>
              <a:rPr lang="en-US" sz="1200" kern="1200" baseline="0" dirty="0" smtClean="0">
                <a:solidFill>
                  <a:schemeClr val="tx1"/>
                </a:solidFill>
                <a:effectLst/>
                <a:latin typeface="Times New Roman" pitchFamily="18" charset="0"/>
                <a:ea typeface="+mn-ea"/>
                <a:cs typeface="+mn-cs"/>
              </a:rPr>
              <a:t> value between 0 and 1 </a:t>
            </a:r>
            <a:r>
              <a:rPr lang="en-US" sz="1200" kern="1200" dirty="0" smtClean="0">
                <a:solidFill>
                  <a:schemeClr val="tx1"/>
                </a:solidFill>
                <a:effectLst/>
                <a:latin typeface="Times New Roman" pitchFamily="18" charset="0"/>
                <a:ea typeface="+mn-ea"/>
                <a:cs typeface="+mn-cs"/>
              </a:rPr>
              <a:t>and 0.99 indicates</a:t>
            </a:r>
            <a:r>
              <a:rPr lang="en-US" sz="1200" kern="1200" baseline="0" dirty="0" smtClean="0">
                <a:solidFill>
                  <a:schemeClr val="tx1"/>
                </a:solidFill>
                <a:effectLst/>
                <a:latin typeface="Times New Roman" pitchFamily="18" charset="0"/>
                <a:ea typeface="+mn-ea"/>
                <a:cs typeface="+mn-cs"/>
              </a:rPr>
              <a:t> that only the words that are strongly associated with the term “awards” will be listed.</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We</a:t>
            </a:r>
            <a:r>
              <a:rPr lang="en-US" sz="1200" kern="1200" baseline="0" dirty="0" smtClean="0">
                <a:solidFill>
                  <a:schemeClr val="tx1"/>
                </a:solidFill>
                <a:effectLst/>
                <a:latin typeface="Times New Roman" pitchFamily="18" charset="0"/>
                <a:ea typeface="+mn-ea"/>
                <a:cs typeface="+mn-cs"/>
              </a:rPr>
              <a:t> came with a list of</a:t>
            </a:r>
            <a:r>
              <a:rPr lang="en-US" sz="1200" kern="1200" dirty="0" smtClean="0">
                <a:solidFill>
                  <a:schemeClr val="tx1"/>
                </a:solidFill>
                <a:effectLst/>
                <a:latin typeface="Times New Roman" pitchFamily="18" charset="0"/>
                <a:ea typeface="+mn-ea"/>
                <a:cs typeface="+mn-cs"/>
              </a:rPr>
              <a:t> POSITIVE words and a negative words</a:t>
            </a:r>
            <a:r>
              <a:rPr lang="en-US" sz="1200" kern="1200" baseline="0" dirty="0" smtClean="0">
                <a:solidFill>
                  <a:schemeClr val="tx1"/>
                </a:solidFill>
                <a:effectLst/>
                <a:latin typeface="Times New Roman" pitchFamily="18" charset="0"/>
                <a:ea typeface="+mn-ea"/>
                <a:cs typeface="+mn-cs"/>
              </a:rPr>
              <a:t> that closely associate with term “</a:t>
            </a:r>
            <a:r>
              <a:rPr lang="en-US" sz="1200" kern="1200" dirty="0" smtClean="0">
                <a:solidFill>
                  <a:schemeClr val="tx1"/>
                </a:solidFill>
                <a:effectLst/>
                <a:latin typeface="Times New Roman" pitchFamily="18" charset="0"/>
                <a:ea typeface="+mn-ea"/>
                <a:cs typeface="+mn-cs"/>
              </a:rPr>
              <a:t>awards”.</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For</a:t>
            </a:r>
            <a:r>
              <a:rPr lang="en-US" sz="1200" kern="1200" baseline="0" dirty="0" smtClean="0">
                <a:solidFill>
                  <a:schemeClr val="tx1"/>
                </a:solidFill>
                <a:effectLst/>
                <a:latin typeface="Times New Roman" pitchFamily="18" charset="0"/>
                <a:ea typeface="+mn-ea"/>
                <a:cs typeface="+mn-cs"/>
              </a:rPr>
              <a:t> instance , </a:t>
            </a:r>
            <a:r>
              <a:rPr lang="en-US" sz="1200" kern="1200" dirty="0" smtClean="0">
                <a:solidFill>
                  <a:schemeClr val="tx1"/>
                </a:solidFill>
                <a:effectLst/>
                <a:latin typeface="Times New Roman" pitchFamily="18" charset="0"/>
                <a:ea typeface="+mn-ea"/>
                <a:cs typeface="+mn-cs"/>
              </a:rPr>
              <a:t>We have the word “annualy” it can closely associated with awards, since stock </a:t>
            </a:r>
            <a:r>
              <a:rPr lang="en-US" sz="1200" b="1" kern="1200" dirty="0" smtClean="0">
                <a:solidFill>
                  <a:schemeClr val="tx1"/>
                </a:solidFill>
                <a:effectLst/>
                <a:latin typeface="Times New Roman" pitchFamily="18" charset="0"/>
                <a:ea typeface="+mn-ea"/>
                <a:cs typeface="+mn-cs"/>
              </a:rPr>
              <a:t>awards</a:t>
            </a:r>
            <a:r>
              <a:rPr lang="en-US" sz="1200" kern="1200" dirty="0" smtClean="0">
                <a:solidFill>
                  <a:schemeClr val="tx1"/>
                </a:solidFill>
                <a:effectLst/>
                <a:latin typeface="Times New Roman" pitchFamily="18" charset="0"/>
                <a:ea typeface="+mn-ea"/>
                <a:cs typeface="+mn-cs"/>
              </a:rPr>
              <a:t> and options are given </a:t>
            </a:r>
            <a:r>
              <a:rPr lang="en-US" sz="1200" b="1" kern="1200" dirty="0" smtClean="0">
                <a:solidFill>
                  <a:schemeClr val="tx1"/>
                </a:solidFill>
                <a:effectLst/>
                <a:latin typeface="Times New Roman" pitchFamily="18" charset="0"/>
                <a:ea typeface="+mn-ea"/>
                <a:cs typeface="+mn-cs"/>
              </a:rPr>
              <a:t>annualy</a:t>
            </a:r>
            <a:r>
              <a:rPr lang="en-US" sz="1200" kern="1200" dirty="0" smtClean="0">
                <a:solidFill>
                  <a:schemeClr val="tx1"/>
                </a:solidFill>
                <a:effectLst/>
                <a:latin typeface="Times New Roman" pitchFamily="18" charset="0"/>
                <a:ea typeface="+mn-ea"/>
                <a:cs typeface="+mn-cs"/>
              </a:rPr>
              <a:t>.</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On</a:t>
            </a:r>
            <a:r>
              <a:rPr lang="en-US" sz="1200" kern="1200" baseline="0" dirty="0" smtClean="0">
                <a:solidFill>
                  <a:schemeClr val="tx1"/>
                </a:solidFill>
                <a:effectLst/>
                <a:latin typeface="Times New Roman" pitchFamily="18" charset="0"/>
                <a:ea typeface="+mn-ea"/>
                <a:cs typeface="+mn-cs"/>
              </a:rPr>
              <a:t> the negative side, </a:t>
            </a:r>
            <a:r>
              <a:rPr lang="en-US" sz="1200" kern="1200" dirty="0" smtClean="0">
                <a:solidFill>
                  <a:schemeClr val="tx1"/>
                </a:solidFill>
                <a:effectLst/>
                <a:latin typeface="Times New Roman" pitchFamily="18" charset="0"/>
                <a:ea typeface="+mn-ea"/>
                <a:cs typeface="+mn-cs"/>
              </a:rPr>
              <a:t>we have withheld, where it could appear</a:t>
            </a:r>
            <a:r>
              <a:rPr lang="en-US" sz="1200" kern="1200" baseline="0" dirty="0" smtClean="0">
                <a:solidFill>
                  <a:schemeClr val="tx1"/>
                </a:solidFill>
                <a:effectLst/>
                <a:latin typeface="Times New Roman" pitchFamily="18" charset="0"/>
                <a:ea typeface="+mn-ea"/>
                <a:cs typeface="+mn-cs"/>
              </a:rPr>
              <a:t> in a context where stockholders </a:t>
            </a:r>
            <a:r>
              <a:rPr lang="en-US" sz="1200" b="1" kern="1200" baseline="0" dirty="0" smtClean="0">
                <a:solidFill>
                  <a:schemeClr val="tx1"/>
                </a:solidFill>
                <a:effectLst/>
                <a:latin typeface="Times New Roman" pitchFamily="18" charset="0"/>
                <a:ea typeface="+mn-ea"/>
                <a:cs typeface="+mn-cs"/>
              </a:rPr>
              <a:t>awards</a:t>
            </a:r>
            <a:r>
              <a:rPr lang="en-US" sz="1200" kern="1200" baseline="0" dirty="0" smtClean="0">
                <a:solidFill>
                  <a:schemeClr val="tx1"/>
                </a:solidFill>
                <a:effectLst/>
                <a:latin typeface="Times New Roman" pitchFamily="18" charset="0"/>
                <a:ea typeface="+mn-ea"/>
                <a:cs typeface="+mn-cs"/>
              </a:rPr>
              <a:t> are </a:t>
            </a:r>
            <a:r>
              <a:rPr lang="en-US" sz="1200" b="1" kern="1200" baseline="0" dirty="0" smtClean="0">
                <a:solidFill>
                  <a:schemeClr val="tx1"/>
                </a:solidFill>
                <a:effectLst/>
                <a:latin typeface="Times New Roman" pitchFamily="18" charset="0"/>
                <a:ea typeface="+mn-ea"/>
                <a:cs typeface="+mn-cs"/>
              </a:rPr>
              <a:t>withheld</a:t>
            </a:r>
            <a:r>
              <a:rPr lang="en-US" sz="1200" kern="1200" baseline="0" dirty="0" smtClean="0">
                <a:solidFill>
                  <a:schemeClr val="tx1"/>
                </a:solidFill>
                <a:effectLst/>
                <a:latin typeface="Times New Roman" pitchFamily="18" charset="0"/>
                <a:ea typeface="+mn-ea"/>
                <a:cs typeface="+mn-cs"/>
              </a:rPr>
              <a:t>.</a:t>
            </a: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68545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Another</a:t>
            </a:r>
            <a:r>
              <a:rPr lang="en-US" sz="1200" kern="1200" baseline="0" dirty="0" smtClean="0">
                <a:solidFill>
                  <a:schemeClr val="tx1"/>
                </a:solidFill>
                <a:effectLst/>
                <a:latin typeface="Times New Roman" pitchFamily="18" charset="0"/>
                <a:ea typeface="+mn-ea"/>
                <a:cs typeface="+mn-cs"/>
              </a:rPr>
              <a:t> KEI that we came across in</a:t>
            </a:r>
            <a:r>
              <a:rPr lang="en-US" sz="1200" kern="1200" dirty="0" smtClean="0">
                <a:solidFill>
                  <a:schemeClr val="tx1"/>
                </a:solidFill>
                <a:effectLst/>
                <a:latin typeface="Times New Roman" pitchFamily="18" charset="0"/>
                <a:ea typeface="+mn-ea"/>
                <a:cs typeface="+mn-cs"/>
              </a:rPr>
              <a:t> the analysis</a:t>
            </a:r>
            <a:r>
              <a:rPr lang="en-US" sz="1200" kern="1200" baseline="0" dirty="0" smtClean="0">
                <a:solidFill>
                  <a:schemeClr val="tx1"/>
                </a:solidFill>
                <a:effectLst/>
                <a:latin typeface="Times New Roman" pitchFamily="18" charset="0"/>
                <a:ea typeface="+mn-ea"/>
                <a:cs typeface="+mn-cs"/>
              </a:rPr>
              <a:t> of the</a:t>
            </a:r>
            <a:r>
              <a:rPr lang="en-US" sz="1200" kern="1200" dirty="0" smtClean="0">
                <a:solidFill>
                  <a:schemeClr val="tx1"/>
                </a:solidFill>
                <a:effectLst/>
                <a:latin typeface="Times New Roman" pitchFamily="18" charset="0"/>
                <a:ea typeface="+mn-ea"/>
                <a:cs typeface="+mn-cs"/>
              </a:rPr>
              <a:t> Question and Answer section, where we chose one of the highest frequency words ‘</a:t>
            </a:r>
            <a:r>
              <a:rPr lang="en-US" sz="1200" b="1" kern="1200" dirty="0" smtClean="0">
                <a:solidFill>
                  <a:schemeClr val="tx1"/>
                </a:solidFill>
                <a:effectLst/>
                <a:latin typeface="Times New Roman" pitchFamily="18" charset="0"/>
                <a:ea typeface="+mn-ea"/>
                <a:cs typeface="+mn-cs"/>
              </a:rPr>
              <a:t>vote</a:t>
            </a:r>
            <a:r>
              <a:rPr lang="en-US" sz="1200" kern="1200" dirty="0" smtClean="0">
                <a:solidFill>
                  <a:schemeClr val="tx1"/>
                </a:solidFill>
                <a:effectLst/>
                <a:latin typeface="Times New Roman" pitchFamily="18" charset="0"/>
                <a:ea typeface="+mn-ea"/>
                <a:cs typeface="+mn-cs"/>
              </a:rPr>
              <a:t>’ and a negative word ‘</a:t>
            </a:r>
            <a:r>
              <a:rPr lang="en-US" sz="1200" b="1" kern="1200" dirty="0" smtClean="0">
                <a:solidFill>
                  <a:schemeClr val="tx1"/>
                </a:solidFill>
                <a:effectLst/>
                <a:latin typeface="Times New Roman" pitchFamily="18" charset="0"/>
                <a:ea typeface="+mn-ea"/>
                <a:cs typeface="+mn-cs"/>
              </a:rPr>
              <a:t>resign</a:t>
            </a:r>
            <a:r>
              <a:rPr lang="en-US" sz="1200" kern="1200" dirty="0" smtClean="0">
                <a:solidFill>
                  <a:schemeClr val="tx1"/>
                </a:solidFill>
                <a:effectLst/>
                <a:latin typeface="Times New Roman" pitchFamily="18" charset="0"/>
                <a:ea typeface="+mn-ea"/>
                <a:cs typeface="+mn-cs"/>
              </a:rPr>
              <a:t>’.</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The table represents the years and the number</a:t>
            </a:r>
            <a:r>
              <a:rPr lang="en-US" sz="1200" kern="1200" baseline="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of times the words have appeared in the Question and Answer section.</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We found both these words Co-Related</a:t>
            </a:r>
            <a:r>
              <a:rPr lang="en-US" sz="1200" kern="1200" baseline="0" dirty="0" smtClean="0">
                <a:solidFill>
                  <a:schemeClr val="tx1"/>
                </a:solidFill>
                <a:effectLst/>
                <a:latin typeface="Times New Roman" pitchFamily="18" charset="0"/>
                <a:ea typeface="+mn-ea"/>
                <a:cs typeface="+mn-cs"/>
              </a:rPr>
              <a:t> with the changes that occurred over the years in the organization.</a:t>
            </a: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First we have </a:t>
            </a:r>
            <a:r>
              <a:rPr lang="en-US" sz="1200" b="1" kern="1200" dirty="0" smtClean="0">
                <a:solidFill>
                  <a:schemeClr val="tx1"/>
                </a:solidFill>
                <a:effectLst/>
                <a:latin typeface="Times New Roman" pitchFamily="18" charset="0"/>
                <a:ea typeface="+mn-ea"/>
                <a:cs typeface="+mn-cs"/>
              </a:rPr>
              <a:t>vote</a:t>
            </a:r>
            <a:r>
              <a:rPr lang="en-US" sz="1200" kern="1200" dirty="0" smtClean="0">
                <a:solidFill>
                  <a:schemeClr val="tx1"/>
                </a:solidFill>
                <a:effectLst/>
                <a:latin typeface="Times New Roman" pitchFamily="18" charset="0"/>
                <a:ea typeface="+mn-ea"/>
                <a:cs typeface="+mn-cs"/>
              </a:rPr>
              <a:t>, where we see spike in the number</a:t>
            </a:r>
            <a:r>
              <a:rPr lang="en-US" sz="1200" kern="1200" baseline="0" dirty="0" smtClean="0">
                <a:solidFill>
                  <a:schemeClr val="tx1"/>
                </a:solidFill>
                <a:effectLst/>
                <a:latin typeface="Times New Roman" pitchFamily="18" charset="0"/>
                <a:ea typeface="+mn-ea"/>
                <a:cs typeface="+mn-cs"/>
              </a:rPr>
              <a:t> </a:t>
            </a:r>
            <a:r>
              <a:rPr lang="en-US" sz="1200" kern="1200" dirty="0" smtClean="0">
                <a:solidFill>
                  <a:schemeClr val="tx1"/>
                </a:solidFill>
                <a:effectLst/>
                <a:latin typeface="Times New Roman" pitchFamily="18" charset="0"/>
                <a:ea typeface="+mn-ea"/>
                <a:cs typeface="+mn-cs"/>
              </a:rPr>
              <a:t>of occurrences going</a:t>
            </a:r>
            <a:r>
              <a:rPr lang="en-US" sz="1200" kern="1200" baseline="0" dirty="0" smtClean="0">
                <a:solidFill>
                  <a:schemeClr val="tx1"/>
                </a:solidFill>
                <a:effectLst/>
                <a:latin typeface="Times New Roman" pitchFamily="18" charset="0"/>
                <a:ea typeface="+mn-ea"/>
                <a:cs typeface="+mn-cs"/>
              </a:rPr>
              <a:t> from 2011 to 2012 increasing from 25 to 45.</a:t>
            </a:r>
          </a:p>
          <a:p>
            <a:pPr marL="171450" indent="-171450">
              <a:buFont typeface="Wingdings" panose="05000000000000000000" pitchFamily="2" charset="2"/>
              <a:buChar char="Ø"/>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So this change attribute to the fact that there were new proposals made to improve the company’s performance or elect a new CEO which did happen in 2013.</a:t>
            </a:r>
          </a:p>
          <a:p>
            <a:pPr marL="0" indent="0">
              <a:buFont typeface="Wingdings" panose="05000000000000000000" pitchFamily="2" charset="2"/>
              <a:buNone/>
            </a:pPr>
            <a:endParaRPr lang="en-US" sz="120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Times New Roman" pitchFamily="18" charset="0"/>
                <a:ea typeface="+mn-ea"/>
                <a:cs typeface="+mn-cs"/>
              </a:rPr>
              <a:t>Then we have </a:t>
            </a:r>
            <a:r>
              <a:rPr lang="en-US" sz="1200" b="1" kern="1200" dirty="0" smtClean="0">
                <a:solidFill>
                  <a:schemeClr val="tx1"/>
                </a:solidFill>
                <a:effectLst/>
                <a:latin typeface="Times New Roman" pitchFamily="18" charset="0"/>
                <a:ea typeface="+mn-ea"/>
                <a:cs typeface="+mn-cs"/>
              </a:rPr>
              <a:t>resign</a:t>
            </a:r>
            <a:r>
              <a:rPr lang="en-US" sz="1200" kern="1200" dirty="0" smtClean="0">
                <a:solidFill>
                  <a:schemeClr val="tx1"/>
                </a:solidFill>
                <a:effectLst/>
                <a:latin typeface="Times New Roman" pitchFamily="18" charset="0"/>
                <a:ea typeface="+mn-ea"/>
                <a:cs typeface="+mn-cs"/>
              </a:rPr>
              <a:t>, where the change in frequencies coincided with new CEO’s taking office.</a:t>
            </a: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p14="http://schemas.microsoft.com/office/powerpoint/2010/main" val="174035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To conclude and</a:t>
            </a:r>
            <a:r>
              <a:rPr lang="en-US" baseline="0" dirty="0" smtClean="0"/>
              <a:t> summarize our analysis, we first saw that the salary trends and stock option awards of the CEO’s of Electronic Arts dropped drastically in the year 2013.</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With the inception of the new CEO taking office from 2014 onwards, the organization saw significant rise in revenue and stock options.</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Coming to the text mining part we found that the highest frequency words in the Question and Answer section were: </a:t>
            </a:r>
            <a:r>
              <a:rPr lang="en-US" sz="1200" dirty="0" smtClean="0"/>
              <a:t>proxy, vote, share, meeting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KEI</a:t>
            </a:r>
            <a:r>
              <a:rPr lang="en-US" sz="1200" baseline="0" dirty="0" smtClean="0"/>
              <a:t> which we analyzed for the words </a:t>
            </a:r>
            <a:r>
              <a:rPr lang="en-US" sz="1200" b="1" baseline="0" dirty="0" smtClean="0"/>
              <a:t>vote</a:t>
            </a:r>
            <a:r>
              <a:rPr lang="en-US" sz="1200" baseline="0" dirty="0" smtClean="0"/>
              <a:t> and </a:t>
            </a:r>
            <a:r>
              <a:rPr lang="en-US" sz="1200" b="1" baseline="0" dirty="0" smtClean="0"/>
              <a:t>resign</a:t>
            </a:r>
            <a:r>
              <a:rPr lang="en-US" sz="1200" baseline="0" dirty="0" smtClean="0"/>
              <a:t>, correlated to change in CEO’s over the course of ten years from 2006 to 2015.</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326772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We would first see a brief</a:t>
            </a:r>
            <a:r>
              <a:rPr lang="en-US" baseline="0" dirty="0" smtClean="0"/>
              <a:t> overview of the company.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Then move into the salary trend, stock option  analysis of the CEO’s and also the stock trading activity of the organization.</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Next we would cover the text mining analysis of the Question and Answer section, Wordcloud and KEIs identified.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Electronic Arts, Inc. (EA), also known as EA Games, is an American developer, marketer, publisher and distributor of video games.</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sz="1200" b="0" i="0" kern="1200" dirty="0" smtClean="0">
                <a:solidFill>
                  <a:schemeClr val="tx1"/>
                </a:solidFill>
                <a:effectLst/>
                <a:latin typeface="Times New Roman" pitchFamily="18" charset="0"/>
                <a:ea typeface="+mn-ea"/>
                <a:cs typeface="+mn-cs"/>
              </a:rPr>
              <a:t>Founded</a:t>
            </a:r>
            <a:r>
              <a:rPr lang="en-US" sz="1200" b="0" i="0" kern="1200" baseline="0" dirty="0" smtClean="0">
                <a:solidFill>
                  <a:schemeClr val="tx1"/>
                </a:solidFill>
                <a:effectLst/>
                <a:latin typeface="Times New Roman" pitchFamily="18" charset="0"/>
                <a:ea typeface="+mn-ea"/>
                <a:cs typeface="+mn-cs"/>
              </a:rPr>
              <a:t> in 1983 and </a:t>
            </a:r>
            <a:r>
              <a:rPr lang="en-US" sz="1200" b="0" i="0" kern="1200" dirty="0" smtClean="0">
                <a:solidFill>
                  <a:schemeClr val="tx1"/>
                </a:solidFill>
                <a:effectLst/>
                <a:latin typeface="Times New Roman" pitchFamily="18" charset="0"/>
                <a:ea typeface="+mn-ea"/>
                <a:cs typeface="+mn-cs"/>
              </a:rPr>
              <a:t>Electronic Arts was the world's fourth-largest gaming company by revenue after </a:t>
            </a:r>
            <a:r>
              <a:rPr lang="en-US" sz="1200" b="0" i="0" kern="1200" dirty="0" err="1" smtClean="0">
                <a:solidFill>
                  <a:schemeClr val="tx1"/>
                </a:solidFill>
                <a:effectLst/>
                <a:latin typeface="Times New Roman" pitchFamily="18" charset="0"/>
                <a:ea typeface="+mn-ea"/>
                <a:cs typeface="+mn-cs"/>
              </a:rPr>
              <a:t>Tencent</a:t>
            </a:r>
            <a:r>
              <a:rPr lang="en-US" sz="1200" b="0" i="0" kern="1200" dirty="0" smtClean="0">
                <a:solidFill>
                  <a:schemeClr val="tx1"/>
                </a:solidFill>
                <a:effectLst/>
                <a:latin typeface="Times New Roman" pitchFamily="18" charset="0"/>
                <a:ea typeface="+mn-ea"/>
                <a:cs typeface="+mn-cs"/>
              </a:rPr>
              <a:t>, Sony and Microsoft.</a:t>
            </a:r>
          </a:p>
          <a:p>
            <a:pPr marL="171450" indent="-171450">
              <a:buFont typeface="Wingdings" panose="05000000000000000000" pitchFamily="2" charset="2"/>
              <a:buChar char="Ø"/>
            </a:pPr>
            <a:endParaRPr lang="en-US" sz="1200" b="0" i="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Times New Roman" pitchFamily="18" charset="0"/>
                <a:ea typeface="+mn-ea"/>
                <a:cs typeface="+mn-cs"/>
              </a:rPr>
              <a:t>EA</a:t>
            </a:r>
            <a:r>
              <a:rPr lang="en-US" sz="1200" b="0" i="0" kern="1200" baseline="0" dirty="0" smtClean="0">
                <a:solidFill>
                  <a:schemeClr val="tx1"/>
                </a:solidFill>
                <a:effectLst/>
                <a:latin typeface="Times New Roman" pitchFamily="18" charset="0"/>
                <a:ea typeface="+mn-ea"/>
                <a:cs typeface="+mn-cs"/>
              </a:rPr>
              <a:t> has sales of close to 5 billion dollars and profits closed to 1 billion dollars for 2015 filing.</a:t>
            </a:r>
          </a:p>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We have</a:t>
            </a:r>
            <a:r>
              <a:rPr lang="en-US" baseline="0" dirty="0" smtClean="0"/>
              <a:t> considered filings of ten years from 2006-2015 for our analysis.</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slide shows the links to the filings of each year and their respective filing dates.</a:t>
            </a:r>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274509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Wingdings" panose="05000000000000000000" pitchFamily="2" charset="2"/>
              <a:buChar char="Ø"/>
            </a:pPr>
            <a:r>
              <a:rPr lang="en-US" dirty="0" smtClean="0"/>
              <a:t>Slide</a:t>
            </a:r>
            <a:r>
              <a:rPr lang="en-US" baseline="0" dirty="0" smtClean="0"/>
              <a:t> presents the raw data of the executive compensation summary for the period 2006 -2015 obtained as an output from R.</a:t>
            </a:r>
          </a:p>
          <a:p>
            <a:pPr marL="171450" indent="-171450" algn="just">
              <a:buFont typeface="Wingdings" panose="05000000000000000000" pitchFamily="2" charset="2"/>
              <a:buChar char="Ø"/>
            </a:pPr>
            <a:endParaRPr lang="en-US" baseline="0" dirty="0" smtClean="0"/>
          </a:p>
          <a:p>
            <a:pPr marL="171450" indent="-171450" algn="just">
              <a:buFont typeface="Wingdings" panose="05000000000000000000" pitchFamily="2" charset="2"/>
              <a:buChar char="Ø"/>
            </a:pPr>
            <a:r>
              <a:rPr lang="en-US" baseline="0" dirty="0" smtClean="0"/>
              <a:t>Key observation that can be noted here is: For the year 2013, The CEO’s total compensation is the lowest whereas for 2015 it is being highest amongst the considered period.</a:t>
            </a:r>
          </a:p>
          <a:p>
            <a:pPr marL="171450" indent="-171450" algn="just">
              <a:buFont typeface="Wingdings" panose="05000000000000000000" pitchFamily="2" charset="2"/>
              <a:buChar char="Ø"/>
            </a:pPr>
            <a:endParaRPr lang="en-US" baseline="0" dirty="0" smtClean="0"/>
          </a:p>
          <a:p>
            <a:pPr marL="171450" indent="-171450" algn="just">
              <a:buFont typeface="Wingdings" panose="05000000000000000000" pitchFamily="2" charset="2"/>
              <a:buChar char="Ø"/>
            </a:pPr>
            <a:r>
              <a:rPr lang="en-US" baseline="0" dirty="0" smtClean="0"/>
              <a:t>Another interesting fact to be made note of; The CEO of the company has been changed 4 times within the past decade.</a:t>
            </a:r>
            <a:endParaRPr lang="en-US" dirty="0" smtClean="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99511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Wingdings" panose="05000000000000000000" pitchFamily="2" charset="2"/>
              <a:buChar char="Ø"/>
            </a:pPr>
            <a:r>
              <a:rPr lang="en-US" dirty="0" smtClean="0"/>
              <a:t>As obser</a:t>
            </a:r>
            <a:r>
              <a:rPr lang="en-US" baseline="0" dirty="0" smtClean="0"/>
              <a:t>ved from the previous slide, for the year 2013 CEO’s total compensation being the lowest. One of the key factors for it was, EA as a company by that point in time weren’t as innovative as they were considered before and also were facing a stiff competition from rival companies such as Activision, </a:t>
            </a:r>
            <a:r>
              <a:rPr lang="en-US" baseline="0" dirty="0" err="1" smtClean="0"/>
              <a:t>Rockstar</a:t>
            </a:r>
            <a:r>
              <a:rPr lang="en-US" baseline="0" dirty="0" smtClean="0"/>
              <a:t> and others.</a:t>
            </a:r>
          </a:p>
          <a:p>
            <a:pPr marL="171450" indent="-171450" algn="just">
              <a:buFont typeface="Wingdings" panose="05000000000000000000" pitchFamily="2" charset="2"/>
              <a:buChar char="Ø"/>
            </a:pPr>
            <a:endParaRPr lang="en-US" baseline="0" dirty="0" smtClean="0"/>
          </a:p>
          <a:p>
            <a:pPr marL="171450" indent="-171450" algn="just">
              <a:buFont typeface="Wingdings" panose="05000000000000000000" pitchFamily="2" charset="2"/>
              <a:buChar char="Ø"/>
            </a:pPr>
            <a:r>
              <a:rPr lang="en-US" baseline="0" dirty="0" smtClean="0"/>
              <a:t>Also the games that were being developed by EA, weren’t even close to being as good as their prequels.</a:t>
            </a:r>
          </a:p>
          <a:p>
            <a:pPr marL="171450" indent="-171450" algn="just">
              <a:buFont typeface="Wingdings" panose="05000000000000000000" pitchFamily="2" charset="2"/>
              <a:buChar char="Ø"/>
            </a:pPr>
            <a:endParaRPr lang="en-US" baseline="0" dirty="0" smtClean="0"/>
          </a:p>
          <a:p>
            <a:pPr marL="171450" indent="-171450" algn="just">
              <a:buFont typeface="Wingdings" panose="05000000000000000000" pitchFamily="2" charset="2"/>
              <a:buChar char="Ø"/>
            </a:pPr>
            <a:r>
              <a:rPr lang="en-US" baseline="0" dirty="0" smtClean="0"/>
              <a:t>In 2013, the CEO received a total compensation of mere $40,000 and in 2015 a huge sum of $9,580,000.</a:t>
            </a:r>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69561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Another</a:t>
            </a:r>
            <a:r>
              <a:rPr lang="en-US" baseline="0" dirty="0" smtClean="0"/>
              <a:t> important reason that led to EA’s epic fall in 2013 was the product marketing strategy they incorporated. EA started charging an extra fee for add on packs that were released for the existing games. This caused lot of its buyers to be disappointed with EA.</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EA was also on an acquisition spree by this point, acquiring small time game developing companies such as </a:t>
            </a:r>
            <a:r>
              <a:rPr lang="en-US" baseline="0" dirty="0" err="1" smtClean="0"/>
              <a:t>Chillingo</a:t>
            </a:r>
            <a:r>
              <a:rPr lang="en-US" baseline="0" dirty="0" smtClean="0"/>
              <a:t> and </a:t>
            </a:r>
            <a:r>
              <a:rPr lang="en-US" baseline="0" dirty="0" err="1" smtClean="0"/>
              <a:t>PlayFish</a:t>
            </a:r>
            <a:r>
              <a:rPr lang="en-US" baseline="0" dirty="0" smtClean="0"/>
              <a:t> for colossal amount and there by emptying its cash reserve and this in turn resulted in layoffs of 1500 plus of its employees.</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EA was also voted as the work to company to work for in America for 2013.</a:t>
            </a:r>
            <a:endParaRPr lang="en-US" dirty="0" smtClean="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656550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With the above reasons that we highlighted, it</a:t>
            </a:r>
            <a:r>
              <a:rPr lang="en-US" baseline="0" dirty="0" smtClean="0"/>
              <a:t> is evident that because of the company's ways of working and their weak decisions, it had a great impact on its share value and stock trading activities. This is depicted in the above graph. The graph shows a significant drop in their trading activity for the year 2013. </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In addition to the above reasons is another that the company could not compete with a new class of internet games and lost its market traction to competitors such as Zynga and </a:t>
            </a:r>
            <a:r>
              <a:rPr lang="en-US" baseline="0" dirty="0" err="1" smtClean="0"/>
              <a:t>Rovi</a:t>
            </a:r>
            <a:r>
              <a:rPr lang="en-US" baseline="0" dirty="0" smtClean="0"/>
              <a:t> which offered free games on smart phones and tablets. </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sz="1200" b="0" i="0" kern="1200" dirty="0" smtClean="0">
                <a:solidFill>
                  <a:schemeClr val="tx1"/>
                </a:solidFill>
                <a:effectLst/>
                <a:latin typeface="Times New Roman" pitchFamily="18" charset="0"/>
                <a:ea typeface="+mn-ea"/>
                <a:cs typeface="+mn-cs"/>
              </a:rPr>
              <a:t>The company which had grown into one of the world's largest video gaming companies since it was founded was now struggling.</a:t>
            </a:r>
          </a:p>
          <a:p>
            <a:pPr marL="171450" indent="-171450">
              <a:buFont typeface="Wingdings" panose="05000000000000000000" pitchFamily="2" charset="2"/>
              <a:buChar char="Ø"/>
            </a:pPr>
            <a:endParaRPr lang="en-US" sz="1200" b="0" i="0" kern="120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Times New Roman" pitchFamily="18" charset="0"/>
                <a:ea typeface="+mn-ea"/>
                <a:cs typeface="+mn-cs"/>
              </a:rPr>
              <a:t>However,</a:t>
            </a:r>
            <a:r>
              <a:rPr lang="en-US" sz="1200" b="0" i="0" kern="1200" baseline="0" dirty="0" smtClean="0">
                <a:solidFill>
                  <a:schemeClr val="tx1"/>
                </a:solidFill>
                <a:effectLst/>
                <a:latin typeface="Times New Roman" pitchFamily="18" charset="0"/>
                <a:ea typeface="+mn-ea"/>
                <a:cs typeface="+mn-cs"/>
              </a:rPr>
              <a:t> being voted the worst company to work for in America served as a wakeup call. The company along with the CEO, its board and employees went back to re-thinking, re-strategizing its ways of working, adapted to new development models and worked towards making its operations better. They also introduced new survey events such as giving access to users of its beta version of games before release. This was a big hit. It gained 1.3M users registering for this event over a span of 12 days. </a:t>
            </a:r>
          </a:p>
          <a:p>
            <a:pPr marL="171450" indent="-171450">
              <a:buFont typeface="Wingdings" panose="05000000000000000000" pitchFamily="2" charset="2"/>
              <a:buChar char="Ø"/>
            </a:pPr>
            <a:endParaRPr lang="en-US" sz="1200" b="0" i="0" kern="1200" baseline="0" dirty="0" smtClean="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b="0" i="0" kern="1200" baseline="0" dirty="0" smtClean="0">
                <a:solidFill>
                  <a:schemeClr val="tx1"/>
                </a:solidFill>
                <a:effectLst/>
                <a:latin typeface="Times New Roman" pitchFamily="18" charset="0"/>
                <a:ea typeface="+mn-ea"/>
                <a:cs typeface="+mn-cs"/>
              </a:rPr>
              <a:t>These changes saw a steep growth in their share value and stock trade in the year 2014 – 2015. Their profit skyrocketed from $8M to $875M in 2014.</a:t>
            </a:r>
            <a:endParaRPr lang="en-US" dirty="0" smtClean="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1905732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Moving</a:t>
            </a:r>
            <a:r>
              <a:rPr lang="en-US" baseline="0" dirty="0" smtClean="0"/>
              <a:t> on to the next section of Text-Mining. We have incorporated the Question and Answer section of all the ten DEF 14A filings into one corpus. The automated code handles this and many other functionalities such as highlighting the Key Event Indicators such as high frequency words etc. </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above graph indicates the most frequently occurring words in the corpus, those being Proxy, Vote, Meeting etc. </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We will get into further analysis, Key Event Indicators and their association in the coming slides.</a:t>
            </a:r>
            <a:endParaRPr lang="en-US" dirty="0" smtClean="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43365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527 Data </a:t>
            </a:r>
            <a:r>
              <a:rPr lang="en-US" dirty="0" smtClean="0"/>
              <a:t>Analytics – Group 9</a:t>
            </a:r>
            <a:endParaRPr lang="en-US" dirty="0"/>
          </a:p>
        </p:txBody>
      </p:sp>
      <p:sp>
        <p:nvSpPr>
          <p:cNvPr id="4" name="Text Placeholder 3"/>
          <p:cNvSpPr>
            <a:spLocks noGrp="1"/>
          </p:cNvSpPr>
          <p:nvPr>
            <p:ph type="body" sz="quarter" idx="13"/>
          </p:nvPr>
        </p:nvSpPr>
        <p:spPr>
          <a:xfrm>
            <a:off x="304800" y="4191000"/>
            <a:ext cx="7620000" cy="2057400"/>
          </a:xfrm>
        </p:spPr>
        <p:txBody>
          <a:bodyPr/>
          <a:lstStyle/>
          <a:p>
            <a:r>
              <a:rPr lang="en-US" dirty="0" smtClean="0"/>
              <a:t>Executive Compensation Analysis &amp; Review </a:t>
            </a:r>
            <a:endParaRPr lang="en-US" dirty="0"/>
          </a:p>
          <a:p>
            <a:r>
              <a:rPr lang="en-US" sz="1400" dirty="0"/>
              <a:t>Arjun Venkatesh -  A20362158</a:t>
            </a:r>
          </a:p>
          <a:p>
            <a:r>
              <a:rPr lang="en-US" sz="1400" dirty="0"/>
              <a:t>Ganga Ravindra – A20345490</a:t>
            </a:r>
          </a:p>
          <a:p>
            <a:r>
              <a:rPr lang="en-US" sz="1400" dirty="0"/>
              <a:t>Sarin Vellore Ravi Shanker – A20349372</a:t>
            </a:r>
          </a:p>
          <a:p>
            <a:r>
              <a:rPr lang="en-US" sz="1400" dirty="0"/>
              <a:t>Sharan Prakash Babu – A20356488</a:t>
            </a:r>
          </a:p>
          <a:p>
            <a:r>
              <a:rPr lang="en-US" sz="1400" dirty="0"/>
              <a:t>Suman Kiran – A20353104</a:t>
            </a:r>
          </a:p>
          <a:p>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2133600" cy="685800"/>
          </a:xfrm>
        </p:spPr>
        <p:txBody>
          <a:bodyPr/>
          <a:lstStyle/>
          <a:p>
            <a:r>
              <a:rPr lang="en-US" sz="2800" b="1" dirty="0" smtClean="0"/>
              <a:t>Wordcloud</a:t>
            </a:r>
            <a:endParaRPr lang="en-US" sz="2800" b="1" dirty="0"/>
          </a:p>
        </p:txBody>
      </p:sp>
      <p:sp>
        <p:nvSpPr>
          <p:cNvPr id="3" name="Content Placeholder 2"/>
          <p:cNvSpPr>
            <a:spLocks noGrp="1"/>
          </p:cNvSpPr>
          <p:nvPr>
            <p:ph idx="1"/>
          </p:nvPr>
        </p:nvSpPr>
        <p:spPr>
          <a:xfrm>
            <a:off x="990600" y="1828800"/>
            <a:ext cx="7696200" cy="4648200"/>
          </a:xfrm>
        </p:spPr>
        <p:txBody>
          <a:bodyPr/>
          <a:lstStyle/>
          <a:p>
            <a:pPr lvl="0" algn="just">
              <a:buFont typeface="Wingdings" panose="05000000000000000000" pitchFamily="2" charset="2"/>
              <a:buChar char="Ø"/>
            </a:pPr>
            <a:r>
              <a:rPr lang="en-US" sz="1400" dirty="0"/>
              <a:t>It’s evident from the Wordcloud that “Proxy” is the most frequently occurring term in all the filings</a:t>
            </a:r>
            <a:r>
              <a:rPr lang="en-US" sz="1400" dirty="0" smtClean="0"/>
              <a:t>.</a:t>
            </a:r>
          </a:p>
          <a:p>
            <a:pPr lvl="0" algn="just">
              <a:buFont typeface="Wingdings" panose="05000000000000000000" pitchFamily="2" charset="2"/>
              <a:buChar char="Ø"/>
            </a:pPr>
            <a:endParaRPr lang="en-US" sz="1400" dirty="0"/>
          </a:p>
          <a:p>
            <a:pPr lvl="0" algn="just">
              <a:buFont typeface="Wingdings" panose="05000000000000000000" pitchFamily="2" charset="2"/>
              <a:buChar char="Ø"/>
            </a:pPr>
            <a:r>
              <a:rPr lang="en-US" sz="1400" dirty="0"/>
              <a:t>“Vote”, “Meeting” and “Shares” are the next predominant set of words that occur in the Question and Answer section.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r>
              <a:rPr lang="en-US" dirty="0" smtClean="0"/>
              <a:t>10</a:t>
            </a:r>
            <a:endParaRPr lang="en-US" dirty="0"/>
          </a:p>
        </p:txBody>
      </p:sp>
      <p:pic>
        <p:nvPicPr>
          <p:cNvPr id="5" name="Picture 4"/>
          <p:cNvPicPr>
            <a:picLocks noChangeAspect="1"/>
          </p:cNvPicPr>
          <p:nvPr/>
        </p:nvPicPr>
        <p:blipFill>
          <a:blip r:embed="rId3"/>
          <a:stretch>
            <a:fillRect/>
          </a:stretch>
        </p:blipFill>
        <p:spPr>
          <a:xfrm>
            <a:off x="2895600" y="3357534"/>
            <a:ext cx="3833971" cy="2620963"/>
          </a:xfrm>
          <a:prstGeom prst="rect">
            <a:avLst/>
          </a:prstGeom>
        </p:spPr>
      </p:pic>
    </p:spTree>
    <p:extLst>
      <p:ext uri="{BB962C8B-B14F-4D97-AF65-F5344CB8AC3E}">
        <p14:creationId xmlns:p14="http://schemas.microsoft.com/office/powerpoint/2010/main" val="117075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914400"/>
          </a:xfrm>
        </p:spPr>
        <p:txBody>
          <a:bodyPr/>
          <a:lstStyle/>
          <a:p>
            <a:r>
              <a:rPr lang="en-US" sz="2800" b="1" dirty="0" smtClean="0"/>
              <a:t>Top 4 High Frequency Words</a:t>
            </a:r>
            <a:endParaRPr lang="en-US" sz="2800" b="1" dirty="0"/>
          </a:p>
        </p:txBody>
      </p:sp>
      <p:sp>
        <p:nvSpPr>
          <p:cNvPr id="3" name="Content Placeholder 2"/>
          <p:cNvSpPr>
            <a:spLocks noGrp="1"/>
          </p:cNvSpPr>
          <p:nvPr>
            <p:ph idx="1"/>
          </p:nvPr>
        </p:nvSpPr>
        <p:spPr>
          <a:xfrm>
            <a:off x="914400" y="1676400"/>
            <a:ext cx="7745819" cy="4789229"/>
          </a:xfrm>
        </p:spPr>
        <p:txBody>
          <a:bodyPr/>
          <a:lstStyle/>
          <a:p>
            <a:pPr lvl="0" algn="just">
              <a:lnSpc>
                <a:spcPct val="150000"/>
              </a:lnSpc>
              <a:buFont typeface="Wingdings" panose="05000000000000000000" pitchFamily="2" charset="2"/>
              <a:buChar char="Ø"/>
            </a:pPr>
            <a:r>
              <a:rPr lang="en-US" sz="1400" b="1" dirty="0"/>
              <a:t>Proxy</a:t>
            </a:r>
            <a:r>
              <a:rPr lang="en-US" sz="1400" dirty="0"/>
              <a:t> </a:t>
            </a:r>
            <a:r>
              <a:rPr lang="en-US" sz="1400" dirty="0" smtClean="0"/>
              <a:t>– These are </a:t>
            </a:r>
            <a:r>
              <a:rPr lang="en-US" sz="1400" dirty="0"/>
              <a:t>documents </a:t>
            </a:r>
            <a:r>
              <a:rPr lang="en-US" sz="1400" dirty="0" smtClean="0"/>
              <a:t>that are used </a:t>
            </a:r>
            <a:r>
              <a:rPr lang="en-US" sz="1400" dirty="0"/>
              <a:t>to inform shareholders and solicit votes for corporate decisions, such as the election of directors and other corporate </a:t>
            </a:r>
            <a:r>
              <a:rPr lang="en-US" sz="1400" dirty="0" smtClean="0"/>
              <a:t>actions.</a:t>
            </a:r>
          </a:p>
          <a:p>
            <a:pPr lvl="0" algn="just">
              <a:lnSpc>
                <a:spcPct val="150000"/>
              </a:lnSpc>
              <a:buFont typeface="Wingdings" panose="05000000000000000000" pitchFamily="2" charset="2"/>
              <a:buChar char="Ø"/>
            </a:pPr>
            <a:endParaRPr lang="en-US" sz="1400" dirty="0"/>
          </a:p>
          <a:p>
            <a:pPr lvl="0" algn="just">
              <a:lnSpc>
                <a:spcPct val="150000"/>
              </a:lnSpc>
              <a:buFont typeface="Wingdings" panose="05000000000000000000" pitchFamily="2" charset="2"/>
              <a:buChar char="Ø"/>
            </a:pPr>
            <a:r>
              <a:rPr lang="en-US" sz="1400" b="1" dirty="0"/>
              <a:t>Vote</a:t>
            </a:r>
            <a:r>
              <a:rPr lang="en-US" sz="1400" dirty="0"/>
              <a:t> </a:t>
            </a:r>
            <a:r>
              <a:rPr lang="en-US" sz="1400" dirty="0" smtClean="0"/>
              <a:t>– Electing Nominees </a:t>
            </a:r>
            <a:r>
              <a:rPr lang="en-US" sz="1400" dirty="0"/>
              <a:t>and making decisions on proposals outlined in the proxy statement</a:t>
            </a:r>
            <a:r>
              <a:rPr lang="en-US" sz="1400" dirty="0" smtClean="0"/>
              <a:t>.</a:t>
            </a:r>
          </a:p>
          <a:p>
            <a:pPr marL="0" lvl="0" indent="0" algn="just">
              <a:lnSpc>
                <a:spcPct val="150000"/>
              </a:lnSpc>
              <a:buNone/>
            </a:pPr>
            <a:endParaRPr lang="en-US" sz="1400" b="1" dirty="0" smtClean="0"/>
          </a:p>
          <a:p>
            <a:pPr lvl="0" algn="just">
              <a:lnSpc>
                <a:spcPct val="150000"/>
              </a:lnSpc>
              <a:buFont typeface="Wingdings" panose="05000000000000000000" pitchFamily="2" charset="2"/>
              <a:buChar char="Ø"/>
            </a:pPr>
            <a:r>
              <a:rPr lang="en-US" sz="1400" b="1" dirty="0" smtClean="0"/>
              <a:t>Meeting</a:t>
            </a:r>
            <a:r>
              <a:rPr lang="en-US" sz="1400" dirty="0" smtClean="0"/>
              <a:t> </a:t>
            </a:r>
            <a:r>
              <a:rPr lang="en-US" sz="1400" dirty="0"/>
              <a:t>- D</a:t>
            </a:r>
            <a:r>
              <a:rPr lang="en-US" sz="1400" dirty="0" smtClean="0"/>
              <a:t>iscussions </a:t>
            </a:r>
            <a:r>
              <a:rPr lang="en-US" sz="1400" dirty="0"/>
              <a:t>that </a:t>
            </a:r>
            <a:r>
              <a:rPr lang="en-US" sz="1400" dirty="0" smtClean="0"/>
              <a:t>take place </a:t>
            </a:r>
            <a:r>
              <a:rPr lang="en-US" sz="1400" dirty="0"/>
              <a:t>regarding the company's progress on a yearly </a:t>
            </a:r>
            <a:r>
              <a:rPr lang="en-US" sz="1400" dirty="0" smtClean="0"/>
              <a:t>basis with the board of directors and stakeholders.</a:t>
            </a:r>
            <a:endParaRPr lang="en-US" sz="1400" dirty="0"/>
          </a:p>
          <a:p>
            <a:pPr marL="0" lvl="0" indent="0" algn="just">
              <a:lnSpc>
                <a:spcPct val="150000"/>
              </a:lnSpc>
              <a:buNone/>
            </a:pPr>
            <a:endParaRPr lang="en-US" sz="1400" b="1" dirty="0" smtClean="0"/>
          </a:p>
          <a:p>
            <a:pPr lvl="0" algn="just">
              <a:lnSpc>
                <a:spcPct val="150000"/>
              </a:lnSpc>
              <a:buFont typeface="Wingdings" panose="05000000000000000000" pitchFamily="2" charset="2"/>
              <a:buChar char="Ø"/>
            </a:pPr>
            <a:r>
              <a:rPr lang="en-US" sz="1400" b="1" dirty="0" smtClean="0"/>
              <a:t>Shares</a:t>
            </a:r>
            <a:r>
              <a:rPr lang="en-US" sz="1400" dirty="0" smtClean="0"/>
              <a:t> </a:t>
            </a:r>
            <a:r>
              <a:rPr lang="en-US" sz="1400" dirty="0"/>
              <a:t>- It is used in the filing document to highlight the volume each board of director owns and also with the bonus each individual gets for the upcoming financial year</a:t>
            </a:r>
            <a:r>
              <a:rPr lang="en-US" sz="1400" dirty="0" smtClean="0"/>
              <a:t>.</a:t>
            </a:r>
            <a:endParaRPr lang="en-US" sz="1400" dirty="0"/>
          </a:p>
        </p:txBody>
      </p:sp>
      <p:sp>
        <p:nvSpPr>
          <p:cNvPr id="4" name="Slide Number Placeholder 3"/>
          <p:cNvSpPr>
            <a:spLocks noGrp="1"/>
          </p:cNvSpPr>
          <p:nvPr>
            <p:ph type="sldNum" sz="quarter" idx="12"/>
          </p:nvPr>
        </p:nvSpPr>
        <p:spPr>
          <a:xfrm>
            <a:off x="6526619" y="6327775"/>
            <a:ext cx="2133600" cy="476250"/>
          </a:xfrm>
        </p:spPr>
        <p:txBody>
          <a:bodyPr/>
          <a:lstStyle/>
          <a:p>
            <a:pPr>
              <a:defRPr/>
            </a:pPr>
            <a:r>
              <a:rPr lang="en-US" dirty="0" smtClean="0"/>
              <a:t>11</a:t>
            </a:r>
            <a:endParaRPr lang="en-US" dirty="0"/>
          </a:p>
        </p:txBody>
      </p:sp>
    </p:spTree>
    <p:extLst>
      <p:ext uri="{BB962C8B-B14F-4D97-AF65-F5344CB8AC3E}">
        <p14:creationId xmlns:p14="http://schemas.microsoft.com/office/powerpoint/2010/main" val="2329923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3962400" cy="838200"/>
          </a:xfrm>
        </p:spPr>
        <p:txBody>
          <a:bodyPr/>
          <a:lstStyle/>
          <a:p>
            <a:r>
              <a:rPr lang="en-US" sz="3200" b="1" dirty="0" smtClean="0"/>
              <a:t>Word Association</a:t>
            </a:r>
            <a:endParaRPr lang="en-US" sz="3200" b="1" dirty="0"/>
          </a:p>
        </p:txBody>
      </p:sp>
      <p:sp>
        <p:nvSpPr>
          <p:cNvPr id="3" name="Content Placeholder 2"/>
          <p:cNvSpPr>
            <a:spLocks noGrp="1"/>
          </p:cNvSpPr>
          <p:nvPr>
            <p:ph idx="1"/>
          </p:nvPr>
        </p:nvSpPr>
        <p:spPr>
          <a:xfrm>
            <a:off x="990600" y="1828800"/>
            <a:ext cx="7696200" cy="4892675"/>
          </a:xfrm>
        </p:spPr>
        <p:txBody>
          <a:bodyPr/>
          <a:lstStyle/>
          <a:p>
            <a:pPr>
              <a:buFont typeface="Wingdings" panose="05000000000000000000" pitchFamily="2" charset="2"/>
              <a:buChar char="Ø"/>
            </a:pPr>
            <a:endParaRPr lang="en-IN" sz="1400" dirty="0" smtClean="0"/>
          </a:p>
          <a:p>
            <a:pPr>
              <a:buFont typeface="Wingdings" panose="05000000000000000000" pitchFamily="2" charset="2"/>
              <a:buChar char="Ø"/>
            </a:pPr>
            <a:r>
              <a:rPr lang="en-IN" sz="1400" dirty="0" smtClean="0"/>
              <a:t>The </a:t>
            </a:r>
            <a:r>
              <a:rPr lang="en-IN" sz="1400" dirty="0"/>
              <a:t>word </a:t>
            </a:r>
            <a:r>
              <a:rPr lang="en-IN" sz="1400" dirty="0" smtClean="0"/>
              <a:t>“awards” is strongly correlated with the words mentioned below:</a:t>
            </a:r>
          </a:p>
          <a:p>
            <a:pPr>
              <a:buFont typeface="Wingdings" panose="05000000000000000000" pitchFamily="2" charset="2"/>
              <a:buChar char="Ø"/>
            </a:pPr>
            <a:r>
              <a:rPr lang="en-IN" sz="1400" dirty="0" smtClean="0"/>
              <a:t>Code to find word association: </a:t>
            </a:r>
            <a:r>
              <a:rPr lang="en-US" sz="1400" i="1" dirty="0" err="1">
                <a:solidFill>
                  <a:srgbClr val="FF0000"/>
                </a:solidFill>
              </a:rPr>
              <a:t>findAssocs</a:t>
            </a:r>
            <a:r>
              <a:rPr lang="en-US" sz="1400" i="1" dirty="0">
                <a:solidFill>
                  <a:srgbClr val="FF0000"/>
                </a:solidFill>
              </a:rPr>
              <a:t>(x=QA_Corpus_1,term="awards",corlimit=0.99</a:t>
            </a:r>
            <a:r>
              <a:rPr lang="en-US" sz="1400" i="1" dirty="0" smtClean="0">
                <a:solidFill>
                  <a:srgbClr val="FF0000"/>
                </a:solidFill>
              </a:rPr>
              <a:t>)</a:t>
            </a:r>
            <a:endParaRPr lang="en-IN" sz="1400" dirty="0"/>
          </a:p>
          <a:p>
            <a:pPr marL="0" indent="0">
              <a:buNone/>
            </a:pPr>
            <a:endParaRPr lang="en-US" sz="1400" i="1" dirty="0" smtClean="0">
              <a:solidFill>
                <a:srgbClr val="FF0000"/>
              </a:solidFill>
            </a:endParaRPr>
          </a:p>
          <a:p>
            <a:pPr marL="0" indent="0">
              <a:buNone/>
            </a:pPr>
            <a:endParaRPr lang="en-US" sz="1800" dirty="0" smtClean="0"/>
          </a:p>
          <a:p>
            <a:pPr marL="0" indent="0">
              <a:buNone/>
            </a:pPr>
            <a:r>
              <a:rPr lang="en-US" sz="1800" dirty="0" smtClean="0"/>
              <a:t>Positive Word Association</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r>
              <a:rPr lang="en-US" sz="1800" dirty="0" smtClean="0"/>
              <a:t>Negative Word Association</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r>
              <a:rPr lang="en-US" dirty="0" smtClean="0"/>
              <a:t>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39434891"/>
              </p:ext>
            </p:extLst>
          </p:nvPr>
        </p:nvGraphicFramePr>
        <p:xfrm>
          <a:off x="1066800" y="3810000"/>
          <a:ext cx="6858000" cy="670560"/>
        </p:xfrm>
        <a:graphic>
          <a:graphicData uri="http://schemas.openxmlformats.org/drawingml/2006/table">
            <a:tbl>
              <a:tblPr firstRow="1" bandRow="1">
                <a:tableStyleId>{5C22544A-7EE6-4342-B048-85BDC9FD1C3A}</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295400">
                  <a:extLst>
                    <a:ext uri="{9D8B030D-6E8A-4147-A177-3AD203B41FA5}">
                      <a16:colId xmlns="" xmlns:a16="http://schemas.microsoft.com/office/drawing/2014/main" val="20003"/>
                    </a:ext>
                  </a:extLst>
                </a:gridCol>
                <a:gridCol w="9906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304800">
                <a:tc>
                  <a:txBody>
                    <a:bodyPr/>
                    <a:lstStyle/>
                    <a:p>
                      <a:pPr marL="0" algn="l" defTabSz="914400" rtl="0" eaLnBrk="1" fontAlgn="b" latinLnBrk="0" hangingPunct="1"/>
                      <a:r>
                        <a:rPr lang="en-US" sz="1800" kern="1200" dirty="0" smtClean="0">
                          <a:solidFill>
                            <a:schemeClr val="dk1"/>
                          </a:solidFill>
                          <a:latin typeface="+mn-lt"/>
                          <a:ea typeface="+mn-ea"/>
                          <a:cs typeface="+mn-cs"/>
                        </a:rPr>
                        <a:t>annually</a:t>
                      </a:r>
                      <a:endParaRPr lang="en-US" sz="1800" kern="1200" dirty="0">
                        <a:solidFill>
                          <a:schemeClr val="dk1"/>
                        </a:solidFill>
                        <a:latin typeface="+mn-lt"/>
                        <a:ea typeface="+mn-ea"/>
                        <a:cs typeface="+mn-cs"/>
                      </a:endParaRPr>
                    </a:p>
                  </a:txBody>
                  <a:tcPr marL="9525" marR="9525" marT="9525" marB="0" anchor="b">
                    <a:solidFill>
                      <a:srgbClr val="92D050"/>
                    </a:solidFill>
                  </a:tcPr>
                </a:tc>
                <a:tc>
                  <a:txBody>
                    <a:bodyPr/>
                    <a:lstStyle/>
                    <a:p>
                      <a:pPr marL="0" algn="l" defTabSz="914400" rtl="0" eaLnBrk="1" fontAlgn="b" latinLnBrk="0" hangingPunct="1"/>
                      <a:r>
                        <a:rPr lang="en-US" sz="1800" kern="1200">
                          <a:solidFill>
                            <a:schemeClr val="dk1"/>
                          </a:solidFill>
                          <a:latin typeface="+mn-lt"/>
                          <a:ea typeface="+mn-ea"/>
                          <a:cs typeface="+mn-cs"/>
                        </a:rPr>
                        <a:t>vote</a:t>
                      </a:r>
                    </a:p>
                  </a:txBody>
                  <a:tcPr marL="9525" marR="9525" marT="9525" marB="0" anchor="b">
                    <a:solidFill>
                      <a:srgbClr val="92D050"/>
                    </a:solidFill>
                  </a:tcPr>
                </a:tc>
                <a:tc>
                  <a:txBody>
                    <a:bodyPr/>
                    <a:lstStyle/>
                    <a:p>
                      <a:pPr marL="0" algn="l" defTabSz="914400" rtl="0" eaLnBrk="1" fontAlgn="b" latinLnBrk="0" hangingPunct="1"/>
                      <a:r>
                        <a:rPr lang="en-US" sz="1800" kern="1200">
                          <a:solidFill>
                            <a:schemeClr val="dk1"/>
                          </a:solidFill>
                          <a:latin typeface="+mn-lt"/>
                          <a:ea typeface="+mn-ea"/>
                          <a:cs typeface="+mn-cs"/>
                        </a:rPr>
                        <a:t>deemed</a:t>
                      </a:r>
                    </a:p>
                  </a:txBody>
                  <a:tcPr marL="9525" marR="9525" marT="9525" marB="0" anchor="b">
                    <a:solidFill>
                      <a:srgbClr val="92D050"/>
                    </a:solidFill>
                  </a:tcPr>
                </a:tc>
                <a:tc>
                  <a:txBody>
                    <a:bodyPr/>
                    <a:lstStyle/>
                    <a:p>
                      <a:pPr marL="0" algn="l" defTabSz="914400" rtl="0" eaLnBrk="1" fontAlgn="b" latinLnBrk="0" hangingPunct="1"/>
                      <a:r>
                        <a:rPr lang="en-US" sz="1800" kern="1200">
                          <a:solidFill>
                            <a:schemeClr val="dk1"/>
                          </a:solidFill>
                          <a:latin typeface="+mn-lt"/>
                          <a:ea typeface="+mn-ea"/>
                          <a:cs typeface="+mn-cs"/>
                        </a:rPr>
                        <a:t>encourage</a:t>
                      </a:r>
                    </a:p>
                  </a:txBody>
                  <a:tcPr marL="9525" marR="9525" marT="9525" marB="0" anchor="b">
                    <a:solidFill>
                      <a:srgbClr val="92D050"/>
                    </a:solidFill>
                  </a:tcPr>
                </a:tc>
                <a:tc>
                  <a:txBody>
                    <a:bodyPr/>
                    <a:lstStyle/>
                    <a:p>
                      <a:pPr marL="0" algn="l" defTabSz="914400" rtl="0" eaLnBrk="1" fontAlgn="b" latinLnBrk="0" hangingPunct="1"/>
                      <a:r>
                        <a:rPr lang="en-US" sz="1800" kern="1200" dirty="0">
                          <a:solidFill>
                            <a:schemeClr val="dk1"/>
                          </a:solidFill>
                          <a:latin typeface="+mn-lt"/>
                          <a:ea typeface="+mn-ea"/>
                          <a:cs typeface="+mn-cs"/>
                        </a:rPr>
                        <a:t>benefits</a:t>
                      </a:r>
                    </a:p>
                  </a:txBody>
                  <a:tcPr marL="9525" marR="9525" marT="9525" marB="0" anchor="b">
                    <a:solidFill>
                      <a:srgbClr val="92D050"/>
                    </a:solidFill>
                  </a:tcPr>
                </a:tc>
                <a:tc>
                  <a:txBody>
                    <a:bodyPr/>
                    <a:lstStyle/>
                    <a:p>
                      <a:pPr marL="0" algn="l" defTabSz="914400" rtl="0" eaLnBrk="1" fontAlgn="b" latinLnBrk="0" hangingPunct="1"/>
                      <a:r>
                        <a:rPr lang="en-US" sz="1800" kern="1200" dirty="0">
                          <a:solidFill>
                            <a:schemeClr val="dk1"/>
                          </a:solidFill>
                          <a:latin typeface="+mn-lt"/>
                          <a:ea typeface="+mn-ea"/>
                          <a:cs typeface="+mn-cs"/>
                        </a:rPr>
                        <a:t>relations</a:t>
                      </a:r>
                    </a:p>
                  </a:txBody>
                  <a:tcPr marL="9525" marR="9525" marT="9525" marB="0" anchor="b">
                    <a:solidFill>
                      <a:srgbClr val="92D050"/>
                    </a:solidFill>
                  </a:tcPr>
                </a:tc>
                <a:extLst>
                  <a:ext uri="{0D108BD9-81ED-4DB2-BD59-A6C34878D82A}">
                    <a16:rowId xmlns="" xmlns:a16="http://schemas.microsoft.com/office/drawing/2014/main" val="10000"/>
                  </a:ext>
                </a:extLst>
              </a:tr>
              <a:tr h="304800">
                <a:tc>
                  <a:txBody>
                    <a:bodyPr/>
                    <a:lstStyle/>
                    <a:p>
                      <a:pPr marL="0" algn="l" defTabSz="914400" rtl="0" eaLnBrk="1" latinLnBrk="0" hangingPunct="1"/>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92D050"/>
                    </a:solidFill>
                  </a:tcPr>
                </a:tc>
                <a:tc>
                  <a:txBody>
                    <a:bodyPr/>
                    <a:lstStyle/>
                    <a:p>
                      <a:pPr marL="0" algn="l" defTabSz="914400" rtl="0" eaLnBrk="1" latinLnBrk="0" hangingPunct="1"/>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92D050"/>
                    </a:solidFill>
                  </a:tcPr>
                </a:tc>
                <a:extLst>
                  <a:ext uri="{0D108BD9-81ED-4DB2-BD59-A6C34878D82A}">
                    <a16:rowId xmlns=""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8158586"/>
              </p:ext>
            </p:extLst>
          </p:nvPr>
        </p:nvGraphicFramePr>
        <p:xfrm>
          <a:off x="1066800" y="5503545"/>
          <a:ext cx="6781800" cy="741680"/>
        </p:xfrm>
        <a:graphic>
          <a:graphicData uri="http://schemas.openxmlformats.org/drawingml/2006/table">
            <a:tbl>
              <a:tblPr firstRow="1" bandRow="1">
                <a:tableStyleId>{5C22544A-7EE6-4342-B048-85BDC9FD1C3A}</a:tableStyleId>
              </a:tblPr>
              <a:tblGrid>
                <a:gridCol w="1356360">
                  <a:extLst>
                    <a:ext uri="{9D8B030D-6E8A-4147-A177-3AD203B41FA5}">
                      <a16:colId xmlns="" xmlns:a16="http://schemas.microsoft.com/office/drawing/2014/main" val="20000"/>
                    </a:ext>
                  </a:extLst>
                </a:gridCol>
                <a:gridCol w="1356360">
                  <a:extLst>
                    <a:ext uri="{9D8B030D-6E8A-4147-A177-3AD203B41FA5}">
                      <a16:colId xmlns="" xmlns:a16="http://schemas.microsoft.com/office/drawing/2014/main" val="20001"/>
                    </a:ext>
                  </a:extLst>
                </a:gridCol>
                <a:gridCol w="1356360">
                  <a:extLst>
                    <a:ext uri="{9D8B030D-6E8A-4147-A177-3AD203B41FA5}">
                      <a16:colId xmlns="" xmlns:a16="http://schemas.microsoft.com/office/drawing/2014/main" val="20002"/>
                    </a:ext>
                  </a:extLst>
                </a:gridCol>
                <a:gridCol w="1356360">
                  <a:extLst>
                    <a:ext uri="{9D8B030D-6E8A-4147-A177-3AD203B41FA5}">
                      <a16:colId xmlns="" xmlns:a16="http://schemas.microsoft.com/office/drawing/2014/main" val="20003"/>
                    </a:ext>
                  </a:extLst>
                </a:gridCol>
                <a:gridCol w="1356360">
                  <a:extLst>
                    <a:ext uri="{9D8B030D-6E8A-4147-A177-3AD203B41FA5}">
                      <a16:colId xmlns="" xmlns:a16="http://schemas.microsoft.com/office/drawing/2014/main" val="20004"/>
                    </a:ext>
                  </a:extLst>
                </a:gridCol>
              </a:tblGrid>
              <a:tr h="370840">
                <a:tc>
                  <a:txBody>
                    <a:bodyPr/>
                    <a:lstStyle/>
                    <a:p>
                      <a:pPr algn="l" fontAlgn="b"/>
                      <a:r>
                        <a:rPr lang="en-US" sz="1800" b="1" kern="1200" dirty="0" smtClean="0">
                          <a:solidFill>
                            <a:schemeClr val="dk1"/>
                          </a:solidFill>
                          <a:latin typeface="+mn-lt"/>
                          <a:ea typeface="+mn-ea"/>
                          <a:cs typeface="+mn-cs"/>
                        </a:rPr>
                        <a:t>abstain</a:t>
                      </a:r>
                      <a:endParaRPr lang="en-US" sz="1800" b="1" kern="1200" dirty="0">
                        <a:solidFill>
                          <a:schemeClr val="dk1"/>
                        </a:solidFill>
                        <a:latin typeface="+mn-lt"/>
                        <a:ea typeface="+mn-ea"/>
                        <a:cs typeface="+mn-cs"/>
                      </a:endParaRPr>
                    </a:p>
                  </a:txBody>
                  <a:tcPr marL="9525" marR="9525" marT="9525" marB="0" anchor="b">
                    <a:solidFill>
                      <a:srgbClr val="FF0000"/>
                    </a:solidFill>
                  </a:tcPr>
                </a:tc>
                <a:tc>
                  <a:txBody>
                    <a:bodyPr/>
                    <a:lstStyle/>
                    <a:p>
                      <a:pPr algn="l" fontAlgn="b"/>
                      <a:r>
                        <a:rPr lang="en-US" sz="1800" b="1" kern="1200" dirty="0">
                          <a:solidFill>
                            <a:schemeClr val="dk1"/>
                          </a:solidFill>
                          <a:latin typeface="+mn-lt"/>
                          <a:ea typeface="+mn-ea"/>
                          <a:cs typeface="+mn-cs"/>
                        </a:rPr>
                        <a:t>withheld</a:t>
                      </a:r>
                    </a:p>
                  </a:txBody>
                  <a:tcPr marL="9525" marR="9525" marT="9525" marB="0" anchor="b">
                    <a:solidFill>
                      <a:srgbClr val="FF0000"/>
                    </a:solidFill>
                  </a:tcPr>
                </a:tc>
                <a:tc>
                  <a:txBody>
                    <a:bodyPr/>
                    <a:lstStyle/>
                    <a:p>
                      <a:pPr algn="l" fontAlgn="b"/>
                      <a:r>
                        <a:rPr lang="en-US" sz="1800" b="1" kern="1200" dirty="0" smtClean="0">
                          <a:solidFill>
                            <a:schemeClr val="dk1"/>
                          </a:solidFill>
                          <a:latin typeface="+mn-lt"/>
                          <a:ea typeface="+mn-ea"/>
                          <a:cs typeface="+mn-cs"/>
                        </a:rPr>
                        <a:t>unsecured</a:t>
                      </a:r>
                      <a:endParaRPr lang="en-US" sz="1800" b="1" kern="1200" dirty="0">
                        <a:solidFill>
                          <a:schemeClr val="dk1"/>
                        </a:solidFill>
                        <a:latin typeface="+mn-lt"/>
                        <a:ea typeface="+mn-ea"/>
                        <a:cs typeface="+mn-cs"/>
                      </a:endParaRPr>
                    </a:p>
                  </a:txBody>
                  <a:tcPr marL="9525" marR="9525" marT="9525" marB="0" anchor="b">
                    <a:solidFill>
                      <a:srgbClr val="FF0000"/>
                    </a:solidFill>
                  </a:tcPr>
                </a:tc>
                <a:tc>
                  <a:txBody>
                    <a:bodyPr/>
                    <a:lstStyle/>
                    <a:p>
                      <a:pPr algn="l" fontAlgn="b"/>
                      <a:r>
                        <a:rPr lang="en-US" sz="1800" b="1" kern="1200" smtClean="0">
                          <a:solidFill>
                            <a:schemeClr val="dk1"/>
                          </a:solidFill>
                          <a:latin typeface="+mn-lt"/>
                          <a:ea typeface="+mn-ea"/>
                          <a:cs typeface="+mn-cs"/>
                        </a:rPr>
                        <a:t>termination</a:t>
                      </a:r>
                      <a:endParaRPr lang="en-US" sz="1800" b="1" kern="1200" dirty="0">
                        <a:solidFill>
                          <a:schemeClr val="dk1"/>
                        </a:solidFill>
                        <a:latin typeface="+mn-lt"/>
                        <a:ea typeface="+mn-ea"/>
                        <a:cs typeface="+mn-cs"/>
                      </a:endParaRPr>
                    </a:p>
                  </a:txBody>
                  <a:tcPr marL="9525" marR="9525" marT="9525" marB="0" anchor="b">
                    <a:solidFill>
                      <a:srgbClr val="FF0000"/>
                    </a:solidFill>
                  </a:tcPr>
                </a:tc>
                <a:tc>
                  <a:txBody>
                    <a:bodyPr/>
                    <a:lstStyle/>
                    <a:p>
                      <a:pPr algn="l" fontAlgn="b"/>
                      <a:r>
                        <a:rPr lang="en-US" sz="1800" b="1" kern="1200" dirty="0" smtClean="0">
                          <a:solidFill>
                            <a:schemeClr val="dk1"/>
                          </a:solidFill>
                          <a:latin typeface="+mn-lt"/>
                          <a:ea typeface="+mn-ea"/>
                          <a:cs typeface="+mn-cs"/>
                        </a:rPr>
                        <a:t>risk</a:t>
                      </a:r>
                      <a:endParaRPr lang="en-US" sz="1800" b="1" kern="1200" dirty="0">
                        <a:solidFill>
                          <a:schemeClr val="dk1"/>
                        </a:solidFill>
                        <a:latin typeface="+mn-lt"/>
                        <a:ea typeface="+mn-ea"/>
                        <a:cs typeface="+mn-cs"/>
                      </a:endParaRPr>
                    </a:p>
                  </a:txBody>
                  <a:tcPr marL="9525" marR="9525" marT="9525" marB="0" anchor="b">
                    <a:solidFill>
                      <a:srgbClr val="FF0000"/>
                    </a:solidFill>
                  </a:tcPr>
                </a:tc>
                <a:extLst>
                  <a:ext uri="{0D108BD9-81ED-4DB2-BD59-A6C34878D82A}">
                    <a16:rowId xmlns="" xmlns:a16="http://schemas.microsoft.com/office/drawing/2014/main" val="10000"/>
                  </a:ext>
                </a:extLst>
              </a:tr>
              <a:tr h="370840">
                <a:tc>
                  <a:txBody>
                    <a:bodyPr/>
                    <a:lstStyle/>
                    <a:p>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FF0000"/>
                    </a:solidFill>
                  </a:tcPr>
                </a:tc>
                <a:tc>
                  <a:txBody>
                    <a:bodyPr/>
                    <a:lstStyle/>
                    <a:p>
                      <a:r>
                        <a:rPr lang="en-US" sz="1800" kern="1200" dirty="0" smtClean="0">
                          <a:solidFill>
                            <a:schemeClr val="dk1"/>
                          </a:solidFill>
                          <a:latin typeface="+mn-lt"/>
                          <a:ea typeface="+mn-ea"/>
                          <a:cs typeface="+mn-cs"/>
                        </a:rPr>
                        <a:t>0.99</a:t>
                      </a:r>
                      <a:endParaRPr lang="en-US" sz="1800" kern="1200" dirty="0">
                        <a:solidFill>
                          <a:schemeClr val="dk1"/>
                        </a:solidFill>
                        <a:latin typeface="+mn-lt"/>
                        <a:ea typeface="+mn-ea"/>
                        <a:cs typeface="+mn-cs"/>
                      </a:endParaRPr>
                    </a:p>
                  </a:txBody>
                  <a:tcPr>
                    <a:solidFill>
                      <a:srgbClr val="FF0000"/>
                    </a:solidFill>
                  </a:tcPr>
                </a:tc>
                <a:tc>
                  <a:txBody>
                    <a:bodyPr/>
                    <a:lstStyle/>
                    <a:p>
                      <a:r>
                        <a:rPr lang="en-US" sz="1800" kern="1200" dirty="0" smtClean="0">
                          <a:solidFill>
                            <a:schemeClr val="dk1"/>
                          </a:solidFill>
                          <a:latin typeface="+mn-lt"/>
                          <a:ea typeface="+mn-ea"/>
                          <a:cs typeface="+mn-cs"/>
                        </a:rPr>
                        <a:t>0.94</a:t>
                      </a:r>
                      <a:endParaRPr lang="en-US" sz="1800" kern="1200" dirty="0">
                        <a:solidFill>
                          <a:schemeClr val="dk1"/>
                        </a:solidFill>
                        <a:latin typeface="+mn-lt"/>
                        <a:ea typeface="+mn-ea"/>
                        <a:cs typeface="+mn-cs"/>
                      </a:endParaRPr>
                    </a:p>
                  </a:txBody>
                  <a:tcPr>
                    <a:solidFill>
                      <a:srgbClr val="FF0000"/>
                    </a:solidFill>
                  </a:tcPr>
                </a:tc>
                <a:tc>
                  <a:txBody>
                    <a:bodyPr/>
                    <a:lstStyle/>
                    <a:p>
                      <a:r>
                        <a:rPr lang="en-US" sz="1800" kern="1200" dirty="0" smtClean="0">
                          <a:solidFill>
                            <a:schemeClr val="dk1"/>
                          </a:solidFill>
                          <a:latin typeface="+mn-lt"/>
                          <a:ea typeface="+mn-ea"/>
                          <a:cs typeface="+mn-cs"/>
                        </a:rPr>
                        <a:t>1.00</a:t>
                      </a:r>
                      <a:endParaRPr lang="en-US" sz="1800" kern="1200" dirty="0">
                        <a:solidFill>
                          <a:schemeClr val="dk1"/>
                        </a:solidFill>
                        <a:latin typeface="+mn-lt"/>
                        <a:ea typeface="+mn-ea"/>
                        <a:cs typeface="+mn-cs"/>
                      </a:endParaRPr>
                    </a:p>
                  </a:txBody>
                  <a:tcPr>
                    <a:solidFill>
                      <a:srgbClr val="FF0000"/>
                    </a:solidFill>
                  </a:tcPr>
                </a:tc>
                <a:tc>
                  <a:txBody>
                    <a:bodyPr/>
                    <a:lstStyle/>
                    <a:p>
                      <a:r>
                        <a:rPr lang="en-US" sz="1800" kern="1200" dirty="0" smtClean="0">
                          <a:solidFill>
                            <a:schemeClr val="dk1"/>
                          </a:solidFill>
                          <a:latin typeface="+mn-lt"/>
                          <a:ea typeface="+mn-ea"/>
                          <a:cs typeface="+mn-cs"/>
                        </a:rPr>
                        <a:t>0.98</a:t>
                      </a:r>
                      <a:endParaRPr lang="en-US" sz="1800" kern="1200" dirty="0">
                        <a:solidFill>
                          <a:schemeClr val="dk1"/>
                        </a:solidFill>
                        <a:latin typeface="+mn-lt"/>
                        <a:ea typeface="+mn-ea"/>
                        <a:cs typeface="+mn-cs"/>
                      </a:endParaRPr>
                    </a:p>
                  </a:txBody>
                  <a:tcPr>
                    <a:solidFill>
                      <a:srgbClr val="FF000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389333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Event Indicator (KEI)</a:t>
            </a:r>
            <a:endParaRPr lang="en-US" dirty="0"/>
          </a:p>
        </p:txBody>
      </p:sp>
      <p:sp>
        <p:nvSpPr>
          <p:cNvPr id="4" name="Slide Number Placeholder 3"/>
          <p:cNvSpPr>
            <a:spLocks noGrp="1"/>
          </p:cNvSpPr>
          <p:nvPr>
            <p:ph type="sldNum" sz="quarter" idx="12"/>
          </p:nvPr>
        </p:nvSpPr>
        <p:spPr>
          <a:xfrm>
            <a:off x="6553200" y="6278563"/>
            <a:ext cx="2133600" cy="476250"/>
          </a:xfrm>
        </p:spPr>
        <p:txBody>
          <a:bodyPr/>
          <a:lstStyle/>
          <a:p>
            <a:pPr>
              <a:defRPr/>
            </a:pPr>
            <a:r>
              <a:rPr lang="en-US" dirty="0" smtClean="0"/>
              <a:t>13</a:t>
            </a:r>
            <a:endParaRPr lang="en-US" dirty="0"/>
          </a:p>
        </p:txBody>
      </p:sp>
      <p:sp>
        <p:nvSpPr>
          <p:cNvPr id="7" name="Content Placeholder 6"/>
          <p:cNvSpPr>
            <a:spLocks noGrp="1"/>
          </p:cNvSpPr>
          <p:nvPr>
            <p:ph idx="1"/>
          </p:nvPr>
        </p:nvSpPr>
        <p:spPr>
          <a:xfrm>
            <a:off x="990600" y="1600200"/>
            <a:ext cx="7696200" cy="4525963"/>
          </a:xfrm>
        </p:spPr>
        <p:txBody>
          <a:bodyPr/>
          <a:lstStyle/>
          <a:p>
            <a:endParaRPr lang="en-US" sz="1400" b="1" dirty="0"/>
          </a:p>
          <a:p>
            <a:pPr>
              <a:buFont typeface="Wingdings" panose="05000000000000000000" pitchFamily="2" charset="2"/>
              <a:buChar char="Ø"/>
            </a:pPr>
            <a:r>
              <a:rPr lang="en-US" sz="1400" dirty="0"/>
              <a:t>The variation in frequency </a:t>
            </a:r>
            <a:r>
              <a:rPr lang="en-US" sz="1400" dirty="0" smtClean="0"/>
              <a:t>is correlated to the changes in organization in 2007, 2008, 2013 and 2015.</a:t>
            </a:r>
          </a:p>
          <a:p>
            <a:pPr marL="0" indent="0">
              <a:buNone/>
            </a:pPr>
            <a:endParaRPr lang="en-US" sz="1400" b="1" dirty="0" smtClean="0"/>
          </a:p>
          <a:p>
            <a:pPr marL="0" indent="0">
              <a:buNone/>
            </a:pPr>
            <a:r>
              <a:rPr lang="en-US" sz="1400" b="1" u="sng" dirty="0" smtClean="0"/>
              <a:t>Vote</a:t>
            </a:r>
            <a:endParaRPr lang="en-US" b="1" u="sng" dirty="0" smtClean="0"/>
          </a:p>
          <a:p>
            <a:endParaRPr lang="en-US" dirty="0"/>
          </a:p>
          <a:p>
            <a:pPr marL="0" indent="0">
              <a:buNone/>
            </a:pPr>
            <a:endParaRPr lang="en-US" sz="1400" b="1" dirty="0" smtClean="0"/>
          </a:p>
          <a:p>
            <a:pPr marL="0" indent="0">
              <a:buNone/>
            </a:pPr>
            <a:endParaRPr lang="en-US" sz="1400" b="1" dirty="0" smtClean="0"/>
          </a:p>
          <a:p>
            <a:pPr marL="0" indent="0">
              <a:buNone/>
            </a:pPr>
            <a:endParaRPr lang="en-US" sz="1400" b="1" dirty="0"/>
          </a:p>
          <a:p>
            <a:pPr marL="0" indent="0">
              <a:buNone/>
            </a:pPr>
            <a:r>
              <a:rPr lang="en-US" sz="1400" b="1" u="sng" dirty="0" smtClean="0"/>
              <a:t>Resign</a:t>
            </a:r>
            <a:endParaRPr lang="en-US" sz="1400" b="1" u="sng" dirty="0"/>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79492298"/>
              </p:ext>
            </p:extLst>
          </p:nvPr>
        </p:nvGraphicFramePr>
        <p:xfrm>
          <a:off x="1295400" y="3090842"/>
          <a:ext cx="7086600" cy="772339"/>
        </p:xfrm>
        <a:graphic>
          <a:graphicData uri="http://schemas.openxmlformats.org/drawingml/2006/table">
            <a:tbl>
              <a:tblPr firstRow="1" bandRow="1">
                <a:tableStyleId>{5C22544A-7EE6-4342-B048-85BDC9FD1C3A}</a:tableStyleId>
              </a:tblPr>
              <a:tblGrid>
                <a:gridCol w="708660">
                  <a:extLst>
                    <a:ext uri="{9D8B030D-6E8A-4147-A177-3AD203B41FA5}">
                      <a16:colId xmlns="" xmlns:a16="http://schemas.microsoft.com/office/drawing/2014/main" val="20000"/>
                    </a:ext>
                  </a:extLst>
                </a:gridCol>
                <a:gridCol w="708660">
                  <a:extLst>
                    <a:ext uri="{9D8B030D-6E8A-4147-A177-3AD203B41FA5}">
                      <a16:colId xmlns="" xmlns:a16="http://schemas.microsoft.com/office/drawing/2014/main" val="20001"/>
                    </a:ext>
                  </a:extLst>
                </a:gridCol>
                <a:gridCol w="708660">
                  <a:extLst>
                    <a:ext uri="{9D8B030D-6E8A-4147-A177-3AD203B41FA5}">
                      <a16:colId xmlns="" xmlns:a16="http://schemas.microsoft.com/office/drawing/2014/main" val="20002"/>
                    </a:ext>
                  </a:extLst>
                </a:gridCol>
                <a:gridCol w="708660">
                  <a:extLst>
                    <a:ext uri="{9D8B030D-6E8A-4147-A177-3AD203B41FA5}">
                      <a16:colId xmlns="" xmlns:a16="http://schemas.microsoft.com/office/drawing/2014/main" val="20003"/>
                    </a:ext>
                  </a:extLst>
                </a:gridCol>
                <a:gridCol w="708660">
                  <a:extLst>
                    <a:ext uri="{9D8B030D-6E8A-4147-A177-3AD203B41FA5}">
                      <a16:colId xmlns="" xmlns:a16="http://schemas.microsoft.com/office/drawing/2014/main" val="20004"/>
                    </a:ext>
                  </a:extLst>
                </a:gridCol>
                <a:gridCol w="708660">
                  <a:extLst>
                    <a:ext uri="{9D8B030D-6E8A-4147-A177-3AD203B41FA5}">
                      <a16:colId xmlns="" xmlns:a16="http://schemas.microsoft.com/office/drawing/2014/main" val="20005"/>
                    </a:ext>
                  </a:extLst>
                </a:gridCol>
                <a:gridCol w="708660">
                  <a:extLst>
                    <a:ext uri="{9D8B030D-6E8A-4147-A177-3AD203B41FA5}">
                      <a16:colId xmlns="" xmlns:a16="http://schemas.microsoft.com/office/drawing/2014/main" val="20006"/>
                    </a:ext>
                  </a:extLst>
                </a:gridCol>
                <a:gridCol w="708660">
                  <a:extLst>
                    <a:ext uri="{9D8B030D-6E8A-4147-A177-3AD203B41FA5}">
                      <a16:colId xmlns="" xmlns:a16="http://schemas.microsoft.com/office/drawing/2014/main" val="20007"/>
                    </a:ext>
                  </a:extLst>
                </a:gridCol>
                <a:gridCol w="708660">
                  <a:extLst>
                    <a:ext uri="{9D8B030D-6E8A-4147-A177-3AD203B41FA5}">
                      <a16:colId xmlns="" xmlns:a16="http://schemas.microsoft.com/office/drawing/2014/main" val="20008"/>
                    </a:ext>
                  </a:extLst>
                </a:gridCol>
                <a:gridCol w="708660">
                  <a:extLst>
                    <a:ext uri="{9D8B030D-6E8A-4147-A177-3AD203B41FA5}">
                      <a16:colId xmlns="" xmlns:a16="http://schemas.microsoft.com/office/drawing/2014/main" val="20009"/>
                    </a:ext>
                  </a:extLst>
                </a:gridCol>
              </a:tblGrid>
              <a:tr h="381000">
                <a:tc>
                  <a:txBody>
                    <a:bodyPr/>
                    <a:lstStyle/>
                    <a:p>
                      <a:pPr marL="0" algn="l" defTabSz="914400" rtl="0" eaLnBrk="1" latinLnBrk="0" hangingPunct="1"/>
                      <a:r>
                        <a:rPr lang="en-US" sz="1800" kern="1200" dirty="0" smtClean="0">
                          <a:solidFill>
                            <a:schemeClr val="dk1"/>
                          </a:solidFill>
                          <a:latin typeface="+mn-lt"/>
                          <a:ea typeface="+mn-ea"/>
                          <a:cs typeface="+mn-cs"/>
                        </a:rPr>
                        <a:t>2006</a:t>
                      </a:r>
                      <a:endParaRPr lang="en-US" sz="1800" kern="1200" dirty="0">
                        <a:solidFill>
                          <a:schemeClr val="dk1"/>
                        </a:solidFill>
                        <a:latin typeface="+mn-lt"/>
                        <a:ea typeface="+mn-ea"/>
                        <a:cs typeface="+mn-cs"/>
                      </a:endParaRPr>
                    </a:p>
                  </a:txBody>
                  <a:tcPr>
                    <a:solidFill>
                      <a:schemeClr val="tx2"/>
                    </a:solidFill>
                  </a:tcPr>
                </a:tc>
                <a:tc>
                  <a:txBody>
                    <a:bodyPr/>
                    <a:lstStyle/>
                    <a:p>
                      <a:r>
                        <a:rPr lang="en-US" dirty="0" smtClean="0">
                          <a:solidFill>
                            <a:schemeClr val="tx1"/>
                          </a:solidFill>
                        </a:rPr>
                        <a:t>2007</a:t>
                      </a:r>
                      <a:endParaRPr lang="en-US" dirty="0">
                        <a:solidFill>
                          <a:schemeClr val="tx1"/>
                        </a:solidFill>
                      </a:endParaRPr>
                    </a:p>
                  </a:txBody>
                  <a:tcPr>
                    <a:solidFill>
                      <a:schemeClr val="tx2"/>
                    </a:solidFill>
                  </a:tcPr>
                </a:tc>
                <a:tc>
                  <a:txBody>
                    <a:bodyPr/>
                    <a:lstStyle/>
                    <a:p>
                      <a:r>
                        <a:rPr lang="en-US" dirty="0" smtClean="0">
                          <a:solidFill>
                            <a:schemeClr val="tx1"/>
                          </a:solidFill>
                        </a:rPr>
                        <a:t>2008</a:t>
                      </a:r>
                      <a:endParaRPr lang="en-US" dirty="0">
                        <a:solidFill>
                          <a:schemeClr val="tx1"/>
                        </a:solidFill>
                      </a:endParaRPr>
                    </a:p>
                  </a:txBody>
                  <a:tcPr>
                    <a:solidFill>
                      <a:schemeClr val="tx2"/>
                    </a:solidFill>
                  </a:tcPr>
                </a:tc>
                <a:tc>
                  <a:txBody>
                    <a:bodyPr/>
                    <a:lstStyle/>
                    <a:p>
                      <a:r>
                        <a:rPr lang="en-US" dirty="0" smtClean="0">
                          <a:solidFill>
                            <a:schemeClr val="tx1"/>
                          </a:solidFill>
                        </a:rPr>
                        <a:t>2009</a:t>
                      </a:r>
                      <a:endParaRPr lang="en-US" dirty="0">
                        <a:solidFill>
                          <a:schemeClr val="tx1"/>
                        </a:solidFill>
                      </a:endParaRPr>
                    </a:p>
                  </a:txBody>
                  <a:tcPr>
                    <a:solidFill>
                      <a:schemeClr val="tx2"/>
                    </a:solidFill>
                  </a:tcPr>
                </a:tc>
                <a:tc>
                  <a:txBody>
                    <a:bodyPr/>
                    <a:lstStyle/>
                    <a:p>
                      <a:r>
                        <a:rPr lang="en-US" dirty="0" smtClean="0">
                          <a:solidFill>
                            <a:schemeClr val="tx1"/>
                          </a:solidFill>
                        </a:rPr>
                        <a:t>2010</a:t>
                      </a:r>
                      <a:endParaRPr lang="en-US" dirty="0">
                        <a:solidFill>
                          <a:schemeClr val="tx1"/>
                        </a:solidFill>
                      </a:endParaRPr>
                    </a:p>
                  </a:txBody>
                  <a:tcPr>
                    <a:solidFill>
                      <a:schemeClr val="tx2"/>
                    </a:solidFill>
                  </a:tcPr>
                </a:tc>
                <a:tc>
                  <a:txBody>
                    <a:bodyPr/>
                    <a:lstStyle/>
                    <a:p>
                      <a:r>
                        <a:rPr lang="en-US" dirty="0" smtClean="0">
                          <a:solidFill>
                            <a:schemeClr val="tx1"/>
                          </a:solidFill>
                        </a:rPr>
                        <a:t>2011</a:t>
                      </a:r>
                      <a:endParaRPr lang="en-US" dirty="0">
                        <a:solidFill>
                          <a:schemeClr val="tx1"/>
                        </a:solidFill>
                      </a:endParaRPr>
                    </a:p>
                  </a:txBody>
                  <a:tcPr>
                    <a:solidFill>
                      <a:schemeClr val="tx2"/>
                    </a:solidFill>
                  </a:tcPr>
                </a:tc>
                <a:tc>
                  <a:txBody>
                    <a:bodyPr/>
                    <a:lstStyle/>
                    <a:p>
                      <a:r>
                        <a:rPr lang="en-US" dirty="0" smtClean="0">
                          <a:solidFill>
                            <a:schemeClr val="tx1"/>
                          </a:solidFill>
                        </a:rPr>
                        <a:t>2012</a:t>
                      </a:r>
                      <a:endParaRPr lang="en-US" dirty="0">
                        <a:solidFill>
                          <a:schemeClr val="tx1"/>
                        </a:solidFill>
                      </a:endParaRPr>
                    </a:p>
                  </a:txBody>
                  <a:tcPr>
                    <a:solidFill>
                      <a:schemeClr val="bg2"/>
                    </a:solidFill>
                  </a:tcPr>
                </a:tc>
                <a:tc>
                  <a:txBody>
                    <a:bodyPr/>
                    <a:lstStyle/>
                    <a:p>
                      <a:r>
                        <a:rPr lang="en-US" dirty="0" smtClean="0">
                          <a:solidFill>
                            <a:schemeClr val="tx1"/>
                          </a:solidFill>
                        </a:rPr>
                        <a:t>2013</a:t>
                      </a:r>
                      <a:endParaRPr lang="en-US" dirty="0">
                        <a:solidFill>
                          <a:schemeClr val="tx1"/>
                        </a:solidFill>
                      </a:endParaRPr>
                    </a:p>
                  </a:txBody>
                  <a:tcPr>
                    <a:solidFill>
                      <a:schemeClr val="tx2"/>
                    </a:solidFill>
                  </a:tcPr>
                </a:tc>
                <a:tc>
                  <a:txBody>
                    <a:bodyPr/>
                    <a:lstStyle/>
                    <a:p>
                      <a:r>
                        <a:rPr lang="en-US" dirty="0" smtClean="0">
                          <a:solidFill>
                            <a:schemeClr val="tx1"/>
                          </a:solidFill>
                        </a:rPr>
                        <a:t>2014</a:t>
                      </a:r>
                      <a:endParaRPr lang="en-US" dirty="0">
                        <a:solidFill>
                          <a:schemeClr val="tx1"/>
                        </a:solidFill>
                      </a:endParaRPr>
                    </a:p>
                  </a:txBody>
                  <a:tcPr>
                    <a:solidFill>
                      <a:schemeClr val="tx2"/>
                    </a:solidFill>
                  </a:tcPr>
                </a:tc>
                <a:tc>
                  <a:txBody>
                    <a:bodyPr/>
                    <a:lstStyle/>
                    <a:p>
                      <a:r>
                        <a:rPr lang="en-US" dirty="0" smtClean="0">
                          <a:solidFill>
                            <a:schemeClr val="tx1"/>
                          </a:solidFill>
                        </a:rPr>
                        <a:t>2015</a:t>
                      </a:r>
                      <a:endParaRPr lang="en-US" dirty="0">
                        <a:solidFill>
                          <a:schemeClr val="tx1"/>
                        </a:solidFill>
                      </a:endParaRPr>
                    </a:p>
                  </a:txBody>
                  <a:tcPr>
                    <a:solidFill>
                      <a:schemeClr val="tx2"/>
                    </a:solidFill>
                  </a:tcPr>
                </a:tc>
                <a:extLst>
                  <a:ext uri="{0D108BD9-81ED-4DB2-BD59-A6C34878D82A}">
                    <a16:rowId xmlns="" xmlns:a16="http://schemas.microsoft.com/office/drawing/2014/main" val="10000"/>
                  </a:ext>
                </a:extLst>
              </a:tr>
              <a:tr h="391339">
                <a:tc>
                  <a:txBody>
                    <a:bodyPr/>
                    <a:lstStyle/>
                    <a:p>
                      <a:pPr marL="0" algn="l" defTabSz="914400" rtl="0" eaLnBrk="1" latinLnBrk="0" hangingPunct="1"/>
                      <a:r>
                        <a:rPr lang="en-US" sz="1800" kern="1200" dirty="0" smtClean="0">
                          <a:solidFill>
                            <a:schemeClr val="dk1"/>
                          </a:solidFill>
                          <a:latin typeface="+mn-lt"/>
                          <a:ea typeface="+mn-ea"/>
                          <a:cs typeface="+mn-cs"/>
                        </a:rPr>
                        <a:t>25</a:t>
                      </a:r>
                      <a:endParaRPr lang="en-US" sz="1800" kern="1200" dirty="0">
                        <a:solidFill>
                          <a:schemeClr val="dk1"/>
                        </a:solidFill>
                        <a:latin typeface="+mn-lt"/>
                        <a:ea typeface="+mn-ea"/>
                        <a:cs typeface="+mn-cs"/>
                      </a:endParaRPr>
                    </a:p>
                  </a:txBody>
                  <a:tcPr>
                    <a:solidFill>
                      <a:schemeClr val="tx2"/>
                    </a:solidFill>
                  </a:tcPr>
                </a:tc>
                <a:tc>
                  <a:txBody>
                    <a:bodyPr/>
                    <a:lstStyle/>
                    <a:p>
                      <a:r>
                        <a:rPr lang="en-US" dirty="0" smtClean="0"/>
                        <a:t>22</a:t>
                      </a:r>
                      <a:endParaRPr lang="en-US" dirty="0"/>
                    </a:p>
                  </a:txBody>
                  <a:tcPr>
                    <a:solidFill>
                      <a:schemeClr val="tx2"/>
                    </a:solidFill>
                  </a:tcPr>
                </a:tc>
                <a:tc>
                  <a:txBody>
                    <a:bodyPr/>
                    <a:lstStyle/>
                    <a:p>
                      <a:r>
                        <a:rPr lang="en-US" dirty="0" smtClean="0"/>
                        <a:t>23</a:t>
                      </a:r>
                      <a:endParaRPr lang="en-US" dirty="0"/>
                    </a:p>
                  </a:txBody>
                  <a:tcPr>
                    <a:solidFill>
                      <a:schemeClr val="tx2"/>
                    </a:solidFill>
                  </a:tcPr>
                </a:tc>
                <a:tc>
                  <a:txBody>
                    <a:bodyPr/>
                    <a:lstStyle/>
                    <a:p>
                      <a:r>
                        <a:rPr lang="en-US" dirty="0" smtClean="0"/>
                        <a:t>31</a:t>
                      </a:r>
                      <a:endParaRPr lang="en-US" dirty="0"/>
                    </a:p>
                  </a:txBody>
                  <a:tcPr>
                    <a:solidFill>
                      <a:schemeClr val="tx2"/>
                    </a:solidFill>
                  </a:tcPr>
                </a:tc>
                <a:tc>
                  <a:txBody>
                    <a:bodyPr/>
                    <a:lstStyle/>
                    <a:p>
                      <a:r>
                        <a:rPr lang="en-US" dirty="0" smtClean="0"/>
                        <a:t>33</a:t>
                      </a:r>
                      <a:endParaRPr lang="en-US" dirty="0"/>
                    </a:p>
                  </a:txBody>
                  <a:tcPr>
                    <a:solidFill>
                      <a:schemeClr val="tx2"/>
                    </a:solidFill>
                  </a:tcPr>
                </a:tc>
                <a:tc>
                  <a:txBody>
                    <a:bodyPr/>
                    <a:lstStyle/>
                    <a:p>
                      <a:r>
                        <a:rPr lang="en-US" dirty="0" smtClean="0"/>
                        <a:t>25</a:t>
                      </a:r>
                      <a:endParaRPr lang="en-US" dirty="0"/>
                    </a:p>
                  </a:txBody>
                  <a:tcPr>
                    <a:solidFill>
                      <a:schemeClr val="tx2"/>
                    </a:solidFill>
                  </a:tcPr>
                </a:tc>
                <a:tc>
                  <a:txBody>
                    <a:bodyPr/>
                    <a:lstStyle/>
                    <a:p>
                      <a:r>
                        <a:rPr lang="en-US" dirty="0" smtClean="0"/>
                        <a:t>45</a:t>
                      </a:r>
                      <a:endParaRPr lang="en-US" dirty="0"/>
                    </a:p>
                  </a:txBody>
                  <a:tcPr>
                    <a:solidFill>
                      <a:schemeClr val="bg2"/>
                    </a:solidFill>
                  </a:tcPr>
                </a:tc>
                <a:tc>
                  <a:txBody>
                    <a:bodyPr/>
                    <a:lstStyle/>
                    <a:p>
                      <a:r>
                        <a:rPr lang="en-US" dirty="0" smtClean="0"/>
                        <a:t>48</a:t>
                      </a:r>
                      <a:endParaRPr lang="en-US" dirty="0"/>
                    </a:p>
                  </a:txBody>
                  <a:tcPr>
                    <a:solidFill>
                      <a:schemeClr val="tx2"/>
                    </a:solidFill>
                  </a:tcPr>
                </a:tc>
                <a:tc>
                  <a:txBody>
                    <a:bodyPr/>
                    <a:lstStyle/>
                    <a:p>
                      <a:r>
                        <a:rPr lang="en-US" dirty="0" smtClean="0"/>
                        <a:t>34</a:t>
                      </a:r>
                      <a:endParaRPr lang="en-US" dirty="0"/>
                    </a:p>
                  </a:txBody>
                  <a:tcPr>
                    <a:solidFill>
                      <a:schemeClr val="tx2"/>
                    </a:solidFill>
                  </a:tcPr>
                </a:tc>
                <a:tc>
                  <a:txBody>
                    <a:bodyPr/>
                    <a:lstStyle/>
                    <a:p>
                      <a:r>
                        <a:rPr lang="en-US" dirty="0" smtClean="0"/>
                        <a:t>39</a:t>
                      </a:r>
                      <a:endParaRPr lang="en-US" dirty="0"/>
                    </a:p>
                  </a:txBody>
                  <a:tcPr>
                    <a:solidFill>
                      <a:schemeClr val="tx2"/>
                    </a:solidFill>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9586677"/>
              </p:ext>
            </p:extLst>
          </p:nvPr>
        </p:nvGraphicFramePr>
        <p:xfrm>
          <a:off x="1295400" y="4572000"/>
          <a:ext cx="7010400" cy="965021"/>
        </p:xfrm>
        <a:graphic>
          <a:graphicData uri="http://schemas.openxmlformats.org/drawingml/2006/table">
            <a:tbl>
              <a:tblPr firstRow="1" bandRow="1">
                <a:tableStyleId>{5C22544A-7EE6-4342-B048-85BDC9FD1C3A}</a:tableStyleId>
              </a:tblPr>
              <a:tblGrid>
                <a:gridCol w="701040">
                  <a:extLst>
                    <a:ext uri="{9D8B030D-6E8A-4147-A177-3AD203B41FA5}">
                      <a16:colId xmlns="" xmlns:a16="http://schemas.microsoft.com/office/drawing/2014/main" val="20000"/>
                    </a:ext>
                  </a:extLst>
                </a:gridCol>
                <a:gridCol w="701040">
                  <a:extLst>
                    <a:ext uri="{9D8B030D-6E8A-4147-A177-3AD203B41FA5}">
                      <a16:colId xmlns="" xmlns:a16="http://schemas.microsoft.com/office/drawing/2014/main" val="20001"/>
                    </a:ext>
                  </a:extLst>
                </a:gridCol>
                <a:gridCol w="701040">
                  <a:extLst>
                    <a:ext uri="{9D8B030D-6E8A-4147-A177-3AD203B41FA5}">
                      <a16:colId xmlns="" xmlns:a16="http://schemas.microsoft.com/office/drawing/2014/main" val="20002"/>
                    </a:ext>
                  </a:extLst>
                </a:gridCol>
                <a:gridCol w="701040">
                  <a:extLst>
                    <a:ext uri="{9D8B030D-6E8A-4147-A177-3AD203B41FA5}">
                      <a16:colId xmlns="" xmlns:a16="http://schemas.microsoft.com/office/drawing/2014/main" val="20003"/>
                    </a:ext>
                  </a:extLst>
                </a:gridCol>
                <a:gridCol w="701040">
                  <a:extLst>
                    <a:ext uri="{9D8B030D-6E8A-4147-A177-3AD203B41FA5}">
                      <a16:colId xmlns="" xmlns:a16="http://schemas.microsoft.com/office/drawing/2014/main" val="20004"/>
                    </a:ext>
                  </a:extLst>
                </a:gridCol>
                <a:gridCol w="701040">
                  <a:extLst>
                    <a:ext uri="{9D8B030D-6E8A-4147-A177-3AD203B41FA5}">
                      <a16:colId xmlns="" xmlns:a16="http://schemas.microsoft.com/office/drawing/2014/main" val="20005"/>
                    </a:ext>
                  </a:extLst>
                </a:gridCol>
                <a:gridCol w="701040">
                  <a:extLst>
                    <a:ext uri="{9D8B030D-6E8A-4147-A177-3AD203B41FA5}">
                      <a16:colId xmlns="" xmlns:a16="http://schemas.microsoft.com/office/drawing/2014/main" val="20006"/>
                    </a:ext>
                  </a:extLst>
                </a:gridCol>
                <a:gridCol w="701040">
                  <a:extLst>
                    <a:ext uri="{9D8B030D-6E8A-4147-A177-3AD203B41FA5}">
                      <a16:colId xmlns="" xmlns:a16="http://schemas.microsoft.com/office/drawing/2014/main" val="20007"/>
                    </a:ext>
                  </a:extLst>
                </a:gridCol>
                <a:gridCol w="701040">
                  <a:extLst>
                    <a:ext uri="{9D8B030D-6E8A-4147-A177-3AD203B41FA5}">
                      <a16:colId xmlns="" xmlns:a16="http://schemas.microsoft.com/office/drawing/2014/main" val="20008"/>
                    </a:ext>
                  </a:extLst>
                </a:gridCol>
                <a:gridCol w="701040">
                  <a:extLst>
                    <a:ext uri="{9D8B030D-6E8A-4147-A177-3AD203B41FA5}">
                      <a16:colId xmlns="" xmlns:a16="http://schemas.microsoft.com/office/drawing/2014/main" val="20009"/>
                    </a:ext>
                  </a:extLst>
                </a:gridCol>
              </a:tblGrid>
              <a:tr h="507821">
                <a:tc>
                  <a:txBody>
                    <a:bodyPr/>
                    <a:lstStyle/>
                    <a:p>
                      <a:r>
                        <a:rPr lang="en-US" dirty="0" smtClean="0">
                          <a:solidFill>
                            <a:schemeClr val="tx1"/>
                          </a:solidFill>
                        </a:rPr>
                        <a:t>2006</a:t>
                      </a:r>
                      <a:endParaRPr lang="en-US" dirty="0">
                        <a:solidFill>
                          <a:schemeClr val="tx1"/>
                        </a:solidFill>
                      </a:endParaRPr>
                    </a:p>
                  </a:txBody>
                  <a:tcPr>
                    <a:solidFill>
                      <a:srgbClr val="FFFFFF"/>
                    </a:solidFill>
                  </a:tcPr>
                </a:tc>
                <a:tc>
                  <a:txBody>
                    <a:bodyPr/>
                    <a:lstStyle/>
                    <a:p>
                      <a:r>
                        <a:rPr lang="en-US" dirty="0" smtClean="0">
                          <a:solidFill>
                            <a:schemeClr val="tx1"/>
                          </a:solidFill>
                        </a:rPr>
                        <a:t>2007</a:t>
                      </a:r>
                      <a:endParaRPr lang="en-US" dirty="0">
                        <a:solidFill>
                          <a:schemeClr val="tx1"/>
                        </a:solidFill>
                      </a:endParaRPr>
                    </a:p>
                  </a:txBody>
                  <a:tcPr>
                    <a:solidFill>
                      <a:schemeClr val="bg2"/>
                    </a:solidFill>
                  </a:tcPr>
                </a:tc>
                <a:tc>
                  <a:txBody>
                    <a:bodyPr/>
                    <a:lstStyle/>
                    <a:p>
                      <a:r>
                        <a:rPr lang="en-US" sz="1800" b="1" kern="1200" dirty="0" smtClean="0">
                          <a:solidFill>
                            <a:schemeClr val="tx1"/>
                          </a:solidFill>
                          <a:latin typeface="+mn-lt"/>
                          <a:ea typeface="+mn-ea"/>
                          <a:cs typeface="+mn-cs"/>
                        </a:rPr>
                        <a:t>2008</a:t>
                      </a:r>
                      <a:endParaRPr lang="en-US" sz="1800" b="1" kern="1200" dirty="0">
                        <a:solidFill>
                          <a:schemeClr val="tx1"/>
                        </a:solidFill>
                        <a:latin typeface="+mn-lt"/>
                        <a:ea typeface="+mn-ea"/>
                        <a:cs typeface="+mn-cs"/>
                      </a:endParaRPr>
                    </a:p>
                  </a:txBody>
                  <a:tcPr>
                    <a:solidFill>
                      <a:schemeClr val="bg2"/>
                    </a:solidFill>
                  </a:tcPr>
                </a:tc>
                <a:tc>
                  <a:txBody>
                    <a:bodyPr/>
                    <a:lstStyle/>
                    <a:p>
                      <a:r>
                        <a:rPr lang="en-US" dirty="0" smtClean="0">
                          <a:solidFill>
                            <a:schemeClr val="tx1"/>
                          </a:solidFill>
                        </a:rPr>
                        <a:t>2009</a:t>
                      </a:r>
                      <a:endParaRPr lang="en-US" dirty="0">
                        <a:solidFill>
                          <a:schemeClr val="tx1"/>
                        </a:solidFill>
                      </a:endParaRPr>
                    </a:p>
                  </a:txBody>
                  <a:tcPr>
                    <a:solidFill>
                      <a:srgbClr val="FFFFFF"/>
                    </a:solidFill>
                  </a:tcPr>
                </a:tc>
                <a:tc>
                  <a:txBody>
                    <a:bodyPr/>
                    <a:lstStyle/>
                    <a:p>
                      <a:r>
                        <a:rPr lang="en-US" dirty="0" smtClean="0">
                          <a:solidFill>
                            <a:schemeClr val="tx1"/>
                          </a:solidFill>
                        </a:rPr>
                        <a:t>2010</a:t>
                      </a:r>
                      <a:endParaRPr lang="en-US" dirty="0">
                        <a:solidFill>
                          <a:schemeClr val="tx1"/>
                        </a:solidFill>
                      </a:endParaRPr>
                    </a:p>
                  </a:txBody>
                  <a:tcPr>
                    <a:solidFill>
                      <a:srgbClr val="FFFFFF"/>
                    </a:solidFill>
                  </a:tcPr>
                </a:tc>
                <a:tc>
                  <a:txBody>
                    <a:bodyPr/>
                    <a:lstStyle/>
                    <a:p>
                      <a:r>
                        <a:rPr lang="en-US" dirty="0" smtClean="0">
                          <a:solidFill>
                            <a:schemeClr val="tx1"/>
                          </a:solidFill>
                        </a:rPr>
                        <a:t>2011</a:t>
                      </a:r>
                      <a:endParaRPr lang="en-US" dirty="0">
                        <a:solidFill>
                          <a:schemeClr val="tx1"/>
                        </a:solidFill>
                      </a:endParaRPr>
                    </a:p>
                  </a:txBody>
                  <a:tcPr>
                    <a:solidFill>
                      <a:srgbClr val="FFFFFF"/>
                    </a:solidFill>
                  </a:tcPr>
                </a:tc>
                <a:tc>
                  <a:txBody>
                    <a:bodyPr/>
                    <a:lstStyle/>
                    <a:p>
                      <a:r>
                        <a:rPr lang="en-US" dirty="0" smtClean="0">
                          <a:solidFill>
                            <a:schemeClr val="tx1"/>
                          </a:solidFill>
                        </a:rPr>
                        <a:t>2012</a:t>
                      </a:r>
                      <a:endParaRPr lang="en-US" dirty="0">
                        <a:solidFill>
                          <a:schemeClr val="tx1"/>
                        </a:solidFill>
                      </a:endParaRPr>
                    </a:p>
                  </a:txBody>
                  <a:tcPr>
                    <a:solidFill>
                      <a:srgbClr val="FFFFFF"/>
                    </a:solidFill>
                  </a:tcPr>
                </a:tc>
                <a:tc>
                  <a:txBody>
                    <a:bodyPr/>
                    <a:lstStyle/>
                    <a:p>
                      <a:r>
                        <a:rPr lang="en-US" dirty="0" smtClean="0">
                          <a:solidFill>
                            <a:schemeClr val="tx1"/>
                          </a:solidFill>
                        </a:rPr>
                        <a:t>2013</a:t>
                      </a:r>
                      <a:endParaRPr lang="en-US" dirty="0">
                        <a:solidFill>
                          <a:schemeClr val="tx1"/>
                        </a:solidFill>
                      </a:endParaRPr>
                    </a:p>
                  </a:txBody>
                  <a:tcPr>
                    <a:solidFill>
                      <a:schemeClr val="accent2"/>
                    </a:solidFill>
                  </a:tcPr>
                </a:tc>
                <a:tc>
                  <a:txBody>
                    <a:bodyPr/>
                    <a:lstStyle/>
                    <a:p>
                      <a:r>
                        <a:rPr lang="en-US" dirty="0" smtClean="0">
                          <a:solidFill>
                            <a:schemeClr val="tx1"/>
                          </a:solidFill>
                        </a:rPr>
                        <a:t>2014</a:t>
                      </a:r>
                      <a:endParaRPr lang="en-US" dirty="0">
                        <a:solidFill>
                          <a:schemeClr val="tx1"/>
                        </a:solidFill>
                      </a:endParaRPr>
                    </a:p>
                  </a:txBody>
                  <a:tcPr>
                    <a:solidFill>
                      <a:srgbClr val="FFFFFF"/>
                    </a:solidFill>
                  </a:tcPr>
                </a:tc>
                <a:tc>
                  <a:txBody>
                    <a:bodyPr/>
                    <a:lstStyle/>
                    <a:p>
                      <a:r>
                        <a:rPr lang="en-US" dirty="0" smtClean="0">
                          <a:solidFill>
                            <a:schemeClr val="tx1"/>
                          </a:solidFill>
                        </a:rPr>
                        <a:t>2015</a:t>
                      </a:r>
                      <a:endParaRPr lang="en-US" dirty="0">
                        <a:solidFill>
                          <a:schemeClr val="tx1"/>
                        </a:solidFill>
                      </a:endParaRPr>
                    </a:p>
                  </a:txBody>
                  <a:tcPr>
                    <a:solidFill>
                      <a:schemeClr val="accent2"/>
                    </a:solidFill>
                  </a:tcPr>
                </a:tc>
                <a:extLst>
                  <a:ext uri="{0D108BD9-81ED-4DB2-BD59-A6C34878D82A}">
                    <a16:rowId xmlns="" xmlns:a16="http://schemas.microsoft.com/office/drawing/2014/main" val="10000"/>
                  </a:ext>
                </a:extLst>
              </a:tr>
              <a:tr h="457200">
                <a:tc>
                  <a:txBody>
                    <a:bodyPr/>
                    <a:lstStyle/>
                    <a:p>
                      <a:r>
                        <a:rPr lang="en-US" dirty="0" smtClean="0"/>
                        <a:t>10</a:t>
                      </a:r>
                      <a:endParaRPr lang="en-US" dirty="0"/>
                    </a:p>
                  </a:txBody>
                  <a:tcPr>
                    <a:solidFill>
                      <a:srgbClr val="FFFFFF"/>
                    </a:solidFill>
                  </a:tcPr>
                </a:tc>
                <a:tc>
                  <a:txBody>
                    <a:bodyPr/>
                    <a:lstStyle/>
                    <a:p>
                      <a:r>
                        <a:rPr lang="en-US" dirty="0" smtClean="0"/>
                        <a:t>12</a:t>
                      </a:r>
                      <a:endParaRPr lang="en-US" dirty="0"/>
                    </a:p>
                  </a:txBody>
                  <a:tcPr>
                    <a:solidFill>
                      <a:schemeClr val="bg2"/>
                    </a:solidFill>
                  </a:tcPr>
                </a:tc>
                <a:tc>
                  <a:txBody>
                    <a:bodyPr/>
                    <a:lstStyle/>
                    <a:p>
                      <a:r>
                        <a:rPr lang="en-US" sz="1800" b="0" kern="1200" dirty="0" smtClean="0">
                          <a:solidFill>
                            <a:schemeClr val="tx1"/>
                          </a:solidFill>
                          <a:latin typeface="+mn-lt"/>
                          <a:ea typeface="+mn-ea"/>
                          <a:cs typeface="+mn-cs"/>
                        </a:rPr>
                        <a:t>14</a:t>
                      </a:r>
                      <a:endParaRPr lang="en-US" sz="1800" b="0" kern="1200" dirty="0">
                        <a:solidFill>
                          <a:schemeClr val="tx1"/>
                        </a:solidFill>
                        <a:latin typeface="+mn-lt"/>
                        <a:ea typeface="+mn-ea"/>
                        <a:cs typeface="+mn-cs"/>
                      </a:endParaRPr>
                    </a:p>
                  </a:txBody>
                  <a:tcPr>
                    <a:solidFill>
                      <a:schemeClr val="bg2"/>
                    </a:solidFill>
                  </a:tcPr>
                </a:tc>
                <a:tc>
                  <a:txBody>
                    <a:bodyPr/>
                    <a:lstStyle/>
                    <a:p>
                      <a:r>
                        <a:rPr lang="en-US" dirty="0" smtClean="0"/>
                        <a:t>14</a:t>
                      </a:r>
                      <a:endParaRPr lang="en-US" dirty="0"/>
                    </a:p>
                  </a:txBody>
                  <a:tcPr>
                    <a:solidFill>
                      <a:srgbClr val="FFFFFF"/>
                    </a:solidFill>
                  </a:tcPr>
                </a:tc>
                <a:tc>
                  <a:txBody>
                    <a:bodyPr/>
                    <a:lstStyle/>
                    <a:p>
                      <a:r>
                        <a:rPr lang="en-US" dirty="0" smtClean="0"/>
                        <a:t>14</a:t>
                      </a:r>
                      <a:endParaRPr lang="en-US" dirty="0"/>
                    </a:p>
                  </a:txBody>
                  <a:tcPr>
                    <a:solidFill>
                      <a:srgbClr val="FFFFFF"/>
                    </a:solidFill>
                  </a:tcPr>
                </a:tc>
                <a:tc>
                  <a:txBody>
                    <a:bodyPr/>
                    <a:lstStyle/>
                    <a:p>
                      <a:r>
                        <a:rPr lang="en-US" dirty="0" smtClean="0"/>
                        <a:t>14</a:t>
                      </a:r>
                      <a:endParaRPr lang="en-US" dirty="0"/>
                    </a:p>
                  </a:txBody>
                  <a:tcPr>
                    <a:solidFill>
                      <a:srgbClr val="FFFFFF"/>
                    </a:solidFill>
                  </a:tcPr>
                </a:tc>
                <a:tc>
                  <a:txBody>
                    <a:bodyPr/>
                    <a:lstStyle/>
                    <a:p>
                      <a:r>
                        <a:rPr lang="en-US" dirty="0" smtClean="0"/>
                        <a:t>14</a:t>
                      </a:r>
                      <a:endParaRPr lang="en-US" dirty="0"/>
                    </a:p>
                  </a:txBody>
                  <a:tcPr>
                    <a:solidFill>
                      <a:srgbClr val="FFFFFF"/>
                    </a:solidFill>
                  </a:tcPr>
                </a:tc>
                <a:tc>
                  <a:txBody>
                    <a:bodyPr/>
                    <a:lstStyle/>
                    <a:p>
                      <a:r>
                        <a:rPr lang="en-US" dirty="0" smtClean="0"/>
                        <a:t>17</a:t>
                      </a:r>
                      <a:endParaRPr lang="en-US" dirty="0"/>
                    </a:p>
                  </a:txBody>
                  <a:tcPr>
                    <a:solidFill>
                      <a:schemeClr val="accent2"/>
                    </a:solidFill>
                  </a:tcPr>
                </a:tc>
                <a:tc>
                  <a:txBody>
                    <a:bodyPr/>
                    <a:lstStyle/>
                    <a:p>
                      <a:r>
                        <a:rPr lang="en-US" dirty="0" smtClean="0"/>
                        <a:t>14</a:t>
                      </a:r>
                      <a:endParaRPr lang="en-US" dirty="0"/>
                    </a:p>
                  </a:txBody>
                  <a:tcPr>
                    <a:solidFill>
                      <a:srgbClr val="FFFFFF"/>
                    </a:solidFill>
                  </a:tcPr>
                </a:tc>
                <a:tc>
                  <a:txBody>
                    <a:bodyPr/>
                    <a:lstStyle/>
                    <a:p>
                      <a:r>
                        <a:rPr lang="en-US" dirty="0" smtClean="0"/>
                        <a:t>20</a:t>
                      </a:r>
                      <a:endParaRPr lang="en-US" dirty="0"/>
                    </a:p>
                  </a:txBody>
                  <a:tcPr>
                    <a:solidFill>
                      <a:schemeClr val="accent2"/>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731565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sz="half" idx="2"/>
          </p:nvPr>
        </p:nvSpPr>
        <p:spPr>
          <a:xfrm>
            <a:off x="990600" y="1828800"/>
            <a:ext cx="7696200" cy="4724400"/>
          </a:xfrm>
        </p:spPr>
        <p:txBody>
          <a:bodyPr/>
          <a:lstStyle/>
          <a:p>
            <a:pPr>
              <a:buFont typeface="Wingdings" panose="05000000000000000000" pitchFamily="2" charset="2"/>
              <a:buChar char="Ø"/>
            </a:pPr>
            <a:r>
              <a:rPr lang="en-US" sz="1400" dirty="0" smtClean="0"/>
              <a:t>Salary Trends and Stock option awards of CEO’s was at its lowest in 2013</a:t>
            </a:r>
          </a:p>
          <a:p>
            <a:pPr>
              <a:buFont typeface="Wingdings" panose="05000000000000000000" pitchFamily="2" charset="2"/>
              <a:buChar char="Ø"/>
            </a:pPr>
            <a:r>
              <a:rPr lang="en-US" sz="1400" dirty="0" smtClean="0"/>
              <a:t>Performance and rating improved in 2014 and 2015.</a:t>
            </a:r>
          </a:p>
          <a:p>
            <a:pPr>
              <a:buFont typeface="Wingdings" panose="05000000000000000000" pitchFamily="2" charset="2"/>
              <a:buChar char="Ø"/>
            </a:pPr>
            <a:r>
              <a:rPr lang="en-US" sz="1400" dirty="0" smtClean="0"/>
              <a:t>High Frequency Words: proxy, vote, share, meeting</a:t>
            </a:r>
          </a:p>
          <a:p>
            <a:pPr>
              <a:buFont typeface="Wingdings" panose="05000000000000000000" pitchFamily="2" charset="2"/>
              <a:buChar char="Ø"/>
            </a:pPr>
            <a:r>
              <a:rPr lang="en-US" sz="1400" dirty="0" smtClean="0"/>
              <a:t>KEI: vote and resign</a:t>
            </a: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336559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483148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3505200" cy="457200"/>
          </a:xfrm>
        </p:spPr>
        <p:txBody>
          <a:bodyPr/>
          <a:lstStyle/>
          <a:p>
            <a:r>
              <a:rPr lang="en-US" sz="2800" b="1" dirty="0"/>
              <a:t>Table of </a:t>
            </a:r>
            <a:r>
              <a:rPr lang="en-US" sz="2800" b="1" dirty="0" smtClean="0"/>
              <a:t>Contents:</a:t>
            </a:r>
            <a:endParaRPr lang="en-US" sz="2800" b="1"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271030300"/>
              </p:ext>
            </p:extLst>
          </p:nvPr>
        </p:nvGraphicFramePr>
        <p:xfrm>
          <a:off x="1981200" y="1905001"/>
          <a:ext cx="6096000" cy="4191001"/>
        </p:xfrm>
        <a:graphic>
          <a:graphicData uri="http://schemas.openxmlformats.org/drawingml/2006/table">
            <a:tbl>
              <a:tblPr firstRow="1" bandRow="1">
                <a:tableStyleId>{5C22544A-7EE6-4342-B048-85BDC9FD1C3A}</a:tableStyleId>
              </a:tblPr>
              <a:tblGrid>
                <a:gridCol w="381000">
                  <a:extLst>
                    <a:ext uri="{9D8B030D-6E8A-4147-A177-3AD203B41FA5}">
                      <a16:colId xmlns="" xmlns:a16="http://schemas.microsoft.com/office/drawing/2014/main" val="20000"/>
                    </a:ext>
                  </a:extLst>
                </a:gridCol>
                <a:gridCol w="5715000">
                  <a:extLst>
                    <a:ext uri="{9D8B030D-6E8A-4147-A177-3AD203B41FA5}">
                      <a16:colId xmlns="" xmlns:a16="http://schemas.microsoft.com/office/drawing/2014/main" val="20001"/>
                    </a:ext>
                  </a:extLst>
                </a:gridCol>
              </a:tblGrid>
              <a:tr h="309839">
                <a:tc>
                  <a:txBody>
                    <a:bodyPr/>
                    <a:lstStyle/>
                    <a:p>
                      <a:r>
                        <a:rPr lang="en-US" sz="1400" b="0" kern="1200" dirty="0" smtClean="0">
                          <a:solidFill>
                            <a:schemeClr val="dk1"/>
                          </a:solidFill>
                          <a:latin typeface="+mn-lt"/>
                          <a:ea typeface="+mn-ea"/>
                          <a:cs typeface="+mn-cs"/>
                        </a:rPr>
                        <a:t>1</a:t>
                      </a:r>
                      <a:endParaRPr lang="en-US" sz="1400" b="0" kern="1200" dirty="0">
                        <a:solidFill>
                          <a:schemeClr val="dk1"/>
                        </a:solidFill>
                        <a:latin typeface="+mn-lt"/>
                        <a:ea typeface="+mn-ea"/>
                        <a:cs typeface="+mn-cs"/>
                      </a:endParaRPr>
                    </a:p>
                  </a:txBody>
                  <a:tcPr>
                    <a:solidFill>
                      <a:schemeClr val="accent3"/>
                    </a:solidFill>
                  </a:tcPr>
                </a:tc>
                <a:tc>
                  <a:txBody>
                    <a:bodyPr/>
                    <a:lstStyle/>
                    <a:p>
                      <a:r>
                        <a:rPr lang="en-US" sz="1400" b="0" kern="1200" dirty="0" smtClean="0">
                          <a:solidFill>
                            <a:schemeClr val="dk1"/>
                          </a:solidFill>
                          <a:latin typeface="+mn-lt"/>
                          <a:ea typeface="+mn-ea"/>
                          <a:cs typeface="+mn-cs"/>
                        </a:rPr>
                        <a:t>Overview</a:t>
                      </a:r>
                      <a:endParaRPr lang="en-US" sz="1400" b="0" kern="1200" dirty="0">
                        <a:solidFill>
                          <a:schemeClr val="dk1"/>
                        </a:solidFill>
                        <a:latin typeface="+mn-lt"/>
                        <a:ea typeface="+mn-ea"/>
                        <a:cs typeface="+mn-cs"/>
                      </a:endParaRPr>
                    </a:p>
                  </a:txBody>
                  <a:tcPr>
                    <a:solidFill>
                      <a:schemeClr val="accent3"/>
                    </a:solidFill>
                  </a:tcPr>
                </a:tc>
                <a:extLst>
                  <a:ext uri="{0D108BD9-81ED-4DB2-BD59-A6C34878D82A}">
                    <a16:rowId xmlns="" xmlns:a16="http://schemas.microsoft.com/office/drawing/2014/main" val="10000"/>
                  </a:ext>
                </a:extLst>
              </a:tr>
              <a:tr h="343465">
                <a:tc>
                  <a:txBody>
                    <a:bodyPr/>
                    <a:lstStyle/>
                    <a:p>
                      <a:r>
                        <a:rPr lang="en-US" sz="1400" dirty="0" smtClean="0"/>
                        <a:t>2</a:t>
                      </a:r>
                      <a:endParaRPr lang="en-US" sz="1400" dirty="0"/>
                    </a:p>
                  </a:txBody>
                  <a:tcPr>
                    <a:solidFill>
                      <a:schemeClr val="accent3"/>
                    </a:solidFill>
                  </a:tcPr>
                </a:tc>
                <a:tc>
                  <a:txBody>
                    <a:bodyPr/>
                    <a:lstStyle/>
                    <a:p>
                      <a:r>
                        <a:rPr lang="en-US" sz="1400" dirty="0" smtClean="0"/>
                        <a:t>DEF</a:t>
                      </a:r>
                      <a:r>
                        <a:rPr lang="en-US" sz="1400" baseline="0" dirty="0" smtClean="0"/>
                        <a:t> 14A Filings – Electronic Arts Inc.</a:t>
                      </a:r>
                      <a:endParaRPr lang="en-US" sz="1400" dirty="0"/>
                    </a:p>
                  </a:txBody>
                  <a:tcPr>
                    <a:solidFill>
                      <a:schemeClr val="accent3"/>
                    </a:solidFill>
                  </a:tcPr>
                </a:tc>
                <a:extLst>
                  <a:ext uri="{0D108BD9-81ED-4DB2-BD59-A6C34878D82A}">
                    <a16:rowId xmlns="" xmlns:a16="http://schemas.microsoft.com/office/drawing/2014/main" val="10002"/>
                  </a:ext>
                </a:extLst>
              </a:tr>
              <a:tr h="359469">
                <a:tc>
                  <a:txBody>
                    <a:bodyPr/>
                    <a:lstStyle/>
                    <a:p>
                      <a:r>
                        <a:rPr lang="en-US" sz="1400" dirty="0" smtClean="0"/>
                        <a:t>3</a:t>
                      </a:r>
                      <a:endParaRPr lang="en-US" sz="1400" dirty="0"/>
                    </a:p>
                  </a:txBody>
                  <a:tcPr>
                    <a:solidFill>
                      <a:schemeClr val="accent3"/>
                    </a:solidFill>
                  </a:tcPr>
                </a:tc>
                <a:tc>
                  <a:txBody>
                    <a:bodyPr/>
                    <a:lstStyle/>
                    <a:p>
                      <a:r>
                        <a:rPr lang="en-US" sz="1400" dirty="0" smtClean="0"/>
                        <a:t>Raw data</a:t>
                      </a:r>
                      <a:r>
                        <a:rPr lang="en-US" sz="1400" baseline="0" dirty="0" smtClean="0"/>
                        <a:t> extraction from R for Executive Compensation</a:t>
                      </a:r>
                      <a:endParaRPr lang="en-US" sz="1400" dirty="0"/>
                    </a:p>
                  </a:txBody>
                  <a:tcPr>
                    <a:solidFill>
                      <a:schemeClr val="accent3"/>
                    </a:solidFill>
                  </a:tcPr>
                </a:tc>
                <a:extLst>
                  <a:ext uri="{0D108BD9-81ED-4DB2-BD59-A6C34878D82A}">
                    <a16:rowId xmlns="" xmlns:a16="http://schemas.microsoft.com/office/drawing/2014/main" val="10003"/>
                  </a:ext>
                </a:extLst>
              </a:tr>
              <a:tr h="375474">
                <a:tc>
                  <a:txBody>
                    <a:bodyPr/>
                    <a:lstStyle/>
                    <a:p>
                      <a:r>
                        <a:rPr lang="en-US" sz="1400" dirty="0" smtClean="0"/>
                        <a:t>4</a:t>
                      </a:r>
                      <a:endParaRPr lang="en-US" sz="1400" dirty="0"/>
                    </a:p>
                  </a:txBody>
                  <a:tcPr>
                    <a:solidFill>
                      <a:schemeClr val="accent3"/>
                    </a:solidFill>
                  </a:tcPr>
                </a:tc>
                <a:tc>
                  <a:txBody>
                    <a:bodyPr/>
                    <a:lstStyle/>
                    <a:p>
                      <a:r>
                        <a:rPr lang="en-US" sz="1400" dirty="0" smtClean="0"/>
                        <a:t>Analysis 1: Salary Trend</a:t>
                      </a:r>
                      <a:r>
                        <a:rPr lang="en-US" sz="1400" baseline="0" dirty="0" smtClean="0"/>
                        <a:t> (2006 – 2015)</a:t>
                      </a:r>
                      <a:endParaRPr lang="en-US" sz="1400" dirty="0"/>
                    </a:p>
                  </a:txBody>
                  <a:tcPr>
                    <a:solidFill>
                      <a:schemeClr val="accent3"/>
                    </a:solidFill>
                  </a:tcPr>
                </a:tc>
                <a:extLst>
                  <a:ext uri="{0D108BD9-81ED-4DB2-BD59-A6C34878D82A}">
                    <a16:rowId xmlns="" xmlns:a16="http://schemas.microsoft.com/office/drawing/2014/main" val="10004"/>
                  </a:ext>
                </a:extLst>
              </a:tr>
              <a:tr h="3173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5</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Analysis 2: Stock</a:t>
                      </a:r>
                      <a:r>
                        <a:rPr lang="en-US" sz="1400" baseline="0" dirty="0" smtClean="0"/>
                        <a:t> Awards (2006 – 2015)</a:t>
                      </a:r>
                      <a:endParaRPr lang="en-US" sz="1400" dirty="0" smtClean="0"/>
                    </a:p>
                  </a:txBody>
                  <a:tcPr>
                    <a:solidFill>
                      <a:schemeClr val="accent3"/>
                    </a:solidFill>
                  </a:tcPr>
                </a:tc>
                <a:extLst>
                  <a:ext uri="{0D108BD9-81ED-4DB2-BD59-A6C34878D82A}">
                    <a16:rowId xmlns="" xmlns:a16="http://schemas.microsoft.com/office/drawing/2014/main" val="10005"/>
                  </a:ext>
                </a:extLst>
              </a:tr>
              <a:tr h="333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6</a:t>
                      </a:r>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Analysis 3: Stock</a:t>
                      </a:r>
                      <a:r>
                        <a:rPr lang="en-US" sz="1400" baseline="0" dirty="0" smtClean="0"/>
                        <a:t> Trade Activity (2006 – 2015)</a:t>
                      </a:r>
                      <a:endParaRPr lang="en-US" sz="1400" dirty="0" smtClean="0"/>
                    </a:p>
                  </a:txBody>
                  <a:tcPr>
                    <a:solidFill>
                      <a:schemeClr val="accent3"/>
                    </a:solidFill>
                  </a:tcPr>
                </a:tc>
                <a:extLst>
                  <a:ext uri="{0D108BD9-81ED-4DB2-BD59-A6C34878D82A}">
                    <a16:rowId xmlns="" xmlns:a16="http://schemas.microsoft.com/office/drawing/2014/main" val="10006"/>
                  </a:ext>
                </a:extLst>
              </a:tr>
              <a:tr h="349400">
                <a:tc>
                  <a:txBody>
                    <a:bodyPr/>
                    <a:lstStyle/>
                    <a:p>
                      <a:r>
                        <a:rPr lang="en-US" sz="1400" dirty="0" smtClean="0"/>
                        <a:t>7</a:t>
                      </a:r>
                      <a:endParaRPr lang="en-US" sz="1400" dirty="0"/>
                    </a:p>
                  </a:txBody>
                  <a:tcPr>
                    <a:solidFill>
                      <a:schemeClr val="accent3"/>
                    </a:solidFill>
                  </a:tcPr>
                </a:tc>
                <a:tc>
                  <a:txBody>
                    <a:bodyPr/>
                    <a:lstStyle/>
                    <a:p>
                      <a:r>
                        <a:rPr lang="en-US" sz="1400" dirty="0" smtClean="0"/>
                        <a:t>Question &amp; Answer Term Document Matrix</a:t>
                      </a:r>
                      <a:r>
                        <a:rPr lang="en-US" sz="1400" baseline="0" dirty="0" smtClean="0"/>
                        <a:t> Statistics</a:t>
                      </a:r>
                      <a:endParaRPr lang="en-US" sz="1400" dirty="0"/>
                    </a:p>
                  </a:txBody>
                  <a:tcPr>
                    <a:solidFill>
                      <a:schemeClr val="accent3"/>
                    </a:solidFill>
                  </a:tcPr>
                </a:tc>
                <a:extLst>
                  <a:ext uri="{0D108BD9-81ED-4DB2-BD59-A6C34878D82A}">
                    <a16:rowId xmlns="" xmlns:a16="http://schemas.microsoft.com/office/drawing/2014/main" val="10007"/>
                  </a:ext>
                </a:extLst>
              </a:tr>
              <a:tr h="309839">
                <a:tc>
                  <a:txBody>
                    <a:bodyPr/>
                    <a:lstStyle/>
                    <a:p>
                      <a:r>
                        <a:rPr lang="en-US" sz="1400" dirty="0" smtClean="0"/>
                        <a:t>8</a:t>
                      </a:r>
                      <a:endParaRPr lang="en-US" sz="1400" dirty="0"/>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Wordcloud</a:t>
                      </a:r>
                      <a:endParaRPr lang="en-US" sz="1400" dirty="0"/>
                    </a:p>
                  </a:txBody>
                  <a:tcPr>
                    <a:solidFill>
                      <a:schemeClr val="accent3"/>
                    </a:solidFill>
                  </a:tcPr>
                </a:tc>
                <a:extLst>
                  <a:ext uri="{0D108BD9-81ED-4DB2-BD59-A6C34878D82A}">
                    <a16:rowId xmlns="" xmlns:a16="http://schemas.microsoft.com/office/drawing/2014/main" val="10008"/>
                  </a:ext>
                </a:extLst>
              </a:tr>
              <a:tr h="309839">
                <a:tc>
                  <a:txBody>
                    <a:bodyPr/>
                    <a:lstStyle/>
                    <a:p>
                      <a:r>
                        <a:rPr lang="en-US" sz="1400" dirty="0" smtClean="0"/>
                        <a:t>9</a:t>
                      </a:r>
                      <a:endParaRPr lang="en-US" sz="1400" dirty="0"/>
                    </a:p>
                  </a:txBody>
                  <a:tcPr>
                    <a:solidFill>
                      <a:schemeClr val="accent3"/>
                    </a:solidFill>
                  </a:tcPr>
                </a:tc>
                <a:tc>
                  <a:txBody>
                    <a:bodyPr/>
                    <a:lstStyle/>
                    <a:p>
                      <a:r>
                        <a:rPr lang="en-US" sz="1400" kern="1200" dirty="0" smtClean="0">
                          <a:solidFill>
                            <a:schemeClr val="dk1"/>
                          </a:solidFill>
                          <a:latin typeface="+mn-lt"/>
                          <a:ea typeface="+mn-ea"/>
                          <a:cs typeface="+mn-cs"/>
                        </a:rPr>
                        <a:t>Top 4 High Frequency Words</a:t>
                      </a:r>
                      <a:endParaRPr lang="en-US" sz="1400" dirty="0"/>
                    </a:p>
                  </a:txBody>
                  <a:tcPr>
                    <a:solidFill>
                      <a:schemeClr val="accent3"/>
                    </a:solidFill>
                  </a:tcPr>
                </a:tc>
                <a:extLst>
                  <a:ext uri="{0D108BD9-81ED-4DB2-BD59-A6C34878D82A}">
                    <a16:rowId xmlns="" xmlns:a16="http://schemas.microsoft.com/office/drawing/2014/main" val="10009"/>
                  </a:ext>
                </a:extLst>
              </a:tr>
              <a:tr h="325844">
                <a:tc>
                  <a:txBody>
                    <a:bodyPr/>
                    <a:lstStyle/>
                    <a:p>
                      <a:r>
                        <a:rPr lang="en-US" sz="1400" dirty="0" smtClean="0"/>
                        <a:t>10</a:t>
                      </a:r>
                      <a:endParaRPr lang="en-US" sz="1400" dirty="0"/>
                    </a:p>
                  </a:txBody>
                  <a:tcPr>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Word Association </a:t>
                      </a:r>
                    </a:p>
                  </a:txBody>
                  <a:tcPr>
                    <a:solidFill>
                      <a:schemeClr val="accent3"/>
                    </a:solidFill>
                  </a:tcPr>
                </a:tc>
                <a:extLst>
                  <a:ext uri="{0D108BD9-81ED-4DB2-BD59-A6C34878D82A}">
                    <a16:rowId xmlns="" xmlns:a16="http://schemas.microsoft.com/office/drawing/2014/main" val="10010"/>
                  </a:ext>
                </a:extLst>
              </a:tr>
              <a:tr h="428523">
                <a:tc>
                  <a:txBody>
                    <a:bodyPr/>
                    <a:lstStyle/>
                    <a:p>
                      <a:r>
                        <a:rPr lang="en-US" sz="1400" dirty="0" smtClean="0"/>
                        <a:t>11</a:t>
                      </a:r>
                      <a:endParaRPr lang="en-US" sz="1400" dirty="0"/>
                    </a:p>
                  </a:txBody>
                  <a:tcPr>
                    <a:solidFill>
                      <a:schemeClr val="accent3"/>
                    </a:solidFill>
                  </a:tcPr>
                </a:tc>
                <a:tc>
                  <a:txBody>
                    <a:bodyPr/>
                    <a:lstStyle/>
                    <a:p>
                      <a:r>
                        <a:rPr lang="en-US" sz="1400" kern="1200" baseline="0" dirty="0" smtClean="0">
                          <a:solidFill>
                            <a:schemeClr val="dk1"/>
                          </a:solidFill>
                          <a:latin typeface="+mn-lt"/>
                          <a:ea typeface="+mn-ea"/>
                          <a:cs typeface="+mn-cs"/>
                        </a:rPr>
                        <a:t>Key Event Indicator (KEI)</a:t>
                      </a:r>
                      <a:endParaRPr lang="en-US" sz="1400" kern="1200" baseline="0" dirty="0">
                        <a:solidFill>
                          <a:schemeClr val="dk1"/>
                        </a:solidFill>
                        <a:latin typeface="+mn-lt"/>
                        <a:ea typeface="+mn-ea"/>
                        <a:cs typeface="+mn-cs"/>
                      </a:endParaRPr>
                    </a:p>
                  </a:txBody>
                  <a:tcPr>
                    <a:solidFill>
                      <a:schemeClr val="accent3"/>
                    </a:solidFill>
                  </a:tcPr>
                </a:tc>
                <a:extLst>
                  <a:ext uri="{0D108BD9-81ED-4DB2-BD59-A6C34878D82A}">
                    <a16:rowId xmlns="" xmlns:a16="http://schemas.microsoft.com/office/drawing/2014/main" val="10011"/>
                  </a:ext>
                </a:extLst>
              </a:tr>
              <a:tr h="428523">
                <a:tc>
                  <a:txBody>
                    <a:bodyPr/>
                    <a:lstStyle/>
                    <a:p>
                      <a:r>
                        <a:rPr lang="en-US" sz="1400" dirty="0" smtClean="0"/>
                        <a:t>12</a:t>
                      </a:r>
                      <a:endParaRPr lang="en-US" sz="1400" dirty="0"/>
                    </a:p>
                  </a:txBody>
                  <a:tcPr>
                    <a:solidFill>
                      <a:schemeClr val="accent3"/>
                    </a:solidFill>
                  </a:tcPr>
                </a:tc>
                <a:tc>
                  <a:txBody>
                    <a:bodyPr/>
                    <a:lstStyle/>
                    <a:p>
                      <a:r>
                        <a:rPr lang="en-US" sz="1400" kern="1200" baseline="0" dirty="0" smtClean="0">
                          <a:solidFill>
                            <a:schemeClr val="dk1"/>
                          </a:solidFill>
                          <a:latin typeface="+mn-lt"/>
                          <a:ea typeface="+mn-ea"/>
                          <a:cs typeface="+mn-cs"/>
                        </a:rPr>
                        <a:t>Conclusion</a:t>
                      </a:r>
                      <a:endParaRPr lang="en-US" sz="1400" kern="1200" baseline="0" dirty="0">
                        <a:solidFill>
                          <a:schemeClr val="dk1"/>
                        </a:solidFill>
                        <a:latin typeface="+mn-lt"/>
                        <a:ea typeface="+mn-ea"/>
                        <a:cs typeface="+mn-cs"/>
                      </a:endParaRPr>
                    </a:p>
                  </a:txBody>
                  <a:tcPr>
                    <a:solidFill>
                      <a:schemeClr val="accent3"/>
                    </a:solidFill>
                  </a:tcPr>
                </a:tc>
              </a:tr>
            </a:tbl>
          </a:graphicData>
        </a:graphic>
      </p:graphicFrame>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dirty="0"/>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2895600" cy="762000"/>
          </a:xfrm>
        </p:spPr>
        <p:txBody>
          <a:bodyPr/>
          <a:lstStyle/>
          <a:p>
            <a:r>
              <a:rPr lang="en-US" sz="2800" b="1" dirty="0" smtClean="0"/>
              <a:t>Overview:</a:t>
            </a:r>
            <a:endParaRPr lang="en-US" sz="2800" b="1" dirty="0"/>
          </a:p>
        </p:txBody>
      </p:sp>
      <p:sp>
        <p:nvSpPr>
          <p:cNvPr id="3" name="Content Placeholder 2"/>
          <p:cNvSpPr>
            <a:spLocks noGrp="1"/>
          </p:cNvSpPr>
          <p:nvPr>
            <p:ph sz="half" idx="1"/>
          </p:nvPr>
        </p:nvSpPr>
        <p:spPr>
          <a:xfrm>
            <a:off x="990600" y="1828800"/>
            <a:ext cx="7848600" cy="4297363"/>
          </a:xfrm>
        </p:spPr>
        <p:txBody>
          <a:bodyPr/>
          <a:lstStyle/>
          <a:p>
            <a:pPr marL="57150" indent="0" algn="ctr">
              <a:buNone/>
            </a:pPr>
            <a:r>
              <a:rPr lang="en-US" sz="1400" dirty="0" smtClean="0"/>
              <a:t>Industry </a:t>
            </a:r>
            <a:r>
              <a:rPr lang="en-US" sz="1400" dirty="0"/>
              <a:t>Type : Video G</a:t>
            </a:r>
            <a:r>
              <a:rPr lang="en-US" sz="1400" dirty="0" smtClean="0"/>
              <a:t>ames </a:t>
            </a:r>
            <a:r>
              <a:rPr lang="en-US" sz="1400" dirty="0"/>
              <a:t>Interactive </a:t>
            </a:r>
            <a:r>
              <a:rPr lang="en-US" sz="1400" dirty="0" smtClean="0"/>
              <a:t>Entertainment</a:t>
            </a:r>
          </a:p>
          <a:p>
            <a:pPr marL="57150" indent="0">
              <a:buNone/>
            </a:pPr>
            <a:endParaRPr lang="en-US" sz="1400" dirty="0" smtClean="0"/>
          </a:p>
          <a:p>
            <a:pPr marL="57150" indent="0">
              <a:buNone/>
            </a:pPr>
            <a:endParaRPr lang="en-US" sz="1400" dirty="0"/>
          </a:p>
          <a:p>
            <a:pPr marL="57150" indent="0">
              <a:buNone/>
            </a:pPr>
            <a:endParaRPr lang="en-US" sz="1600" dirty="0"/>
          </a:p>
          <a:p>
            <a:pPr marL="57150" indent="0">
              <a:buNone/>
            </a:pPr>
            <a:endParaRPr lang="en-US" sz="1600" dirty="0"/>
          </a:p>
          <a:p>
            <a:pPr marL="57150" indent="0">
              <a:buNone/>
            </a:pPr>
            <a:endParaRPr lang="en-US" sz="1600" dirty="0"/>
          </a:p>
          <a:p>
            <a:pPr marL="57150" indent="0">
              <a:buNone/>
            </a:pPr>
            <a:endParaRPr lang="en-US" sz="1600" dirty="0"/>
          </a:p>
          <a:p>
            <a:pPr marL="57150" indent="0">
              <a:buNone/>
            </a:pPr>
            <a:endParaRPr lang="en-US" sz="1600" dirty="0"/>
          </a:p>
          <a:p>
            <a:pPr marL="57150" indent="0">
              <a:buNone/>
            </a:pPr>
            <a:endParaRPr lang="en-US" sz="1600" dirty="0"/>
          </a:p>
          <a:p>
            <a:pPr marL="57150" indent="0">
              <a:buNone/>
            </a:pPr>
            <a:endParaRPr lang="en-US" sz="1600" dirty="0"/>
          </a:p>
          <a:p>
            <a:pPr marL="57150" indent="0">
              <a:buNone/>
            </a:pPr>
            <a:endParaRPr lang="en-US" sz="1400" dirty="0" smtClean="0"/>
          </a:p>
          <a:p>
            <a:pPr marL="57150" indent="0">
              <a:buNone/>
            </a:pPr>
            <a:r>
              <a:rPr lang="en-US" sz="1400" dirty="0" smtClean="0"/>
              <a:t>Electronic </a:t>
            </a:r>
            <a:r>
              <a:rPr lang="en-US" sz="1400" dirty="0"/>
              <a:t>Arts Inc. is a leading global interactive entertainment software company. EA delivers games, content and Online services for Internet-connected consoles, personal computers, mobile phones and tablets.</a:t>
            </a:r>
          </a:p>
          <a:p>
            <a:pPr marL="57150" indent="0">
              <a:buNone/>
            </a:pPr>
            <a:endParaRPr lang="en-US" sz="1800" dirty="0"/>
          </a:p>
        </p:txBody>
      </p:sp>
      <p:sp>
        <p:nvSpPr>
          <p:cNvPr id="5" name="Slide Number Placeholder 4"/>
          <p:cNvSpPr>
            <a:spLocks noGrp="1"/>
          </p:cNvSpPr>
          <p:nvPr>
            <p:ph type="sldNum" sz="quarter" idx="12"/>
          </p:nvPr>
        </p:nvSpPr>
        <p:spPr>
          <a:xfrm>
            <a:off x="8305800" y="6245225"/>
            <a:ext cx="381000" cy="476250"/>
          </a:xfrm>
        </p:spPr>
        <p:txBody>
          <a:bodyPr/>
          <a:lstStyle/>
          <a:p>
            <a:pPr>
              <a:defRPr/>
            </a:pPr>
            <a:fld id="{5D74AC02-7534-425D-9D68-BB86A7E0F91B}" type="slidenum">
              <a:rPr lang="en-US" smtClean="0"/>
              <a:pPr>
                <a:defRPr/>
              </a:pPr>
              <a:t>3</a:t>
            </a:fld>
            <a:endParaRPr lang="en-US" dirty="0"/>
          </a:p>
        </p:txBody>
      </p:sp>
      <p:pic>
        <p:nvPicPr>
          <p:cNvPr id="6" name="Picture 5"/>
          <p:cNvPicPr>
            <a:picLocks noChangeAspect="1"/>
          </p:cNvPicPr>
          <p:nvPr/>
        </p:nvPicPr>
        <p:blipFill>
          <a:blip r:embed="rId3"/>
          <a:stretch>
            <a:fillRect/>
          </a:stretch>
        </p:blipFill>
        <p:spPr>
          <a:xfrm>
            <a:off x="3352800" y="2590800"/>
            <a:ext cx="3009900" cy="1905000"/>
          </a:xfrm>
          <a:prstGeom prst="rect">
            <a:avLst/>
          </a:prstGeom>
        </p:spPr>
      </p:pic>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6781800" cy="685800"/>
          </a:xfrm>
        </p:spPr>
        <p:txBody>
          <a:bodyPr/>
          <a:lstStyle/>
          <a:p>
            <a:r>
              <a:rPr lang="en-US" sz="2800" b="1" dirty="0"/>
              <a:t>DEF 14A filings – Electronic Arts Inc.</a:t>
            </a:r>
          </a:p>
        </p:txBody>
      </p:sp>
      <p:sp>
        <p:nvSpPr>
          <p:cNvPr id="5" name="TextBox 4"/>
          <p:cNvSpPr txBox="1"/>
          <p:nvPr/>
        </p:nvSpPr>
        <p:spPr>
          <a:xfrm>
            <a:off x="838200" y="1676400"/>
            <a:ext cx="8305800" cy="3534301"/>
          </a:xfrm>
          <a:prstGeom prst="rect">
            <a:avLst/>
          </a:prstGeom>
          <a:noFill/>
        </p:spPr>
        <p:txBody>
          <a:bodyPr wrap="square" rtlCol="0">
            <a:spAutoFit/>
          </a:bodyPr>
          <a:lstStyle/>
          <a:p>
            <a:pPr lvl="0" algn="just" defTabSz="457200" fontAlgn="auto">
              <a:spcBef>
                <a:spcPts val="1000"/>
              </a:spcBef>
              <a:spcAft>
                <a:spcPts val="0"/>
              </a:spcAft>
              <a:buClr>
                <a:srgbClr val="1E5155">
                  <a:lumMod val="40000"/>
                  <a:lumOff val="60000"/>
                </a:srgbClr>
              </a:buClr>
              <a:buSzPct val="80000"/>
            </a:pPr>
            <a:r>
              <a:rPr lang="en-US" sz="1100" b="1" dirty="0">
                <a:solidFill>
                  <a:prstClr val="black"/>
                </a:solidFill>
                <a:latin typeface="Century Gothic" panose="020B0502020202020204"/>
                <a:ea typeface="+mj-ea"/>
                <a:cs typeface="+mj-cs"/>
              </a:rPr>
              <a:t> </a:t>
            </a:r>
            <a:r>
              <a:rPr lang="en-US" sz="1100" b="1" dirty="0" smtClean="0">
                <a:solidFill>
                  <a:prstClr val="black"/>
                </a:solidFill>
                <a:latin typeface="Century Gothic" panose="020B0502020202020204"/>
                <a:ea typeface="+mj-ea"/>
                <a:cs typeface="+mj-cs"/>
              </a:rPr>
              <a:t>       YEAR</a:t>
            </a:r>
            <a:r>
              <a:rPr lang="en-US" sz="1100" b="1" dirty="0">
                <a:solidFill>
                  <a:prstClr val="black"/>
                </a:solidFill>
                <a:latin typeface="Century Gothic" panose="020B0502020202020204"/>
                <a:ea typeface="+mj-ea"/>
                <a:cs typeface="+mj-cs"/>
              </a:rPr>
              <a:t>	</a:t>
            </a:r>
            <a:r>
              <a:rPr lang="en-US" sz="1100" b="1" dirty="0" smtClean="0">
                <a:solidFill>
                  <a:prstClr val="black"/>
                </a:solidFill>
                <a:latin typeface="Century Gothic" panose="020B0502020202020204"/>
                <a:ea typeface="+mj-ea"/>
                <a:cs typeface="+mj-cs"/>
              </a:rPr>
              <a:t>URL</a:t>
            </a:r>
            <a:r>
              <a:rPr lang="en-US" sz="1100" b="1" dirty="0">
                <a:solidFill>
                  <a:prstClr val="black"/>
                </a:solidFill>
                <a:latin typeface="Century Gothic" panose="020B0502020202020204"/>
                <a:ea typeface="+mj-ea"/>
                <a:cs typeface="+mj-cs"/>
              </a:rPr>
              <a:t>													</a:t>
            </a:r>
            <a:r>
              <a:rPr lang="en-US" sz="1100" b="1" dirty="0" smtClean="0">
                <a:solidFill>
                  <a:prstClr val="black"/>
                </a:solidFill>
                <a:latin typeface="Century Gothic" panose="020B0502020202020204"/>
                <a:ea typeface="+mj-ea"/>
                <a:cs typeface="+mj-cs"/>
              </a:rPr>
              <a:t>	FILING DATE</a:t>
            </a:r>
          </a:p>
          <a:p>
            <a:pPr lvl="0" algn="just" defTabSz="457200" fontAlgn="auto">
              <a:spcBef>
                <a:spcPts val="1000"/>
              </a:spcBef>
              <a:spcAft>
                <a:spcPts val="0"/>
              </a:spcAft>
              <a:buClr>
                <a:srgbClr val="1E5155">
                  <a:lumMod val="40000"/>
                  <a:lumOff val="60000"/>
                </a:srgbClr>
              </a:buClr>
              <a:buSzPct val="80000"/>
            </a:pPr>
            <a:endParaRPr lang="en-US" sz="1100" b="1" dirty="0">
              <a:solidFill>
                <a:prstClr val="black"/>
              </a:solidFill>
              <a:latin typeface="Century Gothic" panose="020B0502020202020204"/>
              <a:ea typeface="+mj-ea"/>
              <a:cs typeface="+mj-cs"/>
            </a:endParaRP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2015	</a:t>
            </a:r>
            <a:r>
              <a:rPr lang="en-US" sz="1100" u="sng" dirty="0">
                <a:solidFill>
                  <a:prstClr val="black"/>
                </a:solidFill>
                <a:latin typeface="Century Gothic" panose="020B0502020202020204"/>
                <a:ea typeface="+mj-ea"/>
                <a:cs typeface="+mj-cs"/>
              </a:rPr>
              <a:t>http://www.sec.gov/Archives/edgar/data/712515/000119312515237104/d939178ddef14a.htm</a:t>
            </a:r>
            <a:r>
              <a:rPr lang="en-US" sz="1100" dirty="0">
                <a:solidFill>
                  <a:prstClr val="black"/>
                </a:solidFill>
                <a:latin typeface="Century Gothic" panose="020B0502020202020204"/>
                <a:ea typeface="+mj-ea"/>
                <a:cs typeface="+mj-cs"/>
              </a:rPr>
              <a:t>	6/26/2015</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2014	</a:t>
            </a:r>
            <a:r>
              <a:rPr lang="en-US" sz="1100" u="sng" dirty="0">
                <a:solidFill>
                  <a:prstClr val="black"/>
                </a:solidFill>
                <a:latin typeface="Century Gothic" panose="020B0502020202020204"/>
                <a:ea typeface="+mj-ea"/>
                <a:cs typeface="+mj-cs"/>
              </a:rPr>
              <a:t>http://www.sec.gov/Archives/edgar/data/712515/000119312514236264/d740192ddef14a.htm</a:t>
            </a:r>
            <a:r>
              <a:rPr lang="en-US" sz="1100" dirty="0">
                <a:solidFill>
                  <a:prstClr val="black"/>
                </a:solidFill>
                <a:latin typeface="Century Gothic" panose="020B0502020202020204"/>
                <a:ea typeface="+mj-ea"/>
                <a:cs typeface="+mj-cs"/>
              </a:rPr>
              <a:t> 	6/13/2014 </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2013	</a:t>
            </a:r>
            <a:r>
              <a:rPr lang="en-US" sz="1100" u="sng" dirty="0">
                <a:solidFill>
                  <a:prstClr val="black"/>
                </a:solidFill>
                <a:latin typeface="Century Gothic" panose="020B0502020202020204"/>
                <a:ea typeface="+mj-ea"/>
                <a:cs typeface="+mj-cs"/>
              </a:rPr>
              <a:t>http://www.sec.gov/Archives/edgar/data/712515/000119312513259589/d510167ddef14a.htm</a:t>
            </a:r>
            <a:r>
              <a:rPr lang="en-US" sz="1100" dirty="0">
                <a:solidFill>
                  <a:prstClr val="black"/>
                </a:solidFill>
                <a:latin typeface="Century Gothic" panose="020B0502020202020204"/>
                <a:ea typeface="+mj-ea"/>
                <a:cs typeface="+mj-cs"/>
              </a:rPr>
              <a:t> 	6/14/2013 </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2012 	</a:t>
            </a:r>
            <a:r>
              <a:rPr lang="en-US" sz="1100" u="sng" dirty="0">
                <a:solidFill>
                  <a:prstClr val="black"/>
                </a:solidFill>
                <a:latin typeface="Century Gothic" panose="020B0502020202020204"/>
                <a:ea typeface="+mj-ea"/>
                <a:cs typeface="+mj-cs"/>
              </a:rPr>
              <a:t>http://www.sec.gov/Archives/edgar/data/712515/000119312512265133/d354736ddef14a.htm</a:t>
            </a:r>
            <a:r>
              <a:rPr lang="en-US" sz="1100" dirty="0">
                <a:solidFill>
                  <a:prstClr val="black"/>
                </a:solidFill>
                <a:latin typeface="Century Gothic" panose="020B0502020202020204"/>
                <a:ea typeface="+mj-ea"/>
                <a:cs typeface="+mj-cs"/>
              </a:rPr>
              <a:t> 	6/8/2012 </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2011 	</a:t>
            </a:r>
            <a:r>
              <a:rPr lang="en-US" sz="1100" u="sng" dirty="0">
                <a:solidFill>
                  <a:prstClr val="black"/>
                </a:solidFill>
                <a:latin typeface="Century Gothic" panose="020B0502020202020204"/>
                <a:ea typeface="+mj-ea"/>
                <a:cs typeface="+mj-cs"/>
              </a:rPr>
              <a:t>http://www.sec.gov/Archives/edgar/data/712515/000119312511162968/ddef14a.htm</a:t>
            </a:r>
            <a:r>
              <a:rPr lang="en-US" sz="1100" dirty="0">
                <a:solidFill>
                  <a:prstClr val="black"/>
                </a:solidFill>
                <a:latin typeface="Century Gothic" panose="020B0502020202020204"/>
                <a:ea typeface="+mj-ea"/>
                <a:cs typeface="+mj-cs"/>
              </a:rPr>
              <a:t> 		</a:t>
            </a:r>
            <a:r>
              <a:rPr lang="en-US" sz="1100" dirty="0" smtClean="0">
                <a:solidFill>
                  <a:prstClr val="black"/>
                </a:solidFill>
                <a:latin typeface="Century Gothic" panose="020B0502020202020204"/>
                <a:ea typeface="+mj-ea"/>
                <a:cs typeface="+mj-cs"/>
              </a:rPr>
              <a:t>6/10/2011 </a:t>
            </a:r>
            <a:endParaRPr lang="en-US" sz="1100" dirty="0">
              <a:solidFill>
                <a:prstClr val="black"/>
              </a:solidFill>
              <a:latin typeface="Century Gothic" panose="020B0502020202020204"/>
              <a:ea typeface="+mj-ea"/>
              <a:cs typeface="+mj-cs"/>
            </a:endParaRP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2010 	</a:t>
            </a:r>
            <a:r>
              <a:rPr lang="en-US" sz="1100" u="sng" dirty="0">
                <a:solidFill>
                  <a:prstClr val="black"/>
                </a:solidFill>
                <a:latin typeface="Century Gothic" panose="020B0502020202020204"/>
                <a:ea typeface="+mj-ea"/>
                <a:cs typeface="+mj-cs"/>
              </a:rPr>
              <a:t>http://www.sec.gov/Archives/edgar/data/712515/000119312510142277/ddef14a.htm</a:t>
            </a:r>
            <a:r>
              <a:rPr lang="en-US" sz="1100" dirty="0">
                <a:solidFill>
                  <a:prstClr val="black"/>
                </a:solidFill>
                <a:latin typeface="Century Gothic" panose="020B0502020202020204"/>
                <a:ea typeface="+mj-ea"/>
                <a:cs typeface="+mj-cs"/>
              </a:rPr>
              <a:t> 		6/18/2010 </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2009 	</a:t>
            </a:r>
            <a:r>
              <a:rPr lang="en-US" sz="1100" u="sng" dirty="0">
                <a:solidFill>
                  <a:prstClr val="black"/>
                </a:solidFill>
                <a:latin typeface="Century Gothic" panose="020B0502020202020204"/>
                <a:ea typeface="+mj-ea"/>
                <a:cs typeface="+mj-cs"/>
              </a:rPr>
              <a:t>http://www.sec.gov/Archives/edgar/data/712515/000119312509129576/ddef14a.htm</a:t>
            </a:r>
            <a:r>
              <a:rPr lang="en-US" sz="1100" dirty="0">
                <a:solidFill>
                  <a:prstClr val="black"/>
                </a:solidFill>
                <a:latin typeface="Century Gothic" panose="020B0502020202020204"/>
                <a:ea typeface="+mj-ea"/>
                <a:cs typeface="+mj-cs"/>
              </a:rPr>
              <a:t> 		6/12/2009 </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2008 	</a:t>
            </a:r>
            <a:r>
              <a:rPr lang="en-US" sz="1100" u="sng" dirty="0">
                <a:solidFill>
                  <a:prstClr val="black"/>
                </a:solidFill>
                <a:latin typeface="Century Gothic" panose="020B0502020202020204"/>
                <a:ea typeface="+mj-ea"/>
                <a:cs typeface="+mj-cs"/>
              </a:rPr>
              <a:t>http://www.sec.gov/Archives/edgar/data/712515/000089161808000314/f40958dedef14a.htm</a:t>
            </a:r>
            <a:r>
              <a:rPr lang="en-US" sz="1100" dirty="0">
                <a:solidFill>
                  <a:prstClr val="black"/>
                </a:solidFill>
                <a:latin typeface="Century Gothic" panose="020B0502020202020204"/>
                <a:ea typeface="+mj-ea"/>
                <a:cs typeface="+mj-cs"/>
              </a:rPr>
              <a:t> 	6/17/2008</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2007 	</a:t>
            </a:r>
            <a:r>
              <a:rPr lang="en-US" sz="1100" u="sng" dirty="0">
                <a:solidFill>
                  <a:prstClr val="black"/>
                </a:solidFill>
                <a:latin typeface="Century Gothic" panose="020B0502020202020204"/>
                <a:ea typeface="+mj-ea"/>
                <a:cs typeface="+mj-cs"/>
              </a:rPr>
              <a:t>http://www.sec.gov/Archives/edgar/data/712515/000095013407013715/f30777dedef14a.htm</a:t>
            </a:r>
            <a:r>
              <a:rPr lang="en-US" sz="1100" dirty="0">
                <a:solidFill>
                  <a:prstClr val="black"/>
                </a:solidFill>
                <a:latin typeface="Century Gothic" panose="020B0502020202020204"/>
                <a:ea typeface="+mj-ea"/>
                <a:cs typeface="+mj-cs"/>
              </a:rPr>
              <a:t> 	6/20/2007  </a:t>
            </a:r>
          </a:p>
          <a:p>
            <a:pPr marL="342900" lvl="0" indent="-342900" algn="just" defTabSz="457200" fontAlgn="auto">
              <a:spcBef>
                <a:spcPts val="1000"/>
              </a:spcBef>
              <a:spcAft>
                <a:spcPts val="0"/>
              </a:spcAft>
              <a:buClr>
                <a:srgbClr val="1E5155">
                  <a:lumMod val="40000"/>
                  <a:lumOff val="60000"/>
                </a:srgbClr>
              </a:buClr>
              <a:buSzPct val="80000"/>
              <a:buFont typeface="Wingdings 3" charset="2"/>
              <a:buChar char=""/>
            </a:pPr>
            <a:r>
              <a:rPr lang="en-US" sz="1100" dirty="0">
                <a:solidFill>
                  <a:prstClr val="black"/>
                </a:solidFill>
                <a:latin typeface="Century Gothic" panose="020B0502020202020204"/>
                <a:ea typeface="+mj-ea"/>
                <a:cs typeface="+mj-cs"/>
              </a:rPr>
              <a:t>2006 	</a:t>
            </a:r>
            <a:r>
              <a:rPr lang="en-US" sz="1100" u="sng" dirty="0">
                <a:solidFill>
                  <a:prstClr val="black"/>
                </a:solidFill>
                <a:latin typeface="Century Gothic" panose="020B0502020202020204"/>
                <a:ea typeface="+mj-ea"/>
                <a:cs typeface="+mj-cs"/>
              </a:rPr>
              <a:t>http://www.sec.gov/Archives/edgar/data/712515/000089161806000275/f21025dedef14a.htm</a:t>
            </a:r>
            <a:r>
              <a:rPr lang="en-US" sz="1100" dirty="0">
                <a:solidFill>
                  <a:prstClr val="black"/>
                </a:solidFill>
                <a:latin typeface="Century Gothic" panose="020B0502020202020204"/>
                <a:ea typeface="+mj-ea"/>
                <a:cs typeface="+mj-cs"/>
              </a:rPr>
              <a:t> 	6/30/2006 </a:t>
            </a:r>
          </a:p>
        </p:txBody>
      </p:sp>
      <p:sp>
        <p:nvSpPr>
          <p:cNvPr id="6" name="Slide Number Placeholder 4"/>
          <p:cNvSpPr>
            <a:spLocks noGrp="1"/>
          </p:cNvSpPr>
          <p:nvPr>
            <p:ph type="sldNum" sz="quarter" idx="12"/>
          </p:nvPr>
        </p:nvSpPr>
        <p:spPr>
          <a:xfrm>
            <a:off x="8305800" y="6245225"/>
            <a:ext cx="381000" cy="476250"/>
          </a:xfrm>
        </p:spPr>
        <p:txBody>
          <a:bodyPr/>
          <a:lstStyle/>
          <a:p>
            <a:pPr>
              <a:defRPr/>
            </a:pPr>
            <a:r>
              <a:rPr lang="en-US" dirty="0"/>
              <a:t>4</a:t>
            </a:r>
          </a:p>
        </p:txBody>
      </p:sp>
    </p:spTree>
    <p:extLst>
      <p:ext uri="{BB962C8B-B14F-4D97-AF65-F5344CB8AC3E}">
        <p14:creationId xmlns:p14="http://schemas.microsoft.com/office/powerpoint/2010/main" val="2830070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316392" cy="762000"/>
          </a:xfrm>
        </p:spPr>
        <p:txBody>
          <a:bodyPr/>
          <a:lstStyle/>
          <a:p>
            <a:r>
              <a:rPr lang="en-US" sz="2800" b="1" dirty="0"/>
              <a:t>Raw data extraction from R for Executive Compensation</a:t>
            </a:r>
          </a:p>
        </p:txBody>
      </p:sp>
      <p:sp>
        <p:nvSpPr>
          <p:cNvPr id="4" name="Slide Number Placeholder 4"/>
          <p:cNvSpPr>
            <a:spLocks noGrp="1"/>
          </p:cNvSpPr>
          <p:nvPr>
            <p:ph type="sldNum" sz="quarter" idx="12"/>
          </p:nvPr>
        </p:nvSpPr>
        <p:spPr>
          <a:xfrm>
            <a:off x="8305800" y="6245225"/>
            <a:ext cx="381000" cy="476250"/>
          </a:xfrm>
        </p:spPr>
        <p:txBody>
          <a:bodyPr/>
          <a:lstStyle/>
          <a:p>
            <a:pPr>
              <a:defRPr/>
            </a:pPr>
            <a:r>
              <a:rPr lang="en-US" dirty="0" smtClean="0"/>
              <a:t>5</a:t>
            </a:r>
            <a:endParaRPr lang="en-US" dirty="0"/>
          </a:p>
        </p:txBody>
      </p:sp>
      <p:sp>
        <p:nvSpPr>
          <p:cNvPr id="5" name="Content Placeholder 4"/>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000" dirty="0" smtClean="0"/>
          </a:p>
          <a:p>
            <a:pPr marL="0" indent="0">
              <a:buNone/>
            </a:pPr>
            <a:endParaRPr lang="en-US" sz="1000" dirty="0"/>
          </a:p>
          <a:p>
            <a:pPr marL="0" indent="0">
              <a:buNone/>
            </a:pPr>
            <a:r>
              <a:rPr lang="en-US" sz="1000" dirty="0" smtClean="0"/>
              <a:t>			           	 Table#: 1</a:t>
            </a:r>
            <a:endParaRPr lang="en-US" sz="1000" dirty="0"/>
          </a:p>
        </p:txBody>
      </p:sp>
      <p:pic>
        <p:nvPicPr>
          <p:cNvPr id="8" name="Content Placeholder 5"/>
          <p:cNvPicPr>
            <a:picLocks noChangeAspect="1"/>
          </p:cNvPicPr>
          <p:nvPr/>
        </p:nvPicPr>
        <p:blipFill>
          <a:blip r:embed="rId3"/>
          <a:stretch>
            <a:fillRect/>
          </a:stretch>
        </p:blipFill>
        <p:spPr bwMode="auto">
          <a:xfrm>
            <a:off x="1219201" y="2209800"/>
            <a:ext cx="7086600" cy="3390960"/>
          </a:xfrm>
          <a:prstGeom prst="rect">
            <a:avLst/>
          </a:prstGeom>
          <a:noFill/>
          <a:ln w="9525">
            <a:noFill/>
            <a:miter lim="800000"/>
            <a:headEnd/>
            <a:tailEnd/>
          </a:ln>
        </p:spPr>
      </p:pic>
      <p:sp>
        <p:nvSpPr>
          <p:cNvPr id="6" name="TextBox 5"/>
          <p:cNvSpPr txBox="1"/>
          <p:nvPr/>
        </p:nvSpPr>
        <p:spPr>
          <a:xfrm>
            <a:off x="1205846" y="5927199"/>
            <a:ext cx="3429000" cy="738664"/>
          </a:xfrm>
          <a:prstGeom prst="rect">
            <a:avLst/>
          </a:prstGeom>
          <a:noFill/>
        </p:spPr>
        <p:txBody>
          <a:bodyPr wrap="square" rtlCol="0">
            <a:spAutoFit/>
          </a:bodyPr>
          <a:lstStyle/>
          <a:p>
            <a:pPr algn="l"/>
            <a:r>
              <a:rPr lang="en-US" sz="1400" dirty="0" smtClean="0">
                <a:latin typeface="Century Schoolbook (Body)"/>
              </a:rPr>
              <a:t>Legend :</a:t>
            </a:r>
          </a:p>
          <a:p>
            <a:pPr algn="l"/>
            <a:r>
              <a:rPr lang="en-US" sz="1400" dirty="0" smtClean="0">
                <a:latin typeface="Century Schoolbook (Body)"/>
              </a:rPr>
              <a:t>Highest Salary</a:t>
            </a:r>
          </a:p>
          <a:p>
            <a:pPr algn="l"/>
            <a:r>
              <a:rPr lang="en-US" sz="1400" dirty="0" smtClean="0">
                <a:latin typeface="Century Schoolbook (Body)"/>
              </a:rPr>
              <a:t>Lowest Salary</a:t>
            </a:r>
            <a:endParaRPr lang="en-US" sz="1400" dirty="0">
              <a:latin typeface="Century Schoolbook (Body)"/>
            </a:endParaRPr>
          </a:p>
        </p:txBody>
      </p:sp>
      <p:sp>
        <p:nvSpPr>
          <p:cNvPr id="7" name="Rectangle 6"/>
          <p:cNvSpPr/>
          <p:nvPr/>
        </p:nvSpPr>
        <p:spPr bwMode="auto">
          <a:xfrm>
            <a:off x="2667000" y="6245225"/>
            <a:ext cx="1295400" cy="112712"/>
          </a:xfrm>
          <a:prstGeom prst="rect">
            <a:avLst/>
          </a:prstGeom>
          <a:solidFill>
            <a:srgbClr val="FFCC99"/>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2667000" y="6474503"/>
            <a:ext cx="1295400" cy="112712"/>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61493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467600" cy="762000"/>
          </a:xfrm>
        </p:spPr>
        <p:txBody>
          <a:bodyPr/>
          <a:lstStyle/>
          <a:p>
            <a:r>
              <a:rPr lang="en-US" sz="2800" b="1" dirty="0"/>
              <a:t>Analysis 1: SALARY TREND (2006 - 2015)</a:t>
            </a:r>
          </a:p>
        </p:txBody>
      </p:sp>
      <p:sp>
        <p:nvSpPr>
          <p:cNvPr id="4" name="Content Placeholder 3"/>
          <p:cNvSpPr>
            <a:spLocks noGrp="1"/>
          </p:cNvSpPr>
          <p:nvPr>
            <p:ph sz="half" idx="2"/>
          </p:nvPr>
        </p:nvSpPr>
        <p:spPr>
          <a:xfrm>
            <a:off x="990600" y="1624876"/>
            <a:ext cx="8153400" cy="5233124"/>
          </a:xfrm>
        </p:spPr>
        <p:txBody>
          <a:bodyPr/>
          <a:lstStyle/>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endParaRPr lang="en-US" sz="1400" dirty="0"/>
          </a:p>
          <a:p>
            <a:endParaRPr lang="en-US" sz="1400" dirty="0" smtClean="0"/>
          </a:p>
          <a:p>
            <a:pPr marL="979488" lvl="2" indent="0">
              <a:buNone/>
            </a:pPr>
            <a:endParaRPr lang="en-US" sz="1400" dirty="0"/>
          </a:p>
          <a:p>
            <a:pPr marL="979488" lvl="2" indent="0">
              <a:buNone/>
            </a:pPr>
            <a:r>
              <a:rPr lang="en-US" sz="1400" dirty="0" smtClean="0"/>
              <a:t>			</a:t>
            </a:r>
            <a:r>
              <a:rPr lang="en-US" sz="1000" dirty="0" smtClean="0"/>
              <a:t>Chart#: 1</a:t>
            </a:r>
            <a:endParaRPr lang="en-US" sz="600" dirty="0" smtClean="0"/>
          </a:p>
          <a:p>
            <a:endParaRPr lang="en-US" sz="1400" dirty="0" smtClean="0"/>
          </a:p>
          <a:p>
            <a:pPr>
              <a:buFont typeface="Wingdings" panose="05000000000000000000" pitchFamily="2" charset="2"/>
              <a:buChar char="Ø"/>
            </a:pPr>
            <a:r>
              <a:rPr lang="en-US" sz="1400" dirty="0" smtClean="0"/>
              <a:t>As </a:t>
            </a:r>
            <a:r>
              <a:rPr lang="en-US" sz="1400" dirty="0"/>
              <a:t>seen from the chart, 2006 to 2011 is fairly steady with minimum rise and fall in salary amounts. Salary change ranges from $700,000 - $800,000.</a:t>
            </a:r>
          </a:p>
          <a:p>
            <a:pPr>
              <a:buFont typeface="Wingdings" panose="05000000000000000000" pitchFamily="2" charset="2"/>
              <a:buChar char="Ø"/>
            </a:pPr>
            <a:r>
              <a:rPr lang="en-US" sz="1400" dirty="0"/>
              <a:t>Year 2012 has a slight change in Salary amount - $850,000.</a:t>
            </a:r>
          </a:p>
          <a:p>
            <a:pPr>
              <a:buFont typeface="Wingdings" panose="05000000000000000000" pitchFamily="2" charset="2"/>
              <a:buChar char="Ø"/>
            </a:pPr>
            <a:r>
              <a:rPr lang="en-US" sz="1400" dirty="0"/>
              <a:t>Year 2013 has a massive drop with CEO receiving about $40,000 as salary. </a:t>
            </a:r>
          </a:p>
          <a:p>
            <a:pPr>
              <a:buFont typeface="Wingdings" panose="05000000000000000000" pitchFamily="2" charset="2"/>
              <a:buChar char="Ø"/>
            </a:pPr>
            <a:r>
              <a:rPr lang="en-US" sz="1400" dirty="0"/>
              <a:t>However, year 2014 and 2015 has a rise up to $850,000. </a:t>
            </a:r>
          </a:p>
          <a:p>
            <a:endParaRPr lang="en-US" sz="1400" dirty="0"/>
          </a:p>
          <a:p>
            <a:endParaRPr lang="en-US" sz="1400" dirty="0" smtClean="0"/>
          </a:p>
          <a:p>
            <a:endParaRPr lang="en-US" sz="1400" dirty="0"/>
          </a:p>
          <a:p>
            <a:endParaRPr lang="en-US" sz="1400" dirty="0"/>
          </a:p>
        </p:txBody>
      </p:sp>
      <p:pic>
        <p:nvPicPr>
          <p:cNvPr id="5" name="Content Placeholder 10"/>
          <p:cNvPicPr>
            <a:picLocks noGrp="1" noChangeAspect="1"/>
          </p:cNvPicPr>
          <p:nvPr>
            <p:ph sz="half" idx="1"/>
          </p:nvPr>
        </p:nvPicPr>
        <p:blipFill>
          <a:blip r:embed="rId3"/>
          <a:stretch>
            <a:fillRect/>
          </a:stretch>
        </p:blipFill>
        <p:spPr>
          <a:xfrm>
            <a:off x="2362200" y="1631407"/>
            <a:ext cx="4831976" cy="2895600"/>
          </a:xfrm>
          <a:prstGeom prst="rect">
            <a:avLst/>
          </a:prstGeom>
        </p:spPr>
      </p:pic>
      <p:sp>
        <p:nvSpPr>
          <p:cNvPr id="6" name="Slide Number Placeholder 4"/>
          <p:cNvSpPr>
            <a:spLocks noGrp="1"/>
          </p:cNvSpPr>
          <p:nvPr>
            <p:ph type="sldNum" sz="quarter" idx="12"/>
          </p:nvPr>
        </p:nvSpPr>
        <p:spPr>
          <a:xfrm>
            <a:off x="8305800" y="6245225"/>
            <a:ext cx="381000" cy="476250"/>
          </a:xfrm>
        </p:spPr>
        <p:txBody>
          <a:bodyPr/>
          <a:lstStyle/>
          <a:p>
            <a:pPr>
              <a:defRPr/>
            </a:pPr>
            <a:r>
              <a:rPr lang="en-US" dirty="0" smtClean="0"/>
              <a:t>6</a:t>
            </a:r>
            <a:endParaRPr lang="en-US" dirty="0"/>
          </a:p>
        </p:txBody>
      </p:sp>
    </p:spTree>
    <p:extLst>
      <p:ext uri="{BB962C8B-B14F-4D97-AF65-F5344CB8AC3E}">
        <p14:creationId xmlns:p14="http://schemas.microsoft.com/office/powerpoint/2010/main" val="391700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20000" cy="504265"/>
          </a:xfrm>
        </p:spPr>
        <p:txBody>
          <a:bodyPr/>
          <a:lstStyle/>
          <a:p>
            <a:r>
              <a:rPr lang="en-US" sz="2800" b="1" dirty="0"/>
              <a:t>Analysis 2: STOCK </a:t>
            </a:r>
            <a:r>
              <a:rPr lang="en-US" sz="2800" b="1" dirty="0" smtClean="0"/>
              <a:t>AWARDS </a:t>
            </a:r>
            <a:r>
              <a:rPr lang="en-US" sz="2800" b="1" dirty="0"/>
              <a:t>(2006 - 2015</a:t>
            </a:r>
            <a:r>
              <a:rPr lang="en-US" sz="2800" b="1" dirty="0" smtClean="0"/>
              <a:t>)</a:t>
            </a:r>
            <a:endParaRPr lang="en-US" sz="2800" b="1" dirty="0"/>
          </a:p>
        </p:txBody>
      </p:sp>
      <p:sp>
        <p:nvSpPr>
          <p:cNvPr id="4" name="Content Placeholder 3"/>
          <p:cNvSpPr>
            <a:spLocks noGrp="1"/>
          </p:cNvSpPr>
          <p:nvPr>
            <p:ph sz="half" idx="2"/>
          </p:nvPr>
        </p:nvSpPr>
        <p:spPr>
          <a:xfrm>
            <a:off x="838200" y="1606096"/>
            <a:ext cx="8305800" cy="5251904"/>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sz="1000" dirty="0"/>
              <a:t>	</a:t>
            </a:r>
            <a:r>
              <a:rPr lang="en-US" sz="1000" dirty="0" smtClean="0"/>
              <a:t>			      Chart#: 2</a:t>
            </a:r>
          </a:p>
          <a:p>
            <a:pPr marL="0" indent="0">
              <a:buNone/>
            </a:pPr>
            <a:r>
              <a:rPr lang="en-US" sz="1000" dirty="0" smtClean="0"/>
              <a:t>				</a:t>
            </a:r>
          </a:p>
          <a:p>
            <a:pPr algn="just">
              <a:buFont typeface="Wingdings" panose="05000000000000000000" pitchFamily="2" charset="2"/>
              <a:buChar char="Ø"/>
            </a:pPr>
            <a:r>
              <a:rPr lang="en-US" sz="1400" dirty="0" smtClean="0"/>
              <a:t>Considering the company's lack in movement towards internet games, saw a drop in their stock values as well. As a result, the CEO, LAWRENCE F. PROBST III received zero stock in the year 2006 and 2007. </a:t>
            </a:r>
          </a:p>
          <a:p>
            <a:pPr algn="just">
              <a:buFont typeface="Wingdings" panose="05000000000000000000" pitchFamily="2" charset="2"/>
              <a:buChar char="Ø"/>
            </a:pPr>
            <a:r>
              <a:rPr lang="en-US" sz="1400" dirty="0" smtClean="0"/>
              <a:t>2008 </a:t>
            </a:r>
            <a:r>
              <a:rPr lang="en-US" sz="1400" dirty="0"/>
              <a:t>– 2010 saw increase in stock given to CEO, JOHN S. RICCITIELLO. Reason being he pushed the company towards internet gaming. </a:t>
            </a:r>
          </a:p>
          <a:p>
            <a:pPr algn="just">
              <a:buFont typeface="Wingdings" panose="05000000000000000000" pitchFamily="2" charset="2"/>
              <a:buChar char="Ø"/>
            </a:pPr>
            <a:r>
              <a:rPr lang="en-US" sz="1400" dirty="0"/>
              <a:t>The company's resistance towards internet games put them in a dry state, losing stock value and customer popularity.</a:t>
            </a:r>
          </a:p>
          <a:p>
            <a:endParaRPr lang="en-US" dirty="0"/>
          </a:p>
        </p:txBody>
      </p:sp>
      <p:pic>
        <p:nvPicPr>
          <p:cNvPr id="5" name="Content Placeholder 4"/>
          <p:cNvPicPr>
            <a:picLocks noGrp="1" noChangeAspect="1"/>
          </p:cNvPicPr>
          <p:nvPr>
            <p:ph sz="half" idx="1"/>
          </p:nvPr>
        </p:nvPicPr>
        <p:blipFill>
          <a:blip r:embed="rId3"/>
          <a:stretch>
            <a:fillRect/>
          </a:stretch>
        </p:blipFill>
        <p:spPr>
          <a:xfrm>
            <a:off x="2407857" y="1638753"/>
            <a:ext cx="5130270" cy="3048000"/>
          </a:xfrm>
          <a:prstGeom prst="rect">
            <a:avLst/>
          </a:prstGeom>
        </p:spPr>
      </p:pic>
      <p:sp>
        <p:nvSpPr>
          <p:cNvPr id="6" name="Slide Number Placeholder 4"/>
          <p:cNvSpPr>
            <a:spLocks noGrp="1"/>
          </p:cNvSpPr>
          <p:nvPr>
            <p:ph type="sldNum" sz="quarter" idx="12"/>
          </p:nvPr>
        </p:nvSpPr>
        <p:spPr>
          <a:xfrm>
            <a:off x="8534400" y="6324600"/>
            <a:ext cx="381000" cy="476250"/>
          </a:xfrm>
        </p:spPr>
        <p:txBody>
          <a:bodyPr/>
          <a:lstStyle/>
          <a:p>
            <a:pPr>
              <a:defRPr/>
            </a:pPr>
            <a:r>
              <a:rPr lang="en-US" dirty="0" smtClean="0"/>
              <a:t>7</a:t>
            </a:r>
            <a:endParaRPr lang="en-US" dirty="0"/>
          </a:p>
        </p:txBody>
      </p:sp>
    </p:spTree>
    <p:extLst>
      <p:ext uri="{BB962C8B-B14F-4D97-AF65-F5344CB8AC3E}">
        <p14:creationId xmlns:p14="http://schemas.microsoft.com/office/powerpoint/2010/main" val="4282020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1"/>
            <a:ext cx="7543800" cy="914400"/>
          </a:xfrm>
        </p:spPr>
        <p:txBody>
          <a:bodyPr/>
          <a:lstStyle/>
          <a:p>
            <a:r>
              <a:rPr lang="en-US" sz="2800" b="1" dirty="0" smtClean="0"/>
              <a:t>Analysis 3: STOCK </a:t>
            </a:r>
            <a:r>
              <a:rPr lang="en-US" sz="2800" b="1" dirty="0"/>
              <a:t>TRADE ACTIVITY </a:t>
            </a:r>
            <a:r>
              <a:rPr lang="en-US" sz="2800" b="1" dirty="0" smtClean="0"/>
              <a:t>TREND (2006 – 2015)</a:t>
            </a:r>
            <a:r>
              <a:rPr lang="en-US" dirty="0" smtClean="0"/>
              <a:t>	</a:t>
            </a:r>
            <a:endParaRPr lang="en-US" dirty="0"/>
          </a:p>
        </p:txBody>
      </p:sp>
      <p:sp>
        <p:nvSpPr>
          <p:cNvPr id="3" name="Content Placeholder 2"/>
          <p:cNvSpPr>
            <a:spLocks noGrp="1"/>
          </p:cNvSpPr>
          <p:nvPr>
            <p:ph sz="half" idx="1"/>
          </p:nvPr>
        </p:nvSpPr>
        <p:spPr>
          <a:xfrm>
            <a:off x="437030" y="1576669"/>
            <a:ext cx="7101096" cy="4161863"/>
          </a:xfrm>
        </p:spPr>
        <p:txBody>
          <a:bodyPr/>
          <a:lstStyle/>
          <a:p>
            <a:endParaRPr lang="en-US" dirty="0" smtClean="0"/>
          </a:p>
          <a:p>
            <a:endParaRPr lang="en-US" dirty="0"/>
          </a:p>
        </p:txBody>
      </p:sp>
      <p:sp>
        <p:nvSpPr>
          <p:cNvPr id="4" name="Content Placeholder 3"/>
          <p:cNvSpPr>
            <a:spLocks noGrp="1"/>
          </p:cNvSpPr>
          <p:nvPr>
            <p:ph sz="half" idx="2"/>
          </p:nvPr>
        </p:nvSpPr>
        <p:spPr>
          <a:xfrm>
            <a:off x="838200" y="1685233"/>
            <a:ext cx="8229600" cy="5096568"/>
          </a:xfrm>
        </p:spPr>
        <p:txBody>
          <a:bodyPr/>
          <a:lstStyle/>
          <a:p>
            <a:pPr marL="0" indent="0">
              <a:buNone/>
            </a:pPr>
            <a:r>
              <a:rPr lang="en-US" sz="1400" dirty="0"/>
              <a:t>	</a:t>
            </a:r>
            <a:r>
              <a:rPr lang="en-US" sz="1400" dirty="0" smtClean="0"/>
              <a:t>		</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a:t>	</a:t>
            </a:r>
            <a:r>
              <a:rPr lang="en-US" sz="1400" dirty="0" smtClean="0"/>
              <a:t>		                   </a:t>
            </a:r>
            <a:r>
              <a:rPr lang="en-US" sz="1000" dirty="0" smtClean="0"/>
              <a:t>Chart#: 3</a:t>
            </a:r>
            <a:endParaRPr lang="en-US" sz="1000" dirty="0"/>
          </a:p>
          <a:p>
            <a:pPr marL="0" indent="0">
              <a:buNone/>
            </a:pPr>
            <a:r>
              <a:rPr lang="en-US" sz="1400" dirty="0" smtClean="0"/>
              <a:t>The </a:t>
            </a:r>
            <a:r>
              <a:rPr lang="en-US" sz="1400" dirty="0"/>
              <a:t>graph is a direct reflection of the above reasons</a:t>
            </a:r>
          </a:p>
          <a:p>
            <a:pPr>
              <a:buFont typeface="Wingdings" panose="05000000000000000000" pitchFamily="2" charset="2"/>
              <a:buChar char="Ø"/>
            </a:pPr>
            <a:r>
              <a:rPr lang="en-US" sz="1400" dirty="0"/>
              <a:t>REASON - Could not compete with a new class of internet games such as Zynga and </a:t>
            </a:r>
            <a:r>
              <a:rPr lang="en-US" sz="1400" dirty="0" err="1" smtClean="0"/>
              <a:t>Rovi</a:t>
            </a:r>
            <a:r>
              <a:rPr lang="en-US" sz="1400" dirty="0"/>
              <a:t>.</a:t>
            </a:r>
            <a:r>
              <a:rPr lang="en-US" sz="1400" dirty="0" smtClean="0"/>
              <a:t> </a:t>
            </a:r>
            <a:endParaRPr lang="en-US" sz="1400" dirty="0"/>
          </a:p>
          <a:p>
            <a:pPr>
              <a:buFont typeface="Wingdings" panose="05000000000000000000" pitchFamily="2" charset="2"/>
              <a:buChar char="Ø"/>
            </a:pPr>
            <a:r>
              <a:rPr lang="en-US" sz="1400" dirty="0"/>
              <a:t>Evident from multiple stock variations </a:t>
            </a:r>
            <a:r>
              <a:rPr lang="en-US" sz="1400" dirty="0" smtClean="0"/>
              <a:t>- </a:t>
            </a:r>
            <a:r>
              <a:rPr lang="en-US" sz="1400" dirty="0"/>
              <a:t>company which had grown into one of the world's largest video gaming companies since it was founded was now struggling. </a:t>
            </a:r>
          </a:p>
          <a:p>
            <a:pPr>
              <a:buFont typeface="Wingdings" panose="05000000000000000000" pitchFamily="2" charset="2"/>
              <a:buChar char="Ø"/>
            </a:pPr>
            <a:r>
              <a:rPr lang="en-US" sz="1400" dirty="0"/>
              <a:t>Voted Worst </a:t>
            </a:r>
            <a:r>
              <a:rPr lang="en-US" sz="1400" dirty="0" smtClean="0"/>
              <a:t>Company was </a:t>
            </a:r>
            <a:r>
              <a:rPr lang="en-US" sz="1400" dirty="0"/>
              <a:t>a </a:t>
            </a:r>
            <a:r>
              <a:rPr lang="en-US" sz="1400" dirty="0" smtClean="0"/>
              <a:t>wakeup </a:t>
            </a:r>
            <a:r>
              <a:rPr lang="en-US" sz="1400" dirty="0"/>
              <a:t>call – re-thinking and re strategized policies, Access given to Beta version of their games – 1.3M users registered. </a:t>
            </a:r>
          </a:p>
          <a:p>
            <a:pPr>
              <a:buFont typeface="Wingdings" panose="05000000000000000000" pitchFamily="2" charset="2"/>
              <a:buChar char="Ø"/>
            </a:pPr>
            <a:r>
              <a:rPr lang="en-US" sz="1400" dirty="0"/>
              <a:t>Profit has skyrocketed to $875 million from $8 million in 2014</a:t>
            </a:r>
            <a:r>
              <a:rPr lang="en-US" sz="1400" dirty="0" smtClean="0"/>
              <a:t>. </a:t>
            </a:r>
          </a:p>
        </p:txBody>
      </p:sp>
      <p:sp>
        <p:nvSpPr>
          <p:cNvPr id="6" name="Slide Number Placeholder 4"/>
          <p:cNvSpPr>
            <a:spLocks noGrp="1"/>
          </p:cNvSpPr>
          <p:nvPr>
            <p:ph type="sldNum" sz="quarter" idx="12"/>
          </p:nvPr>
        </p:nvSpPr>
        <p:spPr>
          <a:xfrm>
            <a:off x="8534400" y="6324600"/>
            <a:ext cx="381000" cy="384175"/>
          </a:xfrm>
        </p:spPr>
        <p:txBody>
          <a:bodyPr/>
          <a:lstStyle/>
          <a:p>
            <a:pPr>
              <a:defRPr/>
            </a:pPr>
            <a:r>
              <a:rPr lang="en-US" dirty="0" smtClean="0"/>
              <a:t>8</a:t>
            </a:r>
            <a:endParaRPr lang="en-US" dirty="0"/>
          </a:p>
        </p:txBody>
      </p:sp>
      <p:pic>
        <p:nvPicPr>
          <p:cNvPr id="5" name="Picture 4"/>
          <p:cNvPicPr>
            <a:picLocks noChangeAspect="1"/>
          </p:cNvPicPr>
          <p:nvPr/>
        </p:nvPicPr>
        <p:blipFill>
          <a:blip r:embed="rId3"/>
          <a:stretch>
            <a:fillRect/>
          </a:stretch>
        </p:blipFill>
        <p:spPr>
          <a:xfrm>
            <a:off x="1324264" y="1752600"/>
            <a:ext cx="7391400" cy="2971800"/>
          </a:xfrm>
          <a:prstGeom prst="rect">
            <a:avLst/>
          </a:prstGeom>
        </p:spPr>
      </p:pic>
    </p:spTree>
    <p:extLst>
      <p:ext uri="{BB962C8B-B14F-4D97-AF65-F5344CB8AC3E}">
        <p14:creationId xmlns:p14="http://schemas.microsoft.com/office/powerpoint/2010/main" val="1034432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501650"/>
            <a:ext cx="7924800" cy="838200"/>
          </a:xfrm>
        </p:spPr>
        <p:txBody>
          <a:bodyPr/>
          <a:lstStyle/>
          <a:p>
            <a:r>
              <a:rPr lang="en-US" dirty="0"/>
              <a:t/>
            </a:r>
            <a:br>
              <a:rPr lang="en-US" dirty="0"/>
            </a:br>
            <a:r>
              <a:rPr lang="en-US" sz="2800" b="1" dirty="0"/>
              <a:t>Q</a:t>
            </a:r>
            <a:r>
              <a:rPr lang="en-US" sz="2800" b="1" dirty="0" smtClean="0"/>
              <a:t>uestion and Answer </a:t>
            </a:r>
            <a:r>
              <a:rPr lang="en-US" sz="2800" b="1" dirty="0"/>
              <a:t>Term Document </a:t>
            </a:r>
            <a:r>
              <a:rPr lang="en-US" sz="2800" b="1" dirty="0" smtClean="0"/>
              <a:t>Matrix statistics </a:t>
            </a:r>
            <a:r>
              <a:rPr lang="en-US" sz="2800" b="1" dirty="0"/>
              <a:t>- KEI</a:t>
            </a:r>
            <a:r>
              <a:rPr lang="en-US" dirty="0"/>
              <a:t/>
            </a:r>
            <a:br>
              <a:rPr lang="en-US" dirty="0"/>
            </a:br>
            <a:endParaRPr lang="en-US" dirty="0"/>
          </a:p>
        </p:txBody>
      </p:sp>
      <p:sp>
        <p:nvSpPr>
          <p:cNvPr id="8" name="Content Placeholder 7"/>
          <p:cNvSpPr>
            <a:spLocks noGrp="1"/>
          </p:cNvSpPr>
          <p:nvPr>
            <p:ph idx="1"/>
          </p:nvPr>
        </p:nvSpPr>
        <p:spPr>
          <a:xfrm>
            <a:off x="990600" y="1828800"/>
            <a:ext cx="8001000" cy="4724400"/>
          </a:xfrm>
        </p:spPr>
        <p:txBody>
          <a:bodyPr/>
          <a:lstStyle/>
          <a:p>
            <a:pPr marL="0" lvl="0" indent="0">
              <a:buNone/>
            </a:pPr>
            <a:r>
              <a:rPr lang="en-US" sz="1400" dirty="0" smtClean="0"/>
              <a:t>The </a:t>
            </a:r>
            <a:r>
              <a:rPr lang="en-US" sz="1400" dirty="0"/>
              <a:t>chart depicts percentage wise breakup of words which are </a:t>
            </a:r>
            <a:r>
              <a:rPr lang="en-US" sz="1400" dirty="0" smtClean="0"/>
              <a:t>found most </a:t>
            </a:r>
            <a:r>
              <a:rPr lang="en-US" sz="1400" dirty="0"/>
              <a:t>often in </a:t>
            </a:r>
            <a:r>
              <a:rPr lang="en-US" sz="1400" dirty="0" smtClean="0"/>
              <a:t>question and answer </a:t>
            </a:r>
            <a:r>
              <a:rPr lang="en-US" sz="1400" dirty="0"/>
              <a:t>section of the filing document for Electronic Arts </a:t>
            </a:r>
            <a:r>
              <a:rPr lang="en-US" sz="1400" dirty="0" smtClean="0"/>
              <a:t>Inc</a:t>
            </a:r>
            <a:r>
              <a:rPr lang="en-US" sz="1400" dirty="0"/>
              <a:t>.</a:t>
            </a:r>
          </a:p>
          <a:p>
            <a:pPr marL="0" indent="0">
              <a:buNone/>
            </a:pPr>
            <a:endParaRPr lang="en-US" sz="1000" dirty="0" smtClean="0"/>
          </a:p>
          <a:p>
            <a:pPr marL="0" indent="0">
              <a:buNone/>
            </a:pPr>
            <a:endParaRPr lang="en-US" sz="1000" dirty="0"/>
          </a:p>
          <a:p>
            <a:pPr marL="0" indent="0">
              <a:buNone/>
            </a:pPr>
            <a:endParaRPr lang="en-US" sz="1000" dirty="0" smtClean="0"/>
          </a:p>
          <a:p>
            <a:pPr marL="0" indent="0">
              <a:buNone/>
            </a:pPr>
            <a:endParaRPr lang="en-US" sz="1000" dirty="0"/>
          </a:p>
          <a:p>
            <a:pPr marL="0" indent="0">
              <a:buNone/>
            </a:pPr>
            <a:endParaRPr lang="en-US" sz="1000" dirty="0" smtClean="0"/>
          </a:p>
          <a:p>
            <a:pPr marL="0" indent="0">
              <a:buNone/>
            </a:pPr>
            <a:endParaRPr lang="en-US" sz="1000" dirty="0"/>
          </a:p>
          <a:p>
            <a:pPr marL="0" indent="0">
              <a:buNone/>
            </a:pPr>
            <a:endParaRPr lang="en-US" sz="1000" dirty="0" smtClean="0"/>
          </a:p>
          <a:p>
            <a:pPr marL="0" indent="0">
              <a:buNone/>
            </a:pPr>
            <a:endParaRPr lang="en-US" sz="1000" dirty="0"/>
          </a:p>
          <a:p>
            <a:pPr marL="0" indent="0">
              <a:buNone/>
            </a:pPr>
            <a:endParaRPr lang="en-US" sz="1000" dirty="0"/>
          </a:p>
          <a:p>
            <a:pPr marL="0" indent="0">
              <a:buNone/>
            </a:pPr>
            <a:endParaRPr lang="en-US" sz="1000" dirty="0" smtClean="0"/>
          </a:p>
          <a:p>
            <a:pPr marL="0" indent="0">
              <a:buNone/>
            </a:pPr>
            <a:endParaRPr lang="en-US" sz="1000" dirty="0"/>
          </a:p>
          <a:p>
            <a:pPr marL="0" indent="0">
              <a:buNone/>
            </a:pPr>
            <a:endParaRPr lang="en-US" sz="1000" dirty="0" smtClean="0"/>
          </a:p>
          <a:p>
            <a:pPr marL="0" indent="0">
              <a:buNone/>
            </a:pPr>
            <a:endParaRPr lang="en-US" sz="1000" dirty="0"/>
          </a:p>
          <a:p>
            <a:pPr marL="0" indent="0">
              <a:buNone/>
            </a:pPr>
            <a:endParaRPr lang="en-US" sz="1000" dirty="0" smtClean="0"/>
          </a:p>
          <a:p>
            <a:pPr marL="0" indent="0">
              <a:buNone/>
            </a:pPr>
            <a:r>
              <a:rPr lang="en-US" sz="1000" dirty="0"/>
              <a:t> </a:t>
            </a:r>
            <a:r>
              <a:rPr lang="en-US" sz="1000" dirty="0" smtClean="0"/>
              <a:t>                                       Table#: 2                                                                                             Chart#: 4</a:t>
            </a:r>
            <a:endParaRPr lang="en-US" sz="1000" dirty="0"/>
          </a:p>
        </p:txBody>
      </p:sp>
      <p:sp>
        <p:nvSpPr>
          <p:cNvPr id="5" name="Slide Number Placeholder 4"/>
          <p:cNvSpPr>
            <a:spLocks noGrp="1"/>
          </p:cNvSpPr>
          <p:nvPr>
            <p:ph type="sldNum" sz="quarter" idx="12"/>
          </p:nvPr>
        </p:nvSpPr>
        <p:spPr/>
        <p:txBody>
          <a:bodyPr/>
          <a:lstStyle/>
          <a:p>
            <a:pPr>
              <a:defRPr/>
            </a:pPr>
            <a:r>
              <a:rPr lang="en-US" dirty="0" smtClean="0"/>
              <a:t>9</a:t>
            </a:r>
            <a:endParaRPr lang="en-US" dirty="0"/>
          </a:p>
        </p:txBody>
      </p:sp>
      <p:pic>
        <p:nvPicPr>
          <p:cNvPr id="11" name="Picture 10"/>
          <p:cNvPicPr>
            <a:picLocks noChangeAspect="1"/>
          </p:cNvPicPr>
          <p:nvPr/>
        </p:nvPicPr>
        <p:blipFill>
          <a:blip r:embed="rId3"/>
          <a:stretch>
            <a:fillRect/>
          </a:stretch>
        </p:blipFill>
        <p:spPr>
          <a:xfrm>
            <a:off x="4572000" y="2514600"/>
            <a:ext cx="3733800" cy="2219325"/>
          </a:xfrm>
          <a:prstGeom prst="rect">
            <a:avLst/>
          </a:prstGeom>
        </p:spPr>
      </p:pic>
      <p:pic>
        <p:nvPicPr>
          <p:cNvPr id="7" name="Picture 6"/>
          <p:cNvPicPr>
            <a:picLocks noChangeAspect="1"/>
          </p:cNvPicPr>
          <p:nvPr/>
        </p:nvPicPr>
        <p:blipFill>
          <a:blip r:embed="rId4"/>
          <a:stretch>
            <a:fillRect/>
          </a:stretch>
        </p:blipFill>
        <p:spPr>
          <a:xfrm>
            <a:off x="1898530" y="2608951"/>
            <a:ext cx="1828800" cy="2133600"/>
          </a:xfrm>
          <a:prstGeom prst="rect">
            <a:avLst/>
          </a:prstGeom>
        </p:spPr>
      </p:pic>
    </p:spTree>
    <p:extLst>
      <p:ext uri="{BB962C8B-B14F-4D97-AF65-F5344CB8AC3E}">
        <p14:creationId xmlns:p14="http://schemas.microsoft.com/office/powerpoint/2010/main" val="4254855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29066</TotalTime>
  <Words>1824</Words>
  <Application>Microsoft Office PowerPoint</Application>
  <PresentationFormat>On-screen Show (4:3)</PresentationFormat>
  <Paragraphs>356</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Century Gothic</vt:lpstr>
      <vt:lpstr>Century Schoolbook</vt:lpstr>
      <vt:lpstr>Century Schoolbook (Body)</vt:lpstr>
      <vt:lpstr>Futura Bk BT</vt:lpstr>
      <vt:lpstr>Futura Md BT</vt:lpstr>
      <vt:lpstr>Times New Roman</vt:lpstr>
      <vt:lpstr>Wingdings</vt:lpstr>
      <vt:lpstr>Wingdings 3</vt:lpstr>
      <vt:lpstr>ITMtemplate</vt:lpstr>
      <vt:lpstr>1_ITM478_08_1</vt:lpstr>
      <vt:lpstr>527 Data Analytics – Group 9</vt:lpstr>
      <vt:lpstr>Table of Contents:</vt:lpstr>
      <vt:lpstr>Overview:</vt:lpstr>
      <vt:lpstr>DEF 14A filings – Electronic Arts Inc.</vt:lpstr>
      <vt:lpstr>Raw data extraction from R for Executive Compensation</vt:lpstr>
      <vt:lpstr>Analysis 1: SALARY TREND (2006 - 2015)</vt:lpstr>
      <vt:lpstr>Analysis 2: STOCK AWARDS (2006 - 2015)</vt:lpstr>
      <vt:lpstr>Analysis 3: STOCK TRADE ACTIVITY TREND (2006 – 2015) </vt:lpstr>
      <vt:lpstr> Question and Answer Term Document Matrix statistics - KEI </vt:lpstr>
      <vt:lpstr>Wordcloud</vt:lpstr>
      <vt:lpstr>Top 4 High Frequency Words</vt:lpstr>
      <vt:lpstr>Word Association</vt:lpstr>
      <vt:lpstr>Key Event Indicator (KEI)</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SARIN-PC</cp:lastModifiedBy>
  <cp:revision>560</cp:revision>
  <dcterms:created xsi:type="dcterms:W3CDTF">2015-08-06T17:32:52Z</dcterms:created>
  <dcterms:modified xsi:type="dcterms:W3CDTF">2016-05-02T02:55:15Z</dcterms:modified>
</cp:coreProperties>
</file>