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0"/>
  </p:notesMasterIdLst>
  <p:handoutMasterIdLst>
    <p:handoutMasterId r:id="rId21"/>
  </p:handoutMasterIdLst>
  <p:sldIdLst>
    <p:sldId id="390" r:id="rId3"/>
    <p:sldId id="460" r:id="rId4"/>
    <p:sldId id="472" r:id="rId5"/>
    <p:sldId id="473" r:id="rId6"/>
    <p:sldId id="474" r:id="rId7"/>
    <p:sldId id="475" r:id="rId8"/>
    <p:sldId id="476" r:id="rId9"/>
    <p:sldId id="477" r:id="rId10"/>
    <p:sldId id="478" r:id="rId11"/>
    <p:sldId id="484" r:id="rId12"/>
    <p:sldId id="483" r:id="rId13"/>
    <p:sldId id="479" r:id="rId14"/>
    <p:sldId id="485" r:id="rId15"/>
    <p:sldId id="480" r:id="rId16"/>
    <p:sldId id="481" r:id="rId17"/>
    <p:sldId id="482" r:id="rId18"/>
    <p:sldId id="471" r:id="rId1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2B6"/>
    <a:srgbClr val="969696"/>
    <a:srgbClr val="222222"/>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85278" autoAdjust="0"/>
  </p:normalViewPr>
  <p:slideViewPr>
    <p:cSldViewPr>
      <p:cViewPr varScale="1">
        <p:scale>
          <a:sx n="60" d="100"/>
          <a:sy n="60" d="100"/>
        </p:scale>
        <p:origin x="684" y="4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TM\ITMD%20527%20-%20Data%20Analytics\Project%20Week13\Salary%20Data%20CEO%20Group%2010%20Week%201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TM\ITMD%20527%20-%20Data%20Analytics\Project%20Week13\Salary%20Data%20CEO%20Group%2010%20Week%201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TM\ITMD%20527%20-%20Data%20Analytics\Project%20Week13\Salary%20Data%20CEO%20Group%2010%20Week%201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TM\ITMD%20527%20-%20Data%20Analytics\Project%20Week13\Salary%20Data%20CEO%20Group%2010%20Week%201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TM\ITMD%20527%20-%20Data%20Analytics\Project%20Week13\Salary%20Data%20CEO%20Group%2010%20Week%201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TM\ITMD%20527%20-%20Data%20Analytics\Project%20Week14\Group10%20Week%2014%20-%20Term%20Document%20Matri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13.xlsx]Salary Trend!PivotTable1</c:name>
    <c:fmtId val="8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CEO Salary Trend (2003 - </a:t>
            </a:r>
            <a:r>
              <a:rPr lang="en-US" dirty="0" smtClean="0"/>
              <a:t>2015</a:t>
            </a:r>
            <a:r>
              <a:rPr lang="en-US" dirty="0"/>
              <a:t>)</a:t>
            </a:r>
          </a:p>
        </c:rich>
      </c:tx>
      <c:layout>
        <c:manualLayout>
          <c:xMode val="edge"/>
          <c:yMode val="edge"/>
          <c:x val="0.248449278891685"/>
          <c:y val="1.8518518518518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'Salary Trend'!$B$3</c:f>
              <c:strCache>
                <c:ptCount val="1"/>
                <c:pt idx="0">
                  <c:v>CEO - 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'Salary Trend'!$A$4:$A$17</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'Salary Trend'!$B$4:$B$17</c:f>
              <c:numCache>
                <c:formatCode>"$"#,##0</c:formatCode>
                <c:ptCount val="13"/>
                <c:pt idx="0">
                  <c:v>750000</c:v>
                </c:pt>
                <c:pt idx="1">
                  <c:v>772500</c:v>
                </c:pt>
                <c:pt idx="2">
                  <c:v>880333</c:v>
                </c:pt>
                <c:pt idx="3">
                  <c:v>952000</c:v>
                </c:pt>
                <c:pt idx="4">
                  <c:v>990000</c:v>
                </c:pt>
                <c:pt idx="5">
                  <c:v>1030000</c:v>
                </c:pt>
                <c:pt idx="6">
                  <c:v>1030000</c:v>
                </c:pt>
                <c:pt idx="7">
                  <c:v>1069423</c:v>
                </c:pt>
                <c:pt idx="8">
                  <c:v>1167154</c:v>
                </c:pt>
                <c:pt idx="9">
                  <c:v>1197308</c:v>
                </c:pt>
                <c:pt idx="10">
                  <c:v>1223615</c:v>
                </c:pt>
                <c:pt idx="11">
                  <c:v>1261923</c:v>
                </c:pt>
                <c:pt idx="12">
                  <c:v>1353096</c:v>
                </c:pt>
              </c:numCache>
            </c:numRef>
          </c:val>
        </c:ser>
        <c:dLbls>
          <c:showLegendKey val="0"/>
          <c:showVal val="0"/>
          <c:showCatName val="0"/>
          <c:showSerName val="0"/>
          <c:showPercent val="0"/>
          <c:showBubbleSize val="0"/>
        </c:dLbls>
        <c:gapWidth val="219"/>
        <c:axId val="238806712"/>
        <c:axId val="238812592"/>
      </c:barChart>
      <c:lineChart>
        <c:grouping val="standard"/>
        <c:varyColors val="0"/>
        <c:ser>
          <c:idx val="1"/>
          <c:order val="1"/>
          <c:tx>
            <c:strRef>
              <c:f>'Salary Trend'!$C$3</c:f>
              <c:strCache>
                <c:ptCount val="1"/>
                <c:pt idx="0">
                  <c:v>Salary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'Salary Trend'!$A$4:$A$17</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'Salary Trend'!$C$4:$C$17</c:f>
              <c:numCache>
                <c:formatCode>"$"#,##0</c:formatCode>
                <c:ptCount val="13"/>
                <c:pt idx="0">
                  <c:v>750000</c:v>
                </c:pt>
                <c:pt idx="1">
                  <c:v>772500</c:v>
                </c:pt>
                <c:pt idx="2">
                  <c:v>880333</c:v>
                </c:pt>
                <c:pt idx="3">
                  <c:v>952000</c:v>
                </c:pt>
                <c:pt idx="4">
                  <c:v>990000</c:v>
                </c:pt>
                <c:pt idx="5">
                  <c:v>1030000</c:v>
                </c:pt>
                <c:pt idx="6">
                  <c:v>1030000</c:v>
                </c:pt>
                <c:pt idx="7">
                  <c:v>1069423</c:v>
                </c:pt>
                <c:pt idx="8">
                  <c:v>1167154</c:v>
                </c:pt>
                <c:pt idx="9">
                  <c:v>1197308</c:v>
                </c:pt>
                <c:pt idx="10">
                  <c:v>1223615</c:v>
                </c:pt>
                <c:pt idx="11">
                  <c:v>1261923</c:v>
                </c:pt>
                <c:pt idx="12">
                  <c:v>1353096</c:v>
                </c:pt>
              </c:numCache>
            </c:numRef>
          </c:val>
          <c:smooth val="0"/>
        </c:ser>
        <c:dLbls>
          <c:showLegendKey val="0"/>
          <c:showVal val="0"/>
          <c:showCatName val="0"/>
          <c:showSerName val="0"/>
          <c:showPercent val="0"/>
          <c:showBubbleSize val="0"/>
        </c:dLbls>
        <c:marker val="1"/>
        <c:smooth val="0"/>
        <c:axId val="238806712"/>
        <c:axId val="238812592"/>
      </c:lineChart>
      <c:catAx>
        <c:axId val="2388067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manualLayout>
              <c:xMode val="edge"/>
              <c:yMode val="edge"/>
              <c:x val="0.456786814881952"/>
              <c:y val="0.9323010842127440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8812592"/>
        <c:crosses val="autoZero"/>
        <c:auto val="1"/>
        <c:lblAlgn val="ctr"/>
        <c:lblOffset val="100"/>
        <c:noMultiLvlLbl val="0"/>
      </c:catAx>
      <c:valAx>
        <c:axId val="2388125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Salary</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88067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Awards Trend!PivotTable2</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Stock Awards Trend (2003 - </a:t>
            </a:r>
            <a:r>
              <a:rPr lang="en-US" dirty="0" smtClean="0"/>
              <a:t>2015</a:t>
            </a:r>
            <a:r>
              <a:rPr lang="en-US" dirty="0"/>
              <a:t>)</a:t>
            </a:r>
          </a:p>
        </c:rich>
      </c:tx>
      <c:layout>
        <c:manualLayout>
          <c:xMode val="edge"/>
          <c:yMode val="edge"/>
          <c:x val="0.23324915824915801"/>
          <c:y val="1.8695225381737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'Stock Awards Trend'!$B$1</c:f>
              <c:strCache>
                <c:ptCount val="1"/>
                <c:pt idx="0">
                  <c:v>Stock Award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'Stock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Awards Trend'!$B$2:$B$15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er>
        <c:dLbls>
          <c:showLegendKey val="0"/>
          <c:showVal val="0"/>
          <c:showCatName val="0"/>
          <c:showSerName val="0"/>
          <c:showPercent val="0"/>
          <c:showBubbleSize val="0"/>
        </c:dLbls>
        <c:gapWidth val="219"/>
        <c:axId val="316900552"/>
        <c:axId val="316898984"/>
      </c:barChart>
      <c:lineChart>
        <c:grouping val="standard"/>
        <c:varyColors val="0"/>
        <c:ser>
          <c:idx val="1"/>
          <c:order val="1"/>
          <c:tx>
            <c:strRef>
              <c:f>'Stock Awards Trend'!$C$1</c:f>
              <c:strCache>
                <c:ptCount val="1"/>
                <c:pt idx="0">
                  <c:v>Stock Award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Awards Trend'!$C$2:$C$15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mooth val="0"/>
        </c:ser>
        <c:dLbls>
          <c:showLegendKey val="0"/>
          <c:showVal val="0"/>
          <c:showCatName val="0"/>
          <c:showSerName val="0"/>
          <c:showPercent val="0"/>
          <c:showBubbleSize val="0"/>
        </c:dLbls>
        <c:marker val="1"/>
        <c:smooth val="0"/>
        <c:axId val="316900552"/>
        <c:axId val="316898984"/>
      </c:lineChart>
      <c:catAx>
        <c:axId val="3169005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898984"/>
        <c:crosses val="autoZero"/>
        <c:auto val="1"/>
        <c:lblAlgn val="ctr"/>
        <c:lblOffset val="100"/>
        <c:noMultiLvlLbl val="0"/>
      </c:catAx>
      <c:valAx>
        <c:axId val="3168989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Stock Awards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05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13.xlsx]Option Awards Trend!PivotTable3</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Option Awards </a:t>
            </a:r>
            <a:r>
              <a:rPr lang="en-US" dirty="0" smtClean="0"/>
              <a:t>Trend</a:t>
            </a:r>
            <a:r>
              <a:rPr lang="en-US" baseline="0" dirty="0" smtClean="0"/>
              <a:t> (2003 – 2015)</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'Option Awards Trend'!$B$1</c:f>
              <c:strCache>
                <c:ptCount val="1"/>
                <c:pt idx="0">
                  <c:v>Option Awards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'Option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'Option Awards Trend'!$B$2:$B$15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er>
        <c:dLbls>
          <c:showLegendKey val="0"/>
          <c:showVal val="0"/>
          <c:showCatName val="0"/>
          <c:showSerName val="0"/>
          <c:showPercent val="0"/>
          <c:showBubbleSize val="0"/>
        </c:dLbls>
        <c:gapWidth val="219"/>
        <c:axId val="316904864"/>
        <c:axId val="316900160"/>
      </c:barChart>
      <c:lineChart>
        <c:grouping val="standard"/>
        <c:varyColors val="0"/>
        <c:ser>
          <c:idx val="1"/>
          <c:order val="1"/>
          <c:tx>
            <c:strRef>
              <c:f>'Option Awards Trend'!$C$1</c:f>
              <c:strCache>
                <c:ptCount val="1"/>
                <c:pt idx="0">
                  <c:v>Option Awards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'Option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'Option Awards Trend'!$C$2:$C$15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mooth val="0"/>
        </c:ser>
        <c:dLbls>
          <c:showLegendKey val="0"/>
          <c:showVal val="0"/>
          <c:showCatName val="0"/>
          <c:showSerName val="0"/>
          <c:showPercent val="0"/>
          <c:showBubbleSize val="0"/>
        </c:dLbls>
        <c:marker val="1"/>
        <c:smooth val="0"/>
        <c:axId val="316904864"/>
        <c:axId val="316900160"/>
      </c:lineChart>
      <c:catAx>
        <c:axId val="3169048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manualLayout>
              <c:xMode val="edge"/>
              <c:yMode val="edge"/>
              <c:x val="0.43468802808231999"/>
              <c:y val="0.9275842648059039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0160"/>
        <c:crosses val="autoZero"/>
        <c:auto val="1"/>
        <c:lblAlgn val="ctr"/>
        <c:lblOffset val="100"/>
        <c:noMultiLvlLbl val="0"/>
      </c:catAx>
      <c:valAx>
        <c:axId val="3169001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Option Awards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48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vs Option!PivotTable4</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Stock</a:t>
            </a:r>
            <a:r>
              <a:rPr lang="en-US" baseline="0" dirty="0" smtClean="0"/>
              <a:t> Awards vs Option Awards (2003 – 2015)</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'Stock vs Option'!$B$1</c:f>
              <c:strCache>
                <c:ptCount val="1"/>
                <c:pt idx="0">
                  <c:v>Stock Award</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vs Option'!$A$2:$A$15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vs Option'!$B$2:$B$15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mooth val="0"/>
        </c:ser>
        <c:ser>
          <c:idx val="1"/>
          <c:order val="1"/>
          <c:tx>
            <c:strRef>
              <c:f>'Stock vs Option'!$C$1</c:f>
              <c:strCache>
                <c:ptCount val="1"/>
                <c:pt idx="0">
                  <c:v>Option Award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vs Option'!$A$2:$A$15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vs Option'!$C$2:$C$15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mooth val="0"/>
        </c:ser>
        <c:dLbls>
          <c:showLegendKey val="0"/>
          <c:showVal val="0"/>
          <c:showCatName val="0"/>
          <c:showSerName val="0"/>
          <c:showPercent val="0"/>
          <c:showBubbleSize val="0"/>
        </c:dLbls>
        <c:marker val="1"/>
        <c:smooth val="0"/>
        <c:axId val="316897416"/>
        <c:axId val="316902904"/>
      </c:lineChart>
      <c:catAx>
        <c:axId val="316897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2904"/>
        <c:crosses val="autoZero"/>
        <c:auto val="1"/>
        <c:lblAlgn val="ctr"/>
        <c:lblOffset val="100"/>
        <c:noMultiLvlLbl val="0"/>
      </c:catAx>
      <c:valAx>
        <c:axId val="3169029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Amount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8974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Trading Trend!PivotTable2</c:name>
    <c:fmtId val="2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Stock Trading Trend Analysis (Pre &amp; Post Filing)</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'Stock Trading Trend'!$B$1:$B$2</c:f>
              <c:strCache>
                <c:ptCount val="1"/>
                <c:pt idx="0">
                  <c:v>Feb</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Trend'!$B$3:$B$16</c:f>
              <c:numCache>
                <c:formatCode>#,##0</c:formatCode>
                <c:ptCount val="13"/>
                <c:pt idx="0">
                  <c:v>10968400</c:v>
                </c:pt>
                <c:pt idx="1">
                  <c:v>6742800</c:v>
                </c:pt>
                <c:pt idx="2">
                  <c:v>8850600</c:v>
                </c:pt>
                <c:pt idx="3">
                  <c:v>17178400</c:v>
                </c:pt>
                <c:pt idx="4">
                  <c:v>14460800</c:v>
                </c:pt>
                <c:pt idx="5">
                  <c:v>18293600</c:v>
                </c:pt>
                <c:pt idx="6">
                  <c:v>18569500</c:v>
                </c:pt>
                <c:pt idx="7">
                  <c:v>17459400</c:v>
                </c:pt>
                <c:pt idx="8">
                  <c:v>20860800</c:v>
                </c:pt>
                <c:pt idx="9">
                  <c:v>15541400</c:v>
                </c:pt>
                <c:pt idx="10">
                  <c:v>23568600</c:v>
                </c:pt>
                <c:pt idx="11">
                  <c:v>7750600</c:v>
                </c:pt>
                <c:pt idx="12">
                  <c:v>13593500</c:v>
                </c:pt>
              </c:numCache>
            </c:numRef>
          </c:val>
          <c:smooth val="0"/>
        </c:ser>
        <c:ser>
          <c:idx val="1"/>
          <c:order val="1"/>
          <c:tx>
            <c:strRef>
              <c:f>'Stock Trading Trend'!$C$1:$C$2</c:f>
              <c:strCache>
                <c:ptCount val="1"/>
                <c:pt idx="0">
                  <c:v>Mar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Trend'!$C$3:$C$16</c:f>
              <c:numCache>
                <c:formatCode>#,##0</c:formatCode>
                <c:ptCount val="13"/>
                <c:pt idx="0">
                  <c:v>13129000</c:v>
                </c:pt>
                <c:pt idx="1">
                  <c:v>5991000</c:v>
                </c:pt>
                <c:pt idx="2">
                  <c:v>11772800</c:v>
                </c:pt>
                <c:pt idx="3">
                  <c:v>14676700</c:v>
                </c:pt>
                <c:pt idx="4">
                  <c:v>13813900</c:v>
                </c:pt>
                <c:pt idx="5">
                  <c:v>21891100</c:v>
                </c:pt>
                <c:pt idx="6">
                  <c:v>15098200</c:v>
                </c:pt>
                <c:pt idx="7">
                  <c:v>14054500</c:v>
                </c:pt>
                <c:pt idx="8">
                  <c:v>20075300</c:v>
                </c:pt>
                <c:pt idx="9">
                  <c:v>12719700</c:v>
                </c:pt>
                <c:pt idx="10">
                  <c:v>9383300</c:v>
                </c:pt>
                <c:pt idx="11">
                  <c:v>8443600</c:v>
                </c:pt>
                <c:pt idx="12">
                  <c:v>8979000</c:v>
                </c:pt>
              </c:numCache>
            </c:numRef>
          </c:val>
          <c:smooth val="0"/>
        </c:ser>
        <c:ser>
          <c:idx val="2"/>
          <c:order val="2"/>
          <c:tx>
            <c:strRef>
              <c:f>'Stock Trading Trend'!$D$1:$D$2</c:f>
              <c:strCache>
                <c:ptCount val="1"/>
                <c:pt idx="0">
                  <c:v>Apr</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Trend'!$D$3:$D$16</c:f>
              <c:numCache>
                <c:formatCode>#,##0</c:formatCode>
                <c:ptCount val="13"/>
                <c:pt idx="0">
                  <c:v>9527100</c:v>
                </c:pt>
                <c:pt idx="1">
                  <c:v>26682400</c:v>
                </c:pt>
                <c:pt idx="2">
                  <c:v>11842100</c:v>
                </c:pt>
                <c:pt idx="3">
                  <c:v>15379100</c:v>
                </c:pt>
                <c:pt idx="4">
                  <c:v>14341300</c:v>
                </c:pt>
                <c:pt idx="5">
                  <c:v>22100200</c:v>
                </c:pt>
                <c:pt idx="6">
                  <c:v>14476200</c:v>
                </c:pt>
                <c:pt idx="7">
                  <c:v>16727100</c:v>
                </c:pt>
                <c:pt idx="8">
                  <c:v>15485500</c:v>
                </c:pt>
                <c:pt idx="9">
                  <c:v>15726900</c:v>
                </c:pt>
                <c:pt idx="10">
                  <c:v>22700600</c:v>
                </c:pt>
                <c:pt idx="11">
                  <c:v>10745200</c:v>
                </c:pt>
                <c:pt idx="12">
                  <c:v>8534800</c:v>
                </c:pt>
              </c:numCache>
            </c:numRef>
          </c:val>
          <c:smooth val="0"/>
        </c:ser>
        <c:dLbls>
          <c:showLegendKey val="0"/>
          <c:showVal val="0"/>
          <c:showCatName val="0"/>
          <c:showSerName val="0"/>
          <c:showPercent val="0"/>
          <c:showBubbleSize val="0"/>
        </c:dLbls>
        <c:marker val="1"/>
        <c:smooth val="0"/>
        <c:axId val="316900944"/>
        <c:axId val="316902512"/>
      </c:lineChart>
      <c:catAx>
        <c:axId val="316900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2512"/>
        <c:crosses val="autoZero"/>
        <c:auto val="1"/>
        <c:lblAlgn val="ctr"/>
        <c:lblOffset val="100"/>
        <c:noMultiLvlLbl val="0"/>
      </c:catAx>
      <c:valAx>
        <c:axId val="3169025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Volume of Stock</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69009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[Group10 Week 14 - Term Document Matrix.xlsx]Top 10 Words-Histogram!PivotTable1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Frequent</a:t>
            </a:r>
            <a:r>
              <a:rPr lang="en-US" baseline="0"/>
              <a:t> Words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'Top 10 Words-Histogram'!$B$3</c:f>
              <c:strCache>
                <c:ptCount val="1"/>
                <c:pt idx="0">
                  <c:v>Total</c:v>
                </c:pt>
              </c:strCache>
            </c:strRef>
          </c:tx>
          <c:spPr>
            <a:solidFill>
              <a:schemeClr val="accent1"/>
            </a:solidFill>
            <a:ln>
              <a:noFill/>
            </a:ln>
            <a:effectLst/>
          </c:spPr>
          <c:invertIfNegative val="0"/>
          <c:cat>
            <c:strRef>
              <c:f>'Top 10 Words-Histogram'!$A$4:$A$14</c:f>
              <c:strCache>
                <c:ptCount val="10"/>
                <c:pt idx="0">
                  <c:v>proxy</c:v>
                </c:pt>
                <c:pt idx="1">
                  <c:v>shares</c:v>
                </c:pt>
                <c:pt idx="2">
                  <c:v>vote</c:v>
                </c:pt>
                <c:pt idx="3">
                  <c:v>meeting</c:v>
                </c:pt>
                <c:pt idx="4">
                  <c:v>will</c:v>
                </c:pt>
                <c:pt idx="5">
                  <c:v>may</c:v>
                </c:pt>
                <c:pt idx="6">
                  <c:v>proposal</c:v>
                </c:pt>
                <c:pt idx="7">
                  <c:v>annual</c:v>
                </c:pt>
                <c:pt idx="8">
                  <c:v>broker</c:v>
                </c:pt>
                <c:pt idx="9">
                  <c:v>voting</c:v>
                </c:pt>
              </c:strCache>
            </c:strRef>
          </c:cat>
          <c:val>
            <c:numRef>
              <c:f>'Top 10 Words-Histogram'!$B$4:$B$14</c:f>
              <c:numCache>
                <c:formatCode>General</c:formatCode>
                <c:ptCount val="10"/>
                <c:pt idx="0">
                  <c:v>581</c:v>
                </c:pt>
                <c:pt idx="1">
                  <c:v>547</c:v>
                </c:pt>
                <c:pt idx="2">
                  <c:v>522</c:v>
                </c:pt>
                <c:pt idx="3">
                  <c:v>460</c:v>
                </c:pt>
                <c:pt idx="4">
                  <c:v>345</c:v>
                </c:pt>
                <c:pt idx="5">
                  <c:v>261</c:v>
                </c:pt>
                <c:pt idx="6">
                  <c:v>245</c:v>
                </c:pt>
                <c:pt idx="7">
                  <c:v>225</c:v>
                </c:pt>
                <c:pt idx="8">
                  <c:v>215</c:v>
                </c:pt>
                <c:pt idx="9">
                  <c:v>203</c:v>
                </c:pt>
              </c:numCache>
            </c:numRef>
          </c:val>
        </c:ser>
        <c:dLbls>
          <c:showLegendKey val="0"/>
          <c:showVal val="0"/>
          <c:showCatName val="0"/>
          <c:showSerName val="0"/>
          <c:showPercent val="0"/>
          <c:showBubbleSize val="0"/>
        </c:dLbls>
        <c:gapWidth val="219"/>
        <c:overlap val="-27"/>
        <c:axId val="316904472"/>
        <c:axId val="316898592"/>
      </c:barChart>
      <c:catAx>
        <c:axId val="316904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898592"/>
        <c:crosses val="autoZero"/>
        <c:auto val="1"/>
        <c:lblAlgn val="ctr"/>
        <c:lblOffset val="100"/>
        <c:noMultiLvlLbl val="0"/>
      </c:catAx>
      <c:valAx>
        <c:axId val="31689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9044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[Chart in Microsoft PowerPoint]Top 10 Trendline!PivotTable3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Frequent Words Trend (2003-2014)</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pivotFmt>
      <c:pivotFmt>
        <c:idx val="1"/>
        <c:spPr>
          <a:solidFill>
            <a:schemeClr val="accent1"/>
          </a:solidFill>
          <a:ln>
            <a:noFill/>
          </a:ln>
          <a:effectLst/>
        </c:spPr>
        <c:marker>
          <c:spPr>
            <a:solidFill>
              <a:schemeClr val="accent1"/>
            </a:solidFill>
            <a:ln w="9525">
              <a:solidFill>
                <a:schemeClr val="accent1"/>
              </a:solidFill>
            </a:ln>
            <a:effectLst/>
          </c:spPr>
        </c:marker>
      </c:pivotFmt>
      <c:pivotFmt>
        <c:idx val="2"/>
        <c:spPr>
          <a:solidFill>
            <a:schemeClr val="accent1"/>
          </a:solidFill>
          <a:ln>
            <a:noFill/>
          </a:ln>
          <a:effectLst/>
        </c:spPr>
        <c:marker>
          <c:spPr>
            <a:solidFill>
              <a:schemeClr val="accent1"/>
            </a:solidFill>
            <a:ln w="9525">
              <a:solidFill>
                <a:schemeClr val="accent1"/>
              </a:solidFill>
            </a:ln>
            <a:effectLst/>
          </c:spPr>
        </c:marker>
      </c:pivotFmt>
      <c:pivotFmt>
        <c:idx val="3"/>
        <c:spPr>
          <a:solidFill>
            <a:schemeClr val="accent1"/>
          </a:solidFill>
          <a:ln>
            <a:noFill/>
          </a:ln>
          <a:effectLst/>
        </c:spPr>
        <c:marker>
          <c:spPr>
            <a:solidFill>
              <a:schemeClr val="accent1"/>
            </a:solidFill>
            <a:ln w="9525">
              <a:solidFill>
                <a:schemeClr val="accent1"/>
              </a:solidFill>
            </a:ln>
            <a:effectLst/>
          </c:spPr>
        </c:marker>
      </c:pivotFmt>
      <c:pivotFmt>
        <c:idx val="4"/>
        <c:spPr>
          <a:solidFill>
            <a:schemeClr val="accent1"/>
          </a:solidFill>
          <a:ln>
            <a:noFill/>
          </a:ln>
          <a:effectLst/>
        </c:spPr>
        <c:marker>
          <c:spPr>
            <a:solidFill>
              <a:schemeClr val="accent1"/>
            </a:solidFill>
            <a:ln w="9525">
              <a:solidFill>
                <a:schemeClr val="accent1"/>
              </a:solidFill>
            </a:ln>
            <a:effectLst/>
          </c:spPr>
        </c:marker>
      </c:pivotFmt>
      <c:pivotFmt>
        <c:idx val="5"/>
        <c:spPr>
          <a:solidFill>
            <a:schemeClr val="accent1"/>
          </a:solidFill>
          <a:ln>
            <a:noFill/>
          </a:ln>
          <a:effectLst/>
        </c:spPr>
        <c:marker>
          <c:spPr>
            <a:solidFill>
              <a:schemeClr val="accent1"/>
            </a:solidFill>
            <a:ln w="9525">
              <a:solidFill>
                <a:schemeClr val="accent1"/>
              </a:solidFill>
            </a:ln>
            <a:effectLst/>
          </c:spPr>
        </c:marker>
      </c:pivotFmt>
      <c:pivotFmt>
        <c:idx val="6"/>
        <c:spPr>
          <a:solidFill>
            <a:schemeClr val="accent1"/>
          </a:solidFill>
          <a:ln>
            <a:noFill/>
          </a:ln>
          <a:effectLst/>
        </c:spPr>
        <c:marker>
          <c:spPr>
            <a:solidFill>
              <a:schemeClr val="accent1"/>
            </a:solidFill>
            <a:ln w="9525">
              <a:solidFill>
                <a:schemeClr val="accent1"/>
              </a:solidFill>
            </a:ln>
            <a:effectLst/>
          </c:spPr>
        </c:marker>
      </c:pivotFmt>
      <c:pivotFmt>
        <c:idx val="7"/>
        <c:spPr>
          <a:solidFill>
            <a:schemeClr val="accent1"/>
          </a:solidFill>
          <a:ln>
            <a:noFill/>
          </a:ln>
          <a:effectLst/>
        </c:spPr>
        <c:marker>
          <c:spPr>
            <a:solidFill>
              <a:schemeClr val="accent1"/>
            </a:solidFill>
            <a:ln w="9525">
              <a:solidFill>
                <a:schemeClr val="accent1"/>
              </a:solidFill>
            </a:ln>
            <a:effectLst/>
          </c:spPr>
        </c:marker>
      </c:pivotFmt>
      <c:pivotFmt>
        <c:idx val="8"/>
        <c:spPr>
          <a:solidFill>
            <a:schemeClr val="accent1"/>
          </a:solidFill>
          <a:ln>
            <a:noFill/>
          </a:ln>
          <a:effectLst/>
        </c:spPr>
        <c:marker>
          <c:spPr>
            <a:solidFill>
              <a:schemeClr val="accent1"/>
            </a:solidFill>
            <a:ln w="9525">
              <a:solidFill>
                <a:schemeClr val="accent1"/>
              </a:solidFill>
            </a:ln>
            <a:effectLst/>
          </c:spPr>
        </c:marker>
      </c:pivotFmt>
      <c:pivotFmt>
        <c:idx val="9"/>
        <c:spPr>
          <a:solidFill>
            <a:schemeClr val="accent1"/>
          </a:solidFill>
          <a:ln>
            <a:noFill/>
          </a:ln>
          <a:effectLst/>
        </c:spPr>
        <c:marker>
          <c:spPr>
            <a:solidFill>
              <a:schemeClr val="accent1"/>
            </a:solidFill>
            <a:ln w="9525">
              <a:solidFill>
                <a:schemeClr val="accent1"/>
              </a:solidFill>
            </a:ln>
            <a:effectLst/>
          </c:spPr>
        </c:marker>
      </c:pivotFmt>
      <c:pivotFmt>
        <c:idx val="10"/>
        <c:spPr>
          <a:solidFill>
            <a:schemeClr val="accent1"/>
          </a:solidFill>
          <a:ln>
            <a:noFill/>
          </a:ln>
          <a:effectLst/>
        </c:spPr>
        <c:marker>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pivotFmt>
      <c:pivotFmt>
        <c:idx val="12"/>
        <c:spPr>
          <a:solidFill>
            <a:schemeClr val="accent1"/>
          </a:solidFill>
          <a:ln w="28575" cap="rnd">
            <a:solidFill>
              <a:schemeClr val="accent1"/>
            </a:solidFill>
            <a:round/>
          </a:ln>
          <a:effectLst/>
        </c:spPr>
      </c:pivotFmt>
      <c:pivotFmt>
        <c:idx val="13"/>
        <c:spPr>
          <a:solidFill>
            <a:schemeClr val="accent1"/>
          </a:solidFill>
          <a:ln w="28575" cap="rnd">
            <a:solidFill>
              <a:schemeClr val="accent1"/>
            </a:solidFill>
            <a:round/>
          </a:ln>
          <a:effectLst/>
        </c:spPr>
      </c:pivotFmt>
      <c:pivotFmt>
        <c:idx val="14"/>
        <c:spPr>
          <a:solidFill>
            <a:schemeClr val="accent1"/>
          </a:solidFill>
          <a:ln w="28575" cap="rnd">
            <a:solidFill>
              <a:schemeClr val="accent1"/>
            </a:solidFill>
            <a:round/>
          </a:ln>
          <a:effectLst/>
        </c:spPr>
      </c:pivotFmt>
      <c:pivotFmt>
        <c:idx val="15"/>
        <c:spPr>
          <a:solidFill>
            <a:schemeClr val="accent1"/>
          </a:solidFill>
          <a:ln w="28575" cap="rnd">
            <a:solidFill>
              <a:schemeClr val="accent1"/>
            </a:solidFill>
            <a:round/>
          </a:ln>
          <a:effectLst/>
        </c:spPr>
      </c:pivotFmt>
      <c:pivotFmt>
        <c:idx val="16"/>
        <c:spPr>
          <a:solidFill>
            <a:schemeClr val="accent1"/>
          </a:solidFill>
          <a:ln w="28575" cap="rnd">
            <a:solidFill>
              <a:schemeClr val="accent1"/>
            </a:solidFill>
            <a:round/>
          </a:ln>
          <a:effectLst/>
        </c:spPr>
      </c:pivotFmt>
      <c:pivotFmt>
        <c:idx val="17"/>
        <c:spPr>
          <a:solidFill>
            <a:schemeClr val="accent1"/>
          </a:solidFill>
          <a:ln w="28575" cap="rnd">
            <a:solidFill>
              <a:schemeClr val="accent1"/>
            </a:solidFill>
            <a:round/>
          </a:ln>
          <a:effectLst/>
        </c:spPr>
      </c:pivotFmt>
      <c:pivotFmt>
        <c:idx val="18"/>
        <c:spPr>
          <a:solidFill>
            <a:schemeClr val="accent1"/>
          </a:solidFill>
          <a:ln w="28575" cap="rnd">
            <a:solidFill>
              <a:schemeClr val="accent1"/>
            </a:solidFill>
            <a:round/>
          </a:ln>
          <a:effectLst/>
        </c:spPr>
      </c:pivotFmt>
      <c:pivotFmt>
        <c:idx val="19"/>
        <c:spPr>
          <a:solidFill>
            <a:schemeClr val="accent1"/>
          </a:solidFill>
          <a:ln w="28575" cap="rnd">
            <a:solidFill>
              <a:schemeClr val="accent1"/>
            </a:solidFill>
            <a:round/>
          </a:ln>
          <a:effectLst/>
        </c:spPr>
      </c:pivotFmt>
      <c:pivotFmt>
        <c:idx val="20"/>
        <c:spPr>
          <a:solidFill>
            <a:schemeClr val="accent1"/>
          </a:solidFill>
          <a:ln w="28575" cap="rnd">
            <a:solidFill>
              <a:schemeClr val="accent1"/>
            </a:solidFill>
            <a:round/>
          </a:ln>
          <a:effectLst/>
        </c:spPr>
      </c:pivotFmt>
      <c:pivotFmt>
        <c:idx val="21"/>
        <c:spPr>
          <a:solidFill>
            <a:schemeClr val="accent1"/>
          </a:solidFill>
          <a:ln w="28575" cap="rnd">
            <a:solidFill>
              <a:schemeClr val="accent1"/>
            </a:solidFill>
            <a:round/>
          </a:ln>
          <a:effectLst/>
        </c:spPr>
      </c:pivotFmt>
      <c:pivotFmt>
        <c:idx val="2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2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2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2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2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2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3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3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
        <c:idx val="3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3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3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3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3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3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4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4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
        <c:idx val="4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4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4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4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4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4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5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5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s>
    <c:plotArea>
      <c:layout/>
      <c:lineChart>
        <c:grouping val="standard"/>
        <c:varyColors val="0"/>
        <c:ser>
          <c:idx val="0"/>
          <c:order val="0"/>
          <c:tx>
            <c:strRef>
              <c:f>'Top 10 Trendline'!$B$3:$B$4</c:f>
              <c:strCache>
                <c:ptCount val="1"/>
                <c:pt idx="0">
                  <c:v>annual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Trendline'!$B$5:$B$15</c:f>
              <c:numCache>
                <c:formatCode>General</c:formatCode>
                <c:ptCount val="10"/>
                <c:pt idx="0">
                  <c:v>16</c:v>
                </c:pt>
                <c:pt idx="1">
                  <c:v>15</c:v>
                </c:pt>
                <c:pt idx="2">
                  <c:v>20</c:v>
                </c:pt>
                <c:pt idx="3">
                  <c:v>23</c:v>
                </c:pt>
                <c:pt idx="4">
                  <c:v>19</c:v>
                </c:pt>
                <c:pt idx="5">
                  <c:v>21</c:v>
                </c:pt>
                <c:pt idx="6">
                  <c:v>19</c:v>
                </c:pt>
                <c:pt idx="7">
                  <c:v>26</c:v>
                </c:pt>
                <c:pt idx="8">
                  <c:v>26</c:v>
                </c:pt>
                <c:pt idx="9">
                  <c:v>28</c:v>
                </c:pt>
              </c:numCache>
            </c:numRef>
          </c:val>
          <c:smooth val="0"/>
        </c:ser>
        <c:ser>
          <c:idx val="1"/>
          <c:order val="1"/>
          <c:tx>
            <c:strRef>
              <c:f>'Top 10 Trendline'!$C$3:$C$4</c:f>
              <c:strCache>
                <c:ptCount val="1"/>
                <c:pt idx="0">
                  <c:v>broker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Trendline'!$C$5:$C$15</c:f>
              <c:numCache>
                <c:formatCode>General</c:formatCode>
                <c:ptCount val="10"/>
                <c:pt idx="0">
                  <c:v>19</c:v>
                </c:pt>
                <c:pt idx="1">
                  <c:v>17</c:v>
                </c:pt>
                <c:pt idx="2">
                  <c:v>19</c:v>
                </c:pt>
                <c:pt idx="3">
                  <c:v>19</c:v>
                </c:pt>
                <c:pt idx="4">
                  <c:v>18</c:v>
                </c:pt>
                <c:pt idx="5">
                  <c:v>18</c:v>
                </c:pt>
                <c:pt idx="6">
                  <c:v>26</c:v>
                </c:pt>
                <c:pt idx="7">
                  <c:v>25</c:v>
                </c:pt>
                <c:pt idx="8">
                  <c:v>24</c:v>
                </c:pt>
                <c:pt idx="9">
                  <c:v>24</c:v>
                </c:pt>
              </c:numCache>
            </c:numRef>
          </c:val>
          <c:smooth val="0"/>
        </c:ser>
        <c:ser>
          <c:idx val="2"/>
          <c:order val="2"/>
          <c:tx>
            <c:strRef>
              <c:f>'Top 10 Trendline'!$D$3:$D$4</c:f>
              <c:strCache>
                <c:ptCount val="1"/>
                <c:pt idx="0">
                  <c:v>meeting</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Trendline'!$D$5:$D$15</c:f>
              <c:numCache>
                <c:formatCode>General</c:formatCode>
                <c:ptCount val="10"/>
                <c:pt idx="0">
                  <c:v>46</c:v>
                </c:pt>
                <c:pt idx="1">
                  <c:v>41</c:v>
                </c:pt>
                <c:pt idx="2">
                  <c:v>44</c:v>
                </c:pt>
                <c:pt idx="3">
                  <c:v>48</c:v>
                </c:pt>
                <c:pt idx="4">
                  <c:v>40</c:v>
                </c:pt>
                <c:pt idx="5">
                  <c:v>46</c:v>
                </c:pt>
                <c:pt idx="6">
                  <c:v>47</c:v>
                </c:pt>
                <c:pt idx="7">
                  <c:v>48</c:v>
                </c:pt>
                <c:pt idx="8">
                  <c:v>43</c:v>
                </c:pt>
                <c:pt idx="9">
                  <c:v>42</c:v>
                </c:pt>
              </c:numCache>
            </c:numRef>
          </c:val>
          <c:smooth val="0"/>
        </c:ser>
        <c:ser>
          <c:idx val="3"/>
          <c:order val="3"/>
          <c:tx>
            <c:strRef>
              <c:f>'Top 10 Trendline'!$E$3:$E$4</c:f>
              <c:strCache>
                <c:ptCount val="1"/>
                <c:pt idx="0">
                  <c:v>proposal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Trendline'!$E$5:$E$15</c:f>
              <c:numCache>
                <c:formatCode>General</c:formatCode>
                <c:ptCount val="10"/>
                <c:pt idx="0">
                  <c:v>20</c:v>
                </c:pt>
                <c:pt idx="1">
                  <c:v>15</c:v>
                </c:pt>
                <c:pt idx="2">
                  <c:v>25</c:v>
                </c:pt>
                <c:pt idx="3">
                  <c:v>21</c:v>
                </c:pt>
                <c:pt idx="4">
                  <c:v>14</c:v>
                </c:pt>
                <c:pt idx="5">
                  <c:v>14</c:v>
                </c:pt>
                <c:pt idx="6">
                  <c:v>25</c:v>
                </c:pt>
                <c:pt idx="7">
                  <c:v>40</c:v>
                </c:pt>
                <c:pt idx="8">
                  <c:v>30</c:v>
                </c:pt>
                <c:pt idx="9">
                  <c:v>25</c:v>
                </c:pt>
              </c:numCache>
            </c:numRef>
          </c:val>
          <c:smooth val="0"/>
        </c:ser>
        <c:ser>
          <c:idx val="4"/>
          <c:order val="4"/>
          <c:tx>
            <c:strRef>
              <c:f>'Top 10 Trendline'!$F$3:$F$4</c:f>
              <c:strCache>
                <c:ptCount val="1"/>
                <c:pt idx="0">
                  <c:v>proxy</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Trendline'!$F$5:$F$15</c:f>
              <c:numCache>
                <c:formatCode>General</c:formatCode>
                <c:ptCount val="10"/>
                <c:pt idx="0">
                  <c:v>48</c:v>
                </c:pt>
                <c:pt idx="1">
                  <c:v>49</c:v>
                </c:pt>
                <c:pt idx="2">
                  <c:v>54</c:v>
                </c:pt>
                <c:pt idx="3">
                  <c:v>58</c:v>
                </c:pt>
                <c:pt idx="4">
                  <c:v>56</c:v>
                </c:pt>
                <c:pt idx="5">
                  <c:v>58</c:v>
                </c:pt>
                <c:pt idx="6">
                  <c:v>58</c:v>
                </c:pt>
                <c:pt idx="7">
                  <c:v>60</c:v>
                </c:pt>
                <c:pt idx="8">
                  <c:v>58</c:v>
                </c:pt>
                <c:pt idx="9">
                  <c:v>57</c:v>
                </c:pt>
              </c:numCache>
            </c:numRef>
          </c:val>
          <c:smooth val="0"/>
        </c:ser>
        <c:ser>
          <c:idx val="5"/>
          <c:order val="5"/>
          <c:tx>
            <c:strRef>
              <c:f>'Top 10 Trendline'!$G$3:$G$4</c:f>
              <c:strCache>
                <c:ptCount val="1"/>
                <c:pt idx="0">
                  <c:v>shares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Trendline'!$G$5:$G$15</c:f>
              <c:numCache>
                <c:formatCode>General</c:formatCode>
                <c:ptCount val="10"/>
                <c:pt idx="0">
                  <c:v>53</c:v>
                </c:pt>
                <c:pt idx="1">
                  <c:v>53</c:v>
                </c:pt>
                <c:pt idx="2">
                  <c:v>54</c:v>
                </c:pt>
                <c:pt idx="3">
                  <c:v>55</c:v>
                </c:pt>
                <c:pt idx="4">
                  <c:v>54</c:v>
                </c:pt>
                <c:pt idx="5">
                  <c:v>56</c:v>
                </c:pt>
                <c:pt idx="6">
                  <c:v>54</c:v>
                </c:pt>
                <c:pt idx="7">
                  <c:v>49</c:v>
                </c:pt>
                <c:pt idx="8">
                  <c:v>53</c:v>
                </c:pt>
                <c:pt idx="9">
                  <c:v>52</c:v>
                </c:pt>
              </c:numCache>
            </c:numRef>
          </c:val>
          <c:smooth val="0"/>
        </c:ser>
        <c:ser>
          <c:idx val="6"/>
          <c:order val="6"/>
          <c:tx>
            <c:strRef>
              <c:f>'Top 10 Trendline'!$H$3:$H$4</c:f>
              <c:strCache>
                <c:ptCount val="1"/>
                <c:pt idx="0">
                  <c:v>vote</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Trendline'!$H$5:$H$15</c:f>
              <c:numCache>
                <c:formatCode>General</c:formatCode>
                <c:ptCount val="10"/>
                <c:pt idx="0">
                  <c:v>48</c:v>
                </c:pt>
                <c:pt idx="1">
                  <c:v>49</c:v>
                </c:pt>
                <c:pt idx="2">
                  <c:v>49</c:v>
                </c:pt>
                <c:pt idx="3">
                  <c:v>49</c:v>
                </c:pt>
                <c:pt idx="4">
                  <c:v>48</c:v>
                </c:pt>
                <c:pt idx="5">
                  <c:v>48</c:v>
                </c:pt>
                <c:pt idx="6">
                  <c:v>58</c:v>
                </c:pt>
                <c:pt idx="7">
                  <c:v>60</c:v>
                </c:pt>
                <c:pt idx="8">
                  <c:v>54</c:v>
                </c:pt>
                <c:pt idx="9">
                  <c:v>46</c:v>
                </c:pt>
              </c:numCache>
            </c:numRef>
          </c:val>
          <c:smooth val="0"/>
        </c:ser>
        <c:ser>
          <c:idx val="7"/>
          <c:order val="7"/>
          <c:tx>
            <c:strRef>
              <c:f>'Top 10 Trendline'!$I$3:$I$4</c:f>
              <c:strCache>
                <c:ptCount val="1"/>
                <c:pt idx="0">
                  <c:v>voting</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Trendline'!$I$5:$I$15</c:f>
              <c:numCache>
                <c:formatCode>General</c:formatCode>
                <c:ptCount val="10"/>
                <c:pt idx="0">
                  <c:v>18</c:v>
                </c:pt>
                <c:pt idx="1">
                  <c:v>19</c:v>
                </c:pt>
                <c:pt idx="2">
                  <c:v>17</c:v>
                </c:pt>
                <c:pt idx="3">
                  <c:v>20</c:v>
                </c:pt>
                <c:pt idx="4">
                  <c:v>18</c:v>
                </c:pt>
                <c:pt idx="5">
                  <c:v>19</c:v>
                </c:pt>
                <c:pt idx="6">
                  <c:v>19</c:v>
                </c:pt>
                <c:pt idx="7">
                  <c:v>20</c:v>
                </c:pt>
                <c:pt idx="8">
                  <c:v>20</c:v>
                </c:pt>
                <c:pt idx="9">
                  <c:v>20</c:v>
                </c:pt>
              </c:numCache>
            </c:numRef>
          </c:val>
          <c:smooth val="0"/>
        </c:ser>
        <c:dLbls>
          <c:showLegendKey val="0"/>
          <c:showVal val="0"/>
          <c:showCatName val="0"/>
          <c:showSerName val="0"/>
          <c:showPercent val="0"/>
          <c:showBubbleSize val="0"/>
        </c:dLbls>
        <c:marker val="1"/>
        <c:smooth val="0"/>
        <c:axId val="316899376"/>
        <c:axId val="316897808"/>
      </c:lineChart>
      <c:catAx>
        <c:axId val="316899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897808"/>
        <c:crosses val="autoZero"/>
        <c:auto val="1"/>
        <c:lblAlgn val="ctr"/>
        <c:lblOffset val="100"/>
        <c:noMultiLvlLbl val="0"/>
      </c:catAx>
      <c:valAx>
        <c:axId val="316897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8993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a:t>
            </a:fld>
            <a:endParaRPr lang="en-US"/>
          </a:p>
        </p:txBody>
      </p:sp>
    </p:spTree>
    <p:extLst>
      <p:ext uri="{BB962C8B-B14F-4D97-AF65-F5344CB8AC3E}">
        <p14:creationId xmlns:p14="http://schemas.microsoft.com/office/powerpoint/2010/main" val="272471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3286176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180171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3362835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337226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1329482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193810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198799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178181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Corning Inc</a:t>
            </a:r>
            <a:r>
              <a:rPr lang="en-US" baseline="0" dirty="0" smtClean="0"/>
              <a:t>. is a very old company thereby making it stand in the industry for its products. Although the company did face some performance issues, the salary of the CEO has been increasing in a linear fashion at an average of 4.7% p.a. The only thing that we note here is that the salary of the CEO (Mr. Weeks) has been same in 2008 and 2009 because the company had not performed as per expectation in 2008.</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61092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Stock Awards received by Mr. Weeks started increasing from the year 2005 and its due to the organizational change brought in the year 2004. Also Corning far exceeded the Net Profit After Tax Goals which resulted in the increase in the stock awards from the year 2005 with highest being received in the year 2007. Although there was a sudden drop in the year 2009 due to the decrease in the base salary, the stock awards recorded were quite consistent from 2009 to 2015.</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87953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2005 was the most successful year in the history of Corning with a sale of 4.6 billion dollars resulting in a high rise in option awards in the year 2006 and since that year, there was an increase in option awards with maximum being awarded in the year 2008 and 2009. However Mr. Weeks wasn’t able to achieve the targets set by the company in the year 2009 which lead to the decrease in the </a:t>
            </a:r>
            <a:r>
              <a:rPr lang="en-US" sz="1200" dirty="0" err="1" smtClean="0"/>
              <a:t>the</a:t>
            </a:r>
            <a:r>
              <a:rPr lang="en-US" sz="1200" dirty="0" smtClean="0"/>
              <a:t> option awards in the year 2010.</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58009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Corning</a:t>
            </a:r>
            <a:r>
              <a:rPr lang="en-US" baseline="0" dirty="0" smtClean="0"/>
              <a:t> </a:t>
            </a:r>
            <a:r>
              <a:rPr lang="en-US" baseline="0" dirty="0" err="1" smtClean="0"/>
              <a:t>Inc</a:t>
            </a:r>
            <a:r>
              <a:rPr lang="en-US" baseline="0" dirty="0" smtClean="0"/>
              <a:t>, had an exceptional performance across the years 2005 to 2008. In the later part of 2008 the performance graph went on decreasing thereby resulting the share price to drop from $22 to $8 which is pretty low. Hence, we see a decrease of stock and option awards. </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72326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there were no significant findings on the day before and after the DEF 14A was filed, we extracted the volume of stock traded in February, March and April for all the years (2003 to 2015) where the company usually files their DEF 14A in mid March of every year. </a:t>
            </a:r>
            <a:r>
              <a:rPr lang="en-US" dirty="0" smtClean="0"/>
              <a:t>In April 2005</a:t>
            </a:r>
            <a:r>
              <a:rPr lang="en-US" baseline="0" dirty="0" smtClean="0"/>
              <a:t>, we see a sudden rise in the number of stocks traded. This is because the Employee Equity Participation Program of Corning Inc. was about to end in May 2005 which resulted the employees to buy stocks at a nominal price in April 2005. </a:t>
            </a:r>
            <a:br>
              <a:rPr lang="en-US" baseline="0" dirty="0" smtClean="0"/>
            </a:br>
            <a:r>
              <a:rPr lang="en-US" baseline="0" dirty="0" smtClean="0"/>
              <a:t/>
            </a:r>
            <a:br>
              <a:rPr lang="en-US" baseline="0" dirty="0" smtClean="0"/>
            </a:br>
            <a:r>
              <a:rPr lang="en-US" baseline="0" dirty="0" smtClean="0"/>
              <a:t>In March 2014, company had acquired Samsung Corning Precision Materials Inc. After fair value evaluation by PwC, the company would be facing a loss of $320M resulting in the loss of share value. In April 2014, the number of stocks traded was on rise again considering the overall performance of the company in the 1</a:t>
            </a:r>
            <a:r>
              <a:rPr lang="en-US" baseline="30000" dirty="0" smtClean="0"/>
              <a:t>st</a:t>
            </a:r>
            <a:r>
              <a:rPr lang="en-US" baseline="0" dirty="0" smtClean="0"/>
              <a:t> quarter of 2014 which was fairly good as we can see from the Stocks Traded in February 2014.</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116994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83986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sec.gov/"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finance.yahoo.com/" TargetMode="External"/><Relationship Id="rId4" Type="http://schemas.openxmlformats.org/officeDocument/2006/relationships/hyperlink" Target="https://www.corning.com/worldwide/e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3200"/>
            <a:ext cx="9144000" cy="1143000"/>
          </a:xfrm>
        </p:spPr>
        <p:txBody>
          <a:bodyPr/>
          <a:lstStyle/>
          <a:p>
            <a:r>
              <a:rPr lang="en-US" dirty="0" smtClean="0"/>
              <a:t>527 Data Analytics – Final Project</a:t>
            </a:r>
            <a:endParaRPr lang="en-US" dirty="0"/>
          </a:p>
        </p:txBody>
      </p:sp>
      <p:sp>
        <p:nvSpPr>
          <p:cNvPr id="4" name="Text Placeholder 3"/>
          <p:cNvSpPr>
            <a:spLocks noGrp="1"/>
          </p:cNvSpPr>
          <p:nvPr>
            <p:ph type="body" sz="quarter" idx="13"/>
          </p:nvPr>
        </p:nvSpPr>
        <p:spPr>
          <a:xfrm>
            <a:off x="3173506" y="3890682"/>
            <a:ext cx="5943600" cy="1676400"/>
          </a:xfrm>
        </p:spPr>
        <p:txBody>
          <a:bodyPr/>
          <a:lstStyle/>
          <a:p>
            <a:r>
              <a:rPr lang="en-US" dirty="0" smtClean="0"/>
              <a:t>April 14, 2016</a:t>
            </a:r>
          </a:p>
          <a:p>
            <a:r>
              <a:rPr lang="en-US" dirty="0" smtClean="0"/>
              <a:t>Analysis of DEF 14A – Filings</a:t>
            </a:r>
          </a:p>
          <a:p>
            <a:r>
              <a:rPr lang="en-US" sz="2800" dirty="0" smtClean="0"/>
              <a:t>(Corning Inc.)</a:t>
            </a:r>
            <a:endParaRPr lang="en-US" sz="2800" dirty="0"/>
          </a:p>
        </p:txBody>
      </p:sp>
      <p:sp>
        <p:nvSpPr>
          <p:cNvPr id="5" name="Text Placeholder 3"/>
          <p:cNvSpPr txBox="1">
            <a:spLocks/>
          </p:cNvSpPr>
          <p:nvPr/>
        </p:nvSpPr>
        <p:spPr>
          <a:xfrm>
            <a:off x="0" y="4572000"/>
            <a:ext cx="2819400" cy="2133600"/>
          </a:xfrm>
          <a:prstGeom prst="rect">
            <a:avLst/>
          </a:prstGeom>
        </p:spPr>
        <p:txBody>
          <a:bodyPr/>
          <a:lstStyle>
            <a:lvl1pPr marL="0" indent="0" algn="l" rtl="0" eaLnBrk="1" fontAlgn="base" hangingPunct="1">
              <a:spcBef>
                <a:spcPct val="20000"/>
              </a:spcBef>
              <a:spcAft>
                <a:spcPct val="0"/>
              </a:spcAft>
              <a:buFont typeface="Wingdings" pitchFamily="2" charset="2"/>
              <a:buNone/>
              <a:defRPr sz="3200">
                <a:solidFill>
                  <a:schemeClr val="tx2"/>
                </a:solidFill>
                <a:latin typeface="+mj-lt"/>
                <a:ea typeface="+mn-ea"/>
                <a:cs typeface="+mn-cs"/>
              </a:defRPr>
            </a:lvl1pPr>
            <a:lvl2pPr marL="865188" indent="-285750" algn="l" rtl="0" eaLnBrk="1" fontAlgn="base" hangingPunct="1">
              <a:spcBef>
                <a:spcPct val="20000"/>
              </a:spcBef>
              <a:spcAft>
                <a:spcPct val="0"/>
              </a:spcAft>
              <a:buFont typeface="Wingdings" pitchFamily="2" charset="2"/>
              <a:buNone/>
              <a:defRPr sz="2800">
                <a:solidFill>
                  <a:schemeClr val="tx2"/>
                </a:solidFill>
                <a:latin typeface="+mn-lt"/>
              </a:defRPr>
            </a:lvl2pPr>
            <a:lvl3pPr marL="1208088" indent="-228600" algn="l" rtl="0" eaLnBrk="1" fontAlgn="base" hangingPunct="1">
              <a:spcBef>
                <a:spcPct val="20000"/>
              </a:spcBef>
              <a:spcAft>
                <a:spcPct val="0"/>
              </a:spcAft>
              <a:buFont typeface="Century Schoolbook" pitchFamily="18" charset="0"/>
              <a:buNone/>
              <a:defRPr sz="2400">
                <a:solidFill>
                  <a:schemeClr val="tx2"/>
                </a:solidFill>
                <a:latin typeface="+mn-lt"/>
              </a:defRPr>
            </a:lvl3pPr>
            <a:lvl4pPr marL="1600200" indent="-228600" algn="l" rtl="0" eaLnBrk="1" fontAlgn="base" hangingPunct="1">
              <a:spcBef>
                <a:spcPct val="20000"/>
              </a:spcBef>
              <a:spcAft>
                <a:spcPct val="0"/>
              </a:spcAft>
              <a:buNone/>
              <a:defRPr sz="2000">
                <a:solidFill>
                  <a:schemeClr val="tx2"/>
                </a:solidFill>
                <a:latin typeface="+mn-lt"/>
              </a:defRPr>
            </a:lvl4pPr>
            <a:lvl5pPr marL="2057400" indent="-228600" algn="l" rtl="0" eaLnBrk="1" fontAlgn="base" hangingPunct="1">
              <a:spcBef>
                <a:spcPct val="20000"/>
              </a:spcBef>
              <a:spcAft>
                <a:spcPct val="0"/>
              </a:spcAft>
              <a:buNone/>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b="1" kern="0" dirty="0" smtClean="0"/>
              <a:t>Group 10</a:t>
            </a:r>
          </a:p>
          <a:p>
            <a:r>
              <a:rPr lang="en-US" sz="1800" kern="0" dirty="0" smtClean="0"/>
              <a:t>Imran Uddin Mohammed</a:t>
            </a:r>
          </a:p>
          <a:p>
            <a:r>
              <a:rPr lang="en-US" sz="1800" kern="0" dirty="0" err="1" smtClean="0"/>
              <a:t>Jashkumar</a:t>
            </a:r>
            <a:r>
              <a:rPr lang="en-US" sz="1800" kern="0" dirty="0" smtClean="0"/>
              <a:t> Shah</a:t>
            </a:r>
          </a:p>
          <a:p>
            <a:r>
              <a:rPr lang="en-US" sz="1800" kern="0" dirty="0" smtClean="0"/>
              <a:t>Jay </a:t>
            </a:r>
            <a:r>
              <a:rPr lang="en-US" sz="1800" kern="0" dirty="0" err="1" smtClean="0"/>
              <a:t>Thakker</a:t>
            </a:r>
            <a:endParaRPr lang="en-US" sz="1800" kern="0" dirty="0" smtClean="0"/>
          </a:p>
          <a:p>
            <a:r>
              <a:rPr lang="en-US" sz="1800" kern="0" dirty="0" err="1" smtClean="0"/>
              <a:t>Mateen</a:t>
            </a:r>
            <a:r>
              <a:rPr lang="en-US" sz="1800" kern="0" dirty="0" smtClean="0"/>
              <a:t> Ahmed Khan</a:t>
            </a:r>
          </a:p>
          <a:p>
            <a:r>
              <a:rPr lang="en-US" sz="1800" kern="0" dirty="0" smtClean="0"/>
              <a:t>Yash Agrawal</a:t>
            </a:r>
            <a:r>
              <a:rPr lang="en-US" sz="1800" kern="0" dirty="0"/>
              <a:t>	</a:t>
            </a:r>
            <a:endParaRPr lang="en-US" sz="1800" kern="0" dirty="0" smtClean="0"/>
          </a:p>
          <a:p>
            <a:endParaRPr lang="en-US" sz="1800" kern="0"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224" y="1837765"/>
            <a:ext cx="8001000" cy="4892675"/>
          </a:xfrm>
        </p:spPr>
        <p:txBody>
          <a:bodyPr/>
          <a:lstStyle/>
          <a:p>
            <a:pPr marL="57150" indent="0">
              <a:buNone/>
            </a:pPr>
            <a:endParaRPr lang="en-US" sz="1400" dirty="0"/>
          </a:p>
          <a:p>
            <a:pPr marL="400050" indent="-342900"/>
            <a:r>
              <a:rPr lang="en-US" sz="1400" dirty="0" smtClean="0"/>
              <a:t>Using the corpus function we got the data for all the filings from the directory.</a:t>
            </a:r>
          </a:p>
          <a:p>
            <a:pPr marL="400050" indent="-342900"/>
            <a:endParaRPr lang="en-US" sz="1400" dirty="0"/>
          </a:p>
          <a:p>
            <a:pPr marL="400050" indent="-342900"/>
            <a:r>
              <a:rPr lang="en-US" sz="1400" dirty="0" smtClean="0"/>
              <a:t>Using </a:t>
            </a:r>
            <a:r>
              <a:rPr lang="en-US" sz="1400" b="1" dirty="0" err="1" smtClean="0"/>
              <a:t>corp.test</a:t>
            </a:r>
            <a:r>
              <a:rPr lang="en-US" sz="1400" dirty="0" smtClean="0"/>
              <a:t> function we removed the English words which do not have any relation with the KEI.</a:t>
            </a:r>
          </a:p>
          <a:p>
            <a:pPr marL="400050" indent="-342900"/>
            <a:endParaRPr lang="en-US" sz="1400" dirty="0"/>
          </a:p>
          <a:p>
            <a:pPr marL="400050" indent="-342900"/>
            <a:r>
              <a:rPr lang="en-US" sz="1400" dirty="0" smtClean="0"/>
              <a:t>The function </a:t>
            </a:r>
            <a:r>
              <a:rPr lang="en-US" sz="1400" b="1" dirty="0" err="1" smtClean="0"/>
              <a:t>TermDocumentMatrix</a:t>
            </a:r>
            <a:r>
              <a:rPr lang="en-US" sz="1400" b="1" dirty="0" smtClean="0"/>
              <a:t> </a:t>
            </a:r>
            <a:r>
              <a:rPr lang="en-US" sz="1400" dirty="0" smtClean="0"/>
              <a:t>gives the document matrix of all the filings.</a:t>
            </a:r>
          </a:p>
          <a:p>
            <a:pPr marL="57150" indent="0">
              <a:buNone/>
            </a:pPr>
            <a:endParaRPr lang="en-US" sz="1400" dirty="0" smtClean="0"/>
          </a:p>
          <a:p>
            <a:pPr marL="400050" indent="-342900"/>
            <a:r>
              <a:rPr lang="en-US" sz="1400" dirty="0" smtClean="0"/>
              <a:t>To create the </a:t>
            </a:r>
            <a:r>
              <a:rPr lang="en-US" sz="1400" dirty="0" err="1" smtClean="0"/>
              <a:t>wordcloud</a:t>
            </a:r>
            <a:r>
              <a:rPr lang="en-US" sz="1400" dirty="0" smtClean="0"/>
              <a:t> and get the KEI we generated </a:t>
            </a:r>
            <a:r>
              <a:rPr lang="en-US" sz="1400" dirty="0" err="1" smtClean="0"/>
              <a:t>Matix</a:t>
            </a:r>
            <a:r>
              <a:rPr lang="en-US" sz="1400" dirty="0" smtClean="0"/>
              <a:t> </a:t>
            </a:r>
            <a:r>
              <a:rPr lang="en-US" sz="1400" dirty="0"/>
              <a:t>of Frequency of </a:t>
            </a:r>
            <a:r>
              <a:rPr lang="en-US" sz="1400" dirty="0" smtClean="0"/>
              <a:t>words with the most frequent words in the filing.</a:t>
            </a:r>
          </a:p>
          <a:p>
            <a:pPr marL="400050" indent="-342900"/>
            <a:endParaRPr lang="en-US" sz="1400" dirty="0"/>
          </a:p>
          <a:p>
            <a:pPr marL="57150" indent="0">
              <a:buNone/>
            </a:pPr>
            <a:endParaRPr lang="en-US" sz="1400" dirty="0" smtClean="0"/>
          </a:p>
          <a:p>
            <a:pPr marL="400050" indent="-342900"/>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8. Get the QA data of all filings for KEI</a:t>
            </a:r>
            <a:endParaRPr lang="en-US" sz="3200" dirty="0"/>
          </a:p>
        </p:txBody>
      </p:sp>
      <p:pic>
        <p:nvPicPr>
          <p:cNvPr id="2" name="Picture 1"/>
          <p:cNvPicPr>
            <a:picLocks noChangeAspect="1"/>
          </p:cNvPicPr>
          <p:nvPr/>
        </p:nvPicPr>
        <p:blipFill>
          <a:blip r:embed="rId3"/>
          <a:stretch>
            <a:fillRect/>
          </a:stretch>
        </p:blipFill>
        <p:spPr>
          <a:xfrm>
            <a:off x="1143000" y="4495800"/>
            <a:ext cx="7543800" cy="550889"/>
          </a:xfrm>
          <a:prstGeom prst="rect">
            <a:avLst/>
          </a:prstGeom>
        </p:spPr>
      </p:pic>
      <p:pic>
        <p:nvPicPr>
          <p:cNvPr id="4" name="Picture 3"/>
          <p:cNvPicPr>
            <a:picLocks noChangeAspect="1"/>
          </p:cNvPicPr>
          <p:nvPr/>
        </p:nvPicPr>
        <p:blipFill>
          <a:blip r:embed="rId4"/>
          <a:stretch>
            <a:fillRect/>
          </a:stretch>
        </p:blipFill>
        <p:spPr>
          <a:xfrm>
            <a:off x="893609" y="5202517"/>
            <a:ext cx="7890182" cy="1042708"/>
          </a:xfrm>
          <a:prstGeom prst="rect">
            <a:avLst/>
          </a:prstGeom>
        </p:spPr>
      </p:pic>
    </p:spTree>
    <p:extLst>
      <p:ext uri="{BB962C8B-B14F-4D97-AF65-F5344CB8AC3E}">
        <p14:creationId xmlns:p14="http://schemas.microsoft.com/office/powerpoint/2010/main" val="6485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2133600"/>
            <a:ext cx="3810000" cy="4892675"/>
          </a:xfrm>
        </p:spPr>
        <p:txBody>
          <a:bodyPr/>
          <a:lstStyle/>
          <a:p>
            <a:pPr marL="400050" indent="-342900"/>
            <a:r>
              <a:rPr lang="en-US" sz="1400" dirty="0" smtClean="0"/>
              <a:t>We extracted the Q&amp;A section from all the DEF 14A filings.</a:t>
            </a:r>
          </a:p>
          <a:p>
            <a:pPr marL="400050" indent="-342900"/>
            <a:endParaRPr lang="en-US" sz="1400" dirty="0"/>
          </a:p>
          <a:p>
            <a:pPr marL="400050" indent="-342900"/>
            <a:r>
              <a:rPr lang="en-US" sz="1400" dirty="0" smtClean="0"/>
              <a:t>Using the Corpus function, we combined all the Q&amp;A and eliminated the punctuations, whitespaces, English stop words and converted all words to lower cases.</a:t>
            </a:r>
          </a:p>
          <a:p>
            <a:pPr marL="400050" indent="-342900"/>
            <a:endParaRPr lang="en-US" sz="1400" dirty="0"/>
          </a:p>
          <a:p>
            <a:pPr marL="400050" indent="-342900"/>
            <a:r>
              <a:rPr lang="en-US" sz="1400" dirty="0" smtClean="0"/>
              <a:t>Using the TermDocumentMatrix function we created a TDM of all the words with their frequency of occurrence.</a:t>
            </a:r>
          </a:p>
          <a:p>
            <a:pPr marL="400050" indent="-342900"/>
            <a:endParaRPr lang="en-US" sz="1400" dirty="0"/>
          </a:p>
          <a:p>
            <a:pPr marL="400050" indent="-342900"/>
            <a:r>
              <a:rPr lang="en-US" sz="1400" dirty="0" smtClean="0"/>
              <a:t>Using this TDM, we generated the word cloud using WordCloud function.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a:t>9</a:t>
            </a:r>
            <a:r>
              <a:rPr lang="en-US" sz="3200" dirty="0" smtClean="0"/>
              <a:t>. Word Cloud</a:t>
            </a:r>
            <a:endParaRPr lang="en-US" sz="3200" dirty="0"/>
          </a:p>
        </p:txBody>
      </p:sp>
      <p:pic>
        <p:nvPicPr>
          <p:cNvPr id="2" name="Picture 1"/>
          <p:cNvPicPr>
            <a:picLocks noChangeAspect="1"/>
          </p:cNvPicPr>
          <p:nvPr/>
        </p:nvPicPr>
        <p:blipFill>
          <a:blip r:embed="rId3"/>
          <a:stretch>
            <a:fillRect/>
          </a:stretch>
        </p:blipFill>
        <p:spPr>
          <a:xfrm>
            <a:off x="4838700" y="2032000"/>
            <a:ext cx="4114800" cy="3781425"/>
          </a:xfrm>
          <a:prstGeom prst="rect">
            <a:avLst/>
          </a:prstGeom>
        </p:spPr>
      </p:pic>
    </p:spTree>
    <p:extLst>
      <p:ext uri="{BB962C8B-B14F-4D97-AF65-F5344CB8AC3E}">
        <p14:creationId xmlns:p14="http://schemas.microsoft.com/office/powerpoint/2010/main" val="3367974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76400"/>
            <a:ext cx="8006366" cy="4892675"/>
          </a:xfrm>
        </p:spPr>
        <p:txBody>
          <a:bodyPr/>
          <a:lstStyle/>
          <a:p>
            <a:pPr marL="400050" indent="-342900"/>
            <a:r>
              <a:rPr lang="en-US" sz="1400" dirty="0" smtClean="0"/>
              <a:t>From the extracted Term Document Matrix, we found the frequency of all  the words that appeared in the Q&amp;A section of DEF 14A filings. </a:t>
            </a:r>
            <a:endParaRPr lang="en-US" sz="1400" dirty="0"/>
          </a:p>
          <a:p>
            <a:pPr marL="400050" indent="-342900"/>
            <a:r>
              <a:rPr lang="en-US" sz="1400" dirty="0" smtClean="0"/>
              <a:t>Below are the top 10 words with maximum frequency/occurrence.</a:t>
            </a:r>
          </a:p>
          <a:p>
            <a:pPr marL="400050" indent="-342900"/>
            <a:r>
              <a:rPr lang="en-US" sz="1400" dirty="0" smtClean="0"/>
              <a:t>The below words mixed are our Key Element Indicators (KEIs) as most of our Q&amp;A discussion topics are around these words used independently or in correlation with other words.</a:t>
            </a:r>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10. Key Event Indicators</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3474437520"/>
              </p:ext>
            </p:extLst>
          </p:nvPr>
        </p:nvGraphicFramePr>
        <p:xfrm>
          <a:off x="914400" y="3200400"/>
          <a:ext cx="3428999" cy="3421068"/>
        </p:xfrm>
        <a:graphic>
          <a:graphicData uri="http://schemas.openxmlformats.org/drawingml/2006/table">
            <a:tbl>
              <a:tblPr>
                <a:tableStyleId>{35758FB7-9AC5-4552-8A53-C91805E547FA}</a:tableStyleId>
              </a:tblPr>
              <a:tblGrid>
                <a:gridCol w="1143000"/>
                <a:gridCol w="2285999"/>
              </a:tblGrid>
              <a:tr h="285089">
                <a:tc>
                  <a:txBody>
                    <a:bodyPr/>
                    <a:lstStyle/>
                    <a:p>
                      <a:pPr algn="ctr" fontAlgn="b"/>
                      <a:r>
                        <a:rPr lang="en-US" sz="1400" b="1" u="none" strike="noStrike" dirty="0">
                          <a:effectLst/>
                        </a:rPr>
                        <a:t>Words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smtClean="0">
                          <a:effectLst/>
                        </a:rPr>
                        <a:t>          Occurrence</a:t>
                      </a:r>
                      <a:endParaRPr lang="en-US" sz="1400" b="1"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proxy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581</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shares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547</a:t>
                      </a:r>
                      <a:endParaRPr lang="en-US" sz="1400" b="0" i="0" u="none" strike="noStrike">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vote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522</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meeting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460</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will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345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may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261</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proposal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245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annual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225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broker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voting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203</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3604</a:t>
                      </a:r>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779604734"/>
              </p:ext>
            </p:extLst>
          </p:nvPr>
        </p:nvGraphicFramePr>
        <p:xfrm>
          <a:off x="4276725" y="3276600"/>
          <a:ext cx="4867275" cy="3033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4055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11.Frequently asked Questions in DEF 14 A</a:t>
            </a:r>
            <a:endParaRPr lang="en-US" sz="28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13</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26418907"/>
              </p:ext>
            </p:extLst>
          </p:nvPr>
        </p:nvGraphicFramePr>
        <p:xfrm>
          <a:off x="990600" y="1828800"/>
          <a:ext cx="7696200" cy="3824605"/>
        </p:xfrm>
        <a:graphic>
          <a:graphicData uri="http://schemas.openxmlformats.org/drawingml/2006/table">
            <a:tbl>
              <a:tblPr firstRow="1" bandRow="1">
                <a:tableStyleId>{5C22544A-7EE6-4342-B048-85BDC9FD1C3A}</a:tableStyleId>
              </a:tblPr>
              <a:tblGrid>
                <a:gridCol w="3848100"/>
                <a:gridCol w="3848100"/>
              </a:tblGrid>
              <a:tr h="370840">
                <a:tc>
                  <a:txBody>
                    <a:bodyPr/>
                    <a:lstStyle/>
                    <a:p>
                      <a:r>
                        <a:rPr lang="en-US" dirty="0" smtClean="0"/>
                        <a:t>Keywords</a:t>
                      </a:r>
                      <a:endParaRPr lang="en-US" dirty="0"/>
                    </a:p>
                  </a:txBody>
                  <a:tcPr/>
                </a:tc>
                <a:tc>
                  <a:txBody>
                    <a:bodyPr/>
                    <a:lstStyle/>
                    <a:p>
                      <a:r>
                        <a:rPr lang="en-US" dirty="0" smtClean="0"/>
                        <a:t>Questions</a:t>
                      </a:r>
                      <a:endParaRPr lang="en-US" dirty="0"/>
                    </a:p>
                  </a:txBody>
                  <a:tcPr/>
                </a:tc>
              </a:tr>
              <a:tr h="370840">
                <a:tc>
                  <a:txBody>
                    <a:bodyPr/>
                    <a:lstStyle/>
                    <a:p>
                      <a:r>
                        <a:rPr lang="en-US" sz="1600" dirty="0" smtClean="0"/>
                        <a:t>Proxy</a:t>
                      </a:r>
                      <a:r>
                        <a:rPr lang="en-US" sz="1600" baseline="0" dirty="0" smtClean="0"/>
                        <a:t>                                                        </a:t>
                      </a:r>
                      <a:endParaRPr lang="en-US" sz="1600" dirty="0"/>
                    </a:p>
                  </a:txBody>
                  <a:tcPr/>
                </a:tc>
                <a:tc>
                  <a:txBody>
                    <a:bodyPr/>
                    <a:lstStyle/>
                    <a:p>
                      <a:pPr algn="l" fontAlgn="b"/>
                      <a:r>
                        <a:rPr lang="en-US" sz="1600" b="0" i="0" u="none" strike="noStrike" dirty="0" smtClean="0">
                          <a:solidFill>
                            <a:srgbClr val="000000"/>
                          </a:solidFill>
                          <a:effectLst/>
                          <a:latin typeface="+mn-lt"/>
                        </a:rPr>
                        <a:t>1.</a:t>
                      </a:r>
                      <a:r>
                        <a:rPr lang="en-US" sz="1600" b="0" i="0" u="none" strike="noStrike" baseline="0" dirty="0" smtClean="0">
                          <a:solidFill>
                            <a:srgbClr val="000000"/>
                          </a:solidFill>
                          <a:effectLst/>
                          <a:latin typeface="+mn-lt"/>
                        </a:rPr>
                        <a:t> Why did you send me this </a:t>
                      </a:r>
                      <a:r>
                        <a:rPr lang="en-US" sz="1600" b="1" i="0" u="none" strike="noStrike" baseline="0" dirty="0" smtClean="0">
                          <a:solidFill>
                            <a:srgbClr val="000000"/>
                          </a:solidFill>
                          <a:effectLst/>
                          <a:latin typeface="+mn-lt"/>
                        </a:rPr>
                        <a:t>proxy</a:t>
                      </a:r>
                      <a:r>
                        <a:rPr lang="en-US" sz="1600" b="0" i="0" u="none" strike="noStrike" baseline="0" dirty="0" smtClean="0">
                          <a:solidFill>
                            <a:srgbClr val="000000"/>
                          </a:solidFill>
                          <a:effectLst/>
                          <a:latin typeface="+mn-lt"/>
                        </a:rPr>
                        <a:t> statement?</a:t>
                      </a:r>
                      <a:br>
                        <a:rPr lang="en-US" sz="1600" b="0" i="0" u="none" strike="noStrike" baseline="0" dirty="0" smtClean="0">
                          <a:solidFill>
                            <a:srgbClr val="000000"/>
                          </a:solidFill>
                          <a:effectLst/>
                          <a:latin typeface="+mn-lt"/>
                        </a:rPr>
                      </a:br>
                      <a:r>
                        <a:rPr lang="en-US" sz="1600" b="0" i="0" u="none" strike="noStrike" baseline="0" dirty="0" smtClean="0">
                          <a:solidFill>
                            <a:srgbClr val="000000"/>
                          </a:solidFill>
                          <a:effectLst/>
                          <a:latin typeface="+mn-lt"/>
                        </a:rPr>
                        <a:t>2.How do I vote by </a:t>
                      </a:r>
                      <a:r>
                        <a:rPr lang="en-US" sz="1600" b="1" i="0" u="none" strike="noStrike" baseline="0" dirty="0" smtClean="0">
                          <a:solidFill>
                            <a:srgbClr val="000000"/>
                          </a:solidFill>
                          <a:effectLst/>
                          <a:latin typeface="+mn-lt"/>
                        </a:rPr>
                        <a:t>proxy</a:t>
                      </a:r>
                      <a:r>
                        <a:rPr lang="en-US" sz="1600" b="0" i="0" u="none" strike="noStrike" baseline="0" dirty="0" smtClean="0">
                          <a:solidFill>
                            <a:srgbClr val="000000"/>
                          </a:solidFill>
                          <a:effectLst/>
                          <a:latin typeface="+mn-lt"/>
                        </a:rPr>
                        <a:t> before the annual </a:t>
                      </a:r>
                      <a:r>
                        <a:rPr lang="en-US" sz="1600" b="1" i="0" u="none" strike="noStrike" baseline="0" dirty="0" smtClean="0">
                          <a:solidFill>
                            <a:srgbClr val="000000"/>
                          </a:solidFill>
                          <a:effectLst/>
                          <a:latin typeface="+mn-lt"/>
                        </a:rPr>
                        <a:t>meeting</a:t>
                      </a:r>
                      <a:r>
                        <a:rPr lang="en-US" sz="1600" b="0" i="0" u="none" strike="noStrike" baseline="0" dirty="0" smtClean="0">
                          <a:solidFill>
                            <a:srgbClr val="000000"/>
                          </a:solidFill>
                          <a:effectLst/>
                          <a:latin typeface="+mn-lt"/>
                        </a:rPr>
                        <a:t>?</a:t>
                      </a:r>
                      <a:endParaRPr lang="en-US" sz="1600" b="0" i="0" u="none" strike="noStrike" dirty="0">
                        <a:solidFill>
                          <a:srgbClr val="000000"/>
                        </a:solidFill>
                        <a:effectLst/>
                        <a:latin typeface="+mn-lt"/>
                      </a:endParaRPr>
                    </a:p>
                  </a:txBody>
                  <a:tcPr marL="85725" marR="9525" marT="9525" marB="0" anchor="b"/>
                </a:tc>
              </a:tr>
              <a:tr h="370840">
                <a:tc>
                  <a:txBody>
                    <a:bodyPr/>
                    <a:lstStyle/>
                    <a:p>
                      <a:r>
                        <a:rPr lang="en-US" dirty="0" smtClean="0"/>
                        <a:t>Vote</a:t>
                      </a:r>
                      <a:endParaRPr lang="en-US" dirty="0"/>
                    </a:p>
                  </a:txBody>
                  <a:tcPr/>
                </a:tc>
                <a:tc>
                  <a:txBody>
                    <a:bodyPr/>
                    <a:lstStyle/>
                    <a:p>
                      <a:r>
                        <a:rPr lang="en-US" sz="1600" dirty="0" smtClean="0"/>
                        <a:t>1.</a:t>
                      </a:r>
                      <a:r>
                        <a:rPr lang="en-US" sz="1600" baseline="0" dirty="0" smtClean="0"/>
                        <a:t>May I change my mind after I </a:t>
                      </a:r>
                      <a:r>
                        <a:rPr lang="en-US" sz="1600" b="1" baseline="0" dirty="0" smtClean="0"/>
                        <a:t>vote</a:t>
                      </a:r>
                      <a:r>
                        <a:rPr lang="en-US" sz="1600" baseline="0" dirty="0" smtClean="0"/>
                        <a:t>?</a:t>
                      </a:r>
                      <a:br>
                        <a:rPr lang="en-US" sz="1600" baseline="0" dirty="0" smtClean="0"/>
                      </a:br>
                      <a:r>
                        <a:rPr lang="en-US" sz="1600" baseline="0" dirty="0" smtClean="0"/>
                        <a:t>2.How many </a:t>
                      </a:r>
                      <a:r>
                        <a:rPr lang="en-US" sz="1600" b="1" baseline="0" dirty="0" smtClean="0"/>
                        <a:t>votes </a:t>
                      </a:r>
                      <a:r>
                        <a:rPr lang="en-US" sz="1600" baseline="0" dirty="0" smtClean="0"/>
                        <a:t>do I have ?</a:t>
                      </a:r>
                      <a:endParaRPr lang="en-US" sz="1600" dirty="0"/>
                    </a:p>
                  </a:txBody>
                  <a:tcPr/>
                </a:tc>
              </a:tr>
              <a:tr h="370840">
                <a:tc>
                  <a:txBody>
                    <a:bodyPr/>
                    <a:lstStyle/>
                    <a:p>
                      <a:r>
                        <a:rPr lang="en-US" dirty="0" smtClean="0"/>
                        <a:t>Shares</a:t>
                      </a:r>
                      <a:endParaRPr lang="en-US" dirty="0"/>
                    </a:p>
                  </a:txBody>
                  <a:tcPr/>
                </a:tc>
                <a:tc>
                  <a:txBody>
                    <a:bodyPr/>
                    <a:lstStyle/>
                    <a:p>
                      <a:r>
                        <a:rPr lang="en-US" sz="1600" dirty="0" smtClean="0"/>
                        <a:t>1.What</a:t>
                      </a:r>
                      <a:r>
                        <a:rPr lang="en-US" sz="1600" baseline="0" dirty="0" smtClean="0"/>
                        <a:t> </a:t>
                      </a:r>
                      <a:r>
                        <a:rPr lang="en-US" sz="1600" b="1" baseline="0" dirty="0" smtClean="0"/>
                        <a:t>shares</a:t>
                      </a:r>
                      <a:r>
                        <a:rPr lang="en-US" sz="1600" baseline="0" dirty="0" smtClean="0"/>
                        <a:t> are included in my </a:t>
                      </a:r>
                      <a:r>
                        <a:rPr lang="en-US" sz="1600" b="1" baseline="0" dirty="0" smtClean="0"/>
                        <a:t>proxy</a:t>
                      </a:r>
                      <a:r>
                        <a:rPr lang="en-US" sz="1600" baseline="0" dirty="0" smtClean="0"/>
                        <a:t> card?</a:t>
                      </a:r>
                    </a:p>
                    <a:p>
                      <a:r>
                        <a:rPr lang="en-US" sz="1600" dirty="0" smtClean="0"/>
                        <a:t>2.</a:t>
                      </a:r>
                      <a:r>
                        <a:rPr lang="en-US" sz="1600" baseline="0" dirty="0" smtClean="0"/>
                        <a:t> How do I vote if my broker holds my shares ?</a:t>
                      </a:r>
                    </a:p>
                  </a:txBody>
                  <a:tcPr/>
                </a:tc>
              </a:tr>
              <a:tr h="370840">
                <a:tc>
                  <a:txBody>
                    <a:bodyPr/>
                    <a:lstStyle/>
                    <a:p>
                      <a:r>
                        <a:rPr lang="en-US" dirty="0" smtClean="0"/>
                        <a:t>Meeting</a:t>
                      </a:r>
                      <a:endParaRPr lang="en-US" dirty="0"/>
                    </a:p>
                  </a:txBody>
                  <a:tcPr/>
                </a:tc>
                <a:tc>
                  <a:txBody>
                    <a:bodyPr/>
                    <a:lstStyle/>
                    <a:p>
                      <a:r>
                        <a:rPr lang="en-US" sz="1600" baseline="0" dirty="0" smtClean="0"/>
                        <a:t>1. How many </a:t>
                      </a:r>
                      <a:r>
                        <a:rPr lang="en-US" sz="1600" b="1" baseline="0" dirty="0" smtClean="0"/>
                        <a:t>shares</a:t>
                      </a:r>
                      <a:r>
                        <a:rPr lang="en-US" sz="1600" baseline="0" dirty="0" smtClean="0"/>
                        <a:t> must be present in order to hold the </a:t>
                      </a:r>
                      <a:r>
                        <a:rPr lang="en-US" sz="1600" b="1" baseline="0" dirty="0" smtClean="0"/>
                        <a:t>meeting</a:t>
                      </a:r>
                    </a:p>
                    <a:p>
                      <a:r>
                        <a:rPr lang="en-US" sz="1600" baseline="0" dirty="0" smtClean="0"/>
                        <a:t>2. When and where is the </a:t>
                      </a:r>
                      <a:r>
                        <a:rPr lang="en-US" sz="1600" b="1" baseline="0" dirty="0" smtClean="0"/>
                        <a:t>meeting</a:t>
                      </a:r>
                      <a:r>
                        <a:rPr lang="en-US" sz="1600" baseline="0" dirty="0" smtClean="0"/>
                        <a:t>?</a:t>
                      </a:r>
                    </a:p>
                  </a:txBody>
                  <a:tcPr/>
                </a:tc>
              </a:tr>
            </a:tbl>
          </a:graphicData>
        </a:graphic>
      </p:graphicFrame>
    </p:spTree>
    <p:extLst>
      <p:ext uri="{BB962C8B-B14F-4D97-AF65-F5344CB8AC3E}">
        <p14:creationId xmlns:p14="http://schemas.microsoft.com/office/powerpoint/2010/main" val="1861955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76400"/>
            <a:ext cx="8006366" cy="4892675"/>
          </a:xfrm>
        </p:spPr>
        <p:txBody>
          <a:bodyPr/>
          <a:lstStyle/>
          <a:p>
            <a:pPr marL="400050" indent="-342900"/>
            <a:r>
              <a:rPr lang="en-US" sz="1400" dirty="0" smtClean="0"/>
              <a:t>On plotting the comparison graph for the KEIs and their occurrence in which year, we can find a correlation of words based on the frequencies.</a:t>
            </a:r>
          </a:p>
          <a:p>
            <a:pPr marL="400050" indent="-342900"/>
            <a:r>
              <a:rPr lang="en-US" sz="1400" dirty="0" smtClean="0"/>
              <a:t>In this case, we can infer that the words proxy, shares &amp; votes appear the most often and could be correlated.</a:t>
            </a:r>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12. Key Element Indicators (Continued)</a:t>
            </a:r>
            <a:endParaRPr lang="en-US" sz="3200" dirty="0"/>
          </a:p>
        </p:txBody>
      </p:sp>
      <p:graphicFrame>
        <p:nvGraphicFramePr>
          <p:cNvPr id="11" name="Chart 10"/>
          <p:cNvGraphicFramePr>
            <a:graphicFrameLocks/>
          </p:cNvGraphicFramePr>
          <p:nvPr>
            <p:extLst>
              <p:ext uri="{D42A27DB-BD31-4B8C-83A1-F6EECF244321}">
                <p14:modId xmlns:p14="http://schemas.microsoft.com/office/powerpoint/2010/main" val="1167981686"/>
              </p:ext>
            </p:extLst>
          </p:nvPr>
        </p:nvGraphicFramePr>
        <p:xfrm>
          <a:off x="1213834" y="2590800"/>
          <a:ext cx="7472966"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2143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89125"/>
            <a:ext cx="8006366" cy="4892675"/>
          </a:xfrm>
        </p:spPr>
        <p:txBody>
          <a:bodyPr/>
          <a:lstStyle/>
          <a:p>
            <a:pPr marL="400050" indent="-342900"/>
            <a:r>
              <a:rPr lang="en-US" sz="1400" dirty="0" smtClean="0"/>
              <a:t>The average percentage increase in the salary of the CEO (Wendell P. Weeks) across 2003 to 2015 is </a:t>
            </a:r>
            <a:r>
              <a:rPr lang="en-US" sz="1400" b="1" dirty="0" smtClean="0"/>
              <a:t>4.7%</a:t>
            </a:r>
          </a:p>
          <a:p>
            <a:pPr marL="400050" indent="-342900"/>
            <a:endParaRPr lang="en-US" sz="1400" dirty="0" smtClean="0"/>
          </a:p>
          <a:p>
            <a:pPr marL="400050" indent="-342900"/>
            <a:r>
              <a:rPr lang="en-US" sz="1400" dirty="0" smtClean="0"/>
              <a:t>Maximum Stock Award received was around </a:t>
            </a:r>
            <a:r>
              <a:rPr lang="en-US" sz="1400" b="1" dirty="0" smtClean="0"/>
              <a:t>$3.5M </a:t>
            </a:r>
            <a:r>
              <a:rPr lang="en-US" sz="1400" dirty="0" smtClean="0"/>
              <a:t>in the year 2007.</a:t>
            </a:r>
          </a:p>
          <a:p>
            <a:pPr marL="57150" indent="0">
              <a:buNone/>
            </a:pPr>
            <a:r>
              <a:rPr lang="en-US" sz="1400" dirty="0" smtClean="0"/>
              <a:t>     </a:t>
            </a:r>
            <a:endParaRPr lang="en-US" sz="1000" dirty="0" smtClean="0"/>
          </a:p>
          <a:p>
            <a:pPr marL="400050" indent="-342900"/>
            <a:endParaRPr lang="en-US" sz="1400" dirty="0"/>
          </a:p>
          <a:p>
            <a:pPr marL="400050" indent="-342900"/>
            <a:r>
              <a:rPr lang="en-US" sz="1400" dirty="0" smtClean="0"/>
              <a:t>The peak value of Option Award was around </a:t>
            </a:r>
            <a:r>
              <a:rPr lang="en-US" sz="1400" b="1" dirty="0" smtClean="0"/>
              <a:t>$3M </a:t>
            </a:r>
            <a:r>
              <a:rPr lang="en-US" sz="1400" dirty="0" smtClean="0"/>
              <a:t>in the year 2008 &amp; 2009.</a:t>
            </a:r>
          </a:p>
          <a:p>
            <a:pPr marL="400050" indent="-342900"/>
            <a:endParaRPr lang="en-US" sz="1400" dirty="0"/>
          </a:p>
          <a:p>
            <a:pPr marL="400050" indent="-342900"/>
            <a:r>
              <a:rPr lang="en-US" sz="1400" dirty="0" smtClean="0"/>
              <a:t>The stock traded in April 2005 was increased by 77% after the DEF 14A filing in March 2005. This is the maximum increase of the stocks traded after DEF 14A filing.</a:t>
            </a:r>
          </a:p>
          <a:p>
            <a:pPr marL="400050" indent="-342900"/>
            <a:endParaRPr lang="en-US" sz="1400" dirty="0"/>
          </a:p>
          <a:p>
            <a:pPr marL="400050" indent="-342900"/>
            <a:r>
              <a:rPr lang="en-US" sz="1400" dirty="0" smtClean="0"/>
              <a:t>The words PROXY, SHARES &amp; VOTES are KEIs having the most number of occurrence in the Q&amp;A section of the DEF 14A filing.</a:t>
            </a:r>
          </a:p>
          <a:p>
            <a:pPr marL="400050" indent="-342900"/>
            <a:endParaRPr lang="en-US" sz="1400" dirty="0"/>
          </a:p>
          <a:p>
            <a:pPr marL="400050" indent="-342900"/>
            <a:r>
              <a:rPr lang="en-US" sz="1400" dirty="0" smtClean="0"/>
              <a:t>From the graph generated for KEIs we can infer that PROXY, SHARES &amp; VOTES are correlated which is actually the case as the DEF 14A filings are about shareholders vote where other can also vote as a proxy.</a:t>
            </a:r>
            <a:endParaRPr lang="en-US" sz="1400" dirty="0"/>
          </a:p>
          <a:p>
            <a:pPr marL="400050" indent="-34290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13. Summary</a:t>
            </a:r>
            <a:endParaRPr lang="en-US" sz="3200" dirty="0"/>
          </a:p>
        </p:txBody>
      </p:sp>
    </p:spTree>
    <p:extLst>
      <p:ext uri="{BB962C8B-B14F-4D97-AF65-F5344CB8AC3E}">
        <p14:creationId xmlns:p14="http://schemas.microsoft.com/office/powerpoint/2010/main" val="4002100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89125"/>
            <a:ext cx="8006366" cy="4892675"/>
          </a:xfrm>
        </p:spPr>
        <p:txBody>
          <a:bodyPr/>
          <a:lstStyle/>
          <a:p>
            <a:pPr marL="400050" indent="-342900"/>
            <a:r>
              <a:rPr lang="en-US" sz="1400" dirty="0" smtClean="0"/>
              <a:t>DEF 14A Filings: </a:t>
            </a:r>
            <a:r>
              <a:rPr lang="en-US" sz="1400" dirty="0" smtClean="0">
                <a:hlinkClick r:id="rId3"/>
              </a:rPr>
              <a:t>www.sec.gov</a:t>
            </a:r>
            <a:endParaRPr lang="en-US" sz="1400" dirty="0" smtClean="0"/>
          </a:p>
          <a:p>
            <a:pPr marL="400050" indent="-342900"/>
            <a:endParaRPr lang="en-US" sz="1400" dirty="0"/>
          </a:p>
          <a:p>
            <a:pPr marL="400050" indent="-342900"/>
            <a:endParaRPr lang="en-US" sz="1400" dirty="0" smtClean="0"/>
          </a:p>
          <a:p>
            <a:pPr marL="400050" indent="-342900"/>
            <a:r>
              <a:rPr lang="en-US" sz="1400" dirty="0" smtClean="0"/>
              <a:t>Company Information: </a:t>
            </a:r>
            <a:r>
              <a:rPr lang="en-US" sz="1400" dirty="0">
                <a:hlinkClick r:id="rId4"/>
              </a:rPr>
              <a:t>https://www.corning.com/worldwide/en.html</a:t>
            </a:r>
            <a:endParaRPr lang="en-US" sz="1400" dirty="0"/>
          </a:p>
          <a:p>
            <a:pPr marL="400050" indent="-342900"/>
            <a:endParaRPr lang="en-US" sz="1400" dirty="0" smtClean="0"/>
          </a:p>
          <a:p>
            <a:pPr marL="400050" indent="-342900"/>
            <a:endParaRPr lang="en-US" sz="1400" dirty="0"/>
          </a:p>
          <a:p>
            <a:pPr marL="400050" indent="-342900"/>
            <a:r>
              <a:rPr lang="en-US" sz="1400" dirty="0" smtClean="0"/>
              <a:t>Stock Trading Trends: </a:t>
            </a:r>
            <a:r>
              <a:rPr lang="en-US" sz="1400" dirty="0">
                <a:hlinkClick r:id="rId5"/>
              </a:rPr>
              <a:t>http://finance.yahoo.com</a:t>
            </a:r>
            <a:endParaRPr lang="en-US" sz="1400" dirty="0"/>
          </a:p>
          <a:p>
            <a:pPr marL="400050" indent="-342900"/>
            <a:endParaRPr lang="en-US" sz="1400" dirty="0" smtClean="0"/>
          </a:p>
          <a:p>
            <a:pPr marL="57150" indent="0">
              <a:buNone/>
            </a:pPr>
            <a:endParaRPr lang="en-US" sz="1400" dirty="0" smtClean="0"/>
          </a:p>
          <a:p>
            <a:pPr marL="57150" indent="0">
              <a:buNone/>
            </a:pPr>
            <a:endParaRPr lang="en-US" sz="1400" dirty="0"/>
          </a:p>
          <a:p>
            <a:pPr marL="400050" indent="-342900"/>
            <a:endParaRPr lang="en-US" sz="1400" dirty="0" smtClean="0"/>
          </a:p>
          <a:p>
            <a:pPr marL="400050" indent="-342900"/>
            <a:endParaRPr lang="en-US" sz="1400" dirty="0" smtClean="0"/>
          </a:p>
          <a:p>
            <a:pPr marL="400050" indent="-342900"/>
            <a:endParaRPr lang="en-US" sz="1400" dirty="0"/>
          </a:p>
          <a:p>
            <a:pPr marL="57150" indent="0">
              <a:buNone/>
            </a:pPr>
            <a:endParaRPr lang="en-US" sz="1400" dirty="0" smtClean="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14. Reference</a:t>
            </a:r>
            <a:endParaRPr lang="en-US" sz="3200" dirty="0"/>
          </a:p>
        </p:txBody>
      </p:sp>
    </p:spTree>
    <p:extLst>
      <p:ext uri="{BB962C8B-B14F-4D97-AF65-F5344CB8AC3E}">
        <p14:creationId xmlns:p14="http://schemas.microsoft.com/office/powerpoint/2010/main" val="250512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54150" y="3505200"/>
            <a:ext cx="5334000" cy="1524000"/>
          </a:xfrm>
        </p:spPr>
        <p:txBody>
          <a:bodyPr/>
          <a:lstStyle/>
          <a:p>
            <a:pPr marL="57150" indent="0">
              <a:buNone/>
            </a:pPr>
            <a:r>
              <a:rPr lang="en-US" sz="6600" dirty="0" smtClean="0"/>
              <a:t>Thank You!!!</a:t>
            </a:r>
            <a:endParaRPr lang="en-US" sz="6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spTree>
    <p:extLst>
      <p:ext uri="{BB962C8B-B14F-4D97-AF65-F5344CB8AC3E}">
        <p14:creationId xmlns:p14="http://schemas.microsoft.com/office/powerpoint/2010/main" val="362470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96200" cy="1143000"/>
          </a:xfrm>
        </p:spPr>
        <p:txBody>
          <a:bodyPr/>
          <a:lstStyle/>
          <a:p>
            <a:r>
              <a:rPr lang="en-US" sz="3200" dirty="0" smtClean="0"/>
              <a:t>Table of Contents</a:t>
            </a:r>
            <a:endParaRPr lang="en-US" sz="3200" dirty="0"/>
          </a:p>
        </p:txBody>
      </p:sp>
      <p:sp>
        <p:nvSpPr>
          <p:cNvPr id="3" name="Content Placeholder 2"/>
          <p:cNvSpPr>
            <a:spLocks noGrp="1"/>
          </p:cNvSpPr>
          <p:nvPr>
            <p:ph sz="half" idx="1"/>
          </p:nvPr>
        </p:nvSpPr>
        <p:spPr>
          <a:xfrm>
            <a:off x="990600" y="1736725"/>
            <a:ext cx="8153400" cy="4892675"/>
          </a:xfrm>
        </p:spPr>
        <p:txBody>
          <a:bodyPr/>
          <a:lstStyle/>
          <a:p>
            <a:pPr marL="400050" indent="-342900">
              <a:lnSpc>
                <a:spcPct val="150000"/>
              </a:lnSpc>
              <a:buFont typeface="+mj-lt"/>
              <a:buAutoNum type="arabicPeriod"/>
            </a:pPr>
            <a:r>
              <a:rPr lang="en-US" sz="1400" dirty="0" smtClean="0"/>
              <a:t>Introduction</a:t>
            </a:r>
          </a:p>
          <a:p>
            <a:pPr marL="400050" indent="-342900">
              <a:lnSpc>
                <a:spcPct val="150000"/>
              </a:lnSpc>
              <a:buFont typeface="+mj-lt"/>
              <a:buAutoNum type="arabicPeriod"/>
            </a:pPr>
            <a:r>
              <a:rPr lang="en-US" sz="1400" dirty="0" smtClean="0"/>
              <a:t>Salary Trend of CEO</a:t>
            </a:r>
          </a:p>
          <a:p>
            <a:pPr marL="400050" indent="-342900">
              <a:lnSpc>
                <a:spcPct val="150000"/>
              </a:lnSpc>
              <a:buFont typeface="+mj-lt"/>
              <a:buAutoNum type="arabicPeriod"/>
            </a:pPr>
            <a:r>
              <a:rPr lang="en-US" sz="1400" dirty="0" smtClean="0"/>
              <a:t>Stock Awards Trend</a:t>
            </a:r>
          </a:p>
          <a:p>
            <a:pPr marL="400050" indent="-342900">
              <a:lnSpc>
                <a:spcPct val="150000"/>
              </a:lnSpc>
              <a:buFont typeface="+mj-lt"/>
              <a:buAutoNum type="arabicPeriod"/>
            </a:pPr>
            <a:r>
              <a:rPr lang="en-US" sz="1400" dirty="0" smtClean="0"/>
              <a:t>Option Awards Trend</a:t>
            </a:r>
          </a:p>
          <a:p>
            <a:pPr marL="400050" indent="-342900">
              <a:lnSpc>
                <a:spcPct val="150000"/>
              </a:lnSpc>
              <a:buFont typeface="+mj-lt"/>
              <a:buAutoNum type="arabicPeriod"/>
            </a:pPr>
            <a:r>
              <a:rPr lang="en-US" sz="1400" dirty="0" smtClean="0"/>
              <a:t>Stock Awards vs Option Awards</a:t>
            </a:r>
          </a:p>
          <a:p>
            <a:pPr marL="400050" indent="-342900">
              <a:lnSpc>
                <a:spcPct val="150000"/>
              </a:lnSpc>
              <a:buFont typeface="+mj-lt"/>
              <a:buAutoNum type="arabicPeriod"/>
            </a:pPr>
            <a:r>
              <a:rPr lang="en-US" sz="1400" dirty="0" smtClean="0"/>
              <a:t>Stock Trading Activity after DEF 14A filing.</a:t>
            </a:r>
          </a:p>
          <a:p>
            <a:pPr marL="400050" indent="-342900">
              <a:lnSpc>
                <a:spcPct val="150000"/>
              </a:lnSpc>
              <a:buFont typeface="+mj-lt"/>
              <a:buAutoNum type="arabicPeriod"/>
            </a:pPr>
            <a:r>
              <a:rPr lang="en-US" sz="1400" dirty="0" smtClean="0"/>
              <a:t>Text Mining using R</a:t>
            </a:r>
          </a:p>
          <a:p>
            <a:pPr marL="400050" indent="-342900">
              <a:lnSpc>
                <a:spcPct val="150000"/>
              </a:lnSpc>
              <a:buFont typeface="+mj-lt"/>
              <a:buAutoNum type="arabicPeriod"/>
            </a:pPr>
            <a:r>
              <a:rPr lang="en-US" sz="1400" dirty="0" smtClean="0"/>
              <a:t>Get </a:t>
            </a:r>
            <a:r>
              <a:rPr lang="en-US" sz="1400" dirty="0"/>
              <a:t>the QA data of all filings for KEI</a:t>
            </a:r>
            <a:endParaRPr lang="en-US" sz="1400" dirty="0" smtClean="0"/>
          </a:p>
          <a:p>
            <a:pPr marL="400050" indent="-342900">
              <a:lnSpc>
                <a:spcPct val="150000"/>
              </a:lnSpc>
              <a:buFont typeface="+mj-lt"/>
              <a:buAutoNum type="arabicPeriod"/>
            </a:pPr>
            <a:r>
              <a:rPr lang="en-US" sz="1400" dirty="0" smtClean="0"/>
              <a:t>Word Cloud</a:t>
            </a:r>
            <a:endParaRPr lang="en-US" sz="1400" dirty="0"/>
          </a:p>
          <a:p>
            <a:pPr marL="400050" indent="-342900">
              <a:lnSpc>
                <a:spcPct val="150000"/>
              </a:lnSpc>
              <a:buFont typeface="+mj-lt"/>
              <a:buAutoNum type="arabicPeriod"/>
            </a:pPr>
            <a:r>
              <a:rPr lang="en-US" sz="1400" dirty="0" smtClean="0"/>
              <a:t>Key Event Indicators</a:t>
            </a:r>
            <a:endParaRPr lang="en-US" sz="1400" dirty="0"/>
          </a:p>
          <a:p>
            <a:pPr marL="400050" indent="-342900">
              <a:lnSpc>
                <a:spcPct val="150000"/>
              </a:lnSpc>
              <a:buFont typeface="+mj-lt"/>
              <a:buAutoNum type="arabicPeriod"/>
            </a:pPr>
            <a:r>
              <a:rPr lang="en-US" sz="1400" dirty="0" smtClean="0"/>
              <a:t>Frequently asked questions in DEF 14A filing</a:t>
            </a:r>
            <a:endParaRPr lang="en-US" sz="1400" dirty="0"/>
          </a:p>
          <a:p>
            <a:pPr marL="400050" indent="-342900">
              <a:lnSpc>
                <a:spcPct val="150000"/>
              </a:lnSpc>
              <a:buFont typeface="+mj-lt"/>
              <a:buAutoNum type="arabicPeriod"/>
            </a:pPr>
            <a:r>
              <a:rPr lang="en-US" sz="1400" dirty="0" smtClean="0"/>
              <a:t>Summary</a:t>
            </a:r>
          </a:p>
          <a:p>
            <a:pPr marL="400050" indent="-342900">
              <a:lnSpc>
                <a:spcPct val="150000"/>
              </a:lnSpc>
              <a:buFont typeface="+mj-lt"/>
              <a:buAutoNum type="arabicPeriod"/>
            </a:pPr>
            <a:r>
              <a:rPr lang="en-US" sz="1400" dirty="0" smtClean="0"/>
              <a:t>Reference</a:t>
            </a:r>
          </a:p>
          <a:p>
            <a:pPr marL="400050" indent="-342900">
              <a:buFont typeface="+mj-lt"/>
              <a:buAutoNum type="arabicPeriod"/>
            </a:pPr>
            <a:endParaRPr lang="en-US" sz="1400" dirty="0"/>
          </a:p>
          <a:p>
            <a:pPr marL="400050" indent="-342900">
              <a:buFont typeface="+mj-lt"/>
              <a:buAutoNum type="arabicPeriod"/>
            </a:pPr>
            <a:endParaRPr lang="en-US" sz="1400" dirty="0" smtClean="0"/>
          </a:p>
          <a:p>
            <a:pPr marL="400050" indent="-342900">
              <a:buFont typeface="+mj-lt"/>
              <a:buAutoNum type="arabicPeriod"/>
            </a:pPr>
            <a:endParaRPr lang="en-US" sz="1400" dirty="0"/>
          </a:p>
          <a:p>
            <a:pPr marL="400050" indent="-342900">
              <a:buFont typeface="+mj-lt"/>
              <a:buAutoNum type="arabicPeriod"/>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 Introduction</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endParaRPr lang="en-US" sz="1200" dirty="0" smtClean="0"/>
          </a:p>
          <a:p>
            <a:pPr marL="400050" indent="-342900"/>
            <a:r>
              <a:rPr lang="en-US" sz="1400" b="1" dirty="0" smtClean="0"/>
              <a:t>DEF 14A </a:t>
            </a:r>
            <a:r>
              <a:rPr lang="en-US" sz="1400" dirty="0" smtClean="0"/>
              <a:t>– It is filing with Securities &amp; Exchange Commission (SEC) that must be filed    </a:t>
            </a:r>
            <a:r>
              <a:rPr lang="en-US" sz="1400" b="1" i="1" dirty="0" smtClean="0"/>
              <a:t>“by or behalf”</a:t>
            </a:r>
            <a:r>
              <a:rPr lang="en-US" sz="1400" dirty="0" smtClean="0"/>
              <a:t> of a registrant when a shareholder vote is required.</a:t>
            </a:r>
          </a:p>
          <a:p>
            <a:pPr marL="400050" indent="-342900"/>
            <a:endParaRPr lang="en-US" sz="1400" dirty="0"/>
          </a:p>
          <a:p>
            <a:pPr marL="400050" indent="-342900"/>
            <a:r>
              <a:rPr lang="en-US" sz="1400" dirty="0" smtClean="0"/>
              <a:t>Corning Inc., founded in 1851, is an American manufacturer of glass, ceramics, and related materials, primarily used for industrial &amp; scientific applications. </a:t>
            </a:r>
          </a:p>
          <a:p>
            <a:pPr marL="400050" indent="-342900"/>
            <a:endParaRPr lang="en-US" sz="1400" dirty="0"/>
          </a:p>
          <a:p>
            <a:pPr marL="400050" indent="-342900"/>
            <a:r>
              <a:rPr lang="en-US" sz="1400" dirty="0" smtClean="0"/>
              <a:t>It is a Fortune 500 company with a ranking of 297 with a revenue of  $10.2 billion.</a:t>
            </a:r>
          </a:p>
          <a:p>
            <a:pPr marL="400050" indent="-342900"/>
            <a:endParaRPr lang="en-US" sz="1400" dirty="0"/>
          </a:p>
          <a:p>
            <a:pPr marL="400050" indent="-342900"/>
            <a:r>
              <a:rPr lang="en-US" sz="1400" dirty="0" smtClean="0"/>
              <a:t>Headquartered in New York, Corning Inc. has 35,000 employees worldwide with its major research centers in North America, Europe and Asia.</a:t>
            </a:r>
          </a:p>
          <a:p>
            <a:pPr marL="400050" indent="-342900"/>
            <a:endParaRPr lang="en-US" sz="1400" dirty="0"/>
          </a:p>
          <a:p>
            <a:pPr marL="400050" indent="-342900"/>
            <a:r>
              <a:rPr lang="en-US" sz="1400" dirty="0" smtClean="0"/>
              <a:t>Major products include Corning Gorilla Glass, Corning Iris Glass, Advanced Optical Cables, Chemistry Laboratory Equipment etc.</a:t>
            </a:r>
          </a:p>
          <a:p>
            <a:pPr marL="400050" indent="-342900"/>
            <a:endParaRPr lang="en-US" sz="1400" dirty="0"/>
          </a:p>
          <a:p>
            <a:pPr marL="400050" indent="-342900"/>
            <a:r>
              <a:rPr lang="en-US" sz="1400" dirty="0"/>
              <a:t>Wendell P. </a:t>
            </a:r>
            <a:r>
              <a:rPr lang="en-US" sz="1400" dirty="0" smtClean="0"/>
              <a:t>Weeks, is the Chairman &amp; CEO of Corning Inc. He has been a member of board since December 2000 and was named as the CEO in April 2005.</a:t>
            </a:r>
          </a:p>
          <a:p>
            <a:pPr marL="400050" indent="-342900"/>
            <a:endParaRPr lang="en-US" sz="1400" dirty="0"/>
          </a:p>
          <a:p>
            <a:pPr marL="400050" indent="-342900"/>
            <a:endParaRPr lang="en-US" sz="1400" dirty="0" smtClean="0"/>
          </a:p>
          <a:p>
            <a:pPr marL="400050" indent="-342900"/>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1760415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2. Salary Trend of CEO</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salary trend of the CEO, Wendell P. Weeks.</a:t>
            </a:r>
          </a:p>
          <a:p>
            <a:pPr marL="400050" indent="-342900"/>
            <a:endParaRPr lang="en-US" sz="1400" dirty="0"/>
          </a:p>
          <a:p>
            <a:pPr marL="400050" indent="-342900"/>
            <a:r>
              <a:rPr lang="en-US" sz="1400" dirty="0"/>
              <a:t>The average percentage increase in the salary of the CEO (Wendell P. Weeks) across 2003 to 2015 is </a:t>
            </a:r>
            <a:r>
              <a:rPr lang="en-US" sz="1400" b="1" dirty="0"/>
              <a:t>4.7%</a:t>
            </a:r>
          </a:p>
          <a:p>
            <a:pPr marL="400050" indent="-342900"/>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graphicFrame>
        <p:nvGraphicFramePr>
          <p:cNvPr id="9" name="Chart 8"/>
          <p:cNvGraphicFramePr>
            <a:graphicFrameLocks/>
          </p:cNvGraphicFramePr>
          <p:nvPr>
            <p:extLst>
              <p:ext uri="{D42A27DB-BD31-4B8C-83A1-F6EECF244321}">
                <p14:modId xmlns:p14="http://schemas.microsoft.com/office/powerpoint/2010/main" val="919409681"/>
              </p:ext>
            </p:extLst>
          </p:nvPr>
        </p:nvGraphicFramePr>
        <p:xfrm>
          <a:off x="1219200" y="3206749"/>
          <a:ext cx="7467600" cy="3514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74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3. Stock Awards Trend</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stock awards trend of the CEO, Wendell P. Weeks.</a:t>
            </a:r>
          </a:p>
          <a:p>
            <a:pPr marL="400050" indent="-342900"/>
            <a:endParaRPr lang="en-US" sz="1400" dirty="0"/>
          </a:p>
          <a:p>
            <a:pPr marL="400050" indent="-342900"/>
            <a:r>
              <a:rPr lang="en-US" sz="1400" dirty="0"/>
              <a:t>Maximum Stock Award received was around </a:t>
            </a:r>
            <a:r>
              <a:rPr lang="en-US" sz="1400" b="1" dirty="0"/>
              <a:t>$3.5M </a:t>
            </a:r>
            <a:r>
              <a:rPr lang="en-US" sz="1400" dirty="0"/>
              <a:t>in the year 2007.</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737949677"/>
              </p:ext>
            </p:extLst>
          </p:nvPr>
        </p:nvGraphicFramePr>
        <p:xfrm>
          <a:off x="1219200" y="2971800"/>
          <a:ext cx="7620000" cy="36187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8358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4. Option Awards Trend</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option awards trend of the CEO, Wendell P. Weeks.</a:t>
            </a:r>
          </a:p>
          <a:p>
            <a:pPr marL="400050" indent="-342900"/>
            <a:endParaRPr lang="en-US" sz="1400" dirty="0"/>
          </a:p>
          <a:p>
            <a:pPr marL="400050" indent="-342900"/>
            <a:r>
              <a:rPr lang="en-US" sz="1400" dirty="0"/>
              <a:t>The peak value of Option Award was around </a:t>
            </a:r>
            <a:r>
              <a:rPr lang="en-US" sz="1400" b="1" dirty="0"/>
              <a:t>$3M </a:t>
            </a:r>
            <a:r>
              <a:rPr lang="en-US" sz="1400" dirty="0"/>
              <a:t>in the year 2008 &amp; 2009.</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376536412"/>
              </p:ext>
            </p:extLst>
          </p:nvPr>
        </p:nvGraphicFramePr>
        <p:xfrm>
          <a:off x="1143000" y="2971800"/>
          <a:ext cx="7772400" cy="3534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1490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Based on the data extracted for Stock &amp; Option awards, below is the comparison of the same across 2003 to 2015.</a:t>
            </a:r>
          </a:p>
          <a:p>
            <a:pPr marL="400050" indent="-342900"/>
            <a:endParaRPr lang="en-US" sz="1400" dirty="0"/>
          </a:p>
          <a:p>
            <a:pPr marL="400050" indent="-342900"/>
            <a:r>
              <a:rPr lang="en-US" sz="1400" dirty="0" smtClean="0"/>
              <a:t>Stock &amp; Option Awards are nearly the same for years 2006, 2011, 2012, 2013</a:t>
            </a:r>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a:t>5</a:t>
            </a:r>
            <a:r>
              <a:rPr lang="en-US" sz="3200" dirty="0" smtClean="0"/>
              <a:t>. Stock Awards vs Option Awards</a:t>
            </a:r>
            <a:endParaRPr lang="en-US" sz="3200" dirty="0"/>
          </a:p>
        </p:txBody>
      </p:sp>
      <p:graphicFrame>
        <p:nvGraphicFramePr>
          <p:cNvPr id="9" name="Chart 8"/>
          <p:cNvGraphicFramePr>
            <a:graphicFrameLocks/>
          </p:cNvGraphicFramePr>
          <p:nvPr>
            <p:extLst>
              <p:ext uri="{D42A27DB-BD31-4B8C-83A1-F6EECF244321}">
                <p14:modId xmlns:p14="http://schemas.microsoft.com/office/powerpoint/2010/main" val="931520809"/>
              </p:ext>
            </p:extLst>
          </p:nvPr>
        </p:nvGraphicFramePr>
        <p:xfrm>
          <a:off x="1143000" y="3048000"/>
          <a:ext cx="75438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579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Corning Inc. usually files the DEF 14A around 15</a:t>
            </a:r>
            <a:r>
              <a:rPr lang="en-US" sz="1400" baseline="30000" dirty="0" smtClean="0"/>
              <a:t>th</a:t>
            </a:r>
            <a:r>
              <a:rPr lang="en-US" sz="1400" dirty="0" smtClean="0"/>
              <a:t> of March every year.</a:t>
            </a:r>
          </a:p>
          <a:p>
            <a:pPr marL="400050" indent="-342900"/>
            <a:r>
              <a:rPr lang="en-US" sz="1400" dirty="0" smtClean="0"/>
              <a:t>There is no significant difference in the stock trading activity before &amp; after the day DEF 14A was filed.</a:t>
            </a:r>
          </a:p>
          <a:p>
            <a:pPr marL="400050" indent="-342900"/>
            <a:r>
              <a:rPr lang="en-US" sz="1400" dirty="0" smtClean="0"/>
              <a:t>We therefore extracted the monthly data of the stocks and could see some of the significant difference in the February (month before DEF 14A filed), March (month DEF 14A was filed) and April (month after DEF 14A filed).</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6. Stock Trading Activity</a:t>
            </a:r>
            <a:endParaRPr lang="en-US" sz="3200" dirty="0"/>
          </a:p>
        </p:txBody>
      </p:sp>
      <p:graphicFrame>
        <p:nvGraphicFramePr>
          <p:cNvPr id="7" name="Chart 6"/>
          <p:cNvGraphicFramePr>
            <a:graphicFrameLocks/>
          </p:cNvGraphicFramePr>
          <p:nvPr>
            <p:extLst>
              <p:ext uri="{D42A27DB-BD31-4B8C-83A1-F6EECF244321}">
                <p14:modId xmlns:p14="http://schemas.microsoft.com/office/powerpoint/2010/main" val="1777473038"/>
              </p:ext>
            </p:extLst>
          </p:nvPr>
        </p:nvGraphicFramePr>
        <p:xfrm>
          <a:off x="1221346" y="3333795"/>
          <a:ext cx="7467600" cy="3387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153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2133600"/>
            <a:ext cx="8001000" cy="4892675"/>
          </a:xfrm>
        </p:spPr>
        <p:txBody>
          <a:bodyPr/>
          <a:lstStyle/>
          <a:p>
            <a:pPr marL="400050" indent="-342900"/>
            <a:r>
              <a:rPr lang="en-US" sz="1400" dirty="0" smtClean="0"/>
              <a:t>Extracted the Q&amp;A section from DEF filings by parsing the HTML data using R.</a:t>
            </a:r>
          </a:p>
          <a:p>
            <a:pPr marL="57150" indent="0">
              <a:buNone/>
            </a:pPr>
            <a:endParaRPr lang="en-US" sz="1400" dirty="0"/>
          </a:p>
          <a:p>
            <a:pPr marL="400050" indent="-342900"/>
            <a:r>
              <a:rPr lang="en-US" sz="1400" dirty="0" smtClean="0"/>
              <a:t>Used the start search text and end search text to get the QA section using a loop.</a:t>
            </a:r>
          </a:p>
          <a:p>
            <a:pPr marL="400050" indent="-342900"/>
            <a:endParaRPr lang="en-US" sz="1400" dirty="0"/>
          </a:p>
          <a:p>
            <a:pPr marL="400050" indent="-342900"/>
            <a:r>
              <a:rPr lang="en-US" sz="1400" dirty="0" smtClean="0"/>
              <a:t>The “</a:t>
            </a:r>
            <a:r>
              <a:rPr lang="en-US" sz="1400" b="1" dirty="0" err="1" smtClean="0"/>
              <a:t>htmlTreeParse</a:t>
            </a:r>
            <a:r>
              <a:rPr lang="en-US" sz="1400" dirty="0" smtClean="0"/>
              <a:t>(</a:t>
            </a:r>
            <a:r>
              <a:rPr lang="en-US" sz="1400" dirty="0" err="1" smtClean="0"/>
              <a:t>doc.raw</a:t>
            </a:r>
            <a:r>
              <a:rPr lang="en-US" sz="1400" dirty="0"/>
              <a:t>, </a:t>
            </a:r>
            <a:r>
              <a:rPr lang="en-US" sz="1400" dirty="0" err="1"/>
              <a:t>useInternal</a:t>
            </a:r>
            <a:r>
              <a:rPr lang="en-US" sz="1400" dirty="0"/>
              <a:t> = TRUE</a:t>
            </a:r>
            <a:r>
              <a:rPr lang="en-US" sz="1400" dirty="0" smtClean="0"/>
              <a:t>)” function parsed the raw html data into R.</a:t>
            </a:r>
          </a:p>
          <a:p>
            <a:pPr marL="400050" indent="-342900"/>
            <a:endParaRPr lang="en-US" sz="1400" dirty="0"/>
          </a:p>
          <a:p>
            <a:pPr marL="400050" indent="-342900"/>
            <a:r>
              <a:rPr lang="en-US" sz="1400" dirty="0" smtClean="0"/>
              <a:t>Using the </a:t>
            </a:r>
            <a:r>
              <a:rPr lang="en-US" sz="1400" b="1" dirty="0" err="1" smtClean="0"/>
              <a:t>xpathApply</a:t>
            </a:r>
            <a:r>
              <a:rPr lang="en-US" sz="1400" dirty="0" smtClean="0"/>
              <a:t> function removing the HTML tags.</a:t>
            </a:r>
          </a:p>
          <a:p>
            <a:pPr marL="400050" indent="-342900"/>
            <a:endParaRPr lang="en-US" sz="1400" dirty="0" smtClean="0"/>
          </a:p>
          <a:p>
            <a:pPr marL="400050" indent="-342900"/>
            <a:endParaRPr lang="en-US" sz="1400" dirty="0"/>
          </a:p>
          <a:p>
            <a:pPr marL="400050" indent="-342900"/>
            <a:r>
              <a:rPr lang="en-US" sz="1400" dirty="0" smtClean="0"/>
              <a:t>Using the </a:t>
            </a:r>
            <a:r>
              <a:rPr lang="en-US" sz="1400" b="1" dirty="0" err="1" smtClean="0"/>
              <a:t>gsub</a:t>
            </a:r>
            <a:r>
              <a:rPr lang="en-US" sz="1400" dirty="0" smtClean="0"/>
              <a:t> function we removed the following </a:t>
            </a:r>
          </a:p>
          <a:p>
            <a:pPr marL="685800" indent="-285750">
              <a:buFont typeface="Arial" panose="020B0604020202020204" pitchFamily="34" charset="0"/>
              <a:buChar char="•"/>
            </a:pPr>
            <a:r>
              <a:rPr lang="en-US" sz="1400" dirty="0" smtClean="0"/>
              <a:t>Numbers</a:t>
            </a:r>
          </a:p>
          <a:p>
            <a:pPr marL="685800" indent="-285750">
              <a:buFont typeface="Arial" panose="020B0604020202020204" pitchFamily="34" charset="0"/>
              <a:buChar char="•"/>
            </a:pPr>
            <a:r>
              <a:rPr lang="en-US" sz="1400" dirty="0" smtClean="0"/>
              <a:t>Special characters (</a:t>
            </a:r>
            <a:r>
              <a:rPr lang="en-US" sz="1400" dirty="0"/>
              <a:t>Â</a:t>
            </a:r>
            <a:r>
              <a:rPr lang="en-US" sz="1400" dirty="0" smtClean="0"/>
              <a:t>)</a:t>
            </a:r>
          </a:p>
          <a:p>
            <a:pPr marL="685800" indent="-285750">
              <a:buFont typeface="Arial" panose="020B0604020202020204" pitchFamily="34" charset="0"/>
              <a:buChar char="•"/>
            </a:pPr>
            <a:r>
              <a:rPr lang="en-US" sz="1400" dirty="0" smtClean="0"/>
              <a:t>Punctuations</a:t>
            </a:r>
          </a:p>
          <a:p>
            <a:pPr marL="685800" indent="-285750">
              <a:buFont typeface="Arial" panose="020B0604020202020204" pitchFamily="34" charset="0"/>
              <a:buChar char="•"/>
            </a:pPr>
            <a:r>
              <a:rPr lang="en-US" sz="1400" dirty="0" smtClean="0"/>
              <a:t>whitespaces	</a:t>
            </a:r>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7. Text Mining Using R</a:t>
            </a:r>
            <a:endParaRPr lang="en-US" sz="3200" dirty="0"/>
          </a:p>
        </p:txBody>
      </p:sp>
      <p:pic>
        <p:nvPicPr>
          <p:cNvPr id="4" name="Picture 3"/>
          <p:cNvPicPr>
            <a:picLocks noChangeAspect="1"/>
          </p:cNvPicPr>
          <p:nvPr/>
        </p:nvPicPr>
        <p:blipFill>
          <a:blip r:embed="rId3"/>
          <a:stretch>
            <a:fillRect/>
          </a:stretch>
        </p:blipFill>
        <p:spPr>
          <a:xfrm>
            <a:off x="920003" y="4267200"/>
            <a:ext cx="8058150" cy="228600"/>
          </a:xfrm>
          <a:prstGeom prst="rect">
            <a:avLst/>
          </a:prstGeom>
        </p:spPr>
      </p:pic>
    </p:spTree>
    <p:extLst>
      <p:ext uri="{BB962C8B-B14F-4D97-AF65-F5344CB8AC3E}">
        <p14:creationId xmlns:p14="http://schemas.microsoft.com/office/powerpoint/2010/main" val="353297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ITMtemplate</Template>
  <TotalTime>29061</TotalTime>
  <Words>1644</Words>
  <Application>Microsoft Office PowerPoint</Application>
  <PresentationFormat>On-screen Show (4:3)</PresentationFormat>
  <Paragraphs>225</Paragraphs>
  <Slides>17</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Century Schoolbook</vt:lpstr>
      <vt:lpstr>Futura Bk BT</vt:lpstr>
      <vt:lpstr>Futura Md BT</vt:lpstr>
      <vt:lpstr>Times New Roman</vt:lpstr>
      <vt:lpstr>Wingdings</vt:lpstr>
      <vt:lpstr>ITMtemplate</vt:lpstr>
      <vt:lpstr>1_ITM478_08_1</vt:lpstr>
      <vt:lpstr>527 Data Analytics – Final Project</vt:lpstr>
      <vt:lpstr>Table of Contents</vt:lpstr>
      <vt:lpstr> 1. Introduction</vt:lpstr>
      <vt:lpstr> 2. Salary Trend of CEO</vt:lpstr>
      <vt:lpstr> 3. Stock Awards Trend</vt:lpstr>
      <vt:lpstr> 4. Option Awards Trend</vt:lpstr>
      <vt:lpstr> 5. Stock Awards vs Option Awards</vt:lpstr>
      <vt:lpstr> 6. Stock Trading Activity</vt:lpstr>
      <vt:lpstr> 7. Text Mining Using R</vt:lpstr>
      <vt:lpstr> 8. Get the QA data of all filings for KEI</vt:lpstr>
      <vt:lpstr> 9. Word Cloud</vt:lpstr>
      <vt:lpstr> 10. Key Event Indicators</vt:lpstr>
      <vt:lpstr>11.Frequently asked Questions in DEF 14 A</vt:lpstr>
      <vt:lpstr> 12. Key Element Indicators (Continued)</vt:lpstr>
      <vt:lpstr> 13. Summary</vt:lpstr>
      <vt:lpstr> 14. 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Yash Agrawal</cp:lastModifiedBy>
  <cp:revision>521</cp:revision>
  <dcterms:created xsi:type="dcterms:W3CDTF">2015-08-06T17:32:52Z</dcterms:created>
  <dcterms:modified xsi:type="dcterms:W3CDTF">2016-05-02T22:50:19Z</dcterms:modified>
</cp:coreProperties>
</file>