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notesSlides/notesSlide8.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 id="2147483680" r:id="rId2"/>
  </p:sldMasterIdLst>
  <p:notesMasterIdLst>
    <p:notesMasterId r:id="rId22"/>
  </p:notesMasterIdLst>
  <p:handoutMasterIdLst>
    <p:handoutMasterId r:id="rId23"/>
  </p:handoutMasterIdLst>
  <p:sldIdLst>
    <p:sldId id="390" r:id="rId3"/>
    <p:sldId id="471" r:id="rId4"/>
    <p:sldId id="460" r:id="rId5"/>
    <p:sldId id="474" r:id="rId6"/>
    <p:sldId id="461" r:id="rId7"/>
    <p:sldId id="464" r:id="rId8"/>
    <p:sldId id="466" r:id="rId9"/>
    <p:sldId id="467" r:id="rId10"/>
    <p:sldId id="468" r:id="rId11"/>
    <p:sldId id="470" r:id="rId12"/>
    <p:sldId id="475" r:id="rId13"/>
    <p:sldId id="476" r:id="rId14"/>
    <p:sldId id="477" r:id="rId15"/>
    <p:sldId id="478" r:id="rId16"/>
    <p:sldId id="479" r:id="rId17"/>
    <p:sldId id="480" r:id="rId18"/>
    <p:sldId id="481" r:id="rId19"/>
    <p:sldId id="482" r:id="rId20"/>
    <p:sldId id="483" r:id="rId21"/>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yanarayana" initials="s" lastIdx="11" clrIdx="0">
    <p:extLst>
      <p:ext uri="{19B8F6BF-5375-455C-9EA6-DF929625EA0E}">
        <p15:presenceInfo xmlns:p15="http://schemas.microsoft.com/office/powerpoint/2012/main" xmlns="" userId="suryanarayana" providerId="None"/>
      </p:ext>
    </p:extLst>
  </p:cmAuthor>
  <p:cmAuthor id="2" name="Home" initials="H"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69696"/>
    <a:srgbClr val="222222"/>
    <a:srgbClr val="18B2B6"/>
    <a:srgbClr val="0033CC"/>
    <a:srgbClr val="F8F8F8"/>
    <a:srgbClr val="EAEAEA"/>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3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49" autoAdjust="0"/>
    <p:restoredTop sz="89427" autoAdjust="0"/>
  </p:normalViewPr>
  <p:slideViewPr>
    <p:cSldViewPr>
      <p:cViewPr varScale="1">
        <p:scale>
          <a:sx n="65" d="100"/>
          <a:sy n="65" d="100"/>
        </p:scale>
        <p:origin x="-1320" y="24"/>
      </p:cViewPr>
      <p:guideLst>
        <p:guide orient="horz" pos="2160"/>
        <p:guide pos="2880"/>
      </p:guideLst>
    </p:cSldViewPr>
  </p:slideViewPr>
  <p:outlineViewPr>
    <p:cViewPr>
      <p:scale>
        <a:sx n="33" d="100"/>
        <a:sy n="33" d="100"/>
      </p:scale>
      <p:origin x="0" y="40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460" y="-78"/>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ess\Documents\IIT\527%20Data%20Analytics\Assignements\Week14_Assignment_Group_11_TDM_v0.8.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Cristina\Downloads\Week14_Assignment_Group_11_TDM_v0.8.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Cristina\Downloads\Week14_Assignment_Group_11_TDM_v0.7.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latin typeface="Calibri Light" panose="020F0302020204030204" pitchFamily="34" charset="0"/>
              </a:rPr>
              <a:t>Total Words Per</a:t>
            </a:r>
            <a:r>
              <a:rPr lang="en-US" sz="1800" baseline="0" dirty="0">
                <a:latin typeface="Calibri Light" panose="020F0302020204030204" pitchFamily="34" charset="0"/>
              </a:rPr>
              <a:t> Year</a:t>
            </a:r>
            <a:endParaRPr lang="en-US" sz="1800" dirty="0">
              <a:latin typeface="Calibri Light" panose="020F0302020204030204" pitchFamily="34" charset="0"/>
            </a:endParaRPr>
          </a:p>
        </c:rich>
      </c:tx>
      <c:layout/>
      <c:spPr>
        <a:noFill/>
        <a:ln>
          <a:noFill/>
        </a:ln>
        <a:effectLst/>
      </c:spPr>
    </c:title>
    <c:plotArea>
      <c:layout/>
      <c:barChart>
        <c:barDir val="col"/>
        <c:grouping val="clustered"/>
        <c:ser>
          <c:idx val="1"/>
          <c:order val="0"/>
          <c:tx>
            <c:strRef>
              <c:f>MatrixAnalysis!$B$3</c:f>
              <c:strCache>
                <c:ptCount val="1"/>
                <c:pt idx="0">
                  <c:v>Total Words</c:v>
                </c:pt>
              </c:strCache>
            </c:strRef>
          </c:tx>
          <c:spPr>
            <a:solidFill>
              <a:schemeClr val="accent2"/>
            </a:solidFill>
            <a:ln>
              <a:noFill/>
            </a:ln>
            <a:effectLst/>
          </c:spPr>
          <c:cat>
            <c:numRef>
              <c:f>MatrixAnalysis!$A$4:$A$19</c:f>
              <c:numCache>
                <c:formatCode>General</c:formatCode>
                <c:ptCount val="16"/>
                <c:pt idx="0">
                  <c:v>2016</c:v>
                </c:pt>
                <c:pt idx="1">
                  <c:v>2015</c:v>
                </c:pt>
                <c:pt idx="2">
                  <c:v>2014</c:v>
                </c:pt>
                <c:pt idx="3">
                  <c:v>2013</c:v>
                </c:pt>
                <c:pt idx="4">
                  <c:v>2012</c:v>
                </c:pt>
                <c:pt idx="5">
                  <c:v>2011</c:v>
                </c:pt>
                <c:pt idx="6">
                  <c:v>2010</c:v>
                </c:pt>
                <c:pt idx="7">
                  <c:v>2009</c:v>
                </c:pt>
                <c:pt idx="8">
                  <c:v>2008</c:v>
                </c:pt>
                <c:pt idx="9">
                  <c:v>2007</c:v>
                </c:pt>
                <c:pt idx="10">
                  <c:v>2006</c:v>
                </c:pt>
                <c:pt idx="11">
                  <c:v>2005</c:v>
                </c:pt>
                <c:pt idx="12">
                  <c:v>2004</c:v>
                </c:pt>
                <c:pt idx="13">
                  <c:v>2003</c:v>
                </c:pt>
                <c:pt idx="14">
                  <c:v>2002</c:v>
                </c:pt>
                <c:pt idx="15">
                  <c:v>2001</c:v>
                </c:pt>
              </c:numCache>
            </c:numRef>
          </c:cat>
          <c:val>
            <c:numRef>
              <c:f>MatrixAnalysis!$B$4:$B$19</c:f>
              <c:numCache>
                <c:formatCode>General</c:formatCode>
                <c:ptCount val="16"/>
                <c:pt idx="0">
                  <c:v>330</c:v>
                </c:pt>
                <c:pt idx="1">
                  <c:v>330</c:v>
                </c:pt>
                <c:pt idx="2">
                  <c:v>330</c:v>
                </c:pt>
                <c:pt idx="3">
                  <c:v>326</c:v>
                </c:pt>
                <c:pt idx="4">
                  <c:v>326</c:v>
                </c:pt>
                <c:pt idx="5">
                  <c:v>307</c:v>
                </c:pt>
                <c:pt idx="6">
                  <c:v>198</c:v>
                </c:pt>
                <c:pt idx="7">
                  <c:v>198</c:v>
                </c:pt>
                <c:pt idx="8">
                  <c:v>198</c:v>
                </c:pt>
                <c:pt idx="9">
                  <c:v>250</c:v>
                </c:pt>
                <c:pt idx="10">
                  <c:v>450</c:v>
                </c:pt>
                <c:pt idx="12">
                  <c:v>276</c:v>
                </c:pt>
                <c:pt idx="13">
                  <c:v>330</c:v>
                </c:pt>
                <c:pt idx="14">
                  <c:v>361</c:v>
                </c:pt>
                <c:pt idx="15">
                  <c:v>429</c:v>
                </c:pt>
              </c:numCache>
            </c:numRef>
          </c:val>
          <c:extLst xmlns:c16r2="http://schemas.microsoft.com/office/drawing/2015/06/chart">
            <c:ext xmlns:c16="http://schemas.microsoft.com/office/drawing/2014/chart" uri="{C3380CC4-5D6E-409C-BE32-E72D297353CC}">
              <c16:uniqueId val="{00000000-5BCA-4394-B61A-4BB2678B39FD}"/>
            </c:ext>
          </c:extLst>
        </c:ser>
        <c:dLbls/>
        <c:gapWidth val="219"/>
        <c:overlap val="-27"/>
        <c:axId val="47450752"/>
        <c:axId val="47477504"/>
        <c:extLst xmlns:c16r2="http://schemas.microsoft.com/office/drawing/2015/06/chart">
          <c:ext xmlns:c15="http://schemas.microsoft.com/office/drawing/2012/chart" uri="{02D57815-91ED-43cb-92C2-25804820EDAC}">
            <c15:filteredBarSeries>
              <c15:ser>
                <c:idx val="0"/>
                <c:order val="0"/>
                <c:tx>
                  <c:strRef>
                    <c:extLst>
                      <c:ext uri="{02D57815-91ED-43cb-92C2-25804820EDAC}">
                        <c15:formulaRef>
                          <c15:sqref>MatrixAnalysis!$A$3</c15:sqref>
                        </c15:formulaRef>
                      </c:ext>
                    </c:extLst>
                    <c:strCache>
                      <c:ptCount val="1"/>
                      <c:pt idx="0">
                        <c:v>Year</c:v>
                      </c:pt>
                    </c:strCache>
                  </c:strRef>
                </c:tx>
                <c:spPr>
                  <a:solidFill>
                    <a:schemeClr val="accent1"/>
                  </a:solidFill>
                  <a:ln>
                    <a:noFill/>
                  </a:ln>
                  <a:effectLst/>
                </c:spPr>
                <c:invertIfNegative val="0"/>
                <c:cat>
                  <c:numRef>
                    <c:extLst>
                      <c:ext uri="{02D57815-91ED-43cb-92C2-25804820EDAC}">
                        <c15:formulaRef>
                          <c15:sqref>MatrixAnalysis!$A$4:$A$19</c15:sqref>
                        </c15:formulaRef>
                      </c:ext>
                    </c:extLst>
                    <c:numCache>
                      <c:formatCode>General</c:formatCode>
                      <c:ptCount val="16"/>
                      <c:pt idx="0">
                        <c:v>2016</c:v>
                      </c:pt>
                      <c:pt idx="1">
                        <c:v>2015</c:v>
                      </c:pt>
                      <c:pt idx="2">
                        <c:v>2014</c:v>
                      </c:pt>
                      <c:pt idx="3">
                        <c:v>2013</c:v>
                      </c:pt>
                      <c:pt idx="4">
                        <c:v>2012</c:v>
                      </c:pt>
                      <c:pt idx="5">
                        <c:v>2011</c:v>
                      </c:pt>
                      <c:pt idx="6">
                        <c:v>2010</c:v>
                      </c:pt>
                      <c:pt idx="7">
                        <c:v>2009</c:v>
                      </c:pt>
                      <c:pt idx="8">
                        <c:v>2008</c:v>
                      </c:pt>
                      <c:pt idx="9">
                        <c:v>2007</c:v>
                      </c:pt>
                      <c:pt idx="10">
                        <c:v>2006</c:v>
                      </c:pt>
                      <c:pt idx="11">
                        <c:v>2005</c:v>
                      </c:pt>
                      <c:pt idx="12">
                        <c:v>2004</c:v>
                      </c:pt>
                      <c:pt idx="13">
                        <c:v>2003</c:v>
                      </c:pt>
                      <c:pt idx="14">
                        <c:v>2002</c:v>
                      </c:pt>
                      <c:pt idx="15">
                        <c:v>2001</c:v>
                      </c:pt>
                    </c:numCache>
                  </c:numRef>
                </c:cat>
                <c:val>
                  <c:numRef>
                    <c:extLst>
                      <c:ext uri="{02D57815-91ED-43cb-92C2-25804820EDAC}">
                        <c15:formulaRef>
                          <c15:sqref>MatrixAnalysis!$A$4:$A$19</c15:sqref>
                        </c15:formulaRef>
                      </c:ext>
                    </c:extLst>
                    <c:numCache>
                      <c:formatCode>General</c:formatCode>
                      <c:ptCount val="16"/>
                      <c:pt idx="0">
                        <c:v>2016</c:v>
                      </c:pt>
                      <c:pt idx="1">
                        <c:v>2015</c:v>
                      </c:pt>
                      <c:pt idx="2">
                        <c:v>2014</c:v>
                      </c:pt>
                      <c:pt idx="3">
                        <c:v>2013</c:v>
                      </c:pt>
                      <c:pt idx="4">
                        <c:v>2012</c:v>
                      </c:pt>
                      <c:pt idx="5">
                        <c:v>2011</c:v>
                      </c:pt>
                      <c:pt idx="6">
                        <c:v>2010</c:v>
                      </c:pt>
                      <c:pt idx="7">
                        <c:v>2009</c:v>
                      </c:pt>
                      <c:pt idx="8">
                        <c:v>2008</c:v>
                      </c:pt>
                      <c:pt idx="9">
                        <c:v>2007</c:v>
                      </c:pt>
                      <c:pt idx="10">
                        <c:v>2006</c:v>
                      </c:pt>
                      <c:pt idx="11">
                        <c:v>2005</c:v>
                      </c:pt>
                      <c:pt idx="12">
                        <c:v>2004</c:v>
                      </c:pt>
                      <c:pt idx="13">
                        <c:v>2003</c:v>
                      </c:pt>
                      <c:pt idx="14">
                        <c:v>2002</c:v>
                      </c:pt>
                      <c:pt idx="15">
                        <c:v>2001</c:v>
                      </c:pt>
                    </c:numCache>
                  </c:numRef>
                </c:val>
                <c:extLst>
                  <c:ext xmlns:c16="http://schemas.microsoft.com/office/drawing/2014/chart" uri="{C3380CC4-5D6E-409C-BE32-E72D297353CC}">
                    <c16:uniqueId val="{00000001-5BCA-4394-B61A-4BB2678B39FD}"/>
                  </c:ext>
                </c:extLst>
              </c15:ser>
            </c15:filteredBarSeries>
          </c:ext>
        </c:extLst>
      </c:barChart>
      <c:catAx>
        <c:axId val="47450752"/>
        <c:scaling>
          <c:orientation val="minMax"/>
        </c:scaling>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latin typeface="Calibri Light" panose="020F0302020204030204" pitchFamily="34" charset="0"/>
                  </a:rPr>
                  <a:t>Year</a:t>
                </a:r>
                <a:endParaRPr lang="en-US" dirty="0">
                  <a:latin typeface="Calibri Light" panose="020F0302020204030204" pitchFamily="34" charset="0"/>
                </a:endParaRPr>
              </a:p>
            </c:rich>
          </c:tx>
          <c:layout/>
          <c:spPr>
            <a:noFill/>
            <a:ln>
              <a:noFill/>
            </a:ln>
            <a:effectLst/>
          </c:spPr>
        </c:title>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477504"/>
        <c:crosses val="autoZero"/>
        <c:auto val="1"/>
        <c:lblAlgn val="ctr"/>
        <c:lblOffset val="100"/>
      </c:catAx>
      <c:valAx>
        <c:axId val="47477504"/>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50" dirty="0">
                    <a:latin typeface="Calibri Light" panose="020F0302020204030204" pitchFamily="34" charset="0"/>
                  </a:rPr>
                  <a:t>Total Number</a:t>
                </a:r>
              </a:p>
            </c:rich>
          </c:tx>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450752"/>
        <c:crosses val="autoZero"/>
        <c:crossBetween val="between"/>
      </c:valAx>
      <c:spPr>
        <a:noFill/>
        <a:ln>
          <a:noFill/>
        </a:ln>
        <a:effectLst/>
      </c:spPr>
    </c:plotArea>
    <c:plotVisOnly val="1"/>
    <c:dispBlanksAs val="gap"/>
  </c:chart>
  <c:spPr>
    <a:noFill/>
    <a:ln>
      <a:noFill/>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style val="4"/>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Most</a:t>
            </a:r>
            <a:r>
              <a:rPr lang="en-US" baseline="0"/>
              <a:t> Common Words</a:t>
            </a:r>
            <a:endParaRPr lang="en-US"/>
          </a:p>
        </c:rich>
      </c:tx>
      <c:layout/>
      <c:spPr>
        <a:noFill/>
        <a:ln>
          <a:noFill/>
        </a:ln>
        <a:effectLst/>
      </c:spPr>
    </c:title>
    <c:plotArea>
      <c:layout/>
      <c:barChart>
        <c:barDir val="col"/>
        <c:grouping val="clustered"/>
        <c:ser>
          <c:idx val="0"/>
          <c:order val="0"/>
          <c:spPr>
            <a:solidFill>
              <a:schemeClr val="accent2"/>
            </a:solidFill>
            <a:ln>
              <a:noFill/>
            </a:ln>
            <a:effectLst/>
          </c:spPr>
          <c:cat>
            <c:strRef>
              <c:f>'[Week14_Assignment_Group_11_TDM_v0.8.xlsx]Pivot Table'!$D$3:$D$12</c:f>
              <c:strCache>
                <c:ptCount val="10"/>
                <c:pt idx="0">
                  <c:v>vote</c:v>
                </c:pt>
                <c:pt idx="1">
                  <c:v>proxi</c:v>
                </c:pt>
                <c:pt idx="2">
                  <c:v>meet</c:v>
                </c:pt>
                <c:pt idx="3">
                  <c:v>annual</c:v>
                </c:pt>
                <c:pt idx="4">
                  <c:v>director</c:v>
                </c:pt>
                <c:pt idx="5">
                  <c:v>share</c:v>
                </c:pt>
                <c:pt idx="6">
                  <c:v>record</c:v>
                </c:pt>
                <c:pt idx="7">
                  <c:v>exelon</c:v>
                </c:pt>
                <c:pt idx="8">
                  <c:v>corpor</c:v>
                </c:pt>
                <c:pt idx="9">
                  <c:v>receiv</c:v>
                </c:pt>
              </c:strCache>
            </c:strRef>
          </c:cat>
          <c:val>
            <c:numRef>
              <c:f>'[Week14_Assignment_Group_11_TDM_v0.8.xlsx]Pivot Table'!$E$3:$E$12</c:f>
              <c:numCache>
                <c:formatCode>General</c:formatCode>
                <c:ptCount val="10"/>
                <c:pt idx="0">
                  <c:v>794</c:v>
                </c:pt>
                <c:pt idx="1">
                  <c:v>632</c:v>
                </c:pt>
                <c:pt idx="2">
                  <c:v>516</c:v>
                </c:pt>
                <c:pt idx="3">
                  <c:v>439</c:v>
                </c:pt>
                <c:pt idx="4">
                  <c:v>271</c:v>
                </c:pt>
                <c:pt idx="5">
                  <c:v>256</c:v>
                </c:pt>
                <c:pt idx="6">
                  <c:v>236</c:v>
                </c:pt>
                <c:pt idx="7">
                  <c:v>232</c:v>
                </c:pt>
                <c:pt idx="8">
                  <c:v>211</c:v>
                </c:pt>
                <c:pt idx="9">
                  <c:v>209</c:v>
                </c:pt>
              </c:numCache>
            </c:numRef>
          </c:val>
          <c:extLst xmlns:c16r2="http://schemas.microsoft.com/office/drawing/2015/06/chart">
            <c:ext xmlns:c16="http://schemas.microsoft.com/office/drawing/2014/chart" uri="{C3380CC4-5D6E-409C-BE32-E72D297353CC}">
              <c16:uniqueId val="{00000000-4DC2-45F8-B699-23820F5B33C5}"/>
            </c:ext>
          </c:extLst>
        </c:ser>
        <c:dLbls/>
        <c:gapWidth val="219"/>
        <c:overlap val="-27"/>
        <c:axId val="71075328"/>
        <c:axId val="71866240"/>
      </c:barChart>
      <c:catAx>
        <c:axId val="71075328"/>
        <c:scaling>
          <c:orientation val="minMax"/>
        </c:scaling>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Words</a:t>
                </a:r>
              </a:p>
            </c:rich>
          </c:tx>
          <c:layout/>
          <c:spPr>
            <a:noFill/>
            <a:ln>
              <a:noFill/>
            </a:ln>
            <a:effectLst/>
          </c:spPr>
        </c:title>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866240"/>
        <c:crosses val="autoZero"/>
        <c:auto val="1"/>
        <c:lblAlgn val="ctr"/>
        <c:lblOffset val="100"/>
      </c:catAx>
      <c:valAx>
        <c:axId val="71866240"/>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075328"/>
        <c:crosses val="autoZero"/>
        <c:crossBetween val="between"/>
      </c:valAx>
      <c:spPr>
        <a:noFill/>
        <a:ln>
          <a:noFill/>
        </a:ln>
        <a:effectLst/>
      </c:spPr>
    </c:plotArea>
    <c:plotVisOnly val="1"/>
    <c:dispBlanksAs val="gap"/>
  </c:chart>
  <c:spPr>
    <a:noFill/>
    <a:ln>
      <a:noFill/>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latin typeface="Calibri Light" panose="020F0302020204030204" pitchFamily="34" charset="0"/>
              </a:rPr>
              <a:t>Frequency of the</a:t>
            </a:r>
            <a:r>
              <a:rPr lang="en-US" sz="1800" baseline="0" dirty="0">
                <a:latin typeface="Calibri Light" panose="020F0302020204030204" pitchFamily="34" charset="0"/>
              </a:rPr>
              <a:t> word </a:t>
            </a:r>
            <a:r>
              <a:rPr lang="en-US" sz="1800" baseline="0" dirty="0" smtClean="0">
                <a:latin typeface="Calibri Light" panose="020F0302020204030204" pitchFamily="34" charset="0"/>
              </a:rPr>
              <a:t>“Vote”</a:t>
            </a:r>
            <a:endParaRPr lang="en-US" sz="1800" dirty="0">
              <a:latin typeface="Calibri Light" panose="020F0302020204030204" pitchFamily="34" charset="0"/>
            </a:endParaRPr>
          </a:p>
        </c:rich>
      </c:tx>
      <c:layout/>
      <c:spPr>
        <a:noFill/>
        <a:ln>
          <a:noFill/>
        </a:ln>
        <a:effectLst/>
      </c:spPr>
    </c:title>
    <c:plotArea>
      <c:layout>
        <c:manualLayout>
          <c:layoutTarget val="inner"/>
          <c:xMode val="edge"/>
          <c:yMode val="edge"/>
          <c:x val="0.10100393700787401"/>
          <c:y val="0.1175579868158938"/>
          <c:w val="0.87717066616672934"/>
          <c:h val="0.74115942211134245"/>
        </c:manualLayout>
      </c:layout>
      <c:barChart>
        <c:barDir val="col"/>
        <c:grouping val="clustered"/>
        <c:ser>
          <c:idx val="1"/>
          <c:order val="0"/>
          <c:tx>
            <c:strRef>
              <c:f>[Week14_Assignment_Group_11_TDM_v0.7.xlsx]Results!$C$36</c:f>
              <c:strCache>
                <c:ptCount val="1"/>
                <c:pt idx="0">
                  <c:v>Frequency</c:v>
                </c:pt>
              </c:strCache>
            </c:strRef>
          </c:tx>
          <c:spPr>
            <a:solidFill>
              <a:schemeClr val="accent2"/>
            </a:solidFill>
            <a:ln>
              <a:noFill/>
            </a:ln>
            <a:effectLst/>
          </c:spPr>
          <c:cat>
            <c:numRef>
              <c:f>[Week14_Assignment_Group_11_TDM_v0.7.xlsx]Results!$B$37:$B$52</c:f>
              <c:numCache>
                <c:formatCode>General</c:formatCode>
                <c:ptCount val="16"/>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numCache>
            </c:numRef>
          </c:cat>
          <c:val>
            <c:numRef>
              <c:f>[Week14_Assignment_Group_11_TDM_v0.7.xlsx]Results!$C$37:$C$52</c:f>
              <c:numCache>
                <c:formatCode>General</c:formatCode>
                <c:ptCount val="16"/>
                <c:pt idx="0">
                  <c:v>40</c:v>
                </c:pt>
                <c:pt idx="1">
                  <c:v>22</c:v>
                </c:pt>
                <c:pt idx="2">
                  <c:v>21</c:v>
                </c:pt>
                <c:pt idx="3">
                  <c:v>18</c:v>
                </c:pt>
                <c:pt idx="4">
                  <c:v>0</c:v>
                </c:pt>
                <c:pt idx="5">
                  <c:v>39</c:v>
                </c:pt>
                <c:pt idx="6">
                  <c:v>16</c:v>
                </c:pt>
                <c:pt idx="7">
                  <c:v>43</c:v>
                </c:pt>
                <c:pt idx="8">
                  <c:v>76</c:v>
                </c:pt>
                <c:pt idx="9">
                  <c:v>46</c:v>
                </c:pt>
                <c:pt idx="10">
                  <c:v>49</c:v>
                </c:pt>
                <c:pt idx="11">
                  <c:v>52</c:v>
                </c:pt>
                <c:pt idx="12">
                  <c:v>156</c:v>
                </c:pt>
                <c:pt idx="13">
                  <c:v>55</c:v>
                </c:pt>
                <c:pt idx="14">
                  <c:v>57</c:v>
                </c:pt>
                <c:pt idx="15">
                  <c:v>52</c:v>
                </c:pt>
              </c:numCache>
            </c:numRef>
          </c:val>
          <c:extLst xmlns:c16r2="http://schemas.microsoft.com/office/drawing/2015/06/chart">
            <c:ext xmlns:c16="http://schemas.microsoft.com/office/drawing/2014/chart" uri="{C3380CC4-5D6E-409C-BE32-E72D297353CC}">
              <c16:uniqueId val="{00000001-74C0-4C56-92EF-D505BD17FB29}"/>
            </c:ext>
          </c:extLst>
        </c:ser>
        <c:dLbls/>
        <c:gapWidth val="219"/>
        <c:overlap val="-27"/>
        <c:axId val="47878528"/>
        <c:axId val="47880448"/>
        <c:extLst xmlns:c16r2="http://schemas.microsoft.com/office/drawing/2015/06/chart">
          <c:ext xmlns:c15="http://schemas.microsoft.com/office/drawing/2012/chart" uri="{02D57815-91ED-43cb-92C2-25804820EDAC}">
            <c15:filteredBarSeries>
              <c15:ser>
                <c:idx val="0"/>
                <c:order val="0"/>
                <c:tx>
                  <c:strRef>
                    <c:extLst>
                      <c:ext uri="{02D57815-91ED-43cb-92C2-25804820EDAC}">
                        <c15:formulaRef>
                          <c15:sqref>[Week14_Assignment_Group_11_TDM_v0.7.xlsx]Results!$B$36</c15:sqref>
                        </c15:formulaRef>
                      </c:ext>
                    </c:extLst>
                    <c:strCache>
                      <c:ptCount val="1"/>
                      <c:pt idx="0">
                        <c:v>Year</c:v>
                      </c:pt>
                    </c:strCache>
                  </c:strRef>
                </c:tx>
                <c:spPr>
                  <a:solidFill>
                    <a:schemeClr val="accent1"/>
                  </a:solidFill>
                  <a:ln>
                    <a:noFill/>
                  </a:ln>
                  <a:effectLst/>
                </c:spPr>
                <c:invertIfNegative val="0"/>
                <c:cat>
                  <c:numRef>
                    <c:extLst>
                      <c:ext uri="{02D57815-91ED-43cb-92C2-25804820EDAC}">
                        <c15:formulaRef>
                          <c15:sqref>[Week14_Assignment_Group_11_TDM_v0.7.xlsx]Results!$B$37:$B$52</c15:sqref>
                        </c15:formulaRef>
                      </c:ext>
                    </c:extLst>
                    <c:numCache>
                      <c:formatCode>General</c:formatCode>
                      <c:ptCount val="16"/>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numCache>
                  </c:numRef>
                </c:cat>
                <c:val>
                  <c:numRef>
                    <c:extLst>
                      <c:ext uri="{02D57815-91ED-43cb-92C2-25804820EDAC}">
                        <c15:formulaRef>
                          <c15:sqref>[Week14_Assignment_Group_11_TDM_v0.7.xlsx]Results!$B$37:$B$52</c15:sqref>
                        </c15:formulaRef>
                      </c:ext>
                    </c:extLst>
                    <c:numCache>
                      <c:formatCode>General</c:formatCode>
                      <c:ptCount val="16"/>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numCache>
                  </c:numRef>
                </c:val>
                <c:extLst>
                  <c:ext xmlns:c16="http://schemas.microsoft.com/office/drawing/2014/chart" uri="{C3380CC4-5D6E-409C-BE32-E72D297353CC}">
                    <c16:uniqueId val="{00000000-74C0-4C56-92EF-D505BD17FB29}"/>
                  </c:ext>
                </c:extLst>
              </c15:ser>
            </c15:filteredBarSeries>
          </c:ext>
        </c:extLst>
      </c:barChart>
      <c:catAx>
        <c:axId val="47878528"/>
        <c:scaling>
          <c:orientation val="minMax"/>
        </c:scaling>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latin typeface="Calibri" panose="020F0502020204030204" pitchFamily="34" charset="0"/>
                  </a:rPr>
                  <a:t>Year</a:t>
                </a:r>
                <a:endParaRPr lang="en-US" dirty="0">
                  <a:latin typeface="Calibri" panose="020F0502020204030204" pitchFamily="34" charset="0"/>
                </a:endParaRPr>
              </a:p>
            </c:rich>
          </c:tx>
          <c:layout/>
          <c:spPr>
            <a:noFill/>
            <a:ln>
              <a:noFill/>
            </a:ln>
            <a:effectLst/>
          </c:spPr>
        </c:title>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80448"/>
        <c:crosses val="autoZero"/>
        <c:auto val="1"/>
        <c:lblAlgn val="ctr"/>
        <c:lblOffset val="100"/>
      </c:catAx>
      <c:valAx>
        <c:axId val="47880448"/>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dirty="0">
                    <a:latin typeface="Calibri" panose="020F0502020204030204" pitchFamily="34" charset="0"/>
                  </a:rPr>
                  <a:t>Frequency</a:t>
                </a:r>
                <a:endParaRPr lang="en-US" sz="1100" dirty="0">
                  <a:latin typeface="Calibri" panose="020F0502020204030204" pitchFamily="34" charset="0"/>
                </a:endParaRPr>
              </a:p>
            </c:rich>
          </c:tx>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78528"/>
        <c:crosses val="autoZero"/>
        <c:crossBetween val="between"/>
      </c:valAx>
      <c:spPr>
        <a:noFill/>
        <a:ln>
          <a:noFill/>
        </a:ln>
        <a:effectLst/>
      </c:spPr>
    </c:plotArea>
    <c:plotVisOnly val="1"/>
    <c:dispBlanksAs val="gap"/>
  </c:chart>
  <c:spPr>
    <a:noFill/>
    <a:ln>
      <a:noFill/>
    </a:ln>
    <a:effectLst/>
  </c:spPr>
  <c:txPr>
    <a:bodyPr/>
    <a:lstStyle/>
    <a:p>
      <a:pPr>
        <a:defRPr/>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BF4EEF-81B4-4966-971D-F796BA80D563}"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GB"/>
        </a:p>
      </dgm:t>
    </dgm:pt>
    <dgm:pt modelId="{3F9B1BE9-EC89-42DA-BE3F-8A1B4B5635E6}">
      <dgm:prSet custT="1"/>
      <dgm:spPr/>
      <dgm:t>
        <a:bodyPr/>
        <a:lstStyle/>
        <a:p>
          <a:pPr rtl="0"/>
          <a:r>
            <a:rPr lang="en-GB" sz="2400" b="1" dirty="0" smtClean="0"/>
            <a:t>Introduction</a:t>
          </a:r>
          <a:endParaRPr lang="en-GB" sz="2400" b="1" dirty="0"/>
        </a:p>
      </dgm:t>
    </dgm:pt>
    <dgm:pt modelId="{917C06A0-CD6F-4C9F-9BC1-D1FB6031E9B1}" type="parTrans" cxnId="{4108F838-F200-4725-AC6A-B107DD095799}">
      <dgm:prSet/>
      <dgm:spPr/>
      <dgm:t>
        <a:bodyPr/>
        <a:lstStyle/>
        <a:p>
          <a:endParaRPr lang="en-GB"/>
        </a:p>
      </dgm:t>
    </dgm:pt>
    <dgm:pt modelId="{06FD1317-2613-4206-8CAA-BC6DA2C6201D}" type="sibTrans" cxnId="{4108F838-F200-4725-AC6A-B107DD095799}">
      <dgm:prSet/>
      <dgm:spPr/>
      <dgm:t>
        <a:bodyPr/>
        <a:lstStyle/>
        <a:p>
          <a:endParaRPr lang="en-GB"/>
        </a:p>
      </dgm:t>
    </dgm:pt>
    <dgm:pt modelId="{2238AFD7-8051-405E-A98B-9E43573BB719}">
      <dgm:prSet custT="1"/>
      <dgm:spPr/>
      <dgm:t>
        <a:bodyPr/>
        <a:lstStyle/>
        <a:p>
          <a:pPr rtl="0"/>
          <a:r>
            <a:rPr lang="en-GB" sz="2400" b="1" dirty="0" smtClean="0"/>
            <a:t>Company Background</a:t>
          </a:r>
          <a:endParaRPr lang="en-GB" sz="2400" b="1" dirty="0"/>
        </a:p>
      </dgm:t>
    </dgm:pt>
    <dgm:pt modelId="{BBB26CD7-BC74-486F-A0B4-B4B0D3746237}" type="parTrans" cxnId="{EEFF08D1-1C2B-4B41-B3B7-8B9183F300C6}">
      <dgm:prSet/>
      <dgm:spPr/>
      <dgm:t>
        <a:bodyPr/>
        <a:lstStyle/>
        <a:p>
          <a:endParaRPr lang="en-GB"/>
        </a:p>
      </dgm:t>
    </dgm:pt>
    <dgm:pt modelId="{6C1E8822-F276-4F00-89CF-709605CEC6B0}" type="sibTrans" cxnId="{EEFF08D1-1C2B-4B41-B3B7-8B9183F300C6}">
      <dgm:prSet/>
      <dgm:spPr/>
      <dgm:t>
        <a:bodyPr/>
        <a:lstStyle/>
        <a:p>
          <a:endParaRPr lang="en-GB"/>
        </a:p>
      </dgm:t>
    </dgm:pt>
    <dgm:pt modelId="{DD608E84-4D50-4E03-A7BD-A03CD8E4D5B6}">
      <dgm:prSet custT="1"/>
      <dgm:spPr/>
      <dgm:t>
        <a:bodyPr/>
        <a:lstStyle/>
        <a:p>
          <a:pPr rtl="0"/>
          <a:r>
            <a:rPr lang="en-GB" sz="2400" b="1" dirty="0" smtClean="0"/>
            <a:t>Analysis Approach </a:t>
          </a:r>
          <a:endParaRPr lang="en-GB" sz="2400" b="1" dirty="0"/>
        </a:p>
      </dgm:t>
    </dgm:pt>
    <dgm:pt modelId="{E9B71EA8-C933-48D0-8431-74F90F124499}" type="parTrans" cxnId="{2FC9774C-0F15-4094-8CB8-B33BC080A1CD}">
      <dgm:prSet/>
      <dgm:spPr/>
      <dgm:t>
        <a:bodyPr/>
        <a:lstStyle/>
        <a:p>
          <a:endParaRPr lang="en-GB"/>
        </a:p>
      </dgm:t>
    </dgm:pt>
    <dgm:pt modelId="{B1663FAB-F1C0-4BB8-B069-90FEE3289778}" type="sibTrans" cxnId="{2FC9774C-0F15-4094-8CB8-B33BC080A1CD}">
      <dgm:prSet/>
      <dgm:spPr/>
      <dgm:t>
        <a:bodyPr/>
        <a:lstStyle/>
        <a:p>
          <a:endParaRPr lang="en-GB"/>
        </a:p>
      </dgm:t>
    </dgm:pt>
    <dgm:pt modelId="{6C1FA906-466C-4FF3-9B81-C756B7FB2911}">
      <dgm:prSet custT="1"/>
      <dgm:spPr/>
      <dgm:t>
        <a:bodyPr/>
        <a:lstStyle/>
        <a:p>
          <a:pPr rtl="0"/>
          <a:r>
            <a:rPr lang="en-GB" sz="2400" b="1" dirty="0" smtClean="0"/>
            <a:t>Findings</a:t>
          </a:r>
          <a:endParaRPr lang="en-GB" sz="2400" b="1" dirty="0"/>
        </a:p>
      </dgm:t>
    </dgm:pt>
    <dgm:pt modelId="{30D0BA4C-5A10-481A-8CDC-9229B5296125}" type="parTrans" cxnId="{BB99BCB8-32CA-401D-86A1-036EC8C731CE}">
      <dgm:prSet/>
      <dgm:spPr/>
      <dgm:t>
        <a:bodyPr/>
        <a:lstStyle/>
        <a:p>
          <a:endParaRPr lang="en-GB"/>
        </a:p>
      </dgm:t>
    </dgm:pt>
    <dgm:pt modelId="{2BC496EC-B3B3-49A9-B97A-1010E32DC5F4}" type="sibTrans" cxnId="{BB99BCB8-32CA-401D-86A1-036EC8C731CE}">
      <dgm:prSet/>
      <dgm:spPr/>
      <dgm:t>
        <a:bodyPr/>
        <a:lstStyle/>
        <a:p>
          <a:endParaRPr lang="en-GB"/>
        </a:p>
      </dgm:t>
    </dgm:pt>
    <dgm:pt modelId="{7799E765-AF31-4F4C-AF73-0F86AA4EDBD8}">
      <dgm:prSet/>
      <dgm:spPr/>
      <dgm:t>
        <a:bodyPr/>
        <a:lstStyle/>
        <a:p>
          <a:pPr rtl="0"/>
          <a:r>
            <a:rPr lang="en-GB" b="1" smtClean="0"/>
            <a:t>Corpus Analysis – Term Document Matrix</a:t>
          </a:r>
          <a:endParaRPr lang="en-GB" b="1" dirty="0"/>
        </a:p>
      </dgm:t>
    </dgm:pt>
    <dgm:pt modelId="{56FF6179-06A2-461B-A1FB-1CC74A0D637A}" type="parTrans" cxnId="{C21D0FD9-2A02-4DD7-B3C7-AFAFDDCC3657}">
      <dgm:prSet/>
      <dgm:spPr/>
      <dgm:t>
        <a:bodyPr/>
        <a:lstStyle/>
        <a:p>
          <a:endParaRPr lang="en-IN"/>
        </a:p>
      </dgm:t>
    </dgm:pt>
    <dgm:pt modelId="{43B4892C-EC73-4058-BB1A-0F2BBCAE4E7B}" type="sibTrans" cxnId="{C21D0FD9-2A02-4DD7-B3C7-AFAFDDCC3657}">
      <dgm:prSet/>
      <dgm:spPr/>
      <dgm:t>
        <a:bodyPr/>
        <a:lstStyle/>
        <a:p>
          <a:endParaRPr lang="en-IN"/>
        </a:p>
      </dgm:t>
    </dgm:pt>
    <dgm:pt modelId="{6DEFB5D3-FDBD-4C04-ACE0-7C4C07BDBCC5}">
      <dgm:prSet/>
      <dgm:spPr/>
      <dgm:t>
        <a:bodyPr/>
        <a:lstStyle/>
        <a:p>
          <a:pPr rtl="0"/>
          <a:r>
            <a:rPr lang="en-GB" b="1" dirty="0" smtClean="0"/>
            <a:t>Conclusion</a:t>
          </a:r>
          <a:endParaRPr lang="en-GB" b="1" dirty="0"/>
        </a:p>
      </dgm:t>
    </dgm:pt>
    <dgm:pt modelId="{0348D7CD-0066-43D6-8B57-5F2F15D1EE44}" type="parTrans" cxnId="{C2FB83CB-0350-4CB5-BD67-E8F3767889BD}">
      <dgm:prSet/>
      <dgm:spPr/>
      <dgm:t>
        <a:bodyPr/>
        <a:lstStyle/>
        <a:p>
          <a:endParaRPr lang="en-IN"/>
        </a:p>
      </dgm:t>
    </dgm:pt>
    <dgm:pt modelId="{EB3D6D47-3300-4DAE-A946-4C84D1C7AF2E}" type="sibTrans" cxnId="{C2FB83CB-0350-4CB5-BD67-E8F3767889BD}">
      <dgm:prSet/>
      <dgm:spPr/>
      <dgm:t>
        <a:bodyPr/>
        <a:lstStyle/>
        <a:p>
          <a:endParaRPr lang="en-IN"/>
        </a:p>
      </dgm:t>
    </dgm:pt>
    <dgm:pt modelId="{A611490C-7246-48FE-BF6C-7CF118DA1B31}" type="pres">
      <dgm:prSet presAssocID="{BEBF4EEF-81B4-4966-971D-F796BA80D563}" presName="linear" presStyleCnt="0">
        <dgm:presLayoutVars>
          <dgm:animLvl val="lvl"/>
          <dgm:resizeHandles val="exact"/>
        </dgm:presLayoutVars>
      </dgm:prSet>
      <dgm:spPr/>
      <dgm:t>
        <a:bodyPr/>
        <a:lstStyle/>
        <a:p>
          <a:endParaRPr lang="en-GB"/>
        </a:p>
      </dgm:t>
    </dgm:pt>
    <dgm:pt modelId="{AF2C4F7E-CD01-491C-96AE-8D4DEDB70A8F}" type="pres">
      <dgm:prSet presAssocID="{3F9B1BE9-EC89-42DA-BE3F-8A1B4B5635E6}" presName="parentText" presStyleLbl="node1" presStyleIdx="0" presStyleCnt="6">
        <dgm:presLayoutVars>
          <dgm:chMax val="0"/>
          <dgm:bulletEnabled val="1"/>
        </dgm:presLayoutVars>
      </dgm:prSet>
      <dgm:spPr/>
      <dgm:t>
        <a:bodyPr/>
        <a:lstStyle/>
        <a:p>
          <a:endParaRPr lang="en-GB"/>
        </a:p>
      </dgm:t>
    </dgm:pt>
    <dgm:pt modelId="{C06821F8-EA4E-4D77-8245-E3320735C20B}" type="pres">
      <dgm:prSet presAssocID="{06FD1317-2613-4206-8CAA-BC6DA2C6201D}" presName="spacer" presStyleCnt="0"/>
      <dgm:spPr/>
      <dgm:t>
        <a:bodyPr/>
        <a:lstStyle/>
        <a:p>
          <a:endParaRPr lang="en-GB"/>
        </a:p>
      </dgm:t>
    </dgm:pt>
    <dgm:pt modelId="{2F1752C3-6646-4AAE-99B6-733CAB17555A}" type="pres">
      <dgm:prSet presAssocID="{2238AFD7-8051-405E-A98B-9E43573BB719}" presName="parentText" presStyleLbl="node1" presStyleIdx="1" presStyleCnt="6">
        <dgm:presLayoutVars>
          <dgm:chMax val="0"/>
          <dgm:bulletEnabled val="1"/>
        </dgm:presLayoutVars>
      </dgm:prSet>
      <dgm:spPr/>
      <dgm:t>
        <a:bodyPr/>
        <a:lstStyle/>
        <a:p>
          <a:endParaRPr lang="en-GB"/>
        </a:p>
      </dgm:t>
    </dgm:pt>
    <dgm:pt modelId="{45762585-ABC6-473C-9A96-0677454C4BBD}" type="pres">
      <dgm:prSet presAssocID="{6C1E8822-F276-4F00-89CF-709605CEC6B0}" presName="spacer" presStyleCnt="0"/>
      <dgm:spPr/>
      <dgm:t>
        <a:bodyPr/>
        <a:lstStyle/>
        <a:p>
          <a:endParaRPr lang="en-GB"/>
        </a:p>
      </dgm:t>
    </dgm:pt>
    <dgm:pt modelId="{6513D01F-9FCB-4231-A5A0-2D850E404526}" type="pres">
      <dgm:prSet presAssocID="{DD608E84-4D50-4E03-A7BD-A03CD8E4D5B6}" presName="parentText" presStyleLbl="node1" presStyleIdx="2" presStyleCnt="6">
        <dgm:presLayoutVars>
          <dgm:chMax val="0"/>
          <dgm:bulletEnabled val="1"/>
        </dgm:presLayoutVars>
      </dgm:prSet>
      <dgm:spPr/>
      <dgm:t>
        <a:bodyPr/>
        <a:lstStyle/>
        <a:p>
          <a:endParaRPr lang="en-GB"/>
        </a:p>
      </dgm:t>
    </dgm:pt>
    <dgm:pt modelId="{FF3DA730-B35C-4341-8147-983666992F0F}" type="pres">
      <dgm:prSet presAssocID="{B1663FAB-F1C0-4BB8-B069-90FEE3289778}" presName="spacer" presStyleCnt="0"/>
      <dgm:spPr/>
      <dgm:t>
        <a:bodyPr/>
        <a:lstStyle/>
        <a:p>
          <a:endParaRPr lang="en-GB"/>
        </a:p>
      </dgm:t>
    </dgm:pt>
    <dgm:pt modelId="{A99AA0F3-F0C1-45BA-978E-8218D3999989}" type="pres">
      <dgm:prSet presAssocID="{6C1FA906-466C-4FF3-9B81-C756B7FB2911}" presName="parentText" presStyleLbl="node1" presStyleIdx="3" presStyleCnt="6">
        <dgm:presLayoutVars>
          <dgm:chMax val="0"/>
          <dgm:bulletEnabled val="1"/>
        </dgm:presLayoutVars>
      </dgm:prSet>
      <dgm:spPr/>
      <dgm:t>
        <a:bodyPr/>
        <a:lstStyle/>
        <a:p>
          <a:endParaRPr lang="en-GB"/>
        </a:p>
      </dgm:t>
    </dgm:pt>
    <dgm:pt modelId="{F0538CEF-9D6C-4BA6-81B7-83D2978161C7}" type="pres">
      <dgm:prSet presAssocID="{2BC496EC-B3B3-49A9-B97A-1010E32DC5F4}" presName="spacer" presStyleCnt="0"/>
      <dgm:spPr/>
    </dgm:pt>
    <dgm:pt modelId="{B6BCEB0E-3564-4136-9CBC-39999108E01A}" type="pres">
      <dgm:prSet presAssocID="{7799E765-AF31-4F4C-AF73-0F86AA4EDBD8}" presName="parentText" presStyleLbl="node1" presStyleIdx="4" presStyleCnt="6">
        <dgm:presLayoutVars>
          <dgm:chMax val="0"/>
          <dgm:bulletEnabled val="1"/>
        </dgm:presLayoutVars>
      </dgm:prSet>
      <dgm:spPr/>
      <dgm:t>
        <a:bodyPr/>
        <a:lstStyle/>
        <a:p>
          <a:endParaRPr lang="en-US"/>
        </a:p>
      </dgm:t>
    </dgm:pt>
    <dgm:pt modelId="{2B56CF1A-59EE-4D85-A9D5-52B38A3167B2}" type="pres">
      <dgm:prSet presAssocID="{43B4892C-EC73-4058-BB1A-0F2BBCAE4E7B}" presName="spacer" presStyleCnt="0"/>
      <dgm:spPr/>
    </dgm:pt>
    <dgm:pt modelId="{940ED5C0-B96E-4C48-A46F-F1B469C1A9D3}" type="pres">
      <dgm:prSet presAssocID="{6DEFB5D3-FDBD-4C04-ACE0-7C4C07BDBCC5}" presName="parentText" presStyleLbl="node1" presStyleIdx="5" presStyleCnt="6">
        <dgm:presLayoutVars>
          <dgm:chMax val="0"/>
          <dgm:bulletEnabled val="1"/>
        </dgm:presLayoutVars>
      </dgm:prSet>
      <dgm:spPr/>
      <dgm:t>
        <a:bodyPr/>
        <a:lstStyle/>
        <a:p>
          <a:endParaRPr lang="en-US"/>
        </a:p>
      </dgm:t>
    </dgm:pt>
  </dgm:ptLst>
  <dgm:cxnLst>
    <dgm:cxn modelId="{DE8DB77E-A085-46C4-AB01-49A7BD4109B5}" type="presOf" srcId="{BEBF4EEF-81B4-4966-971D-F796BA80D563}" destId="{A611490C-7246-48FE-BF6C-7CF118DA1B31}" srcOrd="0" destOrd="0" presId="urn:microsoft.com/office/officeart/2005/8/layout/vList2"/>
    <dgm:cxn modelId="{4108F838-F200-4725-AC6A-B107DD095799}" srcId="{BEBF4EEF-81B4-4966-971D-F796BA80D563}" destId="{3F9B1BE9-EC89-42DA-BE3F-8A1B4B5635E6}" srcOrd="0" destOrd="0" parTransId="{917C06A0-CD6F-4C9F-9BC1-D1FB6031E9B1}" sibTransId="{06FD1317-2613-4206-8CAA-BC6DA2C6201D}"/>
    <dgm:cxn modelId="{EEFF08D1-1C2B-4B41-B3B7-8B9183F300C6}" srcId="{BEBF4EEF-81B4-4966-971D-F796BA80D563}" destId="{2238AFD7-8051-405E-A98B-9E43573BB719}" srcOrd="1" destOrd="0" parTransId="{BBB26CD7-BC74-486F-A0B4-B4B0D3746237}" sibTransId="{6C1E8822-F276-4F00-89CF-709605CEC6B0}"/>
    <dgm:cxn modelId="{E498F158-4781-4AC9-B56E-FA84027D984E}" type="presOf" srcId="{DD608E84-4D50-4E03-A7BD-A03CD8E4D5B6}" destId="{6513D01F-9FCB-4231-A5A0-2D850E404526}" srcOrd="0" destOrd="0" presId="urn:microsoft.com/office/officeart/2005/8/layout/vList2"/>
    <dgm:cxn modelId="{C21D0FD9-2A02-4DD7-B3C7-AFAFDDCC3657}" srcId="{BEBF4EEF-81B4-4966-971D-F796BA80D563}" destId="{7799E765-AF31-4F4C-AF73-0F86AA4EDBD8}" srcOrd="4" destOrd="0" parTransId="{56FF6179-06A2-461B-A1FB-1CC74A0D637A}" sibTransId="{43B4892C-EC73-4058-BB1A-0F2BBCAE4E7B}"/>
    <dgm:cxn modelId="{7C869391-6B57-4517-A1BF-B62DC15D7A50}" type="presOf" srcId="{6DEFB5D3-FDBD-4C04-ACE0-7C4C07BDBCC5}" destId="{940ED5C0-B96E-4C48-A46F-F1B469C1A9D3}" srcOrd="0" destOrd="0" presId="urn:microsoft.com/office/officeart/2005/8/layout/vList2"/>
    <dgm:cxn modelId="{C0F57AA9-D31D-434B-87E7-C65256293746}" type="presOf" srcId="{7799E765-AF31-4F4C-AF73-0F86AA4EDBD8}" destId="{B6BCEB0E-3564-4136-9CBC-39999108E01A}" srcOrd="0" destOrd="0" presId="urn:microsoft.com/office/officeart/2005/8/layout/vList2"/>
    <dgm:cxn modelId="{4624E43D-DC6F-4039-BEF1-F7B597F2CE73}" type="presOf" srcId="{2238AFD7-8051-405E-A98B-9E43573BB719}" destId="{2F1752C3-6646-4AAE-99B6-733CAB17555A}" srcOrd="0" destOrd="0" presId="urn:microsoft.com/office/officeart/2005/8/layout/vList2"/>
    <dgm:cxn modelId="{2FC9774C-0F15-4094-8CB8-B33BC080A1CD}" srcId="{BEBF4EEF-81B4-4966-971D-F796BA80D563}" destId="{DD608E84-4D50-4E03-A7BD-A03CD8E4D5B6}" srcOrd="2" destOrd="0" parTransId="{E9B71EA8-C933-48D0-8431-74F90F124499}" sibTransId="{B1663FAB-F1C0-4BB8-B069-90FEE3289778}"/>
    <dgm:cxn modelId="{6DF6E836-7419-4808-8C60-904CD058E059}" type="presOf" srcId="{6C1FA906-466C-4FF3-9B81-C756B7FB2911}" destId="{A99AA0F3-F0C1-45BA-978E-8218D3999989}" srcOrd="0" destOrd="0" presId="urn:microsoft.com/office/officeart/2005/8/layout/vList2"/>
    <dgm:cxn modelId="{56F6EEC5-DEC9-4824-B7F3-AE1A3440D5BB}" type="presOf" srcId="{3F9B1BE9-EC89-42DA-BE3F-8A1B4B5635E6}" destId="{AF2C4F7E-CD01-491C-96AE-8D4DEDB70A8F}" srcOrd="0" destOrd="0" presId="urn:microsoft.com/office/officeart/2005/8/layout/vList2"/>
    <dgm:cxn modelId="{C2FB83CB-0350-4CB5-BD67-E8F3767889BD}" srcId="{BEBF4EEF-81B4-4966-971D-F796BA80D563}" destId="{6DEFB5D3-FDBD-4C04-ACE0-7C4C07BDBCC5}" srcOrd="5" destOrd="0" parTransId="{0348D7CD-0066-43D6-8B57-5F2F15D1EE44}" sibTransId="{EB3D6D47-3300-4DAE-A946-4C84D1C7AF2E}"/>
    <dgm:cxn modelId="{BB99BCB8-32CA-401D-86A1-036EC8C731CE}" srcId="{BEBF4EEF-81B4-4966-971D-F796BA80D563}" destId="{6C1FA906-466C-4FF3-9B81-C756B7FB2911}" srcOrd="3" destOrd="0" parTransId="{30D0BA4C-5A10-481A-8CDC-9229B5296125}" sibTransId="{2BC496EC-B3B3-49A9-B97A-1010E32DC5F4}"/>
    <dgm:cxn modelId="{2895882E-7DCA-4B29-B00E-51C2878F4270}" type="presParOf" srcId="{A611490C-7246-48FE-BF6C-7CF118DA1B31}" destId="{AF2C4F7E-CD01-491C-96AE-8D4DEDB70A8F}" srcOrd="0" destOrd="0" presId="urn:microsoft.com/office/officeart/2005/8/layout/vList2"/>
    <dgm:cxn modelId="{78ACD308-C9EA-4184-B086-E96349654654}" type="presParOf" srcId="{A611490C-7246-48FE-BF6C-7CF118DA1B31}" destId="{C06821F8-EA4E-4D77-8245-E3320735C20B}" srcOrd="1" destOrd="0" presId="urn:microsoft.com/office/officeart/2005/8/layout/vList2"/>
    <dgm:cxn modelId="{E55EA675-675E-420D-846D-815EF0F4E46B}" type="presParOf" srcId="{A611490C-7246-48FE-BF6C-7CF118DA1B31}" destId="{2F1752C3-6646-4AAE-99B6-733CAB17555A}" srcOrd="2" destOrd="0" presId="urn:microsoft.com/office/officeart/2005/8/layout/vList2"/>
    <dgm:cxn modelId="{E4B7BCED-CFDF-4683-B151-AC47DFE6CEB3}" type="presParOf" srcId="{A611490C-7246-48FE-BF6C-7CF118DA1B31}" destId="{45762585-ABC6-473C-9A96-0677454C4BBD}" srcOrd="3" destOrd="0" presId="urn:microsoft.com/office/officeart/2005/8/layout/vList2"/>
    <dgm:cxn modelId="{0A2FEC1F-1354-4B0B-8AA9-33DAE7DAAB0A}" type="presParOf" srcId="{A611490C-7246-48FE-BF6C-7CF118DA1B31}" destId="{6513D01F-9FCB-4231-A5A0-2D850E404526}" srcOrd="4" destOrd="0" presId="urn:microsoft.com/office/officeart/2005/8/layout/vList2"/>
    <dgm:cxn modelId="{4C334D77-A948-466B-AD2A-9BDDA222DA7E}" type="presParOf" srcId="{A611490C-7246-48FE-BF6C-7CF118DA1B31}" destId="{FF3DA730-B35C-4341-8147-983666992F0F}" srcOrd="5" destOrd="0" presId="urn:microsoft.com/office/officeart/2005/8/layout/vList2"/>
    <dgm:cxn modelId="{C630F83A-E314-4B9B-ADC5-AA5882A50190}" type="presParOf" srcId="{A611490C-7246-48FE-BF6C-7CF118DA1B31}" destId="{A99AA0F3-F0C1-45BA-978E-8218D3999989}" srcOrd="6" destOrd="0" presId="urn:microsoft.com/office/officeart/2005/8/layout/vList2"/>
    <dgm:cxn modelId="{FD0198E3-974C-4DD2-852E-6E8E386C9DAF}" type="presParOf" srcId="{A611490C-7246-48FE-BF6C-7CF118DA1B31}" destId="{F0538CEF-9D6C-4BA6-81B7-83D2978161C7}" srcOrd="7" destOrd="0" presId="urn:microsoft.com/office/officeart/2005/8/layout/vList2"/>
    <dgm:cxn modelId="{AAC74B6F-2C55-429D-9C72-2077B03A9BED}" type="presParOf" srcId="{A611490C-7246-48FE-BF6C-7CF118DA1B31}" destId="{B6BCEB0E-3564-4136-9CBC-39999108E01A}" srcOrd="8" destOrd="0" presId="urn:microsoft.com/office/officeart/2005/8/layout/vList2"/>
    <dgm:cxn modelId="{F093D599-F5F2-4450-9179-11AFAC89F33D}" type="presParOf" srcId="{A611490C-7246-48FE-BF6C-7CF118DA1B31}" destId="{2B56CF1A-59EE-4D85-A9D5-52B38A3167B2}" srcOrd="9" destOrd="0" presId="urn:microsoft.com/office/officeart/2005/8/layout/vList2"/>
    <dgm:cxn modelId="{CD7D42FF-2E05-4129-B866-06B9B36DB7B3}" type="presParOf" srcId="{A611490C-7246-48FE-BF6C-7CF118DA1B31}" destId="{940ED5C0-B96E-4C48-A46F-F1B469C1A9D3}" srcOrd="1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60304D-C304-47DA-9012-E5113B2F1D5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GB"/>
        </a:p>
      </dgm:t>
    </dgm:pt>
    <dgm:pt modelId="{9B109DC2-0B64-4E63-8B06-F9B13C60C7C3}">
      <dgm:prSet custT="1"/>
      <dgm:spPr/>
      <dgm:t>
        <a:bodyPr/>
        <a:lstStyle/>
        <a:p>
          <a:pPr rtl="0"/>
          <a:r>
            <a:rPr lang="en-US" sz="2400" b="1" dirty="0" smtClean="0"/>
            <a:t>Team-Group 11</a:t>
          </a:r>
          <a:endParaRPr lang="en-GB" sz="2400" b="1" dirty="0"/>
        </a:p>
      </dgm:t>
    </dgm:pt>
    <dgm:pt modelId="{C5267C2D-0952-4220-AF5A-55DA3083EA3A}" type="parTrans" cxnId="{7C9C4DAB-2CE4-4688-80D3-3CB51D21AB17}">
      <dgm:prSet/>
      <dgm:spPr/>
      <dgm:t>
        <a:bodyPr/>
        <a:lstStyle/>
        <a:p>
          <a:endParaRPr lang="en-GB"/>
        </a:p>
      </dgm:t>
    </dgm:pt>
    <dgm:pt modelId="{59A473EE-47EA-40F5-B194-6EA297E95ED1}" type="sibTrans" cxnId="{7C9C4DAB-2CE4-4688-80D3-3CB51D21AB17}">
      <dgm:prSet/>
      <dgm:spPr/>
      <dgm:t>
        <a:bodyPr/>
        <a:lstStyle/>
        <a:p>
          <a:endParaRPr lang="en-GB"/>
        </a:p>
      </dgm:t>
    </dgm:pt>
    <dgm:pt modelId="{2ED8570C-D4E2-4F4A-BBDA-15BC233A7917}">
      <dgm:prSet custT="1"/>
      <dgm:spPr/>
      <dgm:t>
        <a:bodyPr/>
        <a:lstStyle/>
        <a:p>
          <a:pPr rtl="0"/>
          <a:r>
            <a:rPr lang="en-US" sz="1200" dirty="0" smtClean="0"/>
            <a:t>Eugenio Moreno</a:t>
          </a:r>
          <a:endParaRPr lang="en-GB" sz="1200" dirty="0"/>
        </a:p>
      </dgm:t>
    </dgm:pt>
    <dgm:pt modelId="{B976A659-C1A7-4E49-8FE8-BB811218B30B}" type="parTrans" cxnId="{3B4BB809-57B7-4F08-B39B-62E93F9147A5}">
      <dgm:prSet/>
      <dgm:spPr/>
      <dgm:t>
        <a:bodyPr/>
        <a:lstStyle/>
        <a:p>
          <a:endParaRPr lang="en-GB"/>
        </a:p>
      </dgm:t>
    </dgm:pt>
    <dgm:pt modelId="{48FAB1AE-F39E-4E13-888C-30D4B42A8139}" type="sibTrans" cxnId="{3B4BB809-57B7-4F08-B39B-62E93F9147A5}">
      <dgm:prSet/>
      <dgm:spPr/>
      <dgm:t>
        <a:bodyPr/>
        <a:lstStyle/>
        <a:p>
          <a:endParaRPr lang="en-GB"/>
        </a:p>
      </dgm:t>
    </dgm:pt>
    <dgm:pt modelId="{A7B60413-AAD6-4570-A09C-0DE0796C084D}">
      <dgm:prSet custT="1"/>
      <dgm:spPr/>
      <dgm:t>
        <a:bodyPr/>
        <a:lstStyle/>
        <a:p>
          <a:pPr rtl="0"/>
          <a:r>
            <a:rPr lang="en-US" sz="1200" dirty="0" smtClean="0"/>
            <a:t>Jessica </a:t>
          </a:r>
          <a:r>
            <a:rPr lang="en-US" sz="1200" dirty="0" err="1" smtClean="0"/>
            <a:t>Ginesta</a:t>
          </a:r>
          <a:endParaRPr lang="en-GB" sz="1200" dirty="0"/>
        </a:p>
      </dgm:t>
    </dgm:pt>
    <dgm:pt modelId="{9B5A61C1-923D-4801-B069-7491676CCCCD}" type="parTrans" cxnId="{056FFB0D-309D-4F98-B082-020F740D18B8}">
      <dgm:prSet/>
      <dgm:spPr/>
      <dgm:t>
        <a:bodyPr/>
        <a:lstStyle/>
        <a:p>
          <a:endParaRPr lang="en-GB"/>
        </a:p>
      </dgm:t>
    </dgm:pt>
    <dgm:pt modelId="{A88CD624-61B2-4190-9946-03E054E1DDD1}" type="sibTrans" cxnId="{056FFB0D-309D-4F98-B082-020F740D18B8}">
      <dgm:prSet/>
      <dgm:spPr/>
      <dgm:t>
        <a:bodyPr/>
        <a:lstStyle/>
        <a:p>
          <a:endParaRPr lang="en-GB"/>
        </a:p>
      </dgm:t>
    </dgm:pt>
    <dgm:pt modelId="{7A7305B1-51E2-4B10-8B31-5DC7637D7AE9}">
      <dgm:prSet custT="1"/>
      <dgm:spPr/>
      <dgm:t>
        <a:bodyPr/>
        <a:lstStyle/>
        <a:p>
          <a:pPr rtl="0"/>
          <a:r>
            <a:rPr lang="en-US" sz="1200" dirty="0" smtClean="0"/>
            <a:t>Cristina </a:t>
          </a:r>
          <a:r>
            <a:rPr lang="en-US" sz="1200" dirty="0" err="1" smtClean="0"/>
            <a:t>Quiroga</a:t>
          </a:r>
          <a:endParaRPr lang="en-GB" sz="1200" dirty="0"/>
        </a:p>
      </dgm:t>
    </dgm:pt>
    <dgm:pt modelId="{1F787FD2-D466-4DB5-A55E-8A164090C4C6}" type="parTrans" cxnId="{CBD35558-53A4-4DD0-999E-213D96542DD8}">
      <dgm:prSet/>
      <dgm:spPr/>
      <dgm:t>
        <a:bodyPr/>
        <a:lstStyle/>
        <a:p>
          <a:endParaRPr lang="en-GB"/>
        </a:p>
      </dgm:t>
    </dgm:pt>
    <dgm:pt modelId="{C857238F-4044-41AD-BFF4-2F3CC8201314}" type="sibTrans" cxnId="{CBD35558-53A4-4DD0-999E-213D96542DD8}">
      <dgm:prSet/>
      <dgm:spPr/>
      <dgm:t>
        <a:bodyPr/>
        <a:lstStyle/>
        <a:p>
          <a:endParaRPr lang="en-GB"/>
        </a:p>
      </dgm:t>
    </dgm:pt>
    <dgm:pt modelId="{A37D3EB1-6C70-4763-887A-5DEDCEC88497}">
      <dgm:prSet custT="1"/>
      <dgm:spPr/>
      <dgm:t>
        <a:bodyPr/>
        <a:lstStyle/>
        <a:p>
          <a:pPr rtl="0"/>
          <a:r>
            <a:rPr lang="it-IT" sz="1200" dirty="0" smtClean="0"/>
            <a:t>Dinesh Kawatia </a:t>
          </a:r>
          <a:endParaRPr lang="en-GB" sz="1200" dirty="0"/>
        </a:p>
      </dgm:t>
    </dgm:pt>
    <dgm:pt modelId="{094249DA-4747-4E45-92B8-1553C0F17A0D}" type="parTrans" cxnId="{92381752-F4C3-4C81-B1DE-EE029EA4F740}">
      <dgm:prSet/>
      <dgm:spPr/>
      <dgm:t>
        <a:bodyPr/>
        <a:lstStyle/>
        <a:p>
          <a:endParaRPr lang="en-GB"/>
        </a:p>
      </dgm:t>
    </dgm:pt>
    <dgm:pt modelId="{E921B312-BFEF-4FB5-AED6-1765FADF8B51}" type="sibTrans" cxnId="{92381752-F4C3-4C81-B1DE-EE029EA4F740}">
      <dgm:prSet/>
      <dgm:spPr/>
      <dgm:t>
        <a:bodyPr/>
        <a:lstStyle/>
        <a:p>
          <a:endParaRPr lang="en-GB"/>
        </a:p>
      </dgm:t>
    </dgm:pt>
    <dgm:pt modelId="{958CA6B7-D4DB-4CDE-AFD2-D473B1D52B45}">
      <dgm:prSet custT="1"/>
      <dgm:spPr/>
      <dgm:t>
        <a:bodyPr/>
        <a:lstStyle/>
        <a:p>
          <a:pPr rtl="0"/>
          <a:r>
            <a:rPr lang="it-IT" sz="1200" dirty="0" smtClean="0"/>
            <a:t>Suryanarayana Tadimety V N B</a:t>
          </a:r>
          <a:endParaRPr lang="en-GB" sz="1200" dirty="0"/>
        </a:p>
      </dgm:t>
    </dgm:pt>
    <dgm:pt modelId="{BC143398-A655-4317-B3DD-73B0A7443261}" type="parTrans" cxnId="{FD5A990B-9542-4ABA-92A3-8E6E9171C026}">
      <dgm:prSet/>
      <dgm:spPr/>
      <dgm:t>
        <a:bodyPr/>
        <a:lstStyle/>
        <a:p>
          <a:endParaRPr lang="en-GB"/>
        </a:p>
      </dgm:t>
    </dgm:pt>
    <dgm:pt modelId="{9EEFF44B-6900-455D-B40B-FEA2FAB64D32}" type="sibTrans" cxnId="{FD5A990B-9542-4ABA-92A3-8E6E9171C026}">
      <dgm:prSet/>
      <dgm:spPr/>
      <dgm:t>
        <a:bodyPr/>
        <a:lstStyle/>
        <a:p>
          <a:endParaRPr lang="en-GB"/>
        </a:p>
      </dgm:t>
    </dgm:pt>
    <dgm:pt modelId="{9F4368BB-BA47-43A9-9259-4F652820B77B}">
      <dgm:prSet custT="1"/>
      <dgm:spPr/>
      <dgm:t>
        <a:bodyPr/>
        <a:lstStyle/>
        <a:p>
          <a:pPr rtl="0"/>
          <a:r>
            <a:rPr lang="en-US" sz="2400" b="1" dirty="0" smtClean="0"/>
            <a:t>Objectives</a:t>
          </a:r>
          <a:endParaRPr lang="en-GB" sz="800" b="1" dirty="0"/>
        </a:p>
      </dgm:t>
    </dgm:pt>
    <dgm:pt modelId="{5D51A2CD-1FCD-423D-B06D-6C4E3229230B}" type="parTrans" cxnId="{F7B21E4C-9A70-4FC2-86E4-54E2334D7B00}">
      <dgm:prSet/>
      <dgm:spPr/>
      <dgm:t>
        <a:bodyPr/>
        <a:lstStyle/>
        <a:p>
          <a:endParaRPr lang="en-GB"/>
        </a:p>
      </dgm:t>
    </dgm:pt>
    <dgm:pt modelId="{B64E3953-0968-42DE-B1A0-3A96DB003335}" type="sibTrans" cxnId="{F7B21E4C-9A70-4FC2-86E4-54E2334D7B00}">
      <dgm:prSet/>
      <dgm:spPr/>
      <dgm:t>
        <a:bodyPr/>
        <a:lstStyle/>
        <a:p>
          <a:endParaRPr lang="en-GB"/>
        </a:p>
      </dgm:t>
    </dgm:pt>
    <dgm:pt modelId="{79FDDC08-1D3D-469B-B46B-B301DA0798EE}">
      <dgm:prSet custT="1"/>
      <dgm:spPr/>
      <dgm:t>
        <a:bodyPr/>
        <a:lstStyle/>
        <a:p>
          <a:pPr rtl="0"/>
          <a:r>
            <a:rPr lang="en-US" sz="1200" dirty="0" smtClean="0"/>
            <a:t>Analyze available DEF 14A form of a Company over a period of time</a:t>
          </a:r>
          <a:endParaRPr lang="en-GB" sz="1200" dirty="0"/>
        </a:p>
      </dgm:t>
    </dgm:pt>
    <dgm:pt modelId="{312C0160-B385-4E14-B600-0437C304F88C}" type="parTrans" cxnId="{4D17F7D8-0D9E-480C-B4D5-B1BED598CFBE}">
      <dgm:prSet/>
      <dgm:spPr/>
      <dgm:t>
        <a:bodyPr/>
        <a:lstStyle/>
        <a:p>
          <a:endParaRPr lang="en-GB"/>
        </a:p>
      </dgm:t>
    </dgm:pt>
    <dgm:pt modelId="{5C7E5D79-B54B-41E7-BEA2-DD85D371BF2D}" type="sibTrans" cxnId="{4D17F7D8-0D9E-480C-B4D5-B1BED598CFBE}">
      <dgm:prSet/>
      <dgm:spPr/>
      <dgm:t>
        <a:bodyPr/>
        <a:lstStyle/>
        <a:p>
          <a:endParaRPr lang="en-GB"/>
        </a:p>
      </dgm:t>
    </dgm:pt>
    <dgm:pt modelId="{2A9FA194-0F35-4118-A085-64150507B4DA}">
      <dgm:prSet custT="1"/>
      <dgm:spPr/>
      <dgm:t>
        <a:bodyPr/>
        <a:lstStyle/>
        <a:p>
          <a:pPr rtl="0"/>
          <a:r>
            <a:rPr lang="en-US" sz="1200" dirty="0" smtClean="0"/>
            <a:t>Identify trends </a:t>
          </a:r>
          <a:r>
            <a:rPr lang="en-US" sz="1200" dirty="0" err="1" smtClean="0"/>
            <a:t>w.r.t</a:t>
          </a:r>
          <a:r>
            <a:rPr lang="en-US" sz="1200" dirty="0" smtClean="0"/>
            <a:t> CEO Salary,</a:t>
          </a:r>
          <a:r>
            <a:rPr lang="en-GB" sz="1200" dirty="0" smtClean="0"/>
            <a:t> Stock Trading Activity changes, before and after filing</a:t>
          </a:r>
          <a:endParaRPr lang="en-GB" sz="1200" dirty="0"/>
        </a:p>
      </dgm:t>
    </dgm:pt>
    <dgm:pt modelId="{957AC406-B9C2-483D-939A-5489CE536335}" type="parTrans" cxnId="{95958B0D-9197-4992-B15B-713D22129E28}">
      <dgm:prSet/>
      <dgm:spPr/>
      <dgm:t>
        <a:bodyPr/>
        <a:lstStyle/>
        <a:p>
          <a:endParaRPr lang="en-GB"/>
        </a:p>
      </dgm:t>
    </dgm:pt>
    <dgm:pt modelId="{41D6544C-1049-489B-BF61-27D28A550B58}" type="sibTrans" cxnId="{95958B0D-9197-4992-B15B-713D22129E28}">
      <dgm:prSet/>
      <dgm:spPr/>
      <dgm:t>
        <a:bodyPr/>
        <a:lstStyle/>
        <a:p>
          <a:endParaRPr lang="en-GB"/>
        </a:p>
      </dgm:t>
    </dgm:pt>
    <dgm:pt modelId="{3D153811-C44F-4A28-8793-2E05A2D5BF5F}">
      <dgm:prSet custT="1"/>
      <dgm:spPr/>
      <dgm:t>
        <a:bodyPr/>
        <a:lstStyle/>
        <a:p>
          <a:pPr rtl="0"/>
          <a:r>
            <a:rPr lang="en-GB" sz="1200" dirty="0" smtClean="0"/>
            <a:t>Identify trend in Q &amp; A Term Document Matrix Statistics</a:t>
          </a:r>
          <a:endParaRPr lang="en-GB" sz="1200" dirty="0"/>
        </a:p>
      </dgm:t>
    </dgm:pt>
    <dgm:pt modelId="{BC4BFE33-A3F6-43C5-A42D-8F162D87024A}" type="parTrans" cxnId="{87ECABAC-808F-4190-B0C6-B5DAAEB0E21B}">
      <dgm:prSet/>
      <dgm:spPr/>
      <dgm:t>
        <a:bodyPr/>
        <a:lstStyle/>
        <a:p>
          <a:endParaRPr lang="en-GB"/>
        </a:p>
      </dgm:t>
    </dgm:pt>
    <dgm:pt modelId="{DFDD43B0-FCF1-4735-9B8A-290E1CCFDC03}" type="sibTrans" cxnId="{87ECABAC-808F-4190-B0C6-B5DAAEB0E21B}">
      <dgm:prSet/>
      <dgm:spPr/>
      <dgm:t>
        <a:bodyPr/>
        <a:lstStyle/>
        <a:p>
          <a:endParaRPr lang="en-GB"/>
        </a:p>
      </dgm:t>
    </dgm:pt>
    <dgm:pt modelId="{AD142ABE-5BD6-46AD-B701-61600828A775}">
      <dgm:prSet custT="1"/>
      <dgm:spPr/>
      <dgm:t>
        <a:bodyPr/>
        <a:lstStyle/>
        <a:p>
          <a:pPr rtl="0"/>
          <a:r>
            <a:rPr lang="en-GB" sz="2400" b="1" dirty="0" smtClean="0"/>
            <a:t>Input For Analysis</a:t>
          </a:r>
          <a:endParaRPr lang="en-GB" sz="2400" b="1" dirty="0"/>
        </a:p>
      </dgm:t>
    </dgm:pt>
    <dgm:pt modelId="{BA1F620A-181F-41B4-8B2A-BAA0DC926860}" type="parTrans" cxnId="{AB8CA50A-DD19-40B0-AF64-3C1417685497}">
      <dgm:prSet/>
      <dgm:spPr/>
      <dgm:t>
        <a:bodyPr/>
        <a:lstStyle/>
        <a:p>
          <a:endParaRPr lang="en-GB"/>
        </a:p>
      </dgm:t>
    </dgm:pt>
    <dgm:pt modelId="{C3570488-E311-4CBD-AD77-5D862A18371F}" type="sibTrans" cxnId="{AB8CA50A-DD19-40B0-AF64-3C1417685497}">
      <dgm:prSet/>
      <dgm:spPr/>
      <dgm:t>
        <a:bodyPr/>
        <a:lstStyle/>
        <a:p>
          <a:endParaRPr lang="en-GB"/>
        </a:p>
      </dgm:t>
    </dgm:pt>
    <dgm:pt modelId="{81ACFBC1-D1DC-434F-8266-256E7F1EA5F5}">
      <dgm:prSet custT="1"/>
      <dgm:spPr/>
      <dgm:t>
        <a:bodyPr/>
        <a:lstStyle/>
        <a:p>
          <a:pPr rtl="0"/>
          <a:r>
            <a:rPr lang="en-US" sz="1200" b="1" dirty="0" smtClean="0"/>
            <a:t>Form DEF 14A</a:t>
          </a:r>
          <a:r>
            <a:rPr lang="en-US" sz="1200" b="0" dirty="0" smtClean="0"/>
            <a:t>- </a:t>
          </a:r>
          <a:r>
            <a:rPr lang="en-GB" sz="1200" b="0" dirty="0" smtClean="0"/>
            <a:t>A mandatory filing with the Securities and Exchange Commission (SEC) by or on behalf of a registrant when a shareholder vote is required</a:t>
          </a:r>
          <a:r>
            <a:rPr lang="en-US" sz="1200" dirty="0" smtClean="0"/>
            <a:t>. It is most commonly used in conjunction with an annual meeting proxy</a:t>
          </a:r>
          <a:endParaRPr lang="en-GB" sz="1200" dirty="0"/>
        </a:p>
      </dgm:t>
    </dgm:pt>
    <dgm:pt modelId="{AA0E5641-191E-42A8-8B42-5447FD3B8AA9}" type="parTrans" cxnId="{E25F1AB0-AD32-4F9D-AA40-40835A2624EE}">
      <dgm:prSet/>
      <dgm:spPr/>
      <dgm:t>
        <a:bodyPr/>
        <a:lstStyle/>
        <a:p>
          <a:endParaRPr lang="en-GB"/>
        </a:p>
      </dgm:t>
    </dgm:pt>
    <dgm:pt modelId="{A7CB1FED-EC88-4424-BFA8-E457D95360B4}" type="sibTrans" cxnId="{E25F1AB0-AD32-4F9D-AA40-40835A2624EE}">
      <dgm:prSet/>
      <dgm:spPr/>
      <dgm:t>
        <a:bodyPr/>
        <a:lstStyle/>
        <a:p>
          <a:endParaRPr lang="en-GB"/>
        </a:p>
      </dgm:t>
    </dgm:pt>
    <dgm:pt modelId="{76E0E194-DE0A-49B8-A983-0ACF3F968071}">
      <dgm:prSet custT="1"/>
      <dgm:spPr/>
      <dgm:t>
        <a:bodyPr/>
        <a:lstStyle/>
        <a:p>
          <a:pPr rtl="0"/>
          <a:r>
            <a:rPr lang="en-GB" sz="1200" b="1" dirty="0" smtClean="0"/>
            <a:t>R-Tools</a:t>
          </a:r>
          <a:r>
            <a:rPr lang="en-GB" sz="1200" dirty="0" smtClean="0"/>
            <a:t> –For Data extraction,cleansing,analysis</a:t>
          </a:r>
          <a:endParaRPr lang="en-GB" sz="1200" dirty="0"/>
        </a:p>
      </dgm:t>
    </dgm:pt>
    <dgm:pt modelId="{AC6179BF-4CA2-499D-A862-534BB9A5F86D}" type="parTrans" cxnId="{511CB1AC-0A2E-4901-9DFC-4D7438EFCFD1}">
      <dgm:prSet/>
      <dgm:spPr/>
      <dgm:t>
        <a:bodyPr/>
        <a:lstStyle/>
        <a:p>
          <a:endParaRPr lang="en-GB"/>
        </a:p>
      </dgm:t>
    </dgm:pt>
    <dgm:pt modelId="{B0D5FDA2-7402-46C9-B681-ACA7E230F77E}" type="sibTrans" cxnId="{511CB1AC-0A2E-4901-9DFC-4D7438EFCFD1}">
      <dgm:prSet/>
      <dgm:spPr/>
      <dgm:t>
        <a:bodyPr/>
        <a:lstStyle/>
        <a:p>
          <a:endParaRPr lang="en-GB"/>
        </a:p>
      </dgm:t>
    </dgm:pt>
    <dgm:pt modelId="{C8D6E496-6CE3-416E-930C-23503CDE8209}">
      <dgm:prSet custT="1"/>
      <dgm:spPr/>
      <dgm:t>
        <a:bodyPr/>
        <a:lstStyle/>
        <a:p>
          <a:pPr rtl="0"/>
          <a:r>
            <a:rPr lang="en-GB" sz="1200" b="1" dirty="0" smtClean="0"/>
            <a:t>Excel</a:t>
          </a:r>
          <a:r>
            <a:rPr lang="en-GB" sz="1200" dirty="0" smtClean="0"/>
            <a:t>-Analysis and Reporting</a:t>
          </a:r>
          <a:endParaRPr lang="en-GB" sz="1200" dirty="0"/>
        </a:p>
      </dgm:t>
    </dgm:pt>
    <dgm:pt modelId="{B0CF09DF-9B44-4C60-8CB8-58E9FDAC3551}" type="parTrans" cxnId="{4B88BCF9-26E5-472D-8A79-614389AAF76A}">
      <dgm:prSet/>
      <dgm:spPr/>
      <dgm:t>
        <a:bodyPr/>
        <a:lstStyle/>
        <a:p>
          <a:endParaRPr lang="en-GB"/>
        </a:p>
      </dgm:t>
    </dgm:pt>
    <dgm:pt modelId="{9E394844-DB08-49D5-ADBF-00FF541FB623}" type="sibTrans" cxnId="{4B88BCF9-26E5-472D-8A79-614389AAF76A}">
      <dgm:prSet/>
      <dgm:spPr/>
      <dgm:t>
        <a:bodyPr/>
        <a:lstStyle/>
        <a:p>
          <a:endParaRPr lang="en-GB"/>
        </a:p>
      </dgm:t>
    </dgm:pt>
    <dgm:pt modelId="{29EB0B79-E74A-491E-A59E-39B56DB8A871}">
      <dgm:prSet custT="1"/>
      <dgm:spPr/>
      <dgm:t>
        <a:bodyPr/>
        <a:lstStyle/>
        <a:p>
          <a:pPr rtl="0"/>
          <a:r>
            <a:rPr lang="en-GB" sz="1200" b="1" dirty="0" smtClean="0"/>
            <a:t>Historical Stock price</a:t>
          </a:r>
          <a:r>
            <a:rPr lang="en-GB" sz="1200" dirty="0" smtClean="0"/>
            <a:t> data of the company</a:t>
          </a:r>
          <a:endParaRPr lang="en-GB" sz="1200" dirty="0"/>
        </a:p>
      </dgm:t>
    </dgm:pt>
    <dgm:pt modelId="{4D3B81CF-EC03-41C9-A4E7-CC198C9F3177}" type="parTrans" cxnId="{BA7DBC59-E51B-4EEA-9533-700E63B29E9D}">
      <dgm:prSet/>
      <dgm:spPr/>
      <dgm:t>
        <a:bodyPr/>
        <a:lstStyle/>
        <a:p>
          <a:endParaRPr lang="en-GB"/>
        </a:p>
      </dgm:t>
    </dgm:pt>
    <dgm:pt modelId="{521A0AC8-BABC-434F-903E-1D6CBC26BAD7}" type="sibTrans" cxnId="{BA7DBC59-E51B-4EEA-9533-700E63B29E9D}">
      <dgm:prSet/>
      <dgm:spPr/>
      <dgm:t>
        <a:bodyPr/>
        <a:lstStyle/>
        <a:p>
          <a:endParaRPr lang="en-GB"/>
        </a:p>
      </dgm:t>
    </dgm:pt>
    <dgm:pt modelId="{394DD42E-253D-4798-B307-60B7027EDC98}">
      <dgm:prSet custT="1"/>
      <dgm:spPr/>
      <dgm:t>
        <a:bodyPr/>
        <a:lstStyle/>
        <a:p>
          <a:pPr rtl="0"/>
          <a:endParaRPr lang="en-GB" sz="1200" dirty="0"/>
        </a:p>
      </dgm:t>
    </dgm:pt>
    <dgm:pt modelId="{5CE6A852-FFEE-4A27-868A-78A7826880E2}" type="parTrans" cxnId="{AE18D4AC-1B8C-4632-8DE2-B35699A4EEF2}">
      <dgm:prSet/>
      <dgm:spPr/>
      <dgm:t>
        <a:bodyPr/>
        <a:lstStyle/>
        <a:p>
          <a:endParaRPr lang="en-GB"/>
        </a:p>
      </dgm:t>
    </dgm:pt>
    <dgm:pt modelId="{D8161115-8098-4088-AFD6-D279F0715B76}" type="sibTrans" cxnId="{AE18D4AC-1B8C-4632-8DE2-B35699A4EEF2}">
      <dgm:prSet/>
      <dgm:spPr/>
      <dgm:t>
        <a:bodyPr/>
        <a:lstStyle/>
        <a:p>
          <a:endParaRPr lang="en-GB"/>
        </a:p>
      </dgm:t>
    </dgm:pt>
    <dgm:pt modelId="{75BE5853-241C-4A91-B342-E8FAF66E2674}">
      <dgm:prSet custT="1"/>
      <dgm:spPr/>
      <dgm:t>
        <a:bodyPr/>
        <a:lstStyle/>
        <a:p>
          <a:pPr rtl="0"/>
          <a:endParaRPr lang="en-GB" sz="1200" dirty="0"/>
        </a:p>
      </dgm:t>
    </dgm:pt>
    <dgm:pt modelId="{5792C63A-582E-4F60-94B2-3761066FD4E8}" type="parTrans" cxnId="{3A1CFC04-1CD6-4195-8D52-DBFF5065C807}">
      <dgm:prSet/>
      <dgm:spPr/>
      <dgm:t>
        <a:bodyPr/>
        <a:lstStyle/>
        <a:p>
          <a:endParaRPr lang="en-GB"/>
        </a:p>
      </dgm:t>
    </dgm:pt>
    <dgm:pt modelId="{94488E3B-6117-4FC4-A3BB-0DD11AB1A167}" type="sibTrans" cxnId="{3A1CFC04-1CD6-4195-8D52-DBFF5065C807}">
      <dgm:prSet/>
      <dgm:spPr/>
      <dgm:t>
        <a:bodyPr/>
        <a:lstStyle/>
        <a:p>
          <a:endParaRPr lang="en-GB"/>
        </a:p>
      </dgm:t>
    </dgm:pt>
    <dgm:pt modelId="{2796E468-91D3-446F-8191-4135F8652050}">
      <dgm:prSet custT="1"/>
      <dgm:spPr/>
      <dgm:t>
        <a:bodyPr/>
        <a:lstStyle/>
        <a:p>
          <a:pPr rtl="0"/>
          <a:endParaRPr lang="en-GB" sz="1200" dirty="0"/>
        </a:p>
      </dgm:t>
    </dgm:pt>
    <dgm:pt modelId="{8163252D-F542-4750-89E4-95D888F4AC89}" type="parTrans" cxnId="{6D24CEED-AF65-4F00-93EA-F3D3A49AFE66}">
      <dgm:prSet/>
      <dgm:spPr/>
      <dgm:t>
        <a:bodyPr/>
        <a:lstStyle/>
        <a:p>
          <a:endParaRPr lang="en-GB"/>
        </a:p>
      </dgm:t>
    </dgm:pt>
    <dgm:pt modelId="{A02B52EB-1671-4156-AC0D-3C841F0844E1}" type="sibTrans" cxnId="{6D24CEED-AF65-4F00-93EA-F3D3A49AFE66}">
      <dgm:prSet/>
      <dgm:spPr/>
      <dgm:t>
        <a:bodyPr/>
        <a:lstStyle/>
        <a:p>
          <a:endParaRPr lang="en-GB"/>
        </a:p>
      </dgm:t>
    </dgm:pt>
    <dgm:pt modelId="{AC510C19-54DF-4C09-BD3C-8C18DC9185FE}">
      <dgm:prSet custT="1"/>
      <dgm:spPr/>
      <dgm:t>
        <a:bodyPr/>
        <a:lstStyle/>
        <a:p>
          <a:pPr rtl="0"/>
          <a:endParaRPr lang="en-GB" sz="1200" dirty="0"/>
        </a:p>
      </dgm:t>
    </dgm:pt>
    <dgm:pt modelId="{5696A07A-62F6-4844-B1A4-2E65BA2C0DCC}" type="parTrans" cxnId="{5C411F1D-9FDA-4AB3-B01D-DBF6A153CEBA}">
      <dgm:prSet/>
      <dgm:spPr/>
      <dgm:t>
        <a:bodyPr/>
        <a:lstStyle/>
        <a:p>
          <a:endParaRPr lang="en-GB"/>
        </a:p>
      </dgm:t>
    </dgm:pt>
    <dgm:pt modelId="{CA3E978F-A699-47F6-8F5F-83C27E71E688}" type="sibTrans" cxnId="{5C411F1D-9FDA-4AB3-B01D-DBF6A153CEBA}">
      <dgm:prSet/>
      <dgm:spPr/>
      <dgm:t>
        <a:bodyPr/>
        <a:lstStyle/>
        <a:p>
          <a:endParaRPr lang="en-GB"/>
        </a:p>
      </dgm:t>
    </dgm:pt>
    <dgm:pt modelId="{2CF1CEC6-1283-47ED-8CEE-488D856E0533}">
      <dgm:prSet custT="1"/>
      <dgm:spPr/>
      <dgm:t>
        <a:bodyPr/>
        <a:lstStyle/>
        <a:p>
          <a:pPr rtl="0"/>
          <a:endParaRPr lang="en-GB" sz="1200" dirty="0"/>
        </a:p>
      </dgm:t>
    </dgm:pt>
    <dgm:pt modelId="{E7227750-1D34-4BCA-9D02-987D381BA677}" type="parTrans" cxnId="{35DF9EE0-CFE4-4254-8F37-B655595A4F2E}">
      <dgm:prSet/>
      <dgm:spPr/>
      <dgm:t>
        <a:bodyPr/>
        <a:lstStyle/>
        <a:p>
          <a:endParaRPr lang="en-GB"/>
        </a:p>
      </dgm:t>
    </dgm:pt>
    <dgm:pt modelId="{B6453622-3FC0-46A3-B8E2-E59A8EDC5463}" type="sibTrans" cxnId="{35DF9EE0-CFE4-4254-8F37-B655595A4F2E}">
      <dgm:prSet/>
      <dgm:spPr/>
      <dgm:t>
        <a:bodyPr/>
        <a:lstStyle/>
        <a:p>
          <a:endParaRPr lang="en-GB"/>
        </a:p>
      </dgm:t>
    </dgm:pt>
    <dgm:pt modelId="{E7C502B8-BE81-4C64-9DB8-03F4D7656637}">
      <dgm:prSet custT="1"/>
      <dgm:spPr/>
      <dgm:t>
        <a:bodyPr/>
        <a:lstStyle/>
        <a:p>
          <a:pPr rtl="0"/>
          <a:endParaRPr lang="en-GB" sz="1200" dirty="0"/>
        </a:p>
      </dgm:t>
    </dgm:pt>
    <dgm:pt modelId="{235A03DF-439F-4D53-BB49-5DDE34781F79}" type="parTrans" cxnId="{985E9FC1-16F5-4DAC-88B2-18CD33804F54}">
      <dgm:prSet/>
      <dgm:spPr/>
      <dgm:t>
        <a:bodyPr/>
        <a:lstStyle/>
        <a:p>
          <a:endParaRPr lang="en-GB"/>
        </a:p>
      </dgm:t>
    </dgm:pt>
    <dgm:pt modelId="{85873F62-40D1-410C-A144-CD517B7F4202}" type="sibTrans" cxnId="{985E9FC1-16F5-4DAC-88B2-18CD33804F54}">
      <dgm:prSet/>
      <dgm:spPr/>
      <dgm:t>
        <a:bodyPr/>
        <a:lstStyle/>
        <a:p>
          <a:endParaRPr lang="en-GB"/>
        </a:p>
      </dgm:t>
    </dgm:pt>
    <dgm:pt modelId="{A5F4A365-9442-43D1-B7D3-155CD2CC374D}" type="pres">
      <dgm:prSet presAssocID="{6F60304D-C304-47DA-9012-E5113B2F1D58}" presName="linear" presStyleCnt="0">
        <dgm:presLayoutVars>
          <dgm:animLvl val="lvl"/>
          <dgm:resizeHandles val="exact"/>
        </dgm:presLayoutVars>
      </dgm:prSet>
      <dgm:spPr/>
      <dgm:t>
        <a:bodyPr/>
        <a:lstStyle/>
        <a:p>
          <a:endParaRPr lang="en-GB"/>
        </a:p>
      </dgm:t>
    </dgm:pt>
    <dgm:pt modelId="{EABA23FB-8345-4244-97FE-AAF78E49CFDC}" type="pres">
      <dgm:prSet presAssocID="{9B109DC2-0B64-4E63-8B06-F9B13C60C7C3}" presName="parentText" presStyleLbl="node1" presStyleIdx="0" presStyleCnt="3" custLinFactNeighborY="-8245">
        <dgm:presLayoutVars>
          <dgm:chMax val="0"/>
          <dgm:bulletEnabled val="1"/>
        </dgm:presLayoutVars>
      </dgm:prSet>
      <dgm:spPr/>
      <dgm:t>
        <a:bodyPr/>
        <a:lstStyle/>
        <a:p>
          <a:endParaRPr lang="en-GB"/>
        </a:p>
      </dgm:t>
    </dgm:pt>
    <dgm:pt modelId="{E85CEA85-7EEB-4B78-9BD6-05ABA3C34410}" type="pres">
      <dgm:prSet presAssocID="{9B109DC2-0B64-4E63-8B06-F9B13C60C7C3}" presName="childText" presStyleLbl="revTx" presStyleIdx="0" presStyleCnt="3">
        <dgm:presLayoutVars>
          <dgm:bulletEnabled val="1"/>
        </dgm:presLayoutVars>
      </dgm:prSet>
      <dgm:spPr/>
      <dgm:t>
        <a:bodyPr/>
        <a:lstStyle/>
        <a:p>
          <a:endParaRPr lang="en-GB"/>
        </a:p>
      </dgm:t>
    </dgm:pt>
    <dgm:pt modelId="{8D9EA9FB-0553-4E3B-9F71-4AA11AA505E2}" type="pres">
      <dgm:prSet presAssocID="{9F4368BB-BA47-43A9-9259-4F652820B77B}" presName="parentText" presStyleLbl="node1" presStyleIdx="1" presStyleCnt="3" custLinFactNeighborY="38155">
        <dgm:presLayoutVars>
          <dgm:chMax val="0"/>
          <dgm:bulletEnabled val="1"/>
        </dgm:presLayoutVars>
      </dgm:prSet>
      <dgm:spPr/>
      <dgm:t>
        <a:bodyPr/>
        <a:lstStyle/>
        <a:p>
          <a:endParaRPr lang="en-GB"/>
        </a:p>
      </dgm:t>
    </dgm:pt>
    <dgm:pt modelId="{0F5C64F5-1BA1-4515-A96C-2C23586FD656}" type="pres">
      <dgm:prSet presAssocID="{9F4368BB-BA47-43A9-9259-4F652820B77B}" presName="childText" presStyleLbl="revTx" presStyleIdx="1" presStyleCnt="3">
        <dgm:presLayoutVars>
          <dgm:bulletEnabled val="1"/>
        </dgm:presLayoutVars>
      </dgm:prSet>
      <dgm:spPr/>
      <dgm:t>
        <a:bodyPr/>
        <a:lstStyle/>
        <a:p>
          <a:endParaRPr lang="en-GB"/>
        </a:p>
      </dgm:t>
    </dgm:pt>
    <dgm:pt modelId="{5E80765F-97EB-4A48-812D-B74759F1AD88}" type="pres">
      <dgm:prSet presAssocID="{AD142ABE-5BD6-46AD-B701-61600828A775}" presName="parentText" presStyleLbl="node1" presStyleIdx="2" presStyleCnt="3" custLinFactNeighborY="30867">
        <dgm:presLayoutVars>
          <dgm:chMax val="0"/>
          <dgm:bulletEnabled val="1"/>
        </dgm:presLayoutVars>
      </dgm:prSet>
      <dgm:spPr/>
      <dgm:t>
        <a:bodyPr/>
        <a:lstStyle/>
        <a:p>
          <a:endParaRPr lang="en-GB"/>
        </a:p>
      </dgm:t>
    </dgm:pt>
    <dgm:pt modelId="{A9C002A7-7B5E-4C5C-AE17-C31181510EA2}" type="pres">
      <dgm:prSet presAssocID="{AD142ABE-5BD6-46AD-B701-61600828A775}" presName="childText" presStyleLbl="revTx" presStyleIdx="2" presStyleCnt="3">
        <dgm:presLayoutVars>
          <dgm:bulletEnabled val="1"/>
        </dgm:presLayoutVars>
      </dgm:prSet>
      <dgm:spPr/>
      <dgm:t>
        <a:bodyPr/>
        <a:lstStyle/>
        <a:p>
          <a:endParaRPr lang="en-GB"/>
        </a:p>
      </dgm:t>
    </dgm:pt>
  </dgm:ptLst>
  <dgm:cxnLst>
    <dgm:cxn modelId="{3B4BB809-57B7-4F08-B39B-62E93F9147A5}" srcId="{9B109DC2-0B64-4E63-8B06-F9B13C60C7C3}" destId="{2ED8570C-D4E2-4F4A-BBDA-15BC233A7917}" srcOrd="1" destOrd="0" parTransId="{B976A659-C1A7-4E49-8FE8-BB811218B30B}" sibTransId="{48FAB1AE-F39E-4E13-888C-30D4B42A8139}"/>
    <dgm:cxn modelId="{4D17F7D8-0D9E-480C-B4D5-B1BED598CFBE}" srcId="{9F4368BB-BA47-43A9-9259-4F652820B77B}" destId="{79FDDC08-1D3D-469B-B46B-B301DA0798EE}" srcOrd="2" destOrd="0" parTransId="{312C0160-B385-4E14-B600-0437C304F88C}" sibTransId="{5C7E5D79-B54B-41E7-BEA2-DD85D371BF2D}"/>
    <dgm:cxn modelId="{9B6F67D4-AFDF-498F-BCB7-FDE4437B08F7}" type="presOf" srcId="{75BE5853-241C-4A91-B342-E8FAF66E2674}" destId="{E85CEA85-7EEB-4B78-9BD6-05ABA3C34410}" srcOrd="0" destOrd="6" presId="urn:microsoft.com/office/officeart/2005/8/layout/vList2"/>
    <dgm:cxn modelId="{BA7DBC59-E51B-4EEA-9533-700E63B29E9D}" srcId="{AD142ABE-5BD6-46AD-B701-61600828A775}" destId="{29EB0B79-E74A-491E-A59E-39B56DB8A871}" srcOrd="3" destOrd="0" parTransId="{4D3B81CF-EC03-41C9-A4E7-CC198C9F3177}" sibTransId="{521A0AC8-BABC-434F-903E-1D6CBC26BAD7}"/>
    <dgm:cxn modelId="{07DE1FC2-F1F3-4DE2-AA43-F4BC95F64C98}" type="presOf" srcId="{81ACFBC1-D1DC-434F-8266-256E7F1EA5F5}" destId="{A9C002A7-7B5E-4C5C-AE17-C31181510EA2}" srcOrd="0" destOrd="2" presId="urn:microsoft.com/office/officeart/2005/8/layout/vList2"/>
    <dgm:cxn modelId="{105A72A6-EC4E-4E5A-B164-B684E5728801}" type="presOf" srcId="{958CA6B7-D4DB-4CDE-AFD2-D473B1D52B45}" destId="{E85CEA85-7EEB-4B78-9BD6-05ABA3C34410}" srcOrd="0" destOrd="5" presId="urn:microsoft.com/office/officeart/2005/8/layout/vList2"/>
    <dgm:cxn modelId="{7C9C4DAB-2CE4-4688-80D3-3CB51D21AB17}" srcId="{6F60304D-C304-47DA-9012-E5113B2F1D58}" destId="{9B109DC2-0B64-4E63-8B06-F9B13C60C7C3}" srcOrd="0" destOrd="0" parTransId="{C5267C2D-0952-4220-AF5A-55DA3083EA3A}" sibTransId="{59A473EE-47EA-40F5-B194-6EA297E95ED1}"/>
    <dgm:cxn modelId="{51141B1A-0997-43E0-9160-FD19DC281926}" type="presOf" srcId="{6F60304D-C304-47DA-9012-E5113B2F1D58}" destId="{A5F4A365-9442-43D1-B7D3-155CD2CC374D}" srcOrd="0" destOrd="0" presId="urn:microsoft.com/office/officeart/2005/8/layout/vList2"/>
    <dgm:cxn modelId="{CBD35558-53A4-4DD0-999E-213D96542DD8}" srcId="{9B109DC2-0B64-4E63-8B06-F9B13C60C7C3}" destId="{7A7305B1-51E2-4B10-8B31-5DC7637D7AE9}" srcOrd="3" destOrd="0" parTransId="{1F787FD2-D466-4DB5-A55E-8A164090C4C6}" sibTransId="{C857238F-4044-41AD-BFF4-2F3CC8201314}"/>
    <dgm:cxn modelId="{F97AE47E-1E64-4FCA-ACC8-01C7D54F8009}" type="presOf" srcId="{394DD42E-253D-4798-B307-60B7027EDC98}" destId="{E85CEA85-7EEB-4B78-9BD6-05ABA3C34410}" srcOrd="0" destOrd="0" presId="urn:microsoft.com/office/officeart/2005/8/layout/vList2"/>
    <dgm:cxn modelId="{5C411F1D-9FDA-4AB3-B01D-DBF6A153CEBA}" srcId="{9F4368BB-BA47-43A9-9259-4F652820B77B}" destId="{AC510C19-54DF-4C09-BD3C-8C18DC9185FE}" srcOrd="1" destOrd="0" parTransId="{5696A07A-62F6-4844-B1A4-2E65BA2C0DCC}" sibTransId="{CA3E978F-A699-47F6-8F5F-83C27E71E688}"/>
    <dgm:cxn modelId="{C0A4D301-10E6-463F-8C0F-5B11671AB4D7}" type="presOf" srcId="{2CF1CEC6-1283-47ED-8CEE-488D856E0533}" destId="{A9C002A7-7B5E-4C5C-AE17-C31181510EA2}" srcOrd="0" destOrd="0" presId="urn:microsoft.com/office/officeart/2005/8/layout/vList2"/>
    <dgm:cxn modelId="{FD5A990B-9542-4ABA-92A3-8E6E9171C026}" srcId="{9B109DC2-0B64-4E63-8B06-F9B13C60C7C3}" destId="{958CA6B7-D4DB-4CDE-AFD2-D473B1D52B45}" srcOrd="5" destOrd="0" parTransId="{BC143398-A655-4317-B3DD-73B0A7443261}" sibTransId="{9EEFF44B-6900-455D-B40B-FEA2FAB64D32}"/>
    <dgm:cxn modelId="{84BD906E-EBBC-489E-9CC3-9D70FAA03DC4}" type="presOf" srcId="{3D153811-C44F-4A28-8793-2E05A2D5BF5F}" destId="{0F5C64F5-1BA1-4515-A96C-2C23586FD656}" srcOrd="0" destOrd="4" presId="urn:microsoft.com/office/officeart/2005/8/layout/vList2"/>
    <dgm:cxn modelId="{E4E0DDD2-ABB2-4E9D-817A-F5A94A32638F}" type="presOf" srcId="{2A9FA194-0F35-4118-A085-64150507B4DA}" destId="{0F5C64F5-1BA1-4515-A96C-2C23586FD656}" srcOrd="0" destOrd="3" presId="urn:microsoft.com/office/officeart/2005/8/layout/vList2"/>
    <dgm:cxn modelId="{D00A4991-A998-45E9-8A6C-7D633519A05A}" type="presOf" srcId="{2ED8570C-D4E2-4F4A-BBDA-15BC233A7917}" destId="{E85CEA85-7EEB-4B78-9BD6-05ABA3C34410}" srcOrd="0" destOrd="1" presId="urn:microsoft.com/office/officeart/2005/8/layout/vList2"/>
    <dgm:cxn modelId="{51780668-2550-4541-B433-F1A1011DCE07}" type="presOf" srcId="{A7B60413-AAD6-4570-A09C-0DE0796C084D}" destId="{E85CEA85-7EEB-4B78-9BD6-05ABA3C34410}" srcOrd="0" destOrd="2" presId="urn:microsoft.com/office/officeart/2005/8/layout/vList2"/>
    <dgm:cxn modelId="{B52A4870-7E02-4163-AE69-E3B1E041085F}" type="presOf" srcId="{79FDDC08-1D3D-469B-B46B-B301DA0798EE}" destId="{0F5C64F5-1BA1-4515-A96C-2C23586FD656}" srcOrd="0" destOrd="2" presId="urn:microsoft.com/office/officeart/2005/8/layout/vList2"/>
    <dgm:cxn modelId="{92381752-F4C3-4C81-B1DE-EE029EA4F740}" srcId="{9B109DC2-0B64-4E63-8B06-F9B13C60C7C3}" destId="{A37D3EB1-6C70-4763-887A-5DEDCEC88497}" srcOrd="4" destOrd="0" parTransId="{094249DA-4747-4E45-92B8-1553C0F17A0D}" sibTransId="{E921B312-BFEF-4FB5-AED6-1765FADF8B51}"/>
    <dgm:cxn modelId="{4B88BCF9-26E5-472D-8A79-614389AAF76A}" srcId="{AD142ABE-5BD6-46AD-B701-61600828A775}" destId="{C8D6E496-6CE3-416E-930C-23503CDE8209}" srcOrd="5" destOrd="0" parTransId="{B0CF09DF-9B44-4C60-8CB8-58E9FDAC3551}" sibTransId="{9E394844-DB08-49D5-ADBF-00FF541FB623}"/>
    <dgm:cxn modelId="{B405D700-B0FF-4AF8-9E4C-8FE17070476A}" type="presOf" srcId="{AD142ABE-5BD6-46AD-B701-61600828A775}" destId="{5E80765F-97EB-4A48-812D-B74759F1AD88}" srcOrd="0" destOrd="0" presId="urn:microsoft.com/office/officeart/2005/8/layout/vList2"/>
    <dgm:cxn modelId="{6D24CEED-AF65-4F00-93EA-F3D3A49AFE66}" srcId="{9F4368BB-BA47-43A9-9259-4F652820B77B}" destId="{2796E468-91D3-446F-8191-4135F8652050}" srcOrd="0" destOrd="0" parTransId="{8163252D-F542-4750-89E4-95D888F4AC89}" sibTransId="{A02B52EB-1671-4156-AC0D-3C841F0844E1}"/>
    <dgm:cxn modelId="{BF29A3F0-3A11-49D3-B1B5-2F29E304B982}" type="presOf" srcId="{9B109DC2-0B64-4E63-8B06-F9B13C60C7C3}" destId="{EABA23FB-8345-4244-97FE-AAF78E49CFDC}" srcOrd="0" destOrd="0" presId="urn:microsoft.com/office/officeart/2005/8/layout/vList2"/>
    <dgm:cxn modelId="{81E68101-C9A6-4D9E-A6C4-58D9DDD25BB5}" type="presOf" srcId="{7A7305B1-51E2-4B10-8B31-5DC7637D7AE9}" destId="{E85CEA85-7EEB-4B78-9BD6-05ABA3C34410}" srcOrd="0" destOrd="3" presId="urn:microsoft.com/office/officeart/2005/8/layout/vList2"/>
    <dgm:cxn modelId="{985E9FC1-16F5-4DAC-88B2-18CD33804F54}" srcId="{AD142ABE-5BD6-46AD-B701-61600828A775}" destId="{E7C502B8-BE81-4C64-9DB8-03F4D7656637}" srcOrd="1" destOrd="0" parTransId="{235A03DF-439F-4D53-BB49-5DDE34781F79}" sibTransId="{85873F62-40D1-410C-A144-CD517B7F4202}"/>
    <dgm:cxn modelId="{629952CA-58A7-4C6C-B3CA-A49E1DD5B924}" type="presOf" srcId="{9F4368BB-BA47-43A9-9259-4F652820B77B}" destId="{8D9EA9FB-0553-4E3B-9F71-4AA11AA505E2}" srcOrd="0" destOrd="0" presId="urn:microsoft.com/office/officeart/2005/8/layout/vList2"/>
    <dgm:cxn modelId="{35DF9EE0-CFE4-4254-8F37-B655595A4F2E}" srcId="{AD142ABE-5BD6-46AD-B701-61600828A775}" destId="{2CF1CEC6-1283-47ED-8CEE-488D856E0533}" srcOrd="0" destOrd="0" parTransId="{E7227750-1D34-4BCA-9D02-987D381BA677}" sibTransId="{B6453622-3FC0-46A3-B8E2-E59A8EDC5463}"/>
    <dgm:cxn modelId="{94603929-B6EA-4DAD-8B86-EC7B841384F9}" type="presOf" srcId="{2796E468-91D3-446F-8191-4135F8652050}" destId="{0F5C64F5-1BA1-4515-A96C-2C23586FD656}" srcOrd="0" destOrd="0" presId="urn:microsoft.com/office/officeart/2005/8/layout/vList2"/>
    <dgm:cxn modelId="{25679238-52DE-4AB8-BE6B-386A38DB14D0}" type="presOf" srcId="{E7C502B8-BE81-4C64-9DB8-03F4D7656637}" destId="{A9C002A7-7B5E-4C5C-AE17-C31181510EA2}" srcOrd="0" destOrd="1" presId="urn:microsoft.com/office/officeart/2005/8/layout/vList2"/>
    <dgm:cxn modelId="{AB8CA50A-DD19-40B0-AF64-3C1417685497}" srcId="{6F60304D-C304-47DA-9012-E5113B2F1D58}" destId="{AD142ABE-5BD6-46AD-B701-61600828A775}" srcOrd="2" destOrd="0" parTransId="{BA1F620A-181F-41B4-8B2A-BAA0DC926860}" sibTransId="{C3570488-E311-4CBD-AD77-5D862A18371F}"/>
    <dgm:cxn modelId="{37E54843-5061-4E91-8FEA-B57D73E7B85E}" type="presOf" srcId="{76E0E194-DE0A-49B8-A983-0ACF3F968071}" destId="{A9C002A7-7B5E-4C5C-AE17-C31181510EA2}" srcOrd="0" destOrd="4" presId="urn:microsoft.com/office/officeart/2005/8/layout/vList2"/>
    <dgm:cxn modelId="{CE17628B-8AFD-4FEA-B42A-D6234521FA72}" type="presOf" srcId="{C8D6E496-6CE3-416E-930C-23503CDE8209}" destId="{A9C002A7-7B5E-4C5C-AE17-C31181510EA2}" srcOrd="0" destOrd="5" presId="urn:microsoft.com/office/officeart/2005/8/layout/vList2"/>
    <dgm:cxn modelId="{AE18D4AC-1B8C-4632-8DE2-B35699A4EEF2}" srcId="{9B109DC2-0B64-4E63-8B06-F9B13C60C7C3}" destId="{394DD42E-253D-4798-B307-60B7027EDC98}" srcOrd="0" destOrd="0" parTransId="{5CE6A852-FFEE-4A27-868A-78A7826880E2}" sibTransId="{D8161115-8098-4088-AFD6-D279F0715B76}"/>
    <dgm:cxn modelId="{3A1CFC04-1CD6-4195-8D52-DBFF5065C807}" srcId="{9B109DC2-0B64-4E63-8B06-F9B13C60C7C3}" destId="{75BE5853-241C-4A91-B342-E8FAF66E2674}" srcOrd="6" destOrd="0" parTransId="{5792C63A-582E-4F60-94B2-3761066FD4E8}" sibTransId="{94488E3B-6117-4FC4-A3BB-0DD11AB1A167}"/>
    <dgm:cxn modelId="{F7B21E4C-9A70-4FC2-86E4-54E2334D7B00}" srcId="{6F60304D-C304-47DA-9012-E5113B2F1D58}" destId="{9F4368BB-BA47-43A9-9259-4F652820B77B}" srcOrd="1" destOrd="0" parTransId="{5D51A2CD-1FCD-423D-B06D-6C4E3229230B}" sibTransId="{B64E3953-0968-42DE-B1A0-3A96DB003335}"/>
    <dgm:cxn modelId="{511CB1AC-0A2E-4901-9DFC-4D7438EFCFD1}" srcId="{AD142ABE-5BD6-46AD-B701-61600828A775}" destId="{76E0E194-DE0A-49B8-A983-0ACF3F968071}" srcOrd="4" destOrd="0" parTransId="{AC6179BF-4CA2-499D-A862-534BB9A5F86D}" sibTransId="{B0D5FDA2-7402-46C9-B681-ACA7E230F77E}"/>
    <dgm:cxn modelId="{056FFB0D-309D-4F98-B082-020F740D18B8}" srcId="{9B109DC2-0B64-4E63-8B06-F9B13C60C7C3}" destId="{A7B60413-AAD6-4570-A09C-0DE0796C084D}" srcOrd="2" destOrd="0" parTransId="{9B5A61C1-923D-4801-B069-7491676CCCCD}" sibTransId="{A88CD624-61B2-4190-9946-03E054E1DDD1}"/>
    <dgm:cxn modelId="{B4402F82-D591-452F-834B-33406396917A}" type="presOf" srcId="{29EB0B79-E74A-491E-A59E-39B56DB8A871}" destId="{A9C002A7-7B5E-4C5C-AE17-C31181510EA2}" srcOrd="0" destOrd="3" presId="urn:microsoft.com/office/officeart/2005/8/layout/vList2"/>
    <dgm:cxn modelId="{E907BA43-6936-40E8-8049-1D4C09FCB9A8}" type="presOf" srcId="{AC510C19-54DF-4C09-BD3C-8C18DC9185FE}" destId="{0F5C64F5-1BA1-4515-A96C-2C23586FD656}" srcOrd="0" destOrd="1" presId="urn:microsoft.com/office/officeart/2005/8/layout/vList2"/>
    <dgm:cxn modelId="{95958B0D-9197-4992-B15B-713D22129E28}" srcId="{9F4368BB-BA47-43A9-9259-4F652820B77B}" destId="{2A9FA194-0F35-4118-A085-64150507B4DA}" srcOrd="3" destOrd="0" parTransId="{957AC406-B9C2-483D-939A-5489CE536335}" sibTransId="{41D6544C-1049-489B-BF61-27D28A550B58}"/>
    <dgm:cxn modelId="{E25F1AB0-AD32-4F9D-AA40-40835A2624EE}" srcId="{AD142ABE-5BD6-46AD-B701-61600828A775}" destId="{81ACFBC1-D1DC-434F-8266-256E7F1EA5F5}" srcOrd="2" destOrd="0" parTransId="{AA0E5641-191E-42A8-8B42-5447FD3B8AA9}" sibTransId="{A7CB1FED-EC88-4424-BFA8-E457D95360B4}"/>
    <dgm:cxn modelId="{0234C940-5186-4747-AD6E-1CC29FDE28A6}" type="presOf" srcId="{A37D3EB1-6C70-4763-887A-5DEDCEC88497}" destId="{E85CEA85-7EEB-4B78-9BD6-05ABA3C34410}" srcOrd="0" destOrd="4" presId="urn:microsoft.com/office/officeart/2005/8/layout/vList2"/>
    <dgm:cxn modelId="{87ECABAC-808F-4190-B0C6-B5DAAEB0E21B}" srcId="{9F4368BB-BA47-43A9-9259-4F652820B77B}" destId="{3D153811-C44F-4A28-8793-2E05A2D5BF5F}" srcOrd="4" destOrd="0" parTransId="{BC4BFE33-A3F6-43C5-A42D-8F162D87024A}" sibTransId="{DFDD43B0-FCF1-4735-9B8A-290E1CCFDC03}"/>
    <dgm:cxn modelId="{E5BB497F-684F-49B1-B4C7-B5BADC178A34}" type="presParOf" srcId="{A5F4A365-9442-43D1-B7D3-155CD2CC374D}" destId="{EABA23FB-8345-4244-97FE-AAF78E49CFDC}" srcOrd="0" destOrd="0" presId="urn:microsoft.com/office/officeart/2005/8/layout/vList2"/>
    <dgm:cxn modelId="{2C415080-9E0A-4ADC-9EA6-31E088B33C84}" type="presParOf" srcId="{A5F4A365-9442-43D1-B7D3-155CD2CC374D}" destId="{E85CEA85-7EEB-4B78-9BD6-05ABA3C34410}" srcOrd="1" destOrd="0" presId="urn:microsoft.com/office/officeart/2005/8/layout/vList2"/>
    <dgm:cxn modelId="{89EF8EBB-097E-49B8-AEA4-64BB215D03A2}" type="presParOf" srcId="{A5F4A365-9442-43D1-B7D3-155CD2CC374D}" destId="{8D9EA9FB-0553-4E3B-9F71-4AA11AA505E2}" srcOrd="2" destOrd="0" presId="urn:microsoft.com/office/officeart/2005/8/layout/vList2"/>
    <dgm:cxn modelId="{E3891E91-E615-4981-8C80-1CEF1D83F7AD}" type="presParOf" srcId="{A5F4A365-9442-43D1-B7D3-155CD2CC374D}" destId="{0F5C64F5-1BA1-4515-A96C-2C23586FD656}" srcOrd="3" destOrd="0" presId="urn:microsoft.com/office/officeart/2005/8/layout/vList2"/>
    <dgm:cxn modelId="{22B3F79C-0050-435F-93D1-646ADB2EECF1}" type="presParOf" srcId="{A5F4A365-9442-43D1-B7D3-155CD2CC374D}" destId="{5E80765F-97EB-4A48-812D-B74759F1AD88}" srcOrd="4" destOrd="0" presId="urn:microsoft.com/office/officeart/2005/8/layout/vList2"/>
    <dgm:cxn modelId="{A2BBE615-F205-4F81-88AA-24B4560F4587}" type="presParOf" srcId="{A5F4A365-9442-43D1-B7D3-155CD2CC374D}" destId="{A9C002A7-7B5E-4C5C-AE17-C31181510EA2}" srcOrd="5"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60304D-C304-47DA-9012-E5113B2F1D5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GB"/>
        </a:p>
      </dgm:t>
    </dgm:pt>
    <dgm:pt modelId="{9B109DC2-0B64-4E63-8B06-F9B13C60C7C3}">
      <dgm:prSet custT="1"/>
      <dgm:spPr/>
      <dgm:t>
        <a:bodyPr/>
        <a:lstStyle/>
        <a:p>
          <a:pPr rtl="0"/>
          <a:r>
            <a:rPr lang="en-US" sz="2400" b="1" dirty="0" smtClean="0"/>
            <a:t>Company -Exelon Corporation</a:t>
          </a:r>
          <a:endParaRPr lang="en-GB" sz="2400" dirty="0"/>
        </a:p>
      </dgm:t>
    </dgm:pt>
    <dgm:pt modelId="{C5267C2D-0952-4220-AF5A-55DA3083EA3A}" type="parTrans" cxnId="{7C9C4DAB-2CE4-4688-80D3-3CB51D21AB17}">
      <dgm:prSet/>
      <dgm:spPr/>
      <dgm:t>
        <a:bodyPr/>
        <a:lstStyle/>
        <a:p>
          <a:endParaRPr lang="en-GB"/>
        </a:p>
      </dgm:t>
    </dgm:pt>
    <dgm:pt modelId="{59A473EE-47EA-40F5-B194-6EA297E95ED1}" type="sibTrans" cxnId="{7C9C4DAB-2CE4-4688-80D3-3CB51D21AB17}">
      <dgm:prSet/>
      <dgm:spPr/>
      <dgm:t>
        <a:bodyPr/>
        <a:lstStyle/>
        <a:p>
          <a:endParaRPr lang="en-GB"/>
        </a:p>
      </dgm:t>
    </dgm:pt>
    <dgm:pt modelId="{2ED8570C-D4E2-4F4A-BBDA-15BC233A7917}">
      <dgm:prSet custT="1"/>
      <dgm:spPr/>
      <dgm:t>
        <a:bodyPr/>
        <a:lstStyle/>
        <a:p>
          <a:pPr algn="l" rtl="0"/>
          <a:r>
            <a:rPr lang="en-GB" sz="1200" b="1" dirty="0" smtClean="0"/>
            <a:t>America's Leading Energy Group of </a:t>
          </a:r>
          <a:r>
            <a:rPr lang="en-US" sz="1200" b="1" dirty="0" smtClean="0"/>
            <a:t>electric generation and electric and gas delivery companies</a:t>
          </a:r>
          <a:endParaRPr lang="en-GB" sz="1200" b="1" dirty="0"/>
        </a:p>
      </dgm:t>
    </dgm:pt>
    <dgm:pt modelId="{B976A659-C1A7-4E49-8FE8-BB811218B30B}" type="parTrans" cxnId="{3B4BB809-57B7-4F08-B39B-62E93F9147A5}">
      <dgm:prSet/>
      <dgm:spPr/>
      <dgm:t>
        <a:bodyPr/>
        <a:lstStyle/>
        <a:p>
          <a:endParaRPr lang="en-GB"/>
        </a:p>
      </dgm:t>
    </dgm:pt>
    <dgm:pt modelId="{48FAB1AE-F39E-4E13-888C-30D4B42A8139}" type="sibTrans" cxnId="{3B4BB809-57B7-4F08-B39B-62E93F9147A5}">
      <dgm:prSet/>
      <dgm:spPr/>
      <dgm:t>
        <a:bodyPr/>
        <a:lstStyle/>
        <a:p>
          <a:endParaRPr lang="en-GB"/>
        </a:p>
      </dgm:t>
    </dgm:pt>
    <dgm:pt modelId="{A491D817-4C8B-45B7-9BF0-5F3FF5F33208}">
      <dgm:prSet custT="1"/>
      <dgm:spPr/>
      <dgm:t>
        <a:bodyPr/>
        <a:lstStyle/>
        <a:p>
          <a:pPr algn="l" rtl="0"/>
          <a:r>
            <a:rPr lang="en-GB" sz="1200" dirty="0" smtClean="0"/>
            <a:t>Exelon Corporation </a:t>
          </a:r>
          <a:r>
            <a:rPr lang="en-GB" sz="1200" b="1" dirty="0" smtClean="0"/>
            <a:t>family of companies(FOC)</a:t>
          </a:r>
          <a:r>
            <a:rPr lang="en-GB" sz="1200" dirty="0" smtClean="0"/>
            <a:t> represents </a:t>
          </a:r>
          <a:r>
            <a:rPr lang="en-GB" sz="1200" b="1" dirty="0" smtClean="0"/>
            <a:t>every stage of the energy value chain</a:t>
          </a:r>
          <a:r>
            <a:rPr lang="en-GB" sz="1200" dirty="0" smtClean="0"/>
            <a:t> as represented in the picture below</a:t>
          </a:r>
          <a:endParaRPr lang="en-GB" sz="1200" dirty="0"/>
        </a:p>
      </dgm:t>
    </dgm:pt>
    <dgm:pt modelId="{50F4A39C-8B8D-4314-943A-19C5EC0FED5C}" type="parTrans" cxnId="{9A386353-0D7E-4F6D-9DC9-94350938C1F9}">
      <dgm:prSet/>
      <dgm:spPr/>
      <dgm:t>
        <a:bodyPr/>
        <a:lstStyle/>
        <a:p>
          <a:endParaRPr lang="en-GB"/>
        </a:p>
      </dgm:t>
    </dgm:pt>
    <dgm:pt modelId="{4E45C8EF-59AB-4D3A-AD87-2642AB1E1895}" type="sibTrans" cxnId="{9A386353-0D7E-4F6D-9DC9-94350938C1F9}">
      <dgm:prSet/>
      <dgm:spPr/>
      <dgm:t>
        <a:bodyPr/>
        <a:lstStyle/>
        <a:p>
          <a:endParaRPr lang="en-GB"/>
        </a:p>
      </dgm:t>
    </dgm:pt>
    <dgm:pt modelId="{80CB32D0-3C18-4C2A-954A-5CFFDBF5F415}">
      <dgm:prSet custT="1"/>
      <dgm:spPr/>
      <dgm:t>
        <a:bodyPr/>
        <a:lstStyle/>
        <a:p>
          <a:pPr algn="l" rtl="0"/>
          <a:r>
            <a:rPr lang="en-GB" sz="1200" dirty="0" smtClean="0"/>
            <a:t>In the year </a:t>
          </a:r>
          <a:r>
            <a:rPr lang="en-GB" sz="1200" b="1" dirty="0" smtClean="0"/>
            <a:t>2000</a:t>
          </a:r>
          <a:r>
            <a:rPr lang="en-GB" sz="1200" dirty="0" smtClean="0"/>
            <a:t> companies </a:t>
          </a:r>
          <a:r>
            <a:rPr lang="en-GB" sz="1200" b="1" dirty="0" smtClean="0"/>
            <a:t>Unicom</a:t>
          </a:r>
          <a:r>
            <a:rPr lang="en-GB" sz="1200" dirty="0" smtClean="0"/>
            <a:t> and </a:t>
          </a:r>
          <a:r>
            <a:rPr lang="en-GB" sz="1200" b="1" dirty="0" smtClean="0"/>
            <a:t>PECO</a:t>
          </a:r>
          <a:r>
            <a:rPr lang="en-GB" sz="1200" dirty="0" smtClean="0"/>
            <a:t> came together to form </a:t>
          </a:r>
          <a:r>
            <a:rPr lang="en-GB" sz="1200" b="1" dirty="0" smtClean="0"/>
            <a:t>Exelon Corporation</a:t>
          </a:r>
          <a:endParaRPr lang="en-GB" sz="1200" b="1" dirty="0"/>
        </a:p>
      </dgm:t>
    </dgm:pt>
    <dgm:pt modelId="{51CBC6FC-EC39-4F1B-B458-E2B3CA740D09}" type="sibTrans" cxnId="{F063EECF-D230-455D-A611-D27C305A34EA}">
      <dgm:prSet/>
      <dgm:spPr/>
      <dgm:t>
        <a:bodyPr/>
        <a:lstStyle/>
        <a:p>
          <a:endParaRPr lang="en-GB"/>
        </a:p>
      </dgm:t>
    </dgm:pt>
    <dgm:pt modelId="{C63F200A-5CFE-4783-BF00-2B90BF8CBB88}" type="parTrans" cxnId="{F063EECF-D230-455D-A611-D27C305A34EA}">
      <dgm:prSet/>
      <dgm:spPr/>
      <dgm:t>
        <a:bodyPr/>
        <a:lstStyle/>
        <a:p>
          <a:endParaRPr lang="en-GB"/>
        </a:p>
      </dgm:t>
    </dgm:pt>
    <dgm:pt modelId="{4BEDC2BD-A056-429F-8E94-49DFE7CD3E7F}">
      <dgm:prSet custT="1"/>
      <dgm:spPr/>
      <dgm:t>
        <a:bodyPr/>
        <a:lstStyle/>
        <a:p>
          <a:pPr algn="l" rtl="0"/>
          <a:endParaRPr lang="en-GB" sz="1200" dirty="0"/>
        </a:p>
      </dgm:t>
    </dgm:pt>
    <dgm:pt modelId="{56D65C9B-BB36-4F54-BC06-EBE2885F4BC7}" type="parTrans" cxnId="{1B9D35CB-7C20-4CD9-AF23-CC7E59315C74}">
      <dgm:prSet/>
      <dgm:spPr/>
      <dgm:t>
        <a:bodyPr/>
        <a:lstStyle/>
        <a:p>
          <a:endParaRPr lang="en-GB"/>
        </a:p>
      </dgm:t>
    </dgm:pt>
    <dgm:pt modelId="{E184311B-7835-473C-B9F6-B11B93AC69EE}" type="sibTrans" cxnId="{1B9D35CB-7C20-4CD9-AF23-CC7E59315C74}">
      <dgm:prSet/>
      <dgm:spPr/>
      <dgm:t>
        <a:bodyPr/>
        <a:lstStyle/>
        <a:p>
          <a:endParaRPr lang="en-GB"/>
        </a:p>
      </dgm:t>
    </dgm:pt>
    <dgm:pt modelId="{6B9ACC6B-8453-436D-BDBD-28031DFC14C8}">
      <dgm:prSet custT="1"/>
      <dgm:spPr/>
      <dgm:t>
        <a:bodyPr/>
        <a:lstStyle/>
        <a:p>
          <a:pPr algn="l" rtl="0"/>
          <a:endParaRPr lang="en-GB" sz="1200" dirty="0"/>
        </a:p>
      </dgm:t>
    </dgm:pt>
    <dgm:pt modelId="{849CB6A5-9C07-4038-B770-60D67E6CE383}" type="parTrans" cxnId="{C83C8EB6-9BD9-4ED1-A135-72FCDE26CAA9}">
      <dgm:prSet/>
      <dgm:spPr/>
      <dgm:t>
        <a:bodyPr/>
        <a:lstStyle/>
        <a:p>
          <a:endParaRPr lang="en-GB"/>
        </a:p>
      </dgm:t>
    </dgm:pt>
    <dgm:pt modelId="{9DCDABEA-C6BC-4393-8CE7-FE16CC4B4761}" type="sibTrans" cxnId="{C83C8EB6-9BD9-4ED1-A135-72FCDE26CAA9}">
      <dgm:prSet/>
      <dgm:spPr/>
      <dgm:t>
        <a:bodyPr/>
        <a:lstStyle/>
        <a:p>
          <a:endParaRPr lang="en-GB"/>
        </a:p>
      </dgm:t>
    </dgm:pt>
    <dgm:pt modelId="{A5F4A365-9442-43D1-B7D3-155CD2CC374D}" type="pres">
      <dgm:prSet presAssocID="{6F60304D-C304-47DA-9012-E5113B2F1D58}" presName="linear" presStyleCnt="0">
        <dgm:presLayoutVars>
          <dgm:animLvl val="lvl"/>
          <dgm:resizeHandles val="exact"/>
        </dgm:presLayoutVars>
      </dgm:prSet>
      <dgm:spPr/>
      <dgm:t>
        <a:bodyPr/>
        <a:lstStyle/>
        <a:p>
          <a:endParaRPr lang="en-GB"/>
        </a:p>
      </dgm:t>
    </dgm:pt>
    <dgm:pt modelId="{EABA23FB-8345-4244-97FE-AAF78E49CFDC}" type="pres">
      <dgm:prSet presAssocID="{9B109DC2-0B64-4E63-8B06-F9B13C60C7C3}" presName="parentText" presStyleLbl="node1" presStyleIdx="0" presStyleCnt="1" custScaleY="204524" custLinFactY="-18843" custLinFactNeighborY="-100000">
        <dgm:presLayoutVars>
          <dgm:chMax val="0"/>
          <dgm:bulletEnabled val="1"/>
        </dgm:presLayoutVars>
      </dgm:prSet>
      <dgm:spPr/>
      <dgm:t>
        <a:bodyPr/>
        <a:lstStyle/>
        <a:p>
          <a:endParaRPr lang="en-GB"/>
        </a:p>
      </dgm:t>
    </dgm:pt>
    <dgm:pt modelId="{E85CEA85-7EEB-4B78-9BD6-05ABA3C34410}" type="pres">
      <dgm:prSet presAssocID="{9B109DC2-0B64-4E63-8B06-F9B13C60C7C3}" presName="childText" presStyleLbl="revTx" presStyleIdx="0" presStyleCnt="1" custLinFactNeighborY="7920">
        <dgm:presLayoutVars>
          <dgm:bulletEnabled val="1"/>
        </dgm:presLayoutVars>
      </dgm:prSet>
      <dgm:spPr/>
      <dgm:t>
        <a:bodyPr/>
        <a:lstStyle/>
        <a:p>
          <a:endParaRPr lang="en-GB"/>
        </a:p>
      </dgm:t>
    </dgm:pt>
  </dgm:ptLst>
  <dgm:cxnLst>
    <dgm:cxn modelId="{3B4BB809-57B7-4F08-B39B-62E93F9147A5}" srcId="{9B109DC2-0B64-4E63-8B06-F9B13C60C7C3}" destId="{2ED8570C-D4E2-4F4A-BBDA-15BC233A7917}" srcOrd="1" destOrd="0" parTransId="{B976A659-C1A7-4E49-8FE8-BB811218B30B}" sibTransId="{48FAB1AE-F39E-4E13-888C-30D4B42A8139}"/>
    <dgm:cxn modelId="{32132308-6659-44AF-B3D8-C10D25CBDD6D}" type="presOf" srcId="{6B9ACC6B-8453-436D-BDBD-28031DFC14C8}" destId="{E85CEA85-7EEB-4B78-9BD6-05ABA3C34410}" srcOrd="0" destOrd="4" presId="urn:microsoft.com/office/officeart/2005/8/layout/vList2"/>
    <dgm:cxn modelId="{7C9C4DAB-2CE4-4688-80D3-3CB51D21AB17}" srcId="{6F60304D-C304-47DA-9012-E5113B2F1D58}" destId="{9B109DC2-0B64-4E63-8B06-F9B13C60C7C3}" srcOrd="0" destOrd="0" parTransId="{C5267C2D-0952-4220-AF5A-55DA3083EA3A}" sibTransId="{59A473EE-47EA-40F5-B194-6EA297E95ED1}"/>
    <dgm:cxn modelId="{AC10A9B7-5AEE-4523-97D6-62A1701AD500}" type="presOf" srcId="{2ED8570C-D4E2-4F4A-BBDA-15BC233A7917}" destId="{E85CEA85-7EEB-4B78-9BD6-05ABA3C34410}" srcOrd="0" destOrd="1" presId="urn:microsoft.com/office/officeart/2005/8/layout/vList2"/>
    <dgm:cxn modelId="{9A386353-0D7E-4F6D-9DC9-94350938C1F9}" srcId="{9B109DC2-0B64-4E63-8B06-F9B13C60C7C3}" destId="{A491D817-4C8B-45B7-9BF0-5F3FF5F33208}" srcOrd="3" destOrd="0" parTransId="{50F4A39C-8B8D-4314-943A-19C5EC0FED5C}" sibTransId="{4E45C8EF-59AB-4D3A-AD87-2642AB1E1895}"/>
    <dgm:cxn modelId="{F063EECF-D230-455D-A611-D27C305A34EA}" srcId="{9B109DC2-0B64-4E63-8B06-F9B13C60C7C3}" destId="{80CB32D0-3C18-4C2A-954A-5CFFDBF5F415}" srcOrd="2" destOrd="0" parTransId="{C63F200A-5CFE-4783-BF00-2B90BF8CBB88}" sibTransId="{51CBC6FC-EC39-4F1B-B458-E2B3CA740D09}"/>
    <dgm:cxn modelId="{1A82634B-9845-402F-B783-0A2AC8C3E030}" type="presOf" srcId="{80CB32D0-3C18-4C2A-954A-5CFFDBF5F415}" destId="{E85CEA85-7EEB-4B78-9BD6-05ABA3C34410}" srcOrd="0" destOrd="2" presId="urn:microsoft.com/office/officeart/2005/8/layout/vList2"/>
    <dgm:cxn modelId="{F8DCEA5A-DA36-461D-892D-1628C20F1BFA}" type="presOf" srcId="{9B109DC2-0B64-4E63-8B06-F9B13C60C7C3}" destId="{EABA23FB-8345-4244-97FE-AAF78E49CFDC}" srcOrd="0" destOrd="0" presId="urn:microsoft.com/office/officeart/2005/8/layout/vList2"/>
    <dgm:cxn modelId="{74199E03-F9E6-42FF-BFB7-A905DA1699F7}" type="presOf" srcId="{A491D817-4C8B-45B7-9BF0-5F3FF5F33208}" destId="{E85CEA85-7EEB-4B78-9BD6-05ABA3C34410}" srcOrd="0" destOrd="3" presId="urn:microsoft.com/office/officeart/2005/8/layout/vList2"/>
    <dgm:cxn modelId="{C83C8EB6-9BD9-4ED1-A135-72FCDE26CAA9}" srcId="{9B109DC2-0B64-4E63-8B06-F9B13C60C7C3}" destId="{6B9ACC6B-8453-436D-BDBD-28031DFC14C8}" srcOrd="4" destOrd="0" parTransId="{849CB6A5-9C07-4038-B770-60D67E6CE383}" sibTransId="{9DCDABEA-C6BC-4393-8CE7-FE16CC4B4761}"/>
    <dgm:cxn modelId="{CFD57127-DB5D-4C12-8525-92ECE9579262}" type="presOf" srcId="{4BEDC2BD-A056-429F-8E94-49DFE7CD3E7F}" destId="{E85CEA85-7EEB-4B78-9BD6-05ABA3C34410}" srcOrd="0" destOrd="0" presId="urn:microsoft.com/office/officeart/2005/8/layout/vList2"/>
    <dgm:cxn modelId="{68400A4D-7558-4AF3-9485-372251530EAD}" type="presOf" srcId="{6F60304D-C304-47DA-9012-E5113B2F1D58}" destId="{A5F4A365-9442-43D1-B7D3-155CD2CC374D}" srcOrd="0" destOrd="0" presId="urn:microsoft.com/office/officeart/2005/8/layout/vList2"/>
    <dgm:cxn modelId="{1B9D35CB-7C20-4CD9-AF23-CC7E59315C74}" srcId="{9B109DC2-0B64-4E63-8B06-F9B13C60C7C3}" destId="{4BEDC2BD-A056-429F-8E94-49DFE7CD3E7F}" srcOrd="0" destOrd="0" parTransId="{56D65C9B-BB36-4F54-BC06-EBE2885F4BC7}" sibTransId="{E184311B-7835-473C-B9F6-B11B93AC69EE}"/>
    <dgm:cxn modelId="{B6B8AA20-7FB0-4BC6-942C-5B24C5F05589}" type="presParOf" srcId="{A5F4A365-9442-43D1-B7D3-155CD2CC374D}" destId="{EABA23FB-8345-4244-97FE-AAF78E49CFDC}" srcOrd="0" destOrd="0" presId="urn:microsoft.com/office/officeart/2005/8/layout/vList2"/>
    <dgm:cxn modelId="{8DEFD96E-0FF1-441D-A03D-AB2202EA0B80}" type="presParOf" srcId="{A5F4A365-9442-43D1-B7D3-155CD2CC374D}" destId="{E85CEA85-7EEB-4B78-9BD6-05ABA3C34410}" srcOrd="1"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F2C4F7E-CD01-491C-96AE-8D4DEDB70A8F}">
      <dsp:nvSpPr>
        <dsp:cNvPr id="0" name=""/>
        <dsp:cNvSpPr/>
      </dsp:nvSpPr>
      <dsp:spPr>
        <a:xfrm>
          <a:off x="0" y="240402"/>
          <a:ext cx="7696200" cy="63216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GB" sz="2400" b="1" kern="1200" dirty="0" smtClean="0"/>
            <a:t>Introduction</a:t>
          </a:r>
          <a:endParaRPr lang="en-GB" sz="2400" b="1" kern="1200" dirty="0"/>
        </a:p>
      </dsp:txBody>
      <dsp:txXfrm>
        <a:off x="0" y="240402"/>
        <a:ext cx="7696200" cy="632165"/>
      </dsp:txXfrm>
    </dsp:sp>
    <dsp:sp modelId="{2F1752C3-6646-4AAE-99B6-733CAB17555A}">
      <dsp:nvSpPr>
        <dsp:cNvPr id="0" name=""/>
        <dsp:cNvSpPr/>
      </dsp:nvSpPr>
      <dsp:spPr>
        <a:xfrm>
          <a:off x="0" y="947448"/>
          <a:ext cx="7696200" cy="63216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GB" sz="2400" b="1" kern="1200" dirty="0" smtClean="0"/>
            <a:t>Company Background</a:t>
          </a:r>
          <a:endParaRPr lang="en-GB" sz="2400" b="1" kern="1200" dirty="0"/>
        </a:p>
      </dsp:txBody>
      <dsp:txXfrm>
        <a:off x="0" y="947448"/>
        <a:ext cx="7696200" cy="632165"/>
      </dsp:txXfrm>
    </dsp:sp>
    <dsp:sp modelId="{6513D01F-9FCB-4231-A5A0-2D850E404526}">
      <dsp:nvSpPr>
        <dsp:cNvPr id="0" name=""/>
        <dsp:cNvSpPr/>
      </dsp:nvSpPr>
      <dsp:spPr>
        <a:xfrm>
          <a:off x="0" y="1654493"/>
          <a:ext cx="7696200" cy="63216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GB" sz="2400" b="1" kern="1200" dirty="0" smtClean="0"/>
            <a:t>Analysis Approach </a:t>
          </a:r>
          <a:endParaRPr lang="en-GB" sz="2400" b="1" kern="1200" dirty="0"/>
        </a:p>
      </dsp:txBody>
      <dsp:txXfrm>
        <a:off x="0" y="1654493"/>
        <a:ext cx="7696200" cy="632165"/>
      </dsp:txXfrm>
    </dsp:sp>
    <dsp:sp modelId="{A99AA0F3-F0C1-45BA-978E-8218D3999989}">
      <dsp:nvSpPr>
        <dsp:cNvPr id="0" name=""/>
        <dsp:cNvSpPr/>
      </dsp:nvSpPr>
      <dsp:spPr>
        <a:xfrm>
          <a:off x="0" y="2361539"/>
          <a:ext cx="7696200" cy="63216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GB" sz="2400" b="1" kern="1200" dirty="0" smtClean="0"/>
            <a:t>Findings</a:t>
          </a:r>
          <a:endParaRPr lang="en-GB" sz="2400" b="1" kern="1200" dirty="0"/>
        </a:p>
      </dsp:txBody>
      <dsp:txXfrm>
        <a:off x="0" y="2361539"/>
        <a:ext cx="7696200" cy="632165"/>
      </dsp:txXfrm>
    </dsp:sp>
    <dsp:sp modelId="{B6BCEB0E-3564-4136-9CBC-39999108E01A}">
      <dsp:nvSpPr>
        <dsp:cNvPr id="0" name=""/>
        <dsp:cNvSpPr/>
      </dsp:nvSpPr>
      <dsp:spPr>
        <a:xfrm>
          <a:off x="0" y="3068585"/>
          <a:ext cx="7696200" cy="63216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GB" sz="2600" b="1" kern="1200" smtClean="0"/>
            <a:t>Corpus Analysis – Term Document Matrix</a:t>
          </a:r>
          <a:endParaRPr lang="en-GB" sz="2600" b="1" kern="1200" dirty="0"/>
        </a:p>
      </dsp:txBody>
      <dsp:txXfrm>
        <a:off x="0" y="3068585"/>
        <a:ext cx="7696200" cy="632165"/>
      </dsp:txXfrm>
    </dsp:sp>
    <dsp:sp modelId="{940ED5C0-B96E-4C48-A46F-F1B469C1A9D3}">
      <dsp:nvSpPr>
        <dsp:cNvPr id="0" name=""/>
        <dsp:cNvSpPr/>
      </dsp:nvSpPr>
      <dsp:spPr>
        <a:xfrm>
          <a:off x="0" y="3775630"/>
          <a:ext cx="7696200" cy="63216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GB" sz="2600" b="1" kern="1200" dirty="0" smtClean="0"/>
            <a:t>Conclusion</a:t>
          </a:r>
          <a:endParaRPr lang="en-GB" sz="2600" b="1" kern="1200" dirty="0"/>
        </a:p>
      </dsp:txBody>
      <dsp:txXfrm>
        <a:off x="0" y="3775630"/>
        <a:ext cx="7696200" cy="63216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ABA23FB-8345-4244-97FE-AAF78E49CFDC}">
      <dsp:nvSpPr>
        <dsp:cNvPr id="0" name=""/>
        <dsp:cNvSpPr/>
      </dsp:nvSpPr>
      <dsp:spPr>
        <a:xfrm>
          <a:off x="0" y="0"/>
          <a:ext cx="7848600" cy="4580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t>Team-Group 11</a:t>
          </a:r>
          <a:endParaRPr lang="en-GB" sz="2400" b="1" kern="1200" dirty="0"/>
        </a:p>
      </dsp:txBody>
      <dsp:txXfrm>
        <a:off x="0" y="0"/>
        <a:ext cx="7848600" cy="458080"/>
      </dsp:txXfrm>
    </dsp:sp>
    <dsp:sp modelId="{E85CEA85-7EEB-4B78-9BD6-05ABA3C34410}">
      <dsp:nvSpPr>
        <dsp:cNvPr id="0" name=""/>
        <dsp:cNvSpPr/>
      </dsp:nvSpPr>
      <dsp:spPr>
        <a:xfrm>
          <a:off x="0" y="460870"/>
          <a:ext cx="7848600" cy="1124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193" tIns="15240" rIns="85344" bIns="15240" numCol="1" spcCol="1270" anchor="t" anchorCtr="0">
          <a:noAutofit/>
        </a:bodyPr>
        <a:lstStyle/>
        <a:p>
          <a:pPr marL="114300" lvl="1" indent="-114300" algn="l" defTabSz="533400" rtl="0">
            <a:lnSpc>
              <a:spcPct val="90000"/>
            </a:lnSpc>
            <a:spcBef>
              <a:spcPct val="0"/>
            </a:spcBef>
            <a:spcAft>
              <a:spcPct val="20000"/>
            </a:spcAft>
            <a:buChar char="••"/>
          </a:pPr>
          <a:endParaRPr lang="en-GB" sz="1200" kern="1200" dirty="0"/>
        </a:p>
        <a:p>
          <a:pPr marL="114300" lvl="1" indent="-114300" algn="l" defTabSz="533400" rtl="0">
            <a:lnSpc>
              <a:spcPct val="90000"/>
            </a:lnSpc>
            <a:spcBef>
              <a:spcPct val="0"/>
            </a:spcBef>
            <a:spcAft>
              <a:spcPct val="20000"/>
            </a:spcAft>
            <a:buChar char="••"/>
          </a:pPr>
          <a:r>
            <a:rPr lang="en-US" sz="1200" kern="1200" dirty="0" smtClean="0"/>
            <a:t>Eugenio Moreno</a:t>
          </a:r>
          <a:endParaRPr lang="en-GB" sz="1200" kern="1200" dirty="0"/>
        </a:p>
        <a:p>
          <a:pPr marL="114300" lvl="1" indent="-114300" algn="l" defTabSz="533400" rtl="0">
            <a:lnSpc>
              <a:spcPct val="90000"/>
            </a:lnSpc>
            <a:spcBef>
              <a:spcPct val="0"/>
            </a:spcBef>
            <a:spcAft>
              <a:spcPct val="20000"/>
            </a:spcAft>
            <a:buChar char="••"/>
          </a:pPr>
          <a:r>
            <a:rPr lang="en-US" sz="1200" kern="1200" dirty="0" smtClean="0"/>
            <a:t>Jessica </a:t>
          </a:r>
          <a:r>
            <a:rPr lang="en-US" sz="1200" kern="1200" dirty="0" err="1" smtClean="0"/>
            <a:t>Ginesta</a:t>
          </a:r>
          <a:endParaRPr lang="en-GB" sz="1200" kern="1200" dirty="0"/>
        </a:p>
        <a:p>
          <a:pPr marL="114300" lvl="1" indent="-114300" algn="l" defTabSz="533400" rtl="0">
            <a:lnSpc>
              <a:spcPct val="90000"/>
            </a:lnSpc>
            <a:spcBef>
              <a:spcPct val="0"/>
            </a:spcBef>
            <a:spcAft>
              <a:spcPct val="20000"/>
            </a:spcAft>
            <a:buChar char="••"/>
          </a:pPr>
          <a:r>
            <a:rPr lang="en-US" sz="1200" kern="1200" dirty="0" smtClean="0"/>
            <a:t>Cristina </a:t>
          </a:r>
          <a:r>
            <a:rPr lang="en-US" sz="1200" kern="1200" dirty="0" err="1" smtClean="0"/>
            <a:t>Quiroga</a:t>
          </a:r>
          <a:endParaRPr lang="en-GB" sz="1200" kern="1200" dirty="0"/>
        </a:p>
        <a:p>
          <a:pPr marL="114300" lvl="1" indent="-114300" algn="l" defTabSz="533400" rtl="0">
            <a:lnSpc>
              <a:spcPct val="90000"/>
            </a:lnSpc>
            <a:spcBef>
              <a:spcPct val="0"/>
            </a:spcBef>
            <a:spcAft>
              <a:spcPct val="20000"/>
            </a:spcAft>
            <a:buChar char="••"/>
          </a:pPr>
          <a:r>
            <a:rPr lang="it-IT" sz="1200" kern="1200" dirty="0" smtClean="0"/>
            <a:t>Dinesh Kawatia </a:t>
          </a:r>
          <a:endParaRPr lang="en-GB" sz="1200" kern="1200" dirty="0"/>
        </a:p>
        <a:p>
          <a:pPr marL="114300" lvl="1" indent="-114300" algn="l" defTabSz="533400" rtl="0">
            <a:lnSpc>
              <a:spcPct val="90000"/>
            </a:lnSpc>
            <a:spcBef>
              <a:spcPct val="0"/>
            </a:spcBef>
            <a:spcAft>
              <a:spcPct val="20000"/>
            </a:spcAft>
            <a:buChar char="••"/>
          </a:pPr>
          <a:r>
            <a:rPr lang="it-IT" sz="1200" kern="1200" dirty="0" smtClean="0"/>
            <a:t>Suryanarayana Tadimety V N B</a:t>
          </a:r>
          <a:endParaRPr lang="en-GB" sz="1200" kern="1200" dirty="0"/>
        </a:p>
        <a:p>
          <a:pPr marL="114300" lvl="1" indent="-114300" algn="l" defTabSz="533400" rtl="0">
            <a:lnSpc>
              <a:spcPct val="90000"/>
            </a:lnSpc>
            <a:spcBef>
              <a:spcPct val="0"/>
            </a:spcBef>
            <a:spcAft>
              <a:spcPct val="20000"/>
            </a:spcAft>
            <a:buChar char="••"/>
          </a:pPr>
          <a:endParaRPr lang="en-GB" sz="1200" kern="1200" dirty="0"/>
        </a:p>
      </dsp:txBody>
      <dsp:txXfrm>
        <a:off x="0" y="460870"/>
        <a:ext cx="7848600" cy="1124705"/>
      </dsp:txXfrm>
    </dsp:sp>
    <dsp:sp modelId="{8D9EA9FB-0553-4E3B-9F71-4AA11AA505E2}">
      <dsp:nvSpPr>
        <dsp:cNvPr id="0" name=""/>
        <dsp:cNvSpPr/>
      </dsp:nvSpPr>
      <dsp:spPr>
        <a:xfrm>
          <a:off x="0" y="1894802"/>
          <a:ext cx="7848600" cy="4580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t>Objectives</a:t>
          </a:r>
          <a:endParaRPr lang="en-GB" sz="800" b="1" kern="1200" dirty="0"/>
        </a:p>
      </dsp:txBody>
      <dsp:txXfrm>
        <a:off x="0" y="1894802"/>
        <a:ext cx="7848600" cy="458080"/>
      </dsp:txXfrm>
    </dsp:sp>
    <dsp:sp modelId="{0F5C64F5-1BA1-4515-A96C-2C23586FD656}">
      <dsp:nvSpPr>
        <dsp:cNvPr id="0" name=""/>
        <dsp:cNvSpPr/>
      </dsp:nvSpPr>
      <dsp:spPr>
        <a:xfrm>
          <a:off x="0" y="2043656"/>
          <a:ext cx="7848600" cy="810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193" tIns="15240" rIns="85344" bIns="15240" numCol="1" spcCol="1270" anchor="t" anchorCtr="0">
          <a:noAutofit/>
        </a:bodyPr>
        <a:lstStyle/>
        <a:p>
          <a:pPr marL="114300" lvl="1" indent="-114300" algn="l" defTabSz="533400" rtl="0">
            <a:lnSpc>
              <a:spcPct val="90000"/>
            </a:lnSpc>
            <a:spcBef>
              <a:spcPct val="0"/>
            </a:spcBef>
            <a:spcAft>
              <a:spcPct val="20000"/>
            </a:spcAft>
            <a:buChar char="••"/>
          </a:pPr>
          <a:endParaRPr lang="en-GB" sz="1200" kern="1200" dirty="0"/>
        </a:p>
        <a:p>
          <a:pPr marL="114300" lvl="1" indent="-114300" algn="l" defTabSz="533400" rtl="0">
            <a:lnSpc>
              <a:spcPct val="90000"/>
            </a:lnSpc>
            <a:spcBef>
              <a:spcPct val="0"/>
            </a:spcBef>
            <a:spcAft>
              <a:spcPct val="20000"/>
            </a:spcAft>
            <a:buChar char="••"/>
          </a:pPr>
          <a:endParaRPr lang="en-GB" sz="1200" kern="1200" dirty="0"/>
        </a:p>
        <a:p>
          <a:pPr marL="114300" lvl="1" indent="-114300" algn="l" defTabSz="533400" rtl="0">
            <a:lnSpc>
              <a:spcPct val="90000"/>
            </a:lnSpc>
            <a:spcBef>
              <a:spcPct val="0"/>
            </a:spcBef>
            <a:spcAft>
              <a:spcPct val="20000"/>
            </a:spcAft>
            <a:buChar char="••"/>
          </a:pPr>
          <a:r>
            <a:rPr lang="en-US" sz="1200" kern="1200" dirty="0" smtClean="0"/>
            <a:t>Analyze available DEF 14A form of a Company over a period of time</a:t>
          </a:r>
          <a:endParaRPr lang="en-GB" sz="1200" kern="1200" dirty="0"/>
        </a:p>
        <a:p>
          <a:pPr marL="114300" lvl="1" indent="-114300" algn="l" defTabSz="533400" rtl="0">
            <a:lnSpc>
              <a:spcPct val="90000"/>
            </a:lnSpc>
            <a:spcBef>
              <a:spcPct val="0"/>
            </a:spcBef>
            <a:spcAft>
              <a:spcPct val="20000"/>
            </a:spcAft>
            <a:buChar char="••"/>
          </a:pPr>
          <a:r>
            <a:rPr lang="en-US" sz="1200" kern="1200" dirty="0" smtClean="0"/>
            <a:t>Identify trends </a:t>
          </a:r>
          <a:r>
            <a:rPr lang="en-US" sz="1200" kern="1200" dirty="0" err="1" smtClean="0"/>
            <a:t>w.r.t</a:t>
          </a:r>
          <a:r>
            <a:rPr lang="en-US" sz="1200" kern="1200" dirty="0" smtClean="0"/>
            <a:t> CEO Salary,</a:t>
          </a:r>
          <a:r>
            <a:rPr lang="en-GB" sz="1200" kern="1200" dirty="0" smtClean="0"/>
            <a:t> Stock Trading Activity changes, before and after filing</a:t>
          </a:r>
          <a:endParaRPr lang="en-GB" sz="1200" kern="1200" dirty="0"/>
        </a:p>
        <a:p>
          <a:pPr marL="114300" lvl="1" indent="-114300" algn="l" defTabSz="533400" rtl="0">
            <a:lnSpc>
              <a:spcPct val="90000"/>
            </a:lnSpc>
            <a:spcBef>
              <a:spcPct val="0"/>
            </a:spcBef>
            <a:spcAft>
              <a:spcPct val="20000"/>
            </a:spcAft>
            <a:buChar char="••"/>
          </a:pPr>
          <a:r>
            <a:rPr lang="en-GB" sz="1200" kern="1200" dirty="0" smtClean="0"/>
            <a:t>Identify trend in Q &amp; A Term Document Matrix Statistics</a:t>
          </a:r>
          <a:endParaRPr lang="en-GB" sz="1200" kern="1200" dirty="0"/>
        </a:p>
      </dsp:txBody>
      <dsp:txXfrm>
        <a:off x="0" y="2043656"/>
        <a:ext cx="7848600" cy="810449"/>
      </dsp:txXfrm>
    </dsp:sp>
    <dsp:sp modelId="{5E80765F-97EB-4A48-812D-B74759F1AD88}">
      <dsp:nvSpPr>
        <dsp:cNvPr id="0" name=""/>
        <dsp:cNvSpPr/>
      </dsp:nvSpPr>
      <dsp:spPr>
        <a:xfrm>
          <a:off x="0" y="3242111"/>
          <a:ext cx="7848600" cy="4580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GB" sz="2400" b="1" kern="1200" dirty="0" smtClean="0"/>
            <a:t>Input For Analysis</a:t>
          </a:r>
          <a:endParaRPr lang="en-GB" sz="2400" b="1" kern="1200" dirty="0"/>
        </a:p>
      </dsp:txBody>
      <dsp:txXfrm>
        <a:off x="0" y="3242111"/>
        <a:ext cx="7848600" cy="458080"/>
      </dsp:txXfrm>
    </dsp:sp>
    <dsp:sp modelId="{A9C002A7-7B5E-4C5C-AE17-C31181510EA2}">
      <dsp:nvSpPr>
        <dsp:cNvPr id="0" name=""/>
        <dsp:cNvSpPr/>
      </dsp:nvSpPr>
      <dsp:spPr>
        <a:xfrm>
          <a:off x="0" y="3312186"/>
          <a:ext cx="7848600" cy="1257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193" tIns="15240" rIns="85344" bIns="15240" numCol="1" spcCol="1270" anchor="t" anchorCtr="0">
          <a:noAutofit/>
        </a:bodyPr>
        <a:lstStyle/>
        <a:p>
          <a:pPr marL="114300" lvl="1" indent="-114300" algn="l" defTabSz="533400" rtl="0">
            <a:lnSpc>
              <a:spcPct val="90000"/>
            </a:lnSpc>
            <a:spcBef>
              <a:spcPct val="0"/>
            </a:spcBef>
            <a:spcAft>
              <a:spcPct val="20000"/>
            </a:spcAft>
            <a:buChar char="••"/>
          </a:pPr>
          <a:endParaRPr lang="en-GB" sz="1200" kern="1200" dirty="0"/>
        </a:p>
        <a:p>
          <a:pPr marL="114300" lvl="1" indent="-114300" algn="l" defTabSz="533400" rtl="0">
            <a:lnSpc>
              <a:spcPct val="90000"/>
            </a:lnSpc>
            <a:spcBef>
              <a:spcPct val="0"/>
            </a:spcBef>
            <a:spcAft>
              <a:spcPct val="20000"/>
            </a:spcAft>
            <a:buChar char="••"/>
          </a:pPr>
          <a:endParaRPr lang="en-GB" sz="1200" kern="1200" dirty="0"/>
        </a:p>
        <a:p>
          <a:pPr marL="114300" lvl="1" indent="-114300" algn="l" defTabSz="533400" rtl="0">
            <a:lnSpc>
              <a:spcPct val="90000"/>
            </a:lnSpc>
            <a:spcBef>
              <a:spcPct val="0"/>
            </a:spcBef>
            <a:spcAft>
              <a:spcPct val="20000"/>
            </a:spcAft>
            <a:buChar char="••"/>
          </a:pPr>
          <a:r>
            <a:rPr lang="en-US" sz="1200" b="1" kern="1200" dirty="0" smtClean="0"/>
            <a:t>Form DEF 14A</a:t>
          </a:r>
          <a:r>
            <a:rPr lang="en-US" sz="1200" b="0" kern="1200" dirty="0" smtClean="0"/>
            <a:t>- </a:t>
          </a:r>
          <a:r>
            <a:rPr lang="en-GB" sz="1200" b="0" kern="1200" dirty="0" smtClean="0"/>
            <a:t>A mandatory filing with the Securities and Exchange Commission (SEC) by or on behalf of a registrant when a shareholder vote is required</a:t>
          </a:r>
          <a:r>
            <a:rPr lang="en-US" sz="1200" kern="1200" dirty="0" smtClean="0"/>
            <a:t>. It is most commonly used in conjunction with an annual meeting proxy</a:t>
          </a:r>
          <a:endParaRPr lang="en-GB" sz="1200" kern="1200" dirty="0"/>
        </a:p>
        <a:p>
          <a:pPr marL="114300" lvl="1" indent="-114300" algn="l" defTabSz="533400" rtl="0">
            <a:lnSpc>
              <a:spcPct val="90000"/>
            </a:lnSpc>
            <a:spcBef>
              <a:spcPct val="0"/>
            </a:spcBef>
            <a:spcAft>
              <a:spcPct val="20000"/>
            </a:spcAft>
            <a:buChar char="••"/>
          </a:pPr>
          <a:r>
            <a:rPr lang="en-GB" sz="1200" b="1" kern="1200" dirty="0" smtClean="0"/>
            <a:t>Historical Stock price</a:t>
          </a:r>
          <a:r>
            <a:rPr lang="en-GB" sz="1200" kern="1200" dirty="0" smtClean="0"/>
            <a:t> data of the company</a:t>
          </a:r>
          <a:endParaRPr lang="en-GB" sz="1200" kern="1200" dirty="0"/>
        </a:p>
        <a:p>
          <a:pPr marL="114300" lvl="1" indent="-114300" algn="l" defTabSz="533400" rtl="0">
            <a:lnSpc>
              <a:spcPct val="90000"/>
            </a:lnSpc>
            <a:spcBef>
              <a:spcPct val="0"/>
            </a:spcBef>
            <a:spcAft>
              <a:spcPct val="20000"/>
            </a:spcAft>
            <a:buChar char="••"/>
          </a:pPr>
          <a:r>
            <a:rPr lang="en-GB" sz="1200" b="1" kern="1200" dirty="0" smtClean="0"/>
            <a:t>R-Tools</a:t>
          </a:r>
          <a:r>
            <a:rPr lang="en-GB" sz="1200" kern="1200" dirty="0" smtClean="0"/>
            <a:t> –For Data extraction,cleansing,analysis</a:t>
          </a:r>
          <a:endParaRPr lang="en-GB" sz="1200" kern="1200" dirty="0"/>
        </a:p>
        <a:p>
          <a:pPr marL="114300" lvl="1" indent="-114300" algn="l" defTabSz="533400" rtl="0">
            <a:lnSpc>
              <a:spcPct val="90000"/>
            </a:lnSpc>
            <a:spcBef>
              <a:spcPct val="0"/>
            </a:spcBef>
            <a:spcAft>
              <a:spcPct val="20000"/>
            </a:spcAft>
            <a:buChar char="••"/>
          </a:pPr>
          <a:r>
            <a:rPr lang="en-GB" sz="1200" b="1" kern="1200" dirty="0" smtClean="0"/>
            <a:t>Excel</a:t>
          </a:r>
          <a:r>
            <a:rPr lang="en-GB" sz="1200" kern="1200" dirty="0" smtClean="0"/>
            <a:t>-Analysis and Reporting</a:t>
          </a:r>
          <a:endParaRPr lang="en-GB" sz="1200" kern="1200" dirty="0"/>
        </a:p>
      </dsp:txBody>
      <dsp:txXfrm>
        <a:off x="0" y="3312186"/>
        <a:ext cx="7848600" cy="1257023"/>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ABA23FB-8345-4244-97FE-AAF78E49CFDC}">
      <dsp:nvSpPr>
        <dsp:cNvPr id="0" name=""/>
        <dsp:cNvSpPr/>
      </dsp:nvSpPr>
      <dsp:spPr>
        <a:xfrm>
          <a:off x="0" y="0"/>
          <a:ext cx="7848600" cy="702377"/>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t>Company -Exelon Corporation</a:t>
          </a:r>
          <a:endParaRPr lang="en-GB" sz="2400" kern="1200" dirty="0"/>
        </a:p>
      </dsp:txBody>
      <dsp:txXfrm>
        <a:off x="0" y="0"/>
        <a:ext cx="7848600" cy="702377"/>
      </dsp:txXfrm>
    </dsp:sp>
    <dsp:sp modelId="{E85CEA85-7EEB-4B78-9BD6-05ABA3C34410}">
      <dsp:nvSpPr>
        <dsp:cNvPr id="0" name=""/>
        <dsp:cNvSpPr/>
      </dsp:nvSpPr>
      <dsp:spPr>
        <a:xfrm>
          <a:off x="0" y="705613"/>
          <a:ext cx="7848600" cy="818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193" tIns="15240" rIns="85344" bIns="15240" numCol="1" spcCol="1270" anchor="t" anchorCtr="0">
          <a:noAutofit/>
        </a:bodyPr>
        <a:lstStyle/>
        <a:p>
          <a:pPr marL="114300" lvl="1" indent="-114300" algn="l" defTabSz="533400" rtl="0">
            <a:lnSpc>
              <a:spcPct val="90000"/>
            </a:lnSpc>
            <a:spcBef>
              <a:spcPct val="0"/>
            </a:spcBef>
            <a:spcAft>
              <a:spcPct val="20000"/>
            </a:spcAft>
            <a:buChar char="••"/>
          </a:pPr>
          <a:endParaRPr lang="en-GB" sz="1200" kern="1200" dirty="0"/>
        </a:p>
        <a:p>
          <a:pPr marL="114300" lvl="1" indent="-114300" algn="l" defTabSz="533400" rtl="0">
            <a:lnSpc>
              <a:spcPct val="90000"/>
            </a:lnSpc>
            <a:spcBef>
              <a:spcPct val="0"/>
            </a:spcBef>
            <a:spcAft>
              <a:spcPct val="20000"/>
            </a:spcAft>
            <a:buChar char="••"/>
          </a:pPr>
          <a:r>
            <a:rPr lang="en-GB" sz="1200" b="1" kern="1200" dirty="0" smtClean="0"/>
            <a:t>America's Leading Energy Group of </a:t>
          </a:r>
          <a:r>
            <a:rPr lang="en-US" sz="1200" b="1" kern="1200" dirty="0" smtClean="0"/>
            <a:t>electric generation and electric and gas delivery companies</a:t>
          </a:r>
          <a:endParaRPr lang="en-GB" sz="1200" b="1" kern="1200" dirty="0"/>
        </a:p>
        <a:p>
          <a:pPr marL="114300" lvl="1" indent="-114300" algn="l" defTabSz="533400" rtl="0">
            <a:lnSpc>
              <a:spcPct val="90000"/>
            </a:lnSpc>
            <a:spcBef>
              <a:spcPct val="0"/>
            </a:spcBef>
            <a:spcAft>
              <a:spcPct val="20000"/>
            </a:spcAft>
            <a:buChar char="••"/>
          </a:pPr>
          <a:r>
            <a:rPr lang="en-GB" sz="1200" kern="1200" dirty="0" smtClean="0"/>
            <a:t>In the year </a:t>
          </a:r>
          <a:r>
            <a:rPr lang="en-GB" sz="1200" b="1" kern="1200" dirty="0" smtClean="0"/>
            <a:t>2000</a:t>
          </a:r>
          <a:r>
            <a:rPr lang="en-GB" sz="1200" kern="1200" dirty="0" smtClean="0"/>
            <a:t> companies </a:t>
          </a:r>
          <a:r>
            <a:rPr lang="en-GB" sz="1200" b="1" kern="1200" dirty="0" smtClean="0"/>
            <a:t>Unicom</a:t>
          </a:r>
          <a:r>
            <a:rPr lang="en-GB" sz="1200" kern="1200" dirty="0" smtClean="0"/>
            <a:t> and </a:t>
          </a:r>
          <a:r>
            <a:rPr lang="en-GB" sz="1200" b="1" kern="1200" dirty="0" smtClean="0"/>
            <a:t>PECO</a:t>
          </a:r>
          <a:r>
            <a:rPr lang="en-GB" sz="1200" kern="1200" dirty="0" smtClean="0"/>
            <a:t> came together to form </a:t>
          </a:r>
          <a:r>
            <a:rPr lang="en-GB" sz="1200" b="1" kern="1200" dirty="0" smtClean="0"/>
            <a:t>Exelon Corporation</a:t>
          </a:r>
          <a:endParaRPr lang="en-GB" sz="1200" b="1" kern="1200" dirty="0"/>
        </a:p>
        <a:p>
          <a:pPr marL="114300" lvl="1" indent="-114300" algn="l" defTabSz="533400" rtl="0">
            <a:lnSpc>
              <a:spcPct val="90000"/>
            </a:lnSpc>
            <a:spcBef>
              <a:spcPct val="0"/>
            </a:spcBef>
            <a:spcAft>
              <a:spcPct val="20000"/>
            </a:spcAft>
            <a:buChar char="••"/>
          </a:pPr>
          <a:r>
            <a:rPr lang="en-GB" sz="1200" kern="1200" dirty="0" smtClean="0"/>
            <a:t>Exelon Corporation </a:t>
          </a:r>
          <a:r>
            <a:rPr lang="en-GB" sz="1200" b="1" kern="1200" dirty="0" smtClean="0"/>
            <a:t>family of companies(FOC)</a:t>
          </a:r>
          <a:r>
            <a:rPr lang="en-GB" sz="1200" kern="1200" dirty="0" smtClean="0"/>
            <a:t> represents </a:t>
          </a:r>
          <a:r>
            <a:rPr lang="en-GB" sz="1200" b="1" kern="1200" dirty="0" smtClean="0"/>
            <a:t>every stage of the energy value chain</a:t>
          </a:r>
          <a:r>
            <a:rPr lang="en-GB" sz="1200" kern="1200" dirty="0" smtClean="0"/>
            <a:t> as represented in the picture below</a:t>
          </a:r>
          <a:endParaRPr lang="en-GB" sz="1200" kern="1200" dirty="0"/>
        </a:p>
        <a:p>
          <a:pPr marL="114300" lvl="1" indent="-114300" algn="l" defTabSz="533400" rtl="0">
            <a:lnSpc>
              <a:spcPct val="90000"/>
            </a:lnSpc>
            <a:spcBef>
              <a:spcPct val="0"/>
            </a:spcBef>
            <a:spcAft>
              <a:spcPct val="20000"/>
            </a:spcAft>
            <a:buChar char="••"/>
          </a:pPr>
          <a:endParaRPr lang="en-GB" sz="1200" kern="1200" dirty="0"/>
        </a:p>
      </dsp:txBody>
      <dsp:txXfrm>
        <a:off x="0" y="705613"/>
        <a:ext cx="7848600" cy="8183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a:defRPr sz="1200" smtClean="0"/>
            </a:lvl1pPr>
          </a:lstStyle>
          <a:p>
            <a:pPr>
              <a:defRPr/>
            </a:pPr>
            <a:endParaRPr lang="en-US"/>
          </a:p>
        </p:txBody>
      </p:sp>
      <p:sp>
        <p:nvSpPr>
          <p:cNvPr id="147459" name="Rectangle 3"/>
          <p:cNvSpPr>
            <a:spLocks noGrp="1" noChangeArrowheads="1"/>
          </p:cNvSpPr>
          <p:nvPr>
            <p:ph type="dt" sz="quarter" idx="1"/>
          </p:nvPr>
        </p:nvSpPr>
        <p:spPr bwMode="auto">
          <a:xfrm>
            <a:off x="4142962"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a:defRPr sz="1200" smtClean="0"/>
            </a:lvl1pPr>
          </a:lstStyle>
          <a:p>
            <a:pPr>
              <a:defRPr/>
            </a:pPr>
            <a:endParaRPr lang="en-US"/>
          </a:p>
        </p:txBody>
      </p:sp>
      <p:sp>
        <p:nvSpPr>
          <p:cNvPr id="147460" name="Rectangle 4"/>
          <p:cNvSpPr>
            <a:spLocks noGrp="1" noChangeArrowheads="1"/>
          </p:cNvSpPr>
          <p:nvPr>
            <p:ph type="ftr" sz="quarter" idx="2"/>
          </p:nvPr>
        </p:nvSpPr>
        <p:spPr bwMode="auto">
          <a:xfrm>
            <a:off x="0"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a:defRPr sz="1200" smtClean="0"/>
            </a:lvl1pPr>
          </a:lstStyle>
          <a:p>
            <a:pPr>
              <a:defRPr/>
            </a:pPr>
            <a:endParaRPr lang="en-US"/>
          </a:p>
        </p:txBody>
      </p:sp>
      <p:sp>
        <p:nvSpPr>
          <p:cNvPr id="147461" name="Rectangle 5"/>
          <p:cNvSpPr>
            <a:spLocks noGrp="1" noChangeArrowheads="1"/>
          </p:cNvSpPr>
          <p:nvPr>
            <p:ph type="sldNum" sz="quarter" idx="3"/>
          </p:nvPr>
        </p:nvSpPr>
        <p:spPr bwMode="auto">
          <a:xfrm>
            <a:off x="4142962"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a:defRPr sz="1200" smtClean="0"/>
            </a:lvl1pPr>
          </a:lstStyle>
          <a:p>
            <a:pPr>
              <a:defRPr/>
            </a:pPr>
            <a:fld id="{0FA4BCF2-D88E-440A-9CD7-5C1A8B4895C6}" type="slidenum">
              <a:rPr lang="en-US"/>
              <a:pPr>
                <a:defRPr/>
              </a:pPr>
              <a:t>‹Nº›</a:t>
            </a:fld>
            <a:endParaRPr lang="en-US"/>
          </a:p>
        </p:txBody>
      </p:sp>
    </p:spTree>
    <p:extLst>
      <p:ext uri="{BB962C8B-B14F-4D97-AF65-F5344CB8AC3E}">
        <p14:creationId xmlns:p14="http://schemas.microsoft.com/office/powerpoint/2010/main" xmlns="" val="227292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endParaRPr lang="en-US"/>
          </a:p>
        </p:txBody>
      </p:sp>
      <p:sp>
        <p:nvSpPr>
          <p:cNvPr id="83971" name="Rectangle 3"/>
          <p:cNvSpPr>
            <a:spLocks noGrp="1" noChangeArrowheads="1"/>
          </p:cNvSpPr>
          <p:nvPr>
            <p:ph type="dt"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8192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3974" name="Rectangle 6"/>
          <p:cNvSpPr>
            <a:spLocks noGrp="1" noChangeArrowheads="1"/>
          </p:cNvSpPr>
          <p:nvPr>
            <p:ph type="ftr" sz="quarter" idx="4"/>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83975" name="Rectangle 7"/>
          <p:cNvSpPr>
            <a:spLocks noGrp="1" noChangeArrowheads="1"/>
          </p:cNvSpPr>
          <p:nvPr>
            <p:ph type="sldNum" sz="quarter" idx="5"/>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F48C8418-815B-4876-A6A7-4FE2712B2668}" type="slidenum">
              <a:rPr lang="en-US"/>
              <a:pPr>
                <a:defRPr/>
              </a:pPr>
              <a:t>‹Nº›</a:t>
            </a:fld>
            <a:endParaRPr lang="en-US"/>
          </a:p>
        </p:txBody>
      </p:sp>
    </p:spTree>
    <p:extLst>
      <p:ext uri="{BB962C8B-B14F-4D97-AF65-F5344CB8AC3E}">
        <p14:creationId xmlns:p14="http://schemas.microsoft.com/office/powerpoint/2010/main" xmlns="" val="4199717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investopedia.com/video/play/financial-statement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investopedia.com/video/play/financial-statement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DEF 14A includes information about the date, time and place of the meeting of security holders; revocability of proxy; dissenter's right of appraisal; persons making the solicitation; direct or indirect interest of certain persons in matters to be acted upon; modification or exchange of securities; </a:t>
            </a:r>
            <a:r>
              <a:rPr lang="en-US" sz="1200" i="0" u="none" kern="1200" dirty="0" smtClean="0">
                <a:solidFill>
                  <a:schemeClr val="tx1"/>
                </a:solidFill>
                <a:latin typeface="Times New Roman" pitchFamily="18" charset="0"/>
                <a:ea typeface="+mn-ea"/>
                <a:cs typeface="+mn-cs"/>
                <a:hlinkClick r:id="rId3"/>
              </a:rPr>
              <a:t>financial statements</a:t>
            </a:r>
            <a:r>
              <a:rPr lang="en-US" sz="1200" i="0" u="none" kern="1200" dirty="0" smtClean="0">
                <a:solidFill>
                  <a:schemeClr val="tx1"/>
                </a:solidFill>
                <a:latin typeface="Times New Roman" pitchFamily="18" charset="0"/>
                <a:ea typeface="+mn-ea"/>
                <a:cs typeface="+mn-cs"/>
              </a:rPr>
              <a:t>; voting </a:t>
            </a:r>
            <a:r>
              <a:rPr lang="en-US" i="0" u="none" dirty="0" smtClean="0">
                <a:solidFill>
                  <a:schemeClr val="tx1"/>
                </a:solidFill>
              </a:rPr>
              <a:t>procedures</a:t>
            </a:r>
            <a:r>
              <a:rPr lang="en-US" dirty="0" smtClean="0"/>
              <a:t>; and other details. </a:t>
            </a:r>
            <a:r>
              <a:rPr lang="en-US" sz="1200" u="none" strike="noStrike" kern="1200" dirty="0" smtClean="0">
                <a:solidFill>
                  <a:schemeClr val="tx1"/>
                </a:solidFill>
                <a:latin typeface="Times New Roman" pitchFamily="18" charset="0"/>
                <a:ea typeface="+mn-ea"/>
                <a:cs typeface="+mn-cs"/>
              </a:rPr>
              <a:t/>
            </a:r>
            <a:br>
              <a:rPr lang="en-US" sz="1200" u="none" strike="noStrike" kern="1200" dirty="0" smtClean="0">
                <a:solidFill>
                  <a:schemeClr val="tx1"/>
                </a:solidFill>
                <a:latin typeface="Times New Roman" pitchFamily="18" charset="0"/>
                <a:ea typeface="+mn-ea"/>
                <a:cs typeface="+mn-cs"/>
              </a:rPr>
            </a:br>
            <a:r>
              <a:rPr lang="en-US" sz="1200" u="none" strike="noStrike" kern="1200" dirty="0" smtClean="0">
                <a:solidFill>
                  <a:schemeClr val="tx1"/>
                </a:solidFill>
                <a:latin typeface="Times New Roman" pitchFamily="18" charset="0"/>
                <a:ea typeface="+mn-ea"/>
                <a:cs typeface="+mn-cs"/>
              </a:rPr>
              <a:t/>
            </a:r>
            <a:br>
              <a:rPr lang="en-US" sz="1200" u="none" strike="noStrike" kern="1200" dirty="0" smtClean="0">
                <a:solidFill>
                  <a:schemeClr val="tx1"/>
                </a:solidFill>
                <a:latin typeface="Times New Roman" pitchFamily="18" charset="0"/>
                <a:ea typeface="+mn-ea"/>
                <a:cs typeface="+mn-cs"/>
              </a:rPr>
            </a:br>
            <a:endParaRPr lang="en-US" sz="1200" u="none" strike="noStrike" kern="1200" dirty="0" smtClean="0">
              <a:solidFill>
                <a:schemeClr val="tx1"/>
              </a:solidFill>
              <a:latin typeface="Times New Roman" pitchFamily="18"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3</a:t>
            </a:fld>
            <a:endParaRPr lang="en-US"/>
          </a:p>
        </p:txBody>
      </p:sp>
    </p:spTree>
    <p:extLst>
      <p:ext uri="{BB962C8B-B14F-4D97-AF65-F5344CB8AC3E}">
        <p14:creationId xmlns:p14="http://schemas.microsoft.com/office/powerpoint/2010/main" xmlns="" val="203553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DEF 14A includes information about the date, time and place of the meeting of security holders; revocability of proxy; dissenter's right of appraisal; persons making the solicitation; direct or indirect interest of certain persons in matters to be acted upon; modification or exchange of securities; </a:t>
            </a:r>
            <a:r>
              <a:rPr lang="en-US" sz="1200" i="0" u="none" kern="1200" dirty="0" smtClean="0">
                <a:solidFill>
                  <a:schemeClr val="tx1"/>
                </a:solidFill>
                <a:latin typeface="Times New Roman" pitchFamily="18" charset="0"/>
                <a:ea typeface="+mn-ea"/>
                <a:cs typeface="+mn-cs"/>
                <a:hlinkClick r:id="rId3"/>
              </a:rPr>
              <a:t>financial statements</a:t>
            </a:r>
            <a:r>
              <a:rPr lang="en-US" sz="1200" i="0" u="none" kern="1200" dirty="0" smtClean="0">
                <a:solidFill>
                  <a:schemeClr val="tx1"/>
                </a:solidFill>
                <a:latin typeface="Times New Roman" pitchFamily="18" charset="0"/>
                <a:ea typeface="+mn-ea"/>
                <a:cs typeface="+mn-cs"/>
              </a:rPr>
              <a:t>; voting </a:t>
            </a:r>
            <a:r>
              <a:rPr lang="en-US" i="0" u="none" dirty="0" smtClean="0">
                <a:solidFill>
                  <a:schemeClr val="tx1"/>
                </a:solidFill>
              </a:rPr>
              <a:t>procedures</a:t>
            </a:r>
            <a:r>
              <a:rPr lang="en-US" dirty="0" smtClean="0"/>
              <a:t>; and other details. </a:t>
            </a:r>
            <a:r>
              <a:rPr lang="en-US" sz="1200" u="none" strike="noStrike" kern="1200" dirty="0" smtClean="0">
                <a:solidFill>
                  <a:schemeClr val="tx1"/>
                </a:solidFill>
                <a:latin typeface="Times New Roman" pitchFamily="18" charset="0"/>
                <a:ea typeface="+mn-ea"/>
                <a:cs typeface="+mn-cs"/>
              </a:rPr>
              <a:t/>
            </a:r>
            <a:br>
              <a:rPr lang="en-US" sz="1200" u="none" strike="noStrike" kern="1200" dirty="0" smtClean="0">
                <a:solidFill>
                  <a:schemeClr val="tx1"/>
                </a:solidFill>
                <a:latin typeface="Times New Roman" pitchFamily="18" charset="0"/>
                <a:ea typeface="+mn-ea"/>
                <a:cs typeface="+mn-cs"/>
              </a:rPr>
            </a:br>
            <a:r>
              <a:rPr lang="en-US" sz="1200" u="none" strike="noStrike" kern="1200" dirty="0" smtClean="0">
                <a:solidFill>
                  <a:schemeClr val="tx1"/>
                </a:solidFill>
                <a:latin typeface="Times New Roman" pitchFamily="18" charset="0"/>
                <a:ea typeface="+mn-ea"/>
                <a:cs typeface="+mn-cs"/>
              </a:rPr>
              <a:t/>
            </a:r>
            <a:br>
              <a:rPr lang="en-US" sz="1200" u="none" strike="noStrike" kern="1200" dirty="0" smtClean="0">
                <a:solidFill>
                  <a:schemeClr val="tx1"/>
                </a:solidFill>
                <a:latin typeface="Times New Roman" pitchFamily="18" charset="0"/>
                <a:ea typeface="+mn-ea"/>
                <a:cs typeface="+mn-cs"/>
              </a:rPr>
            </a:br>
            <a:endParaRPr lang="en-US" sz="1200" u="none" strike="noStrike" kern="1200" dirty="0" smtClean="0">
              <a:solidFill>
                <a:schemeClr val="tx1"/>
              </a:solidFill>
              <a:latin typeface="Times New Roman" pitchFamily="18"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4</a:t>
            </a:fld>
            <a:endParaRPr lang="en-US"/>
          </a:p>
        </p:txBody>
      </p:sp>
    </p:spTree>
    <p:extLst>
      <p:ext uri="{BB962C8B-B14F-4D97-AF65-F5344CB8AC3E}">
        <p14:creationId xmlns:p14="http://schemas.microsoft.com/office/powerpoint/2010/main" xmlns="" val="203553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5</a:t>
            </a:fld>
            <a:endParaRPr lang="en-US"/>
          </a:p>
        </p:txBody>
      </p:sp>
    </p:spTree>
    <p:extLst>
      <p:ext uri="{BB962C8B-B14F-4D97-AF65-F5344CB8AC3E}">
        <p14:creationId xmlns:p14="http://schemas.microsoft.com/office/powerpoint/2010/main" xmlns="" val="2035536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noProof="0" dirty="0" smtClean="0"/>
              <a:t>UnumProvident Corporation: Insurance company</a:t>
            </a:r>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6</a:t>
            </a:fld>
            <a:endParaRPr lang="en-US"/>
          </a:p>
        </p:txBody>
      </p:sp>
    </p:spTree>
    <p:extLst>
      <p:ext uri="{BB962C8B-B14F-4D97-AF65-F5344CB8AC3E}">
        <p14:creationId xmlns:p14="http://schemas.microsoft.com/office/powerpoint/2010/main" xmlns="" val="2035536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7</a:t>
            </a:fld>
            <a:endParaRPr lang="en-US"/>
          </a:p>
        </p:txBody>
      </p:sp>
    </p:spTree>
    <p:extLst>
      <p:ext uri="{BB962C8B-B14F-4D97-AF65-F5344CB8AC3E}">
        <p14:creationId xmlns:p14="http://schemas.microsoft.com/office/powerpoint/2010/main" xmlns="" val="2035536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8</a:t>
            </a:fld>
            <a:endParaRPr lang="en-US"/>
          </a:p>
        </p:txBody>
      </p:sp>
    </p:spTree>
    <p:extLst>
      <p:ext uri="{BB962C8B-B14F-4D97-AF65-F5344CB8AC3E}">
        <p14:creationId xmlns:p14="http://schemas.microsoft.com/office/powerpoint/2010/main" xmlns="" val="2035536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9</a:t>
            </a:fld>
            <a:endParaRPr lang="en-US"/>
          </a:p>
        </p:txBody>
      </p:sp>
    </p:spTree>
    <p:extLst>
      <p:ext uri="{BB962C8B-B14F-4D97-AF65-F5344CB8AC3E}">
        <p14:creationId xmlns:p14="http://schemas.microsoft.com/office/powerpoint/2010/main" xmlns="" val="2035536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10</a:t>
            </a:fld>
            <a:endParaRPr lang="en-US"/>
          </a:p>
        </p:txBody>
      </p:sp>
    </p:spTree>
    <p:extLst>
      <p:ext uri="{BB962C8B-B14F-4D97-AF65-F5344CB8AC3E}">
        <p14:creationId xmlns:p14="http://schemas.microsoft.com/office/powerpoint/2010/main" xmlns="" val="203553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‹Nº›</a:t>
            </a:fld>
            <a:endParaRPr lang="en-US"/>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smtClean="0"/>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 name="Vertical Title 1"/>
          <p:cNvSpPr>
            <a:spLocks noGrp="1"/>
          </p:cNvSpPr>
          <p:nvPr>
            <p:ph type="title" orient="vert"/>
          </p:nvPr>
        </p:nvSpPr>
        <p:spPr>
          <a:xfrm>
            <a:off x="6762750" y="533400"/>
            <a:ext cx="1924050" cy="5592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533400"/>
            <a:ext cx="5619750" cy="5592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F1E035D3-54D9-4C90-91CA-1F6BBEF4309C}"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90600" y="1828800"/>
            <a:ext cx="7696200" cy="4297363"/>
          </a:xfrm>
        </p:spPr>
        <p:txBody>
          <a:bodyPr/>
          <a:lstStyle/>
          <a:p>
            <a:pPr lvl="0"/>
            <a:r>
              <a:rPr lang="en-US" noProof="0" smtClean="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90600" y="1828800"/>
            <a:ext cx="37719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828800"/>
            <a:ext cx="37719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6E41460-8EF0-4699-AF3D-B2F1FDC5A931}" type="slidenum">
              <a:rPr lang="en-US"/>
              <a:pPr>
                <a:defRPr/>
              </a:pPr>
              <a:t>‹Nº›</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153400" cy="1143000"/>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990600" y="1752600"/>
            <a:ext cx="39624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05400" y="1752600"/>
            <a:ext cx="3886200" cy="48768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‹Nº›</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90600" y="1793874"/>
            <a:ext cx="3733800"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990600" y="2632075"/>
            <a:ext cx="3733800"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953000" y="1793874"/>
            <a:ext cx="3813175"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953000" y="2632075"/>
            <a:ext cx="3813175"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5"/>
          <p:cNvSpPr>
            <a:spLocks noGrp="1" noChangeArrowheads="1"/>
          </p:cNvSpPr>
          <p:nvPr>
            <p:ph type="dt" sz="half" idx="10"/>
          </p:nvPr>
        </p:nvSpPr>
        <p:spPr>
          <a:xfrm>
            <a:off x="1066800" y="6245225"/>
            <a:ext cx="2133600" cy="47625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505200" y="6245225"/>
            <a:ext cx="2895600" cy="47625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xfrm>
            <a:off x="6629400" y="6245225"/>
            <a:ext cx="2133600" cy="476250"/>
          </a:xfrm>
          <a:ln/>
        </p:spPr>
        <p:txBody>
          <a:bodyPr/>
          <a:lstStyle>
            <a:lvl1pPr>
              <a:defRPr/>
            </a:lvl1pPr>
          </a:lstStyle>
          <a:p>
            <a:pPr>
              <a:defRPr/>
            </a:pPr>
            <a:fld id="{4A42361D-285A-4411-BF2F-5F15F18B962C}"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1EC80791-D0B4-4C00-B287-D0425F8BF0B2}"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4430B8C6-5827-465E-BBB0-2945CE2BDCC6}"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1" y="1828800"/>
            <a:ext cx="2895600" cy="990600"/>
          </a:xfrm>
        </p:spPr>
        <p:txBody>
          <a:bodyPr anchor="t"/>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114800" y="1810111"/>
            <a:ext cx="4572000" cy="43160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90601" y="2895600"/>
            <a:ext cx="2895600" cy="3230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B7A5559-1F48-4FDC-B269-9C4E1620E421}"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6B71106D-F034-4803-A19C-5843D508FEEB}" type="slidenum">
              <a:rPr lang="en-US"/>
              <a:pPr>
                <a:defRPr/>
              </a:pPr>
              <a:t>‹Nº›</a:t>
            </a:fld>
            <a:endParaRPr lang="en-US"/>
          </a:p>
        </p:txBody>
      </p:sp>
      <p:sp>
        <p:nvSpPr>
          <p:cNvPr id="8" name="Rectangle 7"/>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D9382E54-FB81-40A8-AB8D-CD0461E5200C}"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 Box 8"/>
          <p:cNvSpPr txBox="1">
            <a:spLocks noChangeArrowheads="1"/>
          </p:cNvSpPr>
          <p:nvPr/>
        </p:nvSpPr>
        <p:spPr bwMode="auto">
          <a:xfrm>
            <a:off x="1524000" y="1237074"/>
            <a:ext cx="7645400" cy="515526"/>
          </a:xfrm>
          <a:prstGeom prst="rect">
            <a:avLst/>
          </a:prstGeom>
          <a:noFill/>
          <a:ln w="9525">
            <a:noFill/>
            <a:miter lim="800000"/>
            <a:headEnd/>
            <a:tailEnd/>
          </a:ln>
          <a:effectLst/>
        </p:spPr>
        <p:txBody>
          <a:bodyPr wrap="square">
            <a:spAutoFit/>
          </a:bodyPr>
          <a:lstStyle/>
          <a:p>
            <a:pPr algn="l">
              <a:defRPr/>
            </a:pPr>
            <a:r>
              <a:rPr lang="en-US" sz="2730" b="1" dirty="0">
                <a:solidFill>
                  <a:schemeClr val="accent1">
                    <a:lumMod val="75000"/>
                  </a:schemeClr>
                </a:solidFill>
                <a:latin typeface="Futura Md BT" pitchFamily="34" charset="0"/>
              </a:rPr>
              <a:t>information technology &amp; management</a:t>
            </a:r>
          </a:p>
        </p:txBody>
      </p:sp>
      <p:sp>
        <p:nvSpPr>
          <p:cNvPr id="24" name="Rectangle 4"/>
          <p:cNvSpPr>
            <a:spLocks noGrp="1" noChangeArrowheads="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5" name="Rectangle 5"/>
          <p:cNvSpPr>
            <a:spLocks noGrp="1" noChangeArrowheads="1"/>
          </p:cNvSpPr>
          <p:nvPr>
            <p:ph type="ftr" sz="quarter" idx="3"/>
          </p:nvPr>
        </p:nvSpPr>
        <p:spPr bwMode="auto">
          <a:xfrm>
            <a:off x="32766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6" name="Rectangle 6"/>
          <p:cNvSpPr>
            <a:spLocks noGrp="1" noChangeArrowheads="1"/>
          </p:cNvSpPr>
          <p:nvPr>
            <p:ph type="sldNum" sz="quarter" idx="4"/>
          </p:nvPr>
        </p:nvSpPr>
        <p:spPr bwMode="auto">
          <a:xfrm>
            <a:off x="67818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solidFill>
                  <a:schemeClr val="tx2"/>
                </a:solidFill>
                <a:latin typeface="+mj-lt"/>
              </a:defRPr>
            </a:lvl1pPr>
          </a:lstStyle>
          <a:p>
            <a:pPr>
              <a:defRPr/>
            </a:pPr>
            <a:fld id="{D7FEDE45-6CB2-46AC-ADB5-5552551D4D10}" type="slidenum">
              <a:rPr lang="en-US"/>
              <a:pPr>
                <a:defRPr/>
              </a:pPr>
              <a:t>‹Nº›</a:t>
            </a:fld>
            <a:endParaRPr lang="en-US"/>
          </a:p>
        </p:txBody>
      </p:sp>
      <p:pic>
        <p:nvPicPr>
          <p:cNvPr id="18" name="Picture 13" descr="C:\Users\Ray Trygstad\Documents\Projects\ITM 588\IITlogoWhite.png"/>
          <p:cNvPicPr>
            <a:picLocks noChangeAspect="1" noChangeArrowheads="1"/>
          </p:cNvPicPr>
          <p:nvPr/>
        </p:nvPicPr>
        <p:blipFill>
          <a:blip r:embed="rId3" cstate="print"/>
          <a:srcRect/>
          <a:stretch>
            <a:fillRect/>
          </a:stretch>
        </p:blipFill>
        <p:spPr bwMode="auto">
          <a:xfrm>
            <a:off x="381000" y="304800"/>
            <a:ext cx="8341310" cy="854439"/>
          </a:xfrm>
          <a:prstGeom prst="rect">
            <a:avLst/>
          </a:prstGeom>
          <a:noFill/>
        </p:spPr>
      </p:pic>
    </p:spTree>
  </p:cSld>
  <p:clrMap bg1="lt1" tx1="dk1" bg2="lt2" tx2="dk2" accent1="accent1" accent2="accent2" accent3="accent3" accent4="accent4" accent5="accent5" accent6="accent6" hlink="hlink" folHlink="folHlink"/>
  <p:sldLayoutIdLst>
    <p:sldLayoutId id="2147483702" r:id="rId1"/>
  </p:sldLayoutIdLst>
  <p:timing>
    <p:tnLst>
      <p:par>
        <p:cTn id="1" dur="indefinite" restart="never" nodeType="tmRoot"/>
      </p:par>
    </p:tnLst>
  </p:timing>
  <p:txStyles>
    <p:titleStyle>
      <a:lvl1pPr algn="l" rtl="0" eaLnBrk="1" fontAlgn="base" hangingPunct="1">
        <a:spcBef>
          <a:spcPct val="0"/>
        </a:spcBef>
        <a:spcAft>
          <a:spcPct val="0"/>
        </a:spcAft>
        <a:defRPr sz="4000" b="1">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Futura Md BT" pitchFamily="34" charset="0"/>
        </a:defRPr>
      </a:lvl2pPr>
      <a:lvl3pPr algn="l" rtl="0" eaLnBrk="1" fontAlgn="base" hangingPunct="1">
        <a:spcBef>
          <a:spcPct val="0"/>
        </a:spcBef>
        <a:spcAft>
          <a:spcPct val="0"/>
        </a:spcAft>
        <a:defRPr sz="4000">
          <a:solidFill>
            <a:schemeClr val="tx2"/>
          </a:solidFill>
          <a:latin typeface="Futura Md BT" pitchFamily="34" charset="0"/>
        </a:defRPr>
      </a:lvl3pPr>
      <a:lvl4pPr algn="l" rtl="0" eaLnBrk="1" fontAlgn="base" hangingPunct="1">
        <a:spcBef>
          <a:spcPct val="0"/>
        </a:spcBef>
        <a:spcAft>
          <a:spcPct val="0"/>
        </a:spcAft>
        <a:defRPr sz="4000">
          <a:solidFill>
            <a:schemeClr val="tx2"/>
          </a:solidFill>
          <a:latin typeface="Futura Md BT" pitchFamily="34" charset="0"/>
        </a:defRPr>
      </a:lvl4pPr>
      <a:lvl5pPr algn="l" rtl="0" eaLnBrk="1" fontAlgn="base" hangingPunct="1">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eaLnBrk="1" fontAlgn="base" hangingPunct="1">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eaLnBrk="1" fontAlgn="base" hangingPunct="1">
        <a:spcBef>
          <a:spcPct val="20000"/>
        </a:spcBef>
        <a:spcAft>
          <a:spcPct val="0"/>
        </a:spcAft>
        <a:buFont typeface="Wingdings" pitchFamily="2" charset="2"/>
        <a:buChar char="§"/>
        <a:defRPr sz="2800">
          <a:solidFill>
            <a:schemeClr val="tx1"/>
          </a:solidFill>
          <a:latin typeface="+mn-lt"/>
        </a:defRPr>
      </a:lvl2pPr>
      <a:lvl3pPr marL="1208088" indent="-228600" algn="l" rtl="0" eaLnBrk="1" fontAlgn="base" hangingPunct="1">
        <a:spcBef>
          <a:spcPct val="20000"/>
        </a:spcBef>
        <a:spcAft>
          <a:spcPct val="0"/>
        </a:spcAft>
        <a:buFont typeface="Century Schoolbook" pitchFamily="18"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57200" y="457200"/>
            <a:ext cx="8686800" cy="1143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990600" y="5334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5300" name="Rectangle 4"/>
          <p:cNvSpPr>
            <a:spLocks noGrp="1" noChangeArrowheads="1"/>
          </p:cNvSpPr>
          <p:nvPr>
            <p:ph type="body" idx="1"/>
          </p:nvPr>
        </p:nvSpPr>
        <p:spPr bwMode="auto">
          <a:xfrm>
            <a:off x="990600" y="1828800"/>
            <a:ext cx="76962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5301" name="Rectangle 5"/>
          <p:cNvSpPr>
            <a:spLocks noGrp="1" noChangeArrowheads="1"/>
          </p:cNvSpPr>
          <p:nvPr>
            <p:ph type="dt" sz="half" idx="2"/>
          </p:nvPr>
        </p:nvSpPr>
        <p:spPr bwMode="auto">
          <a:xfrm>
            <a:off x="9906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2" name="Rectangle 6"/>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pPr>
              <a:defRPr/>
            </a:pPr>
            <a:fld id="{D58CCF95-06A8-4263-A1A4-4BC6231D0D26}" type="slidenum">
              <a:rPr lang="en-US"/>
              <a:pPr>
                <a:defRPr/>
              </a:pPr>
              <a:t>‹Nº›</a:t>
            </a:fld>
            <a:endParaRPr lang="en-US"/>
          </a:p>
        </p:txBody>
      </p:sp>
      <p:sp>
        <p:nvSpPr>
          <p:cNvPr id="55304" name="Rectangle 8"/>
          <p:cNvSpPr>
            <a:spLocks noChangeArrowheads="1"/>
          </p:cNvSpPr>
          <p:nvPr/>
        </p:nvSpPr>
        <p:spPr bwMode="auto">
          <a:xfrm>
            <a:off x="0" y="0"/>
            <a:ext cx="4572000" cy="4572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5" name="Rectangle 9"/>
          <p:cNvSpPr>
            <a:spLocks noChangeArrowheads="1"/>
          </p:cNvSpPr>
          <p:nvPr/>
        </p:nvSpPr>
        <p:spPr bwMode="auto">
          <a:xfrm>
            <a:off x="4572000" y="0"/>
            <a:ext cx="4572000" cy="457200"/>
          </a:xfrm>
          <a:prstGeom prst="rect">
            <a:avLst/>
          </a:prstGeom>
          <a:solidFill>
            <a:srgbClr val="FF0000"/>
          </a:solidFill>
          <a:ln w="9525">
            <a:noFill/>
            <a:miter lim="800000"/>
            <a:headEnd/>
            <a:tailEnd/>
          </a:ln>
          <a:effectLst/>
        </p:spPr>
        <p:txBody>
          <a:bodyPr wrap="none" anchor="ctr"/>
          <a:lstStyle/>
          <a:p>
            <a:pPr algn="l">
              <a:defRPr/>
            </a:pPr>
            <a:endParaRPr lang="en-US" dirty="0"/>
          </a:p>
        </p:txBody>
      </p:sp>
      <p:sp>
        <p:nvSpPr>
          <p:cNvPr id="55306" name="Text Box 10"/>
          <p:cNvSpPr txBox="1">
            <a:spLocks noChangeArrowheads="1"/>
          </p:cNvSpPr>
          <p:nvPr/>
        </p:nvSpPr>
        <p:spPr bwMode="auto">
          <a:xfrm>
            <a:off x="0" y="76200"/>
            <a:ext cx="4572000" cy="369888"/>
          </a:xfrm>
          <a:prstGeom prst="rect">
            <a:avLst/>
          </a:prstGeom>
          <a:noFill/>
          <a:ln w="9525">
            <a:noFill/>
            <a:miter lim="800000"/>
            <a:headEnd/>
            <a:tailEnd/>
          </a:ln>
          <a:effectLst/>
        </p:spPr>
        <p:txBody>
          <a:bodyPr wrap="square">
            <a:spAutoFit/>
          </a:bodyPr>
          <a:lstStyle/>
          <a:p>
            <a:pPr algn="l">
              <a:defRPr/>
            </a:pPr>
            <a:r>
              <a:rPr lang="en-US" sz="1800" dirty="0">
                <a:solidFill>
                  <a:schemeClr val="bg1"/>
                </a:solidFill>
                <a:latin typeface="Futura Bk BT" pitchFamily="34" charset="0"/>
              </a:rPr>
              <a:t>ILLINOIS INSTITUTE OF TECHNOLOGY</a:t>
            </a:r>
          </a:p>
        </p:txBody>
      </p:sp>
      <p:sp>
        <p:nvSpPr>
          <p:cNvPr id="55307" name="Text Box 11"/>
          <p:cNvSpPr txBox="1">
            <a:spLocks noChangeArrowheads="1"/>
          </p:cNvSpPr>
          <p:nvPr/>
        </p:nvSpPr>
        <p:spPr bwMode="auto">
          <a:xfrm>
            <a:off x="4692650" y="87312"/>
            <a:ext cx="4298950" cy="369888"/>
          </a:xfrm>
          <a:prstGeom prst="rect">
            <a:avLst/>
          </a:prstGeom>
          <a:noFill/>
          <a:ln w="9525">
            <a:noFill/>
            <a:miter lim="800000"/>
            <a:headEnd/>
            <a:tailEnd/>
          </a:ln>
          <a:effectLst/>
        </p:spPr>
        <p:txBody>
          <a:bodyPr>
            <a:spAutoFit/>
          </a:bodyPr>
          <a:lstStyle/>
          <a:p>
            <a:pPr algn="l">
              <a:defRPr/>
            </a:pPr>
            <a:r>
              <a:rPr lang="en-US" sz="1800" i="1" dirty="0" smtClean="0">
                <a:solidFill>
                  <a:schemeClr val="bg1"/>
                </a:solidFill>
                <a:latin typeface="Futura Md BT" pitchFamily="34" charset="0"/>
              </a:rPr>
              <a:t>School of Applied Technology</a:t>
            </a:r>
            <a:endParaRPr lang="en-US" sz="1800" i="1" dirty="0">
              <a:solidFill>
                <a:schemeClr val="bg1"/>
              </a:solidFill>
              <a:latin typeface="Futura Md BT" pitchFamily="34" charset="0"/>
            </a:endParaRPr>
          </a:p>
        </p:txBody>
      </p:sp>
      <p:sp>
        <p:nvSpPr>
          <p:cNvPr id="55308" name="Rectangle 12"/>
          <p:cNvSpPr>
            <a:spLocks noChangeArrowheads="1"/>
          </p:cNvSpPr>
          <p:nvPr/>
        </p:nvSpPr>
        <p:spPr bwMode="auto">
          <a:xfrm rot="5400000">
            <a:off x="-2819400" y="3276600"/>
            <a:ext cx="6400800" cy="762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9" name="Line 13"/>
          <p:cNvSpPr>
            <a:spLocks noChangeShapeType="1"/>
          </p:cNvSpPr>
          <p:nvPr/>
        </p:nvSpPr>
        <p:spPr bwMode="auto">
          <a:xfrm>
            <a:off x="0" y="457200"/>
            <a:ext cx="9144000" cy="0"/>
          </a:xfrm>
          <a:prstGeom prst="line">
            <a:avLst/>
          </a:prstGeom>
          <a:noFill/>
          <a:ln w="28575">
            <a:solidFill>
              <a:schemeClr val="bg1"/>
            </a:solidFill>
            <a:round/>
            <a:headEnd/>
            <a:tailEnd/>
          </a:ln>
          <a:effectLst/>
        </p:spPr>
        <p:txBody>
          <a:bodyPr/>
          <a:lstStyle/>
          <a:p>
            <a:pPr>
              <a:defRPr/>
            </a:pPr>
            <a:endParaRPr lang="en-US"/>
          </a:p>
        </p:txBody>
      </p:sp>
      <p:sp>
        <p:nvSpPr>
          <p:cNvPr id="55310" name="Text Box 14"/>
          <p:cNvSpPr txBox="1">
            <a:spLocks noChangeArrowheads="1"/>
          </p:cNvSpPr>
          <p:nvPr/>
        </p:nvSpPr>
        <p:spPr bwMode="auto">
          <a:xfrm rot="16200000">
            <a:off x="-2050256" y="3953669"/>
            <a:ext cx="4802187" cy="1006475"/>
          </a:xfrm>
          <a:prstGeom prst="rect">
            <a:avLst/>
          </a:prstGeom>
          <a:noFill/>
          <a:ln w="9525" algn="ctr">
            <a:noFill/>
            <a:miter lim="800000"/>
            <a:headEnd type="none" w="sm" len="sm"/>
            <a:tailEnd type="none" w="sm" len="sm"/>
          </a:ln>
          <a:effectLst/>
        </p:spPr>
        <p:txBody>
          <a:bodyPr>
            <a:spAutoFit/>
          </a:bodyPr>
          <a:lstStyle/>
          <a:p>
            <a:pPr algn="l">
              <a:defRPr/>
            </a:pPr>
            <a:r>
              <a:rPr lang="en-US" sz="6000" b="1" dirty="0" smtClean="0">
                <a:solidFill>
                  <a:schemeClr val="hlink"/>
                </a:solidFill>
                <a:latin typeface="Futura Md BT" pitchFamily="34" charset="0"/>
              </a:rPr>
              <a:t>ITM - 527</a:t>
            </a:r>
            <a:endParaRPr lang="en-US" sz="6000" b="1" dirty="0">
              <a:solidFill>
                <a:schemeClr val="hlink"/>
              </a:solidFill>
              <a:latin typeface="Futura Md BT" pitchFamily="34" charset="0"/>
            </a:endParaRPr>
          </a:p>
        </p:txBody>
      </p:sp>
    </p:spTree>
  </p:cSld>
  <p:clrMap bg1="lt1" tx1="dk1" bg2="lt2" tx2="dk2" accent1="accent1" accent2="accent2" accent3="accent3" accent4="accent4" accent5="accent5" accent6="accent6" hlink="hlink" folHlink="folHlink"/>
  <p:sldLayoutIdLst>
    <p:sldLayoutId id="214748370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3" r:id="rId12"/>
  </p:sldLayoutIdLst>
  <p:timing>
    <p:tnLst>
      <p:par>
        <p:cTn id="1" dur="indefinite" restart="never" nodeType="tmRoot"/>
      </p:par>
    </p:tnLst>
  </p:timing>
  <p:hf hdr="0" ft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fontAlgn="base">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fontAlgn="base">
        <a:spcBef>
          <a:spcPct val="20000"/>
        </a:spcBef>
        <a:spcAft>
          <a:spcPct val="0"/>
        </a:spcAft>
        <a:buFont typeface="Wingdings" pitchFamily="2" charset="2"/>
        <a:buChar char="§"/>
        <a:defRPr sz="2800">
          <a:solidFill>
            <a:schemeClr val="tx1"/>
          </a:solidFill>
          <a:latin typeface="+mn-lt"/>
        </a:defRPr>
      </a:lvl2pPr>
      <a:lvl3pPr marL="1208088" indent="-228600" algn="l" rtl="0" fontAlgn="base">
        <a:spcBef>
          <a:spcPct val="20000"/>
        </a:spcBef>
        <a:spcAft>
          <a:spcPct val="0"/>
        </a:spcAft>
        <a:buFont typeface="Century Schoolbook" pitchFamily="18" charset="0"/>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www.sec.gov/"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527 Data Analytics</a:t>
            </a:r>
            <a:endParaRPr lang="en-US" dirty="0"/>
          </a:p>
        </p:txBody>
      </p:sp>
      <p:sp>
        <p:nvSpPr>
          <p:cNvPr id="4" name="Text Placeholder 3"/>
          <p:cNvSpPr>
            <a:spLocks noGrp="1"/>
          </p:cNvSpPr>
          <p:nvPr>
            <p:ph type="body" sz="quarter" idx="13"/>
          </p:nvPr>
        </p:nvSpPr>
        <p:spPr/>
        <p:txBody>
          <a:bodyPr/>
          <a:lstStyle/>
          <a:p>
            <a:r>
              <a:rPr lang="en-US" dirty="0" smtClean="0"/>
              <a:t>April 26, 2016</a:t>
            </a:r>
          </a:p>
          <a:p>
            <a:r>
              <a:rPr lang="en-US" dirty="0" smtClean="0"/>
              <a:t>Final Project, Group 11</a:t>
            </a:r>
            <a:endParaRPr lang="en-US" dirty="0"/>
          </a:p>
        </p:txBody>
      </p:sp>
    </p:spTree>
    <p:extLst>
      <p:ext uri="{BB962C8B-B14F-4D97-AF65-F5344CB8AC3E}">
        <p14:creationId xmlns:p14="http://schemas.microsoft.com/office/powerpoint/2010/main" xmlns="" val="323258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Findings -Other trends</a:t>
            </a:r>
            <a:endParaRPr lang="en-US" sz="3200" dirty="0"/>
          </a:p>
        </p:txBody>
      </p:sp>
      <p:sp>
        <p:nvSpPr>
          <p:cNvPr id="3" name="Content Placeholder 2"/>
          <p:cNvSpPr>
            <a:spLocks noGrp="1"/>
          </p:cNvSpPr>
          <p:nvPr>
            <p:ph sz="half" idx="1"/>
          </p:nvPr>
        </p:nvSpPr>
        <p:spPr>
          <a:xfrm>
            <a:off x="4501318" y="1828800"/>
            <a:ext cx="4490282" cy="2057400"/>
          </a:xfrm>
        </p:spPr>
        <p:txBody>
          <a:bodyPr/>
          <a:lstStyle/>
          <a:p>
            <a:pPr marL="342900" indent="-285750"/>
            <a:r>
              <a:rPr lang="en-US" sz="1800" dirty="0" smtClean="0"/>
              <a:t>When the CEO has a lower base salary he received  higher number of option </a:t>
            </a:r>
            <a:r>
              <a:rPr lang="en-US" sz="1800" dirty="0" smtClean="0"/>
              <a:t>awards</a:t>
            </a:r>
            <a:endParaRPr lang="en-US" sz="1800" dirty="0" smtClean="0"/>
          </a:p>
          <a:p>
            <a:pPr marL="342900" indent="-285750"/>
            <a:endParaRPr lang="es-ES" sz="1800" dirty="0" smtClean="0"/>
          </a:p>
          <a:p>
            <a:pPr marL="342900" indent="-285750"/>
            <a:endParaRPr lang="es-ES" sz="1800" dirty="0" smtClean="0"/>
          </a:p>
          <a:p>
            <a:pPr marL="342900" indent="-285750"/>
            <a:endParaRPr lang="en-US" sz="1800" dirty="0" smtClean="0"/>
          </a:p>
        </p:txBody>
      </p:sp>
      <p:sp>
        <p:nvSpPr>
          <p:cNvPr id="5" name="Slide Number Placeholder 4"/>
          <p:cNvSpPr>
            <a:spLocks noGrp="1"/>
          </p:cNvSpPr>
          <p:nvPr>
            <p:ph type="sldNum" sz="quarter" idx="12"/>
          </p:nvPr>
        </p:nvSpPr>
        <p:spPr>
          <a:xfrm>
            <a:off x="6553200" y="6324599"/>
            <a:ext cx="2133600" cy="396875"/>
          </a:xfrm>
        </p:spPr>
        <p:txBody>
          <a:bodyPr/>
          <a:lstStyle/>
          <a:p>
            <a:pPr>
              <a:defRPr/>
            </a:pPr>
            <a:endParaRPr lang="en-US" dirty="0" smtClean="0"/>
          </a:p>
          <a:p>
            <a:pPr>
              <a:defRPr/>
            </a:pPr>
            <a:fld id="{5D74AC02-7534-425D-9D68-BB86A7E0F91B}" type="slidenum">
              <a:rPr lang="en-US" smtClean="0"/>
              <a:pPr>
                <a:defRPr/>
              </a:pPr>
              <a:t>10</a:t>
            </a:fld>
            <a:endParaRPr lang="en-US" dirty="0"/>
          </a:p>
        </p:txBody>
      </p:sp>
      <p:sp>
        <p:nvSpPr>
          <p:cNvPr id="8" name="Content Placeholder 2"/>
          <p:cNvSpPr>
            <a:spLocks noGrp="1"/>
          </p:cNvSpPr>
          <p:nvPr>
            <p:ph sz="half" idx="1"/>
          </p:nvPr>
        </p:nvSpPr>
        <p:spPr>
          <a:xfrm>
            <a:off x="4495800" y="4495800"/>
            <a:ext cx="4490282" cy="2057400"/>
          </a:xfrm>
        </p:spPr>
        <p:txBody>
          <a:bodyPr/>
          <a:lstStyle/>
          <a:p>
            <a:pPr marL="342900" indent="-285750"/>
            <a:r>
              <a:rPr lang="es-ES" sz="1800" dirty="0" smtClean="0"/>
              <a:t>M&amp;A</a:t>
            </a:r>
            <a:endParaRPr lang="en-US" sz="1800" dirty="0" smtClean="0"/>
          </a:p>
          <a:p>
            <a:pPr marL="742950" lvl="1"/>
            <a:r>
              <a:rPr lang="en-US" sz="1400" dirty="0" smtClean="0"/>
              <a:t>Merge with Public </a:t>
            </a:r>
            <a:r>
              <a:rPr lang="en-US" sz="1400" dirty="0" smtClean="0"/>
              <a:t>Service Enterprise Group </a:t>
            </a:r>
            <a:r>
              <a:rPr lang="en-US" sz="1400" dirty="0" smtClean="0"/>
              <a:t>Inc (2005)</a:t>
            </a:r>
            <a:endParaRPr lang="en-US" sz="1400" dirty="0" smtClean="0"/>
          </a:p>
          <a:p>
            <a:pPr marL="742950" lvl="1"/>
            <a:r>
              <a:rPr lang="en-US" sz="1400" dirty="0" smtClean="0"/>
              <a:t>Merge with Constellation </a:t>
            </a:r>
            <a:r>
              <a:rPr lang="en-US" sz="1400" dirty="0" smtClean="0"/>
              <a:t>Energy </a:t>
            </a:r>
            <a:r>
              <a:rPr lang="en-US" sz="1400" dirty="0" smtClean="0"/>
              <a:t> (2012)</a:t>
            </a:r>
          </a:p>
          <a:p>
            <a:pPr marL="342900"/>
            <a:r>
              <a:rPr lang="en-US" sz="1800" dirty="0" smtClean="0"/>
              <a:t>Increase of the equity value</a:t>
            </a:r>
          </a:p>
          <a:p>
            <a:pPr marL="342900" indent="-285750"/>
            <a:endParaRPr lang="es-ES" sz="1800" dirty="0" smtClean="0"/>
          </a:p>
          <a:p>
            <a:pPr marL="342900" indent="-285750"/>
            <a:endParaRPr lang="es-ES" sz="1800" dirty="0" smtClean="0"/>
          </a:p>
          <a:p>
            <a:pPr marL="342900" indent="-285750"/>
            <a:endParaRPr lang="en-US" sz="1800" dirty="0" smtClean="0"/>
          </a:p>
        </p:txBody>
      </p:sp>
      <p:pic>
        <p:nvPicPr>
          <p:cNvPr id="1026" name="Picture 2"/>
          <p:cNvPicPr>
            <a:picLocks noChangeAspect="1" noChangeArrowheads="1"/>
          </p:cNvPicPr>
          <p:nvPr/>
        </p:nvPicPr>
        <p:blipFill>
          <a:blip r:embed="rId3" cstate="print"/>
          <a:srcRect/>
          <a:stretch>
            <a:fillRect/>
          </a:stretch>
        </p:blipFill>
        <p:spPr bwMode="auto">
          <a:xfrm>
            <a:off x="990600" y="1752600"/>
            <a:ext cx="3510718" cy="23622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990600" y="4348843"/>
            <a:ext cx="3510718" cy="2256890"/>
          </a:xfrm>
          <a:prstGeom prst="rect">
            <a:avLst/>
          </a:prstGeom>
          <a:noFill/>
          <a:ln w="9525">
            <a:noFill/>
            <a:miter lim="800000"/>
            <a:headEnd/>
            <a:tailEnd/>
          </a:ln>
          <a:effectLst/>
        </p:spPr>
      </p:pic>
    </p:spTree>
    <p:extLst>
      <p:ext uri="{BB962C8B-B14F-4D97-AF65-F5344CB8AC3E}">
        <p14:creationId xmlns:p14="http://schemas.microsoft.com/office/powerpoint/2010/main" xmlns="" val="1054114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90600" y="533400"/>
            <a:ext cx="7696200" cy="990600"/>
          </a:xfrm>
        </p:spPr>
        <p:txBody>
          <a:bodyPr/>
          <a:lstStyle/>
          <a:p>
            <a:r>
              <a:rPr lang="en-US" dirty="0"/>
              <a:t>Corpus Analysis- Exelon</a:t>
            </a:r>
            <a:br>
              <a:rPr lang="en-US" dirty="0"/>
            </a:br>
            <a:r>
              <a:rPr lang="en-US" dirty="0"/>
              <a:t>Number of Words</a:t>
            </a:r>
          </a:p>
        </p:txBody>
      </p:sp>
      <p:sp>
        <p:nvSpPr>
          <p:cNvPr id="5" name="Marcador de número de diapositiva 4"/>
          <p:cNvSpPr>
            <a:spLocks noGrp="1"/>
          </p:cNvSpPr>
          <p:nvPr>
            <p:ph type="sldNum" sz="quarter" idx="12"/>
          </p:nvPr>
        </p:nvSpPr>
        <p:spPr/>
        <p:txBody>
          <a:bodyPr/>
          <a:lstStyle/>
          <a:p>
            <a:pPr>
              <a:defRPr/>
            </a:pPr>
            <a:fld id="{5D74AC02-7534-425D-9D68-BB86A7E0F91B}" type="slidenum">
              <a:rPr lang="en-US" smtClean="0"/>
              <a:pPr>
                <a:defRPr/>
              </a:pPr>
              <a:t>11</a:t>
            </a:fld>
            <a:endParaRPr lang="en-US"/>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xmlns="" val="502213202"/>
              </p:ext>
            </p:extLst>
          </p:nvPr>
        </p:nvGraphicFramePr>
        <p:xfrm>
          <a:off x="6400800" y="1827628"/>
          <a:ext cx="2286000" cy="4428483"/>
        </p:xfrm>
        <a:graphic>
          <a:graphicData uri="http://schemas.openxmlformats.org/drawingml/2006/table">
            <a:tbl>
              <a:tblPr firstRow="1" bandRow="1">
                <a:tableStyleId>{21E4AEA4-8DFA-4A89-87EB-49C32662AFE0}</a:tableStyleId>
              </a:tblPr>
              <a:tblGrid>
                <a:gridCol w="1143000">
                  <a:extLst>
                    <a:ext uri="{9D8B030D-6E8A-4147-A177-3AD203B41FA5}">
                      <a16:colId xmlns:a16="http://schemas.microsoft.com/office/drawing/2014/main" xmlns="" val="379572998"/>
                    </a:ext>
                  </a:extLst>
                </a:gridCol>
                <a:gridCol w="1143000">
                  <a:extLst>
                    <a:ext uri="{9D8B030D-6E8A-4147-A177-3AD203B41FA5}">
                      <a16:colId xmlns:a16="http://schemas.microsoft.com/office/drawing/2014/main" xmlns="" val="438881932"/>
                    </a:ext>
                  </a:extLst>
                </a:gridCol>
              </a:tblGrid>
              <a:tr h="255303">
                <a:tc>
                  <a:txBody>
                    <a:bodyPr/>
                    <a:lstStyle/>
                    <a:p>
                      <a:pPr algn="ctr" fontAlgn="b"/>
                      <a:r>
                        <a:rPr lang="en-US" sz="1600" u="none" strike="noStrike" dirty="0">
                          <a:effectLst/>
                          <a:latin typeface="Calibri Light" panose="020F0302020204030204" pitchFamily="34" charset="0"/>
                        </a:rPr>
                        <a:t>Year</a:t>
                      </a:r>
                      <a:endParaRPr lang="en-US" sz="1600" b="1" i="0" u="none" strike="noStrike" dirty="0">
                        <a:solidFill>
                          <a:srgbClr val="FFFFFF"/>
                        </a:solidFill>
                        <a:effectLst/>
                        <a:latin typeface="Calibri Light" panose="020F0302020204030204" pitchFamily="34" charset="0"/>
                      </a:endParaRPr>
                    </a:p>
                  </a:txBody>
                  <a:tcPr marL="9525" marR="9525" marT="9525" marB="0" anchor="b"/>
                </a:tc>
                <a:tc>
                  <a:txBody>
                    <a:bodyPr/>
                    <a:lstStyle/>
                    <a:p>
                      <a:pPr algn="ctr" fontAlgn="b"/>
                      <a:r>
                        <a:rPr lang="en-US" sz="1600" u="none" strike="noStrike">
                          <a:effectLst/>
                          <a:latin typeface="Calibri Light" panose="020F0302020204030204" pitchFamily="34" charset="0"/>
                        </a:rPr>
                        <a:t>Total Words</a:t>
                      </a:r>
                      <a:endParaRPr lang="en-US" sz="1600" b="1" i="0" u="none" strike="noStrike">
                        <a:solidFill>
                          <a:srgbClr val="FFFFFF"/>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xmlns="" val="163944816"/>
                  </a:ext>
                </a:extLst>
              </a:tr>
              <a:tr h="278212">
                <a:tc>
                  <a:txBody>
                    <a:bodyPr/>
                    <a:lstStyle/>
                    <a:p>
                      <a:pPr algn="ctr" fontAlgn="b"/>
                      <a:r>
                        <a:rPr lang="en-US" sz="1600" u="none" strike="noStrike" dirty="0">
                          <a:effectLst/>
                          <a:latin typeface="Calibri Light" panose="020F0302020204030204" pitchFamily="34" charset="0"/>
                        </a:rPr>
                        <a:t>2016</a:t>
                      </a:r>
                      <a:endParaRPr lang="en-US" sz="1600" b="1" i="0" u="none" strike="noStrike" dirty="0">
                        <a:solidFill>
                          <a:srgbClr val="FFFFFF"/>
                        </a:solidFill>
                        <a:effectLst/>
                        <a:latin typeface="Calibri Light" panose="020F0302020204030204" pitchFamily="34" charset="0"/>
                      </a:endParaRPr>
                    </a:p>
                  </a:txBody>
                  <a:tcPr marL="9525" marR="9525" marT="9525" marB="0" anchor="b"/>
                </a:tc>
                <a:tc>
                  <a:txBody>
                    <a:bodyPr/>
                    <a:lstStyle/>
                    <a:p>
                      <a:pPr algn="ctr" fontAlgn="b"/>
                      <a:r>
                        <a:rPr lang="en-US" sz="1600" u="none" strike="noStrike" dirty="0">
                          <a:effectLst/>
                          <a:latin typeface="Calibri Light" panose="020F0302020204030204" pitchFamily="34" charset="0"/>
                        </a:rPr>
                        <a:t>330</a:t>
                      </a:r>
                      <a:endParaRPr lang="en-US" sz="1600" b="0" i="0" u="none" strike="noStrike" dirty="0">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xmlns="" val="2908425296"/>
                  </a:ext>
                </a:extLst>
              </a:tr>
              <a:tr h="278212">
                <a:tc>
                  <a:txBody>
                    <a:bodyPr/>
                    <a:lstStyle/>
                    <a:p>
                      <a:pPr algn="ctr" fontAlgn="b"/>
                      <a:r>
                        <a:rPr lang="en-US" sz="1600" u="none" strike="noStrike" dirty="0">
                          <a:effectLst/>
                          <a:latin typeface="Calibri Light" panose="020F0302020204030204" pitchFamily="34" charset="0"/>
                        </a:rPr>
                        <a:t>2015</a:t>
                      </a:r>
                      <a:endParaRPr lang="en-US" sz="1600" b="1" i="0" u="none" strike="noStrike" dirty="0">
                        <a:solidFill>
                          <a:srgbClr val="FFFFFF"/>
                        </a:solidFill>
                        <a:effectLst/>
                        <a:latin typeface="Calibri Light" panose="020F0302020204030204" pitchFamily="34" charset="0"/>
                      </a:endParaRPr>
                    </a:p>
                  </a:txBody>
                  <a:tcPr marL="9525" marR="9525" marT="9525" marB="0" anchor="b"/>
                </a:tc>
                <a:tc>
                  <a:txBody>
                    <a:bodyPr/>
                    <a:lstStyle/>
                    <a:p>
                      <a:pPr algn="ctr" fontAlgn="b"/>
                      <a:r>
                        <a:rPr lang="en-US" sz="1600" u="none" strike="noStrike">
                          <a:effectLst/>
                          <a:latin typeface="Calibri Light" panose="020F0302020204030204" pitchFamily="34" charset="0"/>
                        </a:rPr>
                        <a:t>330</a:t>
                      </a:r>
                      <a:endParaRPr lang="en-US" sz="1600" b="0" i="0" u="none" strike="noStrike">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xmlns="" val="3534277727"/>
                  </a:ext>
                </a:extLst>
              </a:tr>
              <a:tr h="278212">
                <a:tc>
                  <a:txBody>
                    <a:bodyPr/>
                    <a:lstStyle/>
                    <a:p>
                      <a:pPr algn="ctr" fontAlgn="b"/>
                      <a:r>
                        <a:rPr lang="en-US" sz="1600" u="none" strike="noStrike" dirty="0">
                          <a:effectLst/>
                          <a:latin typeface="Calibri Light" panose="020F0302020204030204" pitchFamily="34" charset="0"/>
                        </a:rPr>
                        <a:t>2014</a:t>
                      </a:r>
                      <a:endParaRPr lang="en-US" sz="1600" b="1" i="0" u="none" strike="noStrike" dirty="0">
                        <a:solidFill>
                          <a:srgbClr val="FFFFFF"/>
                        </a:solidFill>
                        <a:effectLst/>
                        <a:latin typeface="Calibri Light" panose="020F0302020204030204" pitchFamily="34" charset="0"/>
                      </a:endParaRPr>
                    </a:p>
                  </a:txBody>
                  <a:tcPr marL="9525" marR="9525" marT="9525" marB="0" anchor="b"/>
                </a:tc>
                <a:tc>
                  <a:txBody>
                    <a:bodyPr/>
                    <a:lstStyle/>
                    <a:p>
                      <a:pPr algn="ctr" fontAlgn="b"/>
                      <a:r>
                        <a:rPr lang="en-US" sz="1600" u="none" strike="noStrike" dirty="0">
                          <a:effectLst/>
                          <a:latin typeface="Calibri Light" panose="020F0302020204030204" pitchFamily="34" charset="0"/>
                        </a:rPr>
                        <a:t>330</a:t>
                      </a:r>
                      <a:endParaRPr lang="en-US" sz="1600" b="0" i="0" u="none" strike="noStrike" dirty="0">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xmlns="" val="2607862890"/>
                  </a:ext>
                </a:extLst>
              </a:tr>
              <a:tr h="278212">
                <a:tc>
                  <a:txBody>
                    <a:bodyPr/>
                    <a:lstStyle/>
                    <a:p>
                      <a:pPr algn="ctr" fontAlgn="b"/>
                      <a:r>
                        <a:rPr lang="en-US" sz="1600" u="none" strike="noStrike" dirty="0">
                          <a:effectLst/>
                          <a:latin typeface="Calibri Light" panose="020F0302020204030204" pitchFamily="34" charset="0"/>
                        </a:rPr>
                        <a:t>2013</a:t>
                      </a:r>
                      <a:endParaRPr lang="en-US" sz="1600" b="1" i="0" u="none" strike="noStrike" dirty="0">
                        <a:solidFill>
                          <a:srgbClr val="FFFFFF"/>
                        </a:solidFill>
                        <a:effectLst/>
                        <a:latin typeface="Calibri Light" panose="020F0302020204030204" pitchFamily="34" charset="0"/>
                      </a:endParaRPr>
                    </a:p>
                  </a:txBody>
                  <a:tcPr marL="9525" marR="9525" marT="9525" marB="0" anchor="b"/>
                </a:tc>
                <a:tc>
                  <a:txBody>
                    <a:bodyPr/>
                    <a:lstStyle/>
                    <a:p>
                      <a:pPr algn="ctr" fontAlgn="b"/>
                      <a:r>
                        <a:rPr lang="en-US" sz="1600" u="none" strike="noStrike" dirty="0">
                          <a:effectLst/>
                          <a:latin typeface="Calibri Light" panose="020F0302020204030204" pitchFamily="34" charset="0"/>
                        </a:rPr>
                        <a:t>326</a:t>
                      </a:r>
                      <a:endParaRPr lang="en-US" sz="1600" b="0" i="0" u="none" strike="noStrike" dirty="0">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xmlns="" val="3580292969"/>
                  </a:ext>
                </a:extLst>
              </a:tr>
              <a:tr h="278212">
                <a:tc>
                  <a:txBody>
                    <a:bodyPr/>
                    <a:lstStyle/>
                    <a:p>
                      <a:pPr algn="ctr" fontAlgn="b"/>
                      <a:r>
                        <a:rPr lang="en-US" sz="1600" u="none" strike="noStrike" dirty="0">
                          <a:effectLst/>
                          <a:latin typeface="Calibri Light" panose="020F0302020204030204" pitchFamily="34" charset="0"/>
                        </a:rPr>
                        <a:t>2012</a:t>
                      </a:r>
                      <a:endParaRPr lang="en-US" sz="1600" b="1" i="0" u="none" strike="noStrike" dirty="0">
                        <a:solidFill>
                          <a:srgbClr val="FFFFFF"/>
                        </a:solidFill>
                        <a:effectLst/>
                        <a:latin typeface="Calibri Light" panose="020F0302020204030204" pitchFamily="34" charset="0"/>
                      </a:endParaRPr>
                    </a:p>
                  </a:txBody>
                  <a:tcPr marL="9525" marR="9525" marT="9525" marB="0" anchor="b"/>
                </a:tc>
                <a:tc>
                  <a:txBody>
                    <a:bodyPr/>
                    <a:lstStyle/>
                    <a:p>
                      <a:pPr algn="ctr" fontAlgn="b"/>
                      <a:r>
                        <a:rPr lang="en-US" sz="1600" u="none" strike="noStrike" dirty="0">
                          <a:effectLst/>
                          <a:latin typeface="Calibri Light" panose="020F0302020204030204" pitchFamily="34" charset="0"/>
                        </a:rPr>
                        <a:t>326</a:t>
                      </a:r>
                      <a:endParaRPr lang="en-US" sz="1600" b="0" i="0" u="none" strike="noStrike" dirty="0">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xmlns="" val="1260886378"/>
                  </a:ext>
                </a:extLst>
              </a:tr>
              <a:tr h="278212">
                <a:tc>
                  <a:txBody>
                    <a:bodyPr/>
                    <a:lstStyle/>
                    <a:p>
                      <a:pPr algn="ctr" fontAlgn="b"/>
                      <a:r>
                        <a:rPr lang="en-US" sz="1600" u="none" strike="noStrike" dirty="0">
                          <a:effectLst/>
                          <a:latin typeface="Calibri Light" panose="020F0302020204030204" pitchFamily="34" charset="0"/>
                        </a:rPr>
                        <a:t>2011</a:t>
                      </a:r>
                      <a:endParaRPr lang="en-US" sz="1600" b="1" i="0" u="none" strike="noStrike" dirty="0">
                        <a:solidFill>
                          <a:srgbClr val="FFFFFF"/>
                        </a:solidFill>
                        <a:effectLst/>
                        <a:latin typeface="Calibri Light" panose="020F0302020204030204" pitchFamily="34" charset="0"/>
                      </a:endParaRPr>
                    </a:p>
                  </a:txBody>
                  <a:tcPr marL="9525" marR="9525" marT="9525" marB="0" anchor="b"/>
                </a:tc>
                <a:tc>
                  <a:txBody>
                    <a:bodyPr/>
                    <a:lstStyle/>
                    <a:p>
                      <a:pPr algn="ctr" fontAlgn="b"/>
                      <a:r>
                        <a:rPr lang="en-US" sz="1600" u="none" strike="noStrike" dirty="0">
                          <a:effectLst/>
                          <a:latin typeface="Calibri Light" panose="020F0302020204030204" pitchFamily="34" charset="0"/>
                        </a:rPr>
                        <a:t>307</a:t>
                      </a:r>
                      <a:endParaRPr lang="en-US" sz="1600" b="0" i="0" u="none" strike="noStrike" dirty="0">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xmlns="" val="3742756608"/>
                  </a:ext>
                </a:extLst>
              </a:tr>
              <a:tr h="278212">
                <a:tc>
                  <a:txBody>
                    <a:bodyPr/>
                    <a:lstStyle/>
                    <a:p>
                      <a:pPr algn="ctr" fontAlgn="b"/>
                      <a:r>
                        <a:rPr lang="en-US" sz="1600" u="none" strike="noStrike" dirty="0">
                          <a:effectLst/>
                          <a:latin typeface="Calibri Light" panose="020F0302020204030204" pitchFamily="34" charset="0"/>
                        </a:rPr>
                        <a:t>2010</a:t>
                      </a:r>
                      <a:endParaRPr lang="en-US" sz="1600" b="1" i="0" u="none" strike="noStrike" dirty="0">
                        <a:solidFill>
                          <a:srgbClr val="FFFFFF"/>
                        </a:solidFill>
                        <a:effectLst/>
                        <a:latin typeface="Calibri Light" panose="020F0302020204030204" pitchFamily="34" charset="0"/>
                      </a:endParaRPr>
                    </a:p>
                  </a:txBody>
                  <a:tcPr marL="9525" marR="9525" marT="9525" marB="0" anchor="b"/>
                </a:tc>
                <a:tc>
                  <a:txBody>
                    <a:bodyPr/>
                    <a:lstStyle/>
                    <a:p>
                      <a:pPr algn="ctr" fontAlgn="b"/>
                      <a:r>
                        <a:rPr lang="en-US" sz="1600" u="none" strike="noStrike" dirty="0">
                          <a:effectLst/>
                          <a:latin typeface="Calibri Light" panose="020F0302020204030204" pitchFamily="34" charset="0"/>
                        </a:rPr>
                        <a:t>198</a:t>
                      </a:r>
                      <a:endParaRPr lang="en-US" sz="1600" b="0" i="0" u="none" strike="noStrike" dirty="0">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xmlns="" val="2462470880"/>
                  </a:ext>
                </a:extLst>
              </a:tr>
              <a:tr h="278212">
                <a:tc>
                  <a:txBody>
                    <a:bodyPr/>
                    <a:lstStyle/>
                    <a:p>
                      <a:pPr algn="ctr" fontAlgn="b"/>
                      <a:r>
                        <a:rPr lang="en-US" sz="1600" u="none" strike="noStrike" dirty="0">
                          <a:effectLst/>
                          <a:latin typeface="Calibri Light" panose="020F0302020204030204" pitchFamily="34" charset="0"/>
                        </a:rPr>
                        <a:t>2009</a:t>
                      </a:r>
                      <a:endParaRPr lang="en-US" sz="1600" b="1" i="0" u="none" strike="noStrike" dirty="0">
                        <a:solidFill>
                          <a:srgbClr val="FFFFFF"/>
                        </a:solidFill>
                        <a:effectLst/>
                        <a:latin typeface="Calibri Light" panose="020F0302020204030204" pitchFamily="34" charset="0"/>
                      </a:endParaRPr>
                    </a:p>
                  </a:txBody>
                  <a:tcPr marL="9525" marR="9525" marT="9525" marB="0" anchor="b"/>
                </a:tc>
                <a:tc>
                  <a:txBody>
                    <a:bodyPr/>
                    <a:lstStyle/>
                    <a:p>
                      <a:pPr algn="ctr" fontAlgn="b"/>
                      <a:r>
                        <a:rPr lang="en-US" sz="1600" u="none" strike="noStrike" dirty="0">
                          <a:effectLst/>
                          <a:latin typeface="Calibri Light" panose="020F0302020204030204" pitchFamily="34" charset="0"/>
                        </a:rPr>
                        <a:t>198</a:t>
                      </a:r>
                      <a:endParaRPr lang="en-US" sz="1600" b="0" i="0" u="none" strike="noStrike" dirty="0">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xmlns="" val="3134436733"/>
                  </a:ext>
                </a:extLst>
              </a:tr>
              <a:tr h="278212">
                <a:tc>
                  <a:txBody>
                    <a:bodyPr/>
                    <a:lstStyle/>
                    <a:p>
                      <a:pPr algn="ctr" fontAlgn="b"/>
                      <a:r>
                        <a:rPr lang="en-US" sz="1600" u="none" strike="noStrike">
                          <a:effectLst/>
                          <a:latin typeface="Calibri Light" panose="020F0302020204030204" pitchFamily="34" charset="0"/>
                        </a:rPr>
                        <a:t>2008</a:t>
                      </a:r>
                      <a:endParaRPr lang="en-US" sz="1600" b="1" i="0" u="none" strike="noStrike">
                        <a:solidFill>
                          <a:srgbClr val="FFFFFF"/>
                        </a:solidFill>
                        <a:effectLst/>
                        <a:latin typeface="Calibri Light" panose="020F0302020204030204" pitchFamily="34" charset="0"/>
                      </a:endParaRPr>
                    </a:p>
                  </a:txBody>
                  <a:tcPr marL="9525" marR="9525" marT="9525" marB="0" anchor="b"/>
                </a:tc>
                <a:tc>
                  <a:txBody>
                    <a:bodyPr/>
                    <a:lstStyle/>
                    <a:p>
                      <a:pPr algn="ctr" fontAlgn="b"/>
                      <a:r>
                        <a:rPr lang="en-US" sz="1600" u="none" strike="noStrike" dirty="0">
                          <a:effectLst/>
                          <a:latin typeface="Calibri Light" panose="020F0302020204030204" pitchFamily="34" charset="0"/>
                        </a:rPr>
                        <a:t>198</a:t>
                      </a:r>
                      <a:endParaRPr lang="en-US" sz="1600" b="0" i="0" u="none" strike="noStrike" dirty="0">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xmlns="" val="2316616717"/>
                  </a:ext>
                </a:extLst>
              </a:tr>
              <a:tr h="278212">
                <a:tc>
                  <a:txBody>
                    <a:bodyPr/>
                    <a:lstStyle/>
                    <a:p>
                      <a:pPr algn="ctr" fontAlgn="b"/>
                      <a:r>
                        <a:rPr lang="en-US" sz="1600" u="none" strike="noStrike" dirty="0">
                          <a:effectLst/>
                          <a:latin typeface="Calibri Light" panose="020F0302020204030204" pitchFamily="34" charset="0"/>
                        </a:rPr>
                        <a:t>2007</a:t>
                      </a:r>
                      <a:endParaRPr lang="en-US" sz="1600" b="1" i="0" u="none" strike="noStrike" dirty="0">
                        <a:solidFill>
                          <a:srgbClr val="FFFFFF"/>
                        </a:solidFill>
                        <a:effectLst/>
                        <a:latin typeface="Calibri Light" panose="020F0302020204030204" pitchFamily="34" charset="0"/>
                      </a:endParaRPr>
                    </a:p>
                  </a:txBody>
                  <a:tcPr marL="9525" marR="9525" marT="9525" marB="0" anchor="b"/>
                </a:tc>
                <a:tc>
                  <a:txBody>
                    <a:bodyPr/>
                    <a:lstStyle/>
                    <a:p>
                      <a:pPr algn="ctr" fontAlgn="b"/>
                      <a:r>
                        <a:rPr lang="en-US" sz="1600" u="none" strike="noStrike" dirty="0">
                          <a:effectLst/>
                          <a:latin typeface="Calibri Light" panose="020F0302020204030204" pitchFamily="34" charset="0"/>
                        </a:rPr>
                        <a:t>250</a:t>
                      </a:r>
                      <a:endParaRPr lang="en-US" sz="1600" b="0" i="0" u="none" strike="noStrike" dirty="0">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xmlns="" val="1490641656"/>
                  </a:ext>
                </a:extLst>
              </a:tr>
              <a:tr h="278212">
                <a:tc>
                  <a:txBody>
                    <a:bodyPr/>
                    <a:lstStyle/>
                    <a:p>
                      <a:pPr algn="ctr" fontAlgn="b"/>
                      <a:r>
                        <a:rPr lang="en-US" sz="1600" u="none" strike="noStrike">
                          <a:effectLst/>
                          <a:latin typeface="Calibri Light" panose="020F0302020204030204" pitchFamily="34" charset="0"/>
                        </a:rPr>
                        <a:t>2006</a:t>
                      </a:r>
                      <a:endParaRPr lang="en-US" sz="1600" b="1" i="0" u="none" strike="noStrike">
                        <a:solidFill>
                          <a:srgbClr val="FFFFFF"/>
                        </a:solidFill>
                        <a:effectLst/>
                        <a:latin typeface="Calibri Light" panose="020F0302020204030204" pitchFamily="34" charset="0"/>
                      </a:endParaRPr>
                    </a:p>
                  </a:txBody>
                  <a:tcPr marL="9525" marR="9525" marT="9525" marB="0" anchor="b"/>
                </a:tc>
                <a:tc>
                  <a:txBody>
                    <a:bodyPr/>
                    <a:lstStyle/>
                    <a:p>
                      <a:pPr algn="ctr" fontAlgn="b"/>
                      <a:r>
                        <a:rPr lang="en-US" sz="1600" u="none" strike="noStrike" dirty="0">
                          <a:effectLst/>
                          <a:latin typeface="Calibri Light" panose="020F0302020204030204" pitchFamily="34" charset="0"/>
                        </a:rPr>
                        <a:t>450</a:t>
                      </a:r>
                      <a:endParaRPr lang="en-US" sz="1600" b="0" i="0" u="none" strike="noStrike" dirty="0">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xmlns="" val="1984201588"/>
                  </a:ext>
                </a:extLst>
              </a:tr>
              <a:tr h="278212">
                <a:tc>
                  <a:txBody>
                    <a:bodyPr/>
                    <a:lstStyle/>
                    <a:p>
                      <a:pPr algn="ctr" fontAlgn="b"/>
                      <a:r>
                        <a:rPr lang="en-US" sz="1600" u="none" strike="noStrike" dirty="0">
                          <a:effectLst/>
                          <a:latin typeface="Calibri Light" panose="020F0302020204030204" pitchFamily="34" charset="0"/>
                        </a:rPr>
                        <a:t>2004</a:t>
                      </a:r>
                      <a:endParaRPr lang="en-US" sz="1600" b="1" i="0" u="none" strike="noStrike" dirty="0">
                        <a:solidFill>
                          <a:srgbClr val="FFFFFF"/>
                        </a:solidFill>
                        <a:effectLst/>
                        <a:latin typeface="Calibri Light" panose="020F0302020204030204" pitchFamily="34" charset="0"/>
                      </a:endParaRPr>
                    </a:p>
                  </a:txBody>
                  <a:tcPr marL="9525" marR="9525" marT="9525" marB="0" anchor="b"/>
                </a:tc>
                <a:tc>
                  <a:txBody>
                    <a:bodyPr/>
                    <a:lstStyle/>
                    <a:p>
                      <a:pPr algn="ctr" fontAlgn="b"/>
                      <a:r>
                        <a:rPr lang="en-US" sz="1600" u="none" strike="noStrike" dirty="0">
                          <a:effectLst/>
                          <a:latin typeface="Calibri Light" panose="020F0302020204030204" pitchFamily="34" charset="0"/>
                        </a:rPr>
                        <a:t>276</a:t>
                      </a:r>
                      <a:endParaRPr lang="en-US" sz="1600" b="0" i="0" u="none" strike="noStrike" dirty="0">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xmlns="" val="2738285749"/>
                  </a:ext>
                </a:extLst>
              </a:tr>
              <a:tr h="278212">
                <a:tc>
                  <a:txBody>
                    <a:bodyPr/>
                    <a:lstStyle/>
                    <a:p>
                      <a:pPr algn="ctr" fontAlgn="b"/>
                      <a:r>
                        <a:rPr lang="en-US" sz="1600" u="none" strike="noStrike">
                          <a:effectLst/>
                          <a:latin typeface="Calibri Light" panose="020F0302020204030204" pitchFamily="34" charset="0"/>
                        </a:rPr>
                        <a:t>2003</a:t>
                      </a:r>
                      <a:endParaRPr lang="en-US" sz="1600" b="1" i="0" u="none" strike="noStrike">
                        <a:solidFill>
                          <a:srgbClr val="FFFFFF"/>
                        </a:solidFill>
                        <a:effectLst/>
                        <a:latin typeface="Calibri Light" panose="020F0302020204030204" pitchFamily="34" charset="0"/>
                      </a:endParaRPr>
                    </a:p>
                  </a:txBody>
                  <a:tcPr marL="9525" marR="9525" marT="9525" marB="0" anchor="b"/>
                </a:tc>
                <a:tc>
                  <a:txBody>
                    <a:bodyPr/>
                    <a:lstStyle/>
                    <a:p>
                      <a:pPr algn="ctr" fontAlgn="b"/>
                      <a:r>
                        <a:rPr lang="en-US" sz="1600" u="none" strike="noStrike" dirty="0">
                          <a:effectLst/>
                          <a:latin typeface="Calibri Light" panose="020F0302020204030204" pitchFamily="34" charset="0"/>
                        </a:rPr>
                        <a:t>330</a:t>
                      </a:r>
                      <a:endParaRPr lang="en-US" sz="1600" b="0" i="0" u="none" strike="noStrike" dirty="0">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xmlns="" val="4032296887"/>
                  </a:ext>
                </a:extLst>
              </a:tr>
              <a:tr h="278212">
                <a:tc>
                  <a:txBody>
                    <a:bodyPr/>
                    <a:lstStyle/>
                    <a:p>
                      <a:pPr algn="ctr" fontAlgn="b"/>
                      <a:r>
                        <a:rPr lang="en-US" sz="1600" u="none" strike="noStrike">
                          <a:effectLst/>
                          <a:latin typeface="Calibri Light" panose="020F0302020204030204" pitchFamily="34" charset="0"/>
                        </a:rPr>
                        <a:t>2002</a:t>
                      </a:r>
                      <a:endParaRPr lang="en-US" sz="1600" b="1" i="0" u="none" strike="noStrike">
                        <a:solidFill>
                          <a:srgbClr val="FFFFFF"/>
                        </a:solidFill>
                        <a:effectLst/>
                        <a:latin typeface="Calibri Light" panose="020F0302020204030204" pitchFamily="34" charset="0"/>
                      </a:endParaRPr>
                    </a:p>
                  </a:txBody>
                  <a:tcPr marL="9525" marR="9525" marT="9525" marB="0" anchor="b"/>
                </a:tc>
                <a:tc>
                  <a:txBody>
                    <a:bodyPr/>
                    <a:lstStyle/>
                    <a:p>
                      <a:pPr algn="ctr" fontAlgn="b"/>
                      <a:r>
                        <a:rPr lang="en-US" sz="1600" u="none" strike="noStrike" dirty="0">
                          <a:effectLst/>
                          <a:latin typeface="Calibri Light" panose="020F0302020204030204" pitchFamily="34" charset="0"/>
                        </a:rPr>
                        <a:t>361</a:t>
                      </a:r>
                      <a:endParaRPr lang="en-US" sz="1600" b="0" i="0" u="none" strike="noStrike" dirty="0">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xmlns="" val="3221795150"/>
                  </a:ext>
                </a:extLst>
              </a:tr>
              <a:tr h="278212">
                <a:tc>
                  <a:txBody>
                    <a:bodyPr/>
                    <a:lstStyle/>
                    <a:p>
                      <a:pPr algn="ctr" fontAlgn="b"/>
                      <a:r>
                        <a:rPr lang="en-US" sz="1600" u="none" strike="noStrike">
                          <a:effectLst/>
                          <a:latin typeface="Calibri Light" panose="020F0302020204030204" pitchFamily="34" charset="0"/>
                        </a:rPr>
                        <a:t>2001</a:t>
                      </a:r>
                      <a:endParaRPr lang="en-US" sz="1600" b="1" i="0" u="none" strike="noStrike">
                        <a:solidFill>
                          <a:srgbClr val="FFFFFF"/>
                        </a:solidFill>
                        <a:effectLst/>
                        <a:latin typeface="Calibri Light" panose="020F0302020204030204" pitchFamily="34" charset="0"/>
                      </a:endParaRPr>
                    </a:p>
                  </a:txBody>
                  <a:tcPr marL="9525" marR="9525" marT="9525" marB="0" anchor="b"/>
                </a:tc>
                <a:tc>
                  <a:txBody>
                    <a:bodyPr/>
                    <a:lstStyle/>
                    <a:p>
                      <a:pPr algn="ctr" fontAlgn="b"/>
                      <a:r>
                        <a:rPr lang="en-US" sz="1600" u="none" strike="noStrike" dirty="0">
                          <a:effectLst/>
                          <a:latin typeface="Calibri Light" panose="020F0302020204030204" pitchFamily="34" charset="0"/>
                        </a:rPr>
                        <a:t>429</a:t>
                      </a:r>
                      <a:endParaRPr lang="en-US" sz="1600" b="0" i="0" u="none" strike="noStrike" dirty="0">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xmlns="" val="2577952517"/>
                  </a:ext>
                </a:extLst>
              </a:tr>
            </a:tbl>
          </a:graphicData>
        </a:graphic>
      </p:graphicFrame>
      <p:graphicFrame>
        <p:nvGraphicFramePr>
          <p:cNvPr id="11" name="Chart 10"/>
          <p:cNvGraphicFramePr>
            <a:graphicFrameLocks/>
          </p:cNvGraphicFramePr>
          <p:nvPr>
            <p:extLst>
              <p:ext uri="{D42A27DB-BD31-4B8C-83A1-F6EECF244321}">
                <p14:modId xmlns:p14="http://schemas.microsoft.com/office/powerpoint/2010/main" xmlns="" val="4070968214"/>
              </p:ext>
            </p:extLst>
          </p:nvPr>
        </p:nvGraphicFramePr>
        <p:xfrm>
          <a:off x="838199" y="1812432"/>
          <a:ext cx="5127171" cy="3369167"/>
        </p:xfrm>
        <a:graphic>
          <a:graphicData uri="http://schemas.openxmlformats.org/drawingml/2006/chart">
            <c:chart xmlns:c="http://schemas.openxmlformats.org/drawingml/2006/chart" xmlns:r="http://schemas.openxmlformats.org/officeDocument/2006/relationships" r:id="rId2"/>
          </a:graphicData>
        </a:graphic>
      </p:graphicFrame>
      <p:sp>
        <p:nvSpPr>
          <p:cNvPr id="12" name="Marcador de contenido 2"/>
          <p:cNvSpPr txBox="1">
            <a:spLocks/>
          </p:cNvSpPr>
          <p:nvPr/>
        </p:nvSpPr>
        <p:spPr bwMode="auto">
          <a:xfrm>
            <a:off x="990600" y="5062496"/>
            <a:ext cx="4974771" cy="1557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5138" indent="-465138" algn="l" rtl="0" fontAlgn="base">
              <a:spcBef>
                <a:spcPct val="20000"/>
              </a:spcBef>
              <a:spcAft>
                <a:spcPct val="0"/>
              </a:spcAft>
              <a:buFont typeface="Wingdings" pitchFamily="2" charset="2"/>
              <a:buChar char="u"/>
              <a:defRPr sz="2800">
                <a:solidFill>
                  <a:schemeClr val="tx1"/>
                </a:solidFill>
                <a:latin typeface="+mn-lt"/>
                <a:ea typeface="+mn-ea"/>
                <a:cs typeface="+mn-cs"/>
              </a:defRPr>
            </a:lvl1pPr>
            <a:lvl2pPr marL="865188" indent="-285750" algn="l" rtl="0" fontAlgn="base">
              <a:spcBef>
                <a:spcPct val="20000"/>
              </a:spcBef>
              <a:spcAft>
                <a:spcPct val="0"/>
              </a:spcAft>
              <a:buFont typeface="Wingdings" pitchFamily="2" charset="2"/>
              <a:buChar char="§"/>
              <a:defRPr sz="2400">
                <a:solidFill>
                  <a:schemeClr val="tx1"/>
                </a:solidFill>
                <a:latin typeface="+mn-lt"/>
              </a:defRPr>
            </a:lvl2pPr>
            <a:lvl3pPr marL="1208088" indent="-228600" algn="l" rtl="0" fontAlgn="base">
              <a:spcBef>
                <a:spcPct val="20000"/>
              </a:spcBef>
              <a:spcAft>
                <a:spcPct val="0"/>
              </a:spcAft>
              <a:buFont typeface="Century Schoolbook" pitchFamily="18" charset="0"/>
              <a:buChar char="●"/>
              <a:defRPr sz="2000">
                <a:solidFill>
                  <a:schemeClr val="tx1"/>
                </a:solidFill>
                <a:latin typeface="+mn-lt"/>
              </a:defRPr>
            </a:lvl3pPr>
            <a:lvl4pPr marL="1600200" indent="-228600" algn="l" rtl="0" fontAlgn="base">
              <a:spcBef>
                <a:spcPct val="20000"/>
              </a:spcBef>
              <a:spcAft>
                <a:spcPct val="0"/>
              </a:spcAft>
              <a:buChar char="–"/>
              <a:defRPr sz="1800">
                <a:solidFill>
                  <a:schemeClr val="tx1"/>
                </a:solidFill>
                <a:latin typeface="+mn-lt"/>
              </a:defRPr>
            </a:lvl4pPr>
            <a:lvl5pPr marL="2057400" indent="-228600" algn="l" rtl="0" fontAlgn="base">
              <a:spcBef>
                <a:spcPct val="20000"/>
              </a:spcBef>
              <a:spcAft>
                <a:spcPct val="0"/>
              </a:spcAft>
              <a:buChar char="»"/>
              <a:defRPr sz="1800">
                <a:solidFill>
                  <a:schemeClr val="tx1"/>
                </a:solidFill>
                <a:latin typeface="+mn-lt"/>
              </a:defRPr>
            </a:lvl5pPr>
            <a:lvl6pPr marL="2514600" indent="-228600" algn="l" rtl="0" eaLnBrk="1" fontAlgn="base" hangingPunct="1">
              <a:spcBef>
                <a:spcPct val="20000"/>
              </a:spcBef>
              <a:spcAft>
                <a:spcPct val="0"/>
              </a:spcAft>
              <a:buChar char="»"/>
              <a:defRPr sz="1800">
                <a:solidFill>
                  <a:schemeClr val="tx1"/>
                </a:solidFill>
                <a:latin typeface="+mn-lt"/>
              </a:defRPr>
            </a:lvl6pPr>
            <a:lvl7pPr marL="2971800" indent="-228600" algn="l" rtl="0" eaLnBrk="1" fontAlgn="base" hangingPunct="1">
              <a:spcBef>
                <a:spcPct val="20000"/>
              </a:spcBef>
              <a:spcAft>
                <a:spcPct val="0"/>
              </a:spcAft>
              <a:buChar char="»"/>
              <a:defRPr sz="1800">
                <a:solidFill>
                  <a:schemeClr val="tx1"/>
                </a:solidFill>
                <a:latin typeface="+mn-lt"/>
              </a:defRPr>
            </a:lvl7pPr>
            <a:lvl8pPr marL="3429000" indent="-228600" algn="l" rtl="0" eaLnBrk="1" fontAlgn="base" hangingPunct="1">
              <a:spcBef>
                <a:spcPct val="20000"/>
              </a:spcBef>
              <a:spcAft>
                <a:spcPct val="0"/>
              </a:spcAft>
              <a:buChar char="»"/>
              <a:defRPr sz="1800">
                <a:solidFill>
                  <a:schemeClr val="tx1"/>
                </a:solidFill>
                <a:latin typeface="+mn-lt"/>
              </a:defRPr>
            </a:lvl8pPr>
            <a:lvl9pPr marL="3886200" indent="-228600" algn="l" rtl="0" eaLnBrk="1" fontAlgn="base" hangingPunct="1">
              <a:spcBef>
                <a:spcPct val="20000"/>
              </a:spcBef>
              <a:spcAft>
                <a:spcPct val="0"/>
              </a:spcAft>
              <a:buChar char="»"/>
              <a:defRPr sz="1800">
                <a:solidFill>
                  <a:schemeClr val="tx1"/>
                </a:solidFill>
                <a:latin typeface="+mn-lt"/>
              </a:defRPr>
            </a:lvl9pPr>
          </a:lstStyle>
          <a:p>
            <a:r>
              <a:rPr lang="en-US" sz="1800" kern="0" dirty="0"/>
              <a:t>The range of words between all the fillings is of 231.</a:t>
            </a:r>
          </a:p>
          <a:p>
            <a:r>
              <a:rPr lang="en-US" sz="1800" kern="0" dirty="0"/>
              <a:t>The highest number of words are found in 2001 (429 words) and the least in 2009-2010 (198 words).</a:t>
            </a:r>
          </a:p>
        </p:txBody>
      </p:sp>
    </p:spTree>
    <p:extLst>
      <p:ext uri="{BB962C8B-B14F-4D97-AF65-F5344CB8AC3E}">
        <p14:creationId xmlns:p14="http://schemas.microsoft.com/office/powerpoint/2010/main" xmlns="" val="8531319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90600" y="533400"/>
            <a:ext cx="7696200" cy="1042860"/>
          </a:xfrm>
        </p:spPr>
        <p:txBody>
          <a:bodyPr/>
          <a:lstStyle/>
          <a:p>
            <a:r>
              <a:rPr lang="en-US" dirty="0"/>
              <a:t>Corpus Analysis- Exelon</a:t>
            </a:r>
            <a:br>
              <a:rPr lang="en-US" dirty="0"/>
            </a:br>
            <a:r>
              <a:rPr lang="en-US" dirty="0"/>
              <a:t>KEI</a:t>
            </a:r>
          </a:p>
        </p:txBody>
      </p:sp>
      <p:sp>
        <p:nvSpPr>
          <p:cNvPr id="3" name="Marcador de contenido 2"/>
          <p:cNvSpPr>
            <a:spLocks noGrp="1"/>
          </p:cNvSpPr>
          <p:nvPr>
            <p:ph sz="half" idx="1"/>
          </p:nvPr>
        </p:nvSpPr>
        <p:spPr>
          <a:xfrm>
            <a:off x="990600" y="1828800"/>
            <a:ext cx="7162800" cy="533400"/>
          </a:xfrm>
        </p:spPr>
        <p:txBody>
          <a:bodyPr/>
          <a:lstStyle/>
          <a:p>
            <a:r>
              <a:rPr lang="en-US" dirty="0"/>
              <a:t>Proxy Activity Statement KEI</a:t>
            </a:r>
          </a:p>
        </p:txBody>
      </p:sp>
      <p:sp>
        <p:nvSpPr>
          <p:cNvPr id="5" name="Marcador de número de diapositiva 4"/>
          <p:cNvSpPr>
            <a:spLocks noGrp="1"/>
          </p:cNvSpPr>
          <p:nvPr>
            <p:ph type="sldNum" sz="quarter" idx="12"/>
          </p:nvPr>
        </p:nvSpPr>
        <p:spPr>
          <a:xfrm>
            <a:off x="6553200" y="6353829"/>
            <a:ext cx="2133600" cy="367646"/>
          </a:xfrm>
        </p:spPr>
        <p:txBody>
          <a:bodyPr/>
          <a:lstStyle/>
          <a:p>
            <a:pPr>
              <a:defRPr/>
            </a:pPr>
            <a:endParaRPr lang="en-US" dirty="0" smtClean="0"/>
          </a:p>
          <a:p>
            <a:pPr>
              <a:defRPr/>
            </a:pPr>
            <a:fld id="{5D74AC02-7534-425D-9D68-BB86A7E0F91B}" type="slidenum">
              <a:rPr lang="en-US" smtClean="0"/>
              <a:pPr>
                <a:defRPr/>
              </a:pPr>
              <a:t>12</a:t>
            </a:fld>
            <a:endParaRPr lang="en-US" dirty="0"/>
          </a:p>
        </p:txBody>
      </p:sp>
      <p:graphicFrame>
        <p:nvGraphicFramePr>
          <p:cNvPr id="6" name="Content Placeholder 7"/>
          <p:cNvGraphicFramePr>
            <a:graphicFrameLocks noGrp="1"/>
          </p:cNvGraphicFramePr>
          <p:nvPr>
            <p:ph sz="half" idx="2"/>
            <p:extLst/>
          </p:nvPr>
        </p:nvGraphicFramePr>
        <p:xfrm>
          <a:off x="1295400" y="2514600"/>
          <a:ext cx="2630658" cy="3037423"/>
        </p:xfrm>
        <a:graphic>
          <a:graphicData uri="http://schemas.openxmlformats.org/drawingml/2006/table">
            <a:tbl>
              <a:tblPr firstRow="1" bandRow="1">
                <a:tableStyleId>{21E4AEA4-8DFA-4A89-87EB-49C32662AFE0}</a:tableStyleId>
              </a:tblPr>
              <a:tblGrid>
                <a:gridCol w="1315329">
                  <a:extLst>
                    <a:ext uri="{9D8B030D-6E8A-4147-A177-3AD203B41FA5}">
                      <a16:colId xmlns:a16="http://schemas.microsoft.com/office/drawing/2014/main" xmlns="" val="379572998"/>
                    </a:ext>
                  </a:extLst>
                </a:gridCol>
                <a:gridCol w="1315329">
                  <a:extLst>
                    <a:ext uri="{9D8B030D-6E8A-4147-A177-3AD203B41FA5}">
                      <a16:colId xmlns:a16="http://schemas.microsoft.com/office/drawing/2014/main" xmlns="" val="438881932"/>
                    </a:ext>
                  </a:extLst>
                </a:gridCol>
              </a:tblGrid>
              <a:tr h="255303">
                <a:tc>
                  <a:txBody>
                    <a:bodyPr/>
                    <a:lstStyle/>
                    <a:p>
                      <a:pPr algn="ctr" fontAlgn="b"/>
                      <a:r>
                        <a:rPr lang="en-US" sz="1600" b="1" i="0" u="none" strike="noStrike" dirty="0">
                          <a:solidFill>
                            <a:schemeClr val="lt1"/>
                          </a:solidFill>
                          <a:effectLst/>
                          <a:latin typeface="Calibri Light" panose="020F0302020204030204" pitchFamily="34" charset="0"/>
                        </a:rPr>
                        <a:t>Words</a:t>
                      </a:r>
                      <a:endParaRPr lang="en-US" sz="1600" b="1" i="0" u="none" strike="noStrike" dirty="0">
                        <a:solidFill>
                          <a:srgbClr val="FFFFFF"/>
                        </a:solidFill>
                        <a:effectLst/>
                        <a:latin typeface="Calibri Light" panose="020F0302020204030204" pitchFamily="34" charset="0"/>
                      </a:endParaRPr>
                    </a:p>
                  </a:txBody>
                  <a:tcPr marL="9525" marR="9525" marT="9525" marB="0" anchor="b"/>
                </a:tc>
                <a:tc>
                  <a:txBody>
                    <a:bodyPr/>
                    <a:lstStyle/>
                    <a:p>
                      <a:pPr algn="ctr" fontAlgn="b"/>
                      <a:r>
                        <a:rPr lang="en-US" sz="1600" b="1" i="0" u="none" strike="noStrike" dirty="0">
                          <a:solidFill>
                            <a:schemeClr val="lt1"/>
                          </a:solidFill>
                          <a:effectLst/>
                          <a:latin typeface="Calibri Light" panose="020F0302020204030204" pitchFamily="34" charset="0"/>
                        </a:rPr>
                        <a:t>Frequency</a:t>
                      </a:r>
                      <a:endParaRPr lang="en-US" sz="1600" b="1" i="0" u="none" strike="noStrike" dirty="0">
                        <a:solidFill>
                          <a:srgbClr val="FFFFFF"/>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xmlns="" val="163944816"/>
                  </a:ext>
                </a:extLst>
              </a:tr>
              <a:tr h="278212">
                <a:tc>
                  <a:txBody>
                    <a:bodyPr/>
                    <a:lstStyle/>
                    <a:p>
                      <a:pPr algn="ctr" fontAlgn="b"/>
                      <a:r>
                        <a:rPr lang="en-US" sz="1600" b="0" i="0" u="none" strike="noStrike" dirty="0">
                          <a:solidFill>
                            <a:schemeClr val="dk1"/>
                          </a:solidFill>
                          <a:effectLst/>
                          <a:latin typeface="Calibri Light" panose="020F0302020204030204" pitchFamily="34" charset="0"/>
                        </a:rPr>
                        <a:t>Vote</a:t>
                      </a:r>
                      <a:endParaRPr lang="en-US" sz="1600" b="1" i="0" u="none" strike="noStrike" dirty="0">
                        <a:solidFill>
                          <a:srgbClr val="FFFFFF"/>
                        </a:solidFill>
                        <a:effectLst/>
                        <a:latin typeface="Calibri Light" panose="020F0302020204030204" pitchFamily="34" charset="0"/>
                      </a:endParaRPr>
                    </a:p>
                  </a:txBody>
                  <a:tcPr marL="9525" marR="9525" marT="9525" marB="0" anchor="b"/>
                </a:tc>
                <a:tc>
                  <a:txBody>
                    <a:bodyPr/>
                    <a:lstStyle/>
                    <a:p>
                      <a:pPr algn="ctr" fontAlgn="b"/>
                      <a:r>
                        <a:rPr lang="en-US" sz="1600" u="none" strike="noStrike" dirty="0">
                          <a:effectLst/>
                          <a:latin typeface="Calibri Light" panose="020F0302020204030204" pitchFamily="34" charset="0"/>
                        </a:rPr>
                        <a:t>794</a:t>
                      </a:r>
                      <a:endParaRPr lang="en-US" sz="1600" b="0" i="0" u="none" strike="noStrike" dirty="0">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xmlns="" val="2908425296"/>
                  </a:ext>
                </a:extLst>
              </a:tr>
              <a:tr h="278212">
                <a:tc>
                  <a:txBody>
                    <a:bodyPr/>
                    <a:lstStyle/>
                    <a:p>
                      <a:pPr algn="ctr" fontAlgn="b"/>
                      <a:r>
                        <a:rPr lang="en-US" sz="1600" u="none" strike="noStrike" dirty="0" err="1">
                          <a:effectLst/>
                          <a:latin typeface="Calibri Light" panose="020F0302020204030204" pitchFamily="34" charset="0"/>
                        </a:rPr>
                        <a:t>Proxi</a:t>
                      </a:r>
                      <a:endParaRPr lang="en-US" sz="1600" b="1" i="0" u="none" strike="noStrike" dirty="0">
                        <a:solidFill>
                          <a:srgbClr val="FFFFFF"/>
                        </a:solidFill>
                        <a:effectLst/>
                        <a:latin typeface="Calibri Light" panose="020F0302020204030204" pitchFamily="34" charset="0"/>
                      </a:endParaRPr>
                    </a:p>
                  </a:txBody>
                  <a:tcPr marL="9525" marR="9525" marT="9525" marB="0" anchor="b"/>
                </a:tc>
                <a:tc>
                  <a:txBody>
                    <a:bodyPr/>
                    <a:lstStyle/>
                    <a:p>
                      <a:pPr algn="ctr" fontAlgn="b"/>
                      <a:r>
                        <a:rPr lang="en-US" sz="1600" u="none" strike="noStrike" dirty="0">
                          <a:effectLst/>
                          <a:latin typeface="Calibri Light" panose="020F0302020204030204" pitchFamily="34" charset="0"/>
                        </a:rPr>
                        <a:t>632</a:t>
                      </a:r>
                      <a:endParaRPr lang="en-US" sz="1600" b="0" i="0" u="none" strike="noStrike" dirty="0">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xmlns="" val="3534277727"/>
                  </a:ext>
                </a:extLst>
              </a:tr>
              <a:tr h="278212">
                <a:tc>
                  <a:txBody>
                    <a:bodyPr/>
                    <a:lstStyle/>
                    <a:p>
                      <a:pPr algn="ctr" fontAlgn="b"/>
                      <a:r>
                        <a:rPr lang="en-US" sz="1600" u="none" strike="noStrike" dirty="0">
                          <a:effectLst/>
                          <a:latin typeface="Calibri Light" panose="020F0302020204030204" pitchFamily="34" charset="0"/>
                        </a:rPr>
                        <a:t>Meet</a:t>
                      </a:r>
                      <a:endParaRPr lang="en-US" sz="1600" b="1" i="0" u="none" strike="noStrike" dirty="0">
                        <a:solidFill>
                          <a:srgbClr val="FFFFFF"/>
                        </a:solidFill>
                        <a:effectLst/>
                        <a:latin typeface="Calibri Light" panose="020F0302020204030204" pitchFamily="34" charset="0"/>
                      </a:endParaRPr>
                    </a:p>
                  </a:txBody>
                  <a:tcPr marL="9525" marR="9525" marT="9525" marB="0" anchor="b"/>
                </a:tc>
                <a:tc>
                  <a:txBody>
                    <a:bodyPr/>
                    <a:lstStyle/>
                    <a:p>
                      <a:pPr algn="ctr" fontAlgn="b"/>
                      <a:r>
                        <a:rPr lang="en-US" sz="1600" u="none" strike="noStrike" dirty="0">
                          <a:effectLst/>
                          <a:latin typeface="Calibri Light" panose="020F0302020204030204" pitchFamily="34" charset="0"/>
                        </a:rPr>
                        <a:t>516</a:t>
                      </a:r>
                      <a:endParaRPr lang="en-US" sz="1600" b="0" i="0" u="none" strike="noStrike" dirty="0">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xmlns="" val="2607862890"/>
                  </a:ext>
                </a:extLst>
              </a:tr>
              <a:tr h="278212">
                <a:tc>
                  <a:txBody>
                    <a:bodyPr/>
                    <a:lstStyle/>
                    <a:p>
                      <a:pPr algn="ctr" fontAlgn="b"/>
                      <a:r>
                        <a:rPr lang="en-US" sz="1600" u="none" strike="noStrike" dirty="0">
                          <a:effectLst/>
                          <a:latin typeface="Calibri Light" panose="020F0302020204030204" pitchFamily="34" charset="0"/>
                        </a:rPr>
                        <a:t>Annual</a:t>
                      </a:r>
                      <a:endParaRPr lang="en-US" sz="1600" b="1" i="0" u="none" strike="noStrike" dirty="0">
                        <a:solidFill>
                          <a:srgbClr val="FFFFFF"/>
                        </a:solidFill>
                        <a:effectLst/>
                        <a:latin typeface="Calibri Light" panose="020F0302020204030204" pitchFamily="34" charset="0"/>
                      </a:endParaRPr>
                    </a:p>
                  </a:txBody>
                  <a:tcPr marL="9525" marR="9525" marT="9525" marB="0" anchor="b"/>
                </a:tc>
                <a:tc>
                  <a:txBody>
                    <a:bodyPr/>
                    <a:lstStyle/>
                    <a:p>
                      <a:pPr algn="ctr" fontAlgn="b"/>
                      <a:r>
                        <a:rPr lang="en-US" sz="1600" u="none" strike="noStrike" dirty="0">
                          <a:effectLst/>
                          <a:latin typeface="Calibri Light" panose="020F0302020204030204" pitchFamily="34" charset="0"/>
                        </a:rPr>
                        <a:t>439</a:t>
                      </a:r>
                      <a:endParaRPr lang="en-US" sz="1600" b="0" i="0" u="none" strike="noStrike" dirty="0">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xmlns="" val="3580292969"/>
                  </a:ext>
                </a:extLst>
              </a:tr>
              <a:tr h="278212">
                <a:tc>
                  <a:txBody>
                    <a:bodyPr/>
                    <a:lstStyle/>
                    <a:p>
                      <a:pPr algn="ctr" fontAlgn="b"/>
                      <a:r>
                        <a:rPr lang="en-US" sz="1600" u="none" strike="noStrike" dirty="0">
                          <a:effectLst/>
                          <a:latin typeface="Calibri Light" panose="020F0302020204030204" pitchFamily="34" charset="0"/>
                        </a:rPr>
                        <a:t>Director</a:t>
                      </a:r>
                      <a:endParaRPr lang="en-US" sz="1600" b="1" i="0" u="none" strike="noStrike" dirty="0">
                        <a:solidFill>
                          <a:srgbClr val="FFFFFF"/>
                        </a:solidFill>
                        <a:effectLst/>
                        <a:latin typeface="Calibri Light" panose="020F0302020204030204" pitchFamily="34" charset="0"/>
                      </a:endParaRPr>
                    </a:p>
                  </a:txBody>
                  <a:tcPr marL="9525" marR="9525" marT="9525" marB="0" anchor="b"/>
                </a:tc>
                <a:tc>
                  <a:txBody>
                    <a:bodyPr/>
                    <a:lstStyle/>
                    <a:p>
                      <a:pPr algn="ctr" fontAlgn="b"/>
                      <a:r>
                        <a:rPr lang="en-US" sz="1600" u="none" strike="noStrike" dirty="0">
                          <a:effectLst/>
                          <a:latin typeface="Calibri Light" panose="020F0302020204030204" pitchFamily="34" charset="0"/>
                        </a:rPr>
                        <a:t>271</a:t>
                      </a:r>
                      <a:endParaRPr lang="en-US" sz="1600" b="0" i="0" u="none" strike="noStrike" dirty="0">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xmlns="" val="1260886378"/>
                  </a:ext>
                </a:extLst>
              </a:tr>
              <a:tr h="278212">
                <a:tc>
                  <a:txBody>
                    <a:bodyPr/>
                    <a:lstStyle/>
                    <a:p>
                      <a:pPr algn="ctr" fontAlgn="b"/>
                      <a:r>
                        <a:rPr lang="en-US" sz="1600" u="none" strike="noStrike" dirty="0">
                          <a:effectLst/>
                          <a:latin typeface="Calibri Light" panose="020F0302020204030204" pitchFamily="34" charset="0"/>
                        </a:rPr>
                        <a:t>Share</a:t>
                      </a:r>
                      <a:endParaRPr lang="en-US" sz="1600" b="1" i="0" u="none" strike="noStrike" dirty="0">
                        <a:solidFill>
                          <a:srgbClr val="FFFFFF"/>
                        </a:solidFill>
                        <a:effectLst/>
                        <a:latin typeface="Calibri Light" panose="020F0302020204030204" pitchFamily="34" charset="0"/>
                      </a:endParaRPr>
                    </a:p>
                  </a:txBody>
                  <a:tcPr marL="9525" marR="9525" marT="9525" marB="0" anchor="b"/>
                </a:tc>
                <a:tc>
                  <a:txBody>
                    <a:bodyPr/>
                    <a:lstStyle/>
                    <a:p>
                      <a:pPr algn="ctr" fontAlgn="b"/>
                      <a:r>
                        <a:rPr lang="en-US" sz="1600" u="none" strike="noStrike" dirty="0">
                          <a:effectLst/>
                          <a:latin typeface="Calibri Light" panose="020F0302020204030204" pitchFamily="34" charset="0"/>
                        </a:rPr>
                        <a:t>256</a:t>
                      </a:r>
                      <a:endParaRPr lang="en-US" sz="1600" b="0" i="0" u="none" strike="noStrike" dirty="0">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xmlns="" val="3742756608"/>
                  </a:ext>
                </a:extLst>
              </a:tr>
              <a:tr h="278212">
                <a:tc>
                  <a:txBody>
                    <a:bodyPr/>
                    <a:lstStyle/>
                    <a:p>
                      <a:pPr algn="ctr" fontAlgn="b"/>
                      <a:r>
                        <a:rPr lang="en-US" sz="1600" u="none" strike="noStrike" dirty="0">
                          <a:effectLst/>
                          <a:latin typeface="Calibri Light" panose="020F0302020204030204" pitchFamily="34" charset="0"/>
                        </a:rPr>
                        <a:t>Record</a:t>
                      </a:r>
                      <a:endParaRPr lang="en-US" sz="1600" b="1" i="0" u="none" strike="noStrike" dirty="0">
                        <a:solidFill>
                          <a:srgbClr val="FFFFFF"/>
                        </a:solidFill>
                        <a:effectLst/>
                        <a:latin typeface="Calibri Light" panose="020F0302020204030204" pitchFamily="34" charset="0"/>
                      </a:endParaRPr>
                    </a:p>
                  </a:txBody>
                  <a:tcPr marL="9525" marR="9525" marT="9525" marB="0" anchor="b"/>
                </a:tc>
                <a:tc>
                  <a:txBody>
                    <a:bodyPr/>
                    <a:lstStyle/>
                    <a:p>
                      <a:pPr algn="ctr" fontAlgn="b"/>
                      <a:r>
                        <a:rPr lang="en-US" sz="1600" u="none" strike="noStrike" dirty="0">
                          <a:effectLst/>
                          <a:latin typeface="Calibri Light" panose="020F0302020204030204" pitchFamily="34" charset="0"/>
                        </a:rPr>
                        <a:t>236</a:t>
                      </a:r>
                      <a:endParaRPr lang="en-US" sz="1600" b="0" i="0" u="none" strike="noStrike" dirty="0">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xmlns="" val="2462470880"/>
                  </a:ext>
                </a:extLst>
              </a:tr>
              <a:tr h="278212">
                <a:tc>
                  <a:txBody>
                    <a:bodyPr/>
                    <a:lstStyle/>
                    <a:p>
                      <a:pPr algn="ctr" fontAlgn="b"/>
                      <a:r>
                        <a:rPr lang="en-US" sz="1600" u="none" strike="noStrike" dirty="0">
                          <a:effectLst/>
                          <a:latin typeface="Calibri Light" panose="020F0302020204030204" pitchFamily="34" charset="0"/>
                        </a:rPr>
                        <a:t>Exelon</a:t>
                      </a:r>
                      <a:endParaRPr lang="en-US" sz="1600" b="1" i="0" u="none" strike="noStrike" dirty="0">
                        <a:solidFill>
                          <a:srgbClr val="FFFFFF"/>
                        </a:solidFill>
                        <a:effectLst/>
                        <a:latin typeface="Calibri Light" panose="020F0302020204030204" pitchFamily="34" charset="0"/>
                      </a:endParaRPr>
                    </a:p>
                  </a:txBody>
                  <a:tcPr marL="9525" marR="9525" marT="9525" marB="0" anchor="b"/>
                </a:tc>
                <a:tc>
                  <a:txBody>
                    <a:bodyPr/>
                    <a:lstStyle/>
                    <a:p>
                      <a:pPr algn="ctr" fontAlgn="b"/>
                      <a:r>
                        <a:rPr lang="en-US" sz="1600" b="0" i="0" u="none" strike="noStrike" dirty="0">
                          <a:solidFill>
                            <a:schemeClr val="dk1"/>
                          </a:solidFill>
                          <a:effectLst/>
                          <a:latin typeface="Calibri Light" panose="020F0302020204030204" pitchFamily="34" charset="0"/>
                        </a:rPr>
                        <a:t>232</a:t>
                      </a:r>
                      <a:endParaRPr lang="en-US" sz="1600" b="0" i="0" u="none" strike="noStrike" dirty="0">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xmlns="" val="3134436733"/>
                  </a:ext>
                </a:extLst>
              </a:tr>
              <a:tr h="278212">
                <a:tc>
                  <a:txBody>
                    <a:bodyPr/>
                    <a:lstStyle/>
                    <a:p>
                      <a:pPr algn="ctr" fontAlgn="b"/>
                      <a:r>
                        <a:rPr lang="en-US" sz="1600" u="none" strike="noStrike" dirty="0" err="1">
                          <a:effectLst/>
                          <a:latin typeface="Calibri Light" panose="020F0302020204030204" pitchFamily="34" charset="0"/>
                        </a:rPr>
                        <a:t>Corpor</a:t>
                      </a:r>
                      <a:endParaRPr lang="en-US" sz="1600" b="1" i="0" u="none" strike="noStrike" dirty="0">
                        <a:solidFill>
                          <a:srgbClr val="FFFFFF"/>
                        </a:solidFill>
                        <a:effectLst/>
                        <a:latin typeface="Calibri Light" panose="020F0302020204030204" pitchFamily="34" charset="0"/>
                      </a:endParaRPr>
                    </a:p>
                  </a:txBody>
                  <a:tcPr marL="9525" marR="9525" marT="9525" marB="0" anchor="b"/>
                </a:tc>
                <a:tc>
                  <a:txBody>
                    <a:bodyPr/>
                    <a:lstStyle/>
                    <a:p>
                      <a:pPr algn="ctr" fontAlgn="b"/>
                      <a:r>
                        <a:rPr lang="en-US" sz="1600" u="none" strike="noStrike" dirty="0">
                          <a:effectLst/>
                          <a:latin typeface="Calibri Light" panose="020F0302020204030204" pitchFamily="34" charset="0"/>
                        </a:rPr>
                        <a:t>211</a:t>
                      </a:r>
                      <a:endParaRPr lang="en-US" sz="1600" b="0" i="0" u="none" strike="noStrike" dirty="0">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xmlns="" val="2316616717"/>
                  </a:ext>
                </a:extLst>
              </a:tr>
              <a:tr h="278212">
                <a:tc>
                  <a:txBody>
                    <a:bodyPr/>
                    <a:lstStyle/>
                    <a:p>
                      <a:pPr algn="ctr" fontAlgn="b"/>
                      <a:r>
                        <a:rPr lang="en-US" sz="1600" u="none" strike="noStrike" dirty="0" err="1">
                          <a:effectLst/>
                          <a:latin typeface="Calibri Light" panose="020F0302020204030204" pitchFamily="34" charset="0"/>
                        </a:rPr>
                        <a:t>Receiv</a:t>
                      </a:r>
                      <a:endParaRPr lang="en-US" sz="1600" b="1" i="0" u="none" strike="noStrike" dirty="0">
                        <a:solidFill>
                          <a:srgbClr val="FFFFFF"/>
                        </a:solidFill>
                        <a:effectLst/>
                        <a:latin typeface="Calibri Light" panose="020F0302020204030204" pitchFamily="34" charset="0"/>
                      </a:endParaRPr>
                    </a:p>
                  </a:txBody>
                  <a:tcPr marL="9525" marR="9525" marT="9525" marB="0" anchor="b"/>
                </a:tc>
                <a:tc>
                  <a:txBody>
                    <a:bodyPr/>
                    <a:lstStyle/>
                    <a:p>
                      <a:pPr algn="ctr" fontAlgn="b"/>
                      <a:r>
                        <a:rPr lang="en-US" sz="1600" u="none" strike="noStrike" dirty="0">
                          <a:effectLst/>
                          <a:latin typeface="Calibri Light" panose="020F0302020204030204" pitchFamily="34" charset="0"/>
                        </a:rPr>
                        <a:t>209</a:t>
                      </a:r>
                      <a:endParaRPr lang="en-US" sz="1600" b="0" i="0" u="none" strike="noStrike" dirty="0">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xmlns="" val="1490641656"/>
                  </a:ext>
                </a:extLst>
              </a:tr>
            </a:tbl>
          </a:graphicData>
        </a:graphic>
      </p:graphicFrame>
      <p:graphicFrame>
        <p:nvGraphicFramePr>
          <p:cNvPr id="7" name="Gráfico 6"/>
          <p:cNvGraphicFramePr>
            <a:graphicFrameLocks/>
          </p:cNvGraphicFramePr>
          <p:nvPr>
            <p:extLst/>
          </p:nvPr>
        </p:nvGraphicFramePr>
        <p:xfrm>
          <a:off x="4111956" y="2514600"/>
          <a:ext cx="4882487" cy="3053289"/>
        </p:xfrm>
        <a:graphic>
          <a:graphicData uri="http://schemas.openxmlformats.org/drawingml/2006/chart">
            <c:chart xmlns:c="http://schemas.openxmlformats.org/drawingml/2006/chart" xmlns:r="http://schemas.openxmlformats.org/officeDocument/2006/relationships" r:id="rId2"/>
          </a:graphicData>
        </a:graphic>
      </p:graphicFrame>
      <p:sp>
        <p:nvSpPr>
          <p:cNvPr id="9" name="Marcador de contenido 2"/>
          <p:cNvSpPr txBox="1">
            <a:spLocks/>
          </p:cNvSpPr>
          <p:nvPr/>
        </p:nvSpPr>
        <p:spPr bwMode="auto">
          <a:xfrm>
            <a:off x="1295400" y="5820429"/>
            <a:ext cx="7543800" cy="669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5138" indent="-465138" algn="l" rtl="0" fontAlgn="base">
              <a:spcBef>
                <a:spcPct val="20000"/>
              </a:spcBef>
              <a:spcAft>
                <a:spcPct val="0"/>
              </a:spcAft>
              <a:buFont typeface="Wingdings" pitchFamily="2" charset="2"/>
              <a:buChar char="u"/>
              <a:defRPr sz="2800">
                <a:solidFill>
                  <a:schemeClr val="tx1"/>
                </a:solidFill>
                <a:latin typeface="+mn-lt"/>
                <a:ea typeface="+mn-ea"/>
                <a:cs typeface="+mn-cs"/>
              </a:defRPr>
            </a:lvl1pPr>
            <a:lvl2pPr marL="865188" indent="-285750" algn="l" rtl="0" fontAlgn="base">
              <a:spcBef>
                <a:spcPct val="20000"/>
              </a:spcBef>
              <a:spcAft>
                <a:spcPct val="0"/>
              </a:spcAft>
              <a:buFont typeface="Wingdings" pitchFamily="2" charset="2"/>
              <a:buChar char="§"/>
              <a:defRPr sz="2400">
                <a:solidFill>
                  <a:schemeClr val="tx1"/>
                </a:solidFill>
                <a:latin typeface="+mn-lt"/>
              </a:defRPr>
            </a:lvl2pPr>
            <a:lvl3pPr marL="1208088" indent="-228600" algn="l" rtl="0" fontAlgn="base">
              <a:spcBef>
                <a:spcPct val="20000"/>
              </a:spcBef>
              <a:spcAft>
                <a:spcPct val="0"/>
              </a:spcAft>
              <a:buFont typeface="Century Schoolbook" pitchFamily="18" charset="0"/>
              <a:buChar char="●"/>
              <a:defRPr sz="2000">
                <a:solidFill>
                  <a:schemeClr val="tx1"/>
                </a:solidFill>
                <a:latin typeface="+mn-lt"/>
              </a:defRPr>
            </a:lvl3pPr>
            <a:lvl4pPr marL="1600200" indent="-228600" algn="l" rtl="0" fontAlgn="base">
              <a:spcBef>
                <a:spcPct val="20000"/>
              </a:spcBef>
              <a:spcAft>
                <a:spcPct val="0"/>
              </a:spcAft>
              <a:buChar char="–"/>
              <a:defRPr sz="1800">
                <a:solidFill>
                  <a:schemeClr val="tx1"/>
                </a:solidFill>
                <a:latin typeface="+mn-lt"/>
              </a:defRPr>
            </a:lvl4pPr>
            <a:lvl5pPr marL="2057400" indent="-228600" algn="l" rtl="0" fontAlgn="base">
              <a:spcBef>
                <a:spcPct val="20000"/>
              </a:spcBef>
              <a:spcAft>
                <a:spcPct val="0"/>
              </a:spcAft>
              <a:buChar char="»"/>
              <a:defRPr sz="1800">
                <a:solidFill>
                  <a:schemeClr val="tx1"/>
                </a:solidFill>
                <a:latin typeface="+mn-lt"/>
              </a:defRPr>
            </a:lvl5pPr>
            <a:lvl6pPr marL="2514600" indent="-228600" algn="l" rtl="0" eaLnBrk="1" fontAlgn="base" hangingPunct="1">
              <a:spcBef>
                <a:spcPct val="20000"/>
              </a:spcBef>
              <a:spcAft>
                <a:spcPct val="0"/>
              </a:spcAft>
              <a:buChar char="»"/>
              <a:defRPr sz="1800">
                <a:solidFill>
                  <a:schemeClr val="tx1"/>
                </a:solidFill>
                <a:latin typeface="+mn-lt"/>
              </a:defRPr>
            </a:lvl6pPr>
            <a:lvl7pPr marL="2971800" indent="-228600" algn="l" rtl="0" eaLnBrk="1" fontAlgn="base" hangingPunct="1">
              <a:spcBef>
                <a:spcPct val="20000"/>
              </a:spcBef>
              <a:spcAft>
                <a:spcPct val="0"/>
              </a:spcAft>
              <a:buChar char="»"/>
              <a:defRPr sz="1800">
                <a:solidFill>
                  <a:schemeClr val="tx1"/>
                </a:solidFill>
                <a:latin typeface="+mn-lt"/>
              </a:defRPr>
            </a:lvl7pPr>
            <a:lvl8pPr marL="3429000" indent="-228600" algn="l" rtl="0" eaLnBrk="1" fontAlgn="base" hangingPunct="1">
              <a:spcBef>
                <a:spcPct val="20000"/>
              </a:spcBef>
              <a:spcAft>
                <a:spcPct val="0"/>
              </a:spcAft>
              <a:buChar char="»"/>
              <a:defRPr sz="1800">
                <a:solidFill>
                  <a:schemeClr val="tx1"/>
                </a:solidFill>
                <a:latin typeface="+mn-lt"/>
              </a:defRPr>
            </a:lvl8pPr>
            <a:lvl9pPr marL="3886200" indent="-228600" algn="l" rtl="0" eaLnBrk="1" fontAlgn="base" hangingPunct="1">
              <a:spcBef>
                <a:spcPct val="20000"/>
              </a:spcBef>
              <a:spcAft>
                <a:spcPct val="0"/>
              </a:spcAft>
              <a:buChar char="»"/>
              <a:defRPr sz="1800">
                <a:solidFill>
                  <a:schemeClr val="tx1"/>
                </a:solidFill>
                <a:latin typeface="+mn-lt"/>
              </a:defRPr>
            </a:lvl9pPr>
          </a:lstStyle>
          <a:p>
            <a:pPr>
              <a:buFont typeface="Wingdings" panose="05000000000000000000" pitchFamily="2" charset="2"/>
              <a:buChar char="§"/>
            </a:pPr>
            <a:r>
              <a:rPr lang="en-US" sz="1800" kern="0" dirty="0"/>
              <a:t>The most common words are </a:t>
            </a:r>
            <a:r>
              <a:rPr lang="en-US" sz="1800" kern="0" dirty="0" smtClean="0"/>
              <a:t>“</a:t>
            </a:r>
            <a:r>
              <a:rPr lang="en-US" sz="1800" b="1" kern="0" dirty="0" smtClean="0"/>
              <a:t>vote”</a:t>
            </a:r>
            <a:r>
              <a:rPr lang="en-US" sz="1800" kern="0" dirty="0" smtClean="0"/>
              <a:t> </a:t>
            </a:r>
            <a:r>
              <a:rPr lang="en-US" sz="1800" kern="0" dirty="0"/>
              <a:t>and </a:t>
            </a:r>
            <a:r>
              <a:rPr lang="en-US" sz="1800" kern="0" dirty="0" smtClean="0"/>
              <a:t>“</a:t>
            </a:r>
            <a:r>
              <a:rPr lang="en-US" sz="1800" b="1" kern="0" dirty="0" smtClean="0"/>
              <a:t>proxy” </a:t>
            </a:r>
            <a:r>
              <a:rPr lang="en-US" sz="1800" kern="0" dirty="0"/>
              <a:t>because most of the Q&amp;A are related to how to vote or designate a proxy </a:t>
            </a:r>
          </a:p>
        </p:txBody>
      </p:sp>
    </p:spTree>
    <p:extLst>
      <p:ext uri="{BB962C8B-B14F-4D97-AF65-F5344CB8AC3E}">
        <p14:creationId xmlns:p14="http://schemas.microsoft.com/office/powerpoint/2010/main" xmlns="" val="17165332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90600" y="533400"/>
            <a:ext cx="7696200" cy="1052097"/>
          </a:xfrm>
        </p:spPr>
        <p:txBody>
          <a:bodyPr/>
          <a:lstStyle/>
          <a:p>
            <a:r>
              <a:rPr lang="en-US" dirty="0"/>
              <a:t>Corpus Analysis- Exelon</a:t>
            </a:r>
            <a:br>
              <a:rPr lang="en-US" dirty="0"/>
            </a:br>
            <a:r>
              <a:rPr lang="en-US" dirty="0"/>
              <a:t>KEI</a:t>
            </a:r>
          </a:p>
        </p:txBody>
      </p:sp>
      <p:sp>
        <p:nvSpPr>
          <p:cNvPr id="3" name="Marcador de contenido 2"/>
          <p:cNvSpPr>
            <a:spLocks noGrp="1"/>
          </p:cNvSpPr>
          <p:nvPr>
            <p:ph sz="half" idx="1"/>
          </p:nvPr>
        </p:nvSpPr>
        <p:spPr>
          <a:xfrm>
            <a:off x="1066800" y="4804946"/>
            <a:ext cx="7543800" cy="1672054"/>
          </a:xfrm>
        </p:spPr>
        <p:txBody>
          <a:bodyPr/>
          <a:lstStyle/>
          <a:p>
            <a:r>
              <a:rPr lang="en-US" sz="1800" dirty="0"/>
              <a:t>There is a much higher number of appearances in 2013 of the word vote because the main purpose of the frequently asked questions was to specify the procedure on how to vote including questions such as:</a:t>
            </a:r>
          </a:p>
          <a:p>
            <a:pPr lvl="1"/>
            <a:r>
              <a:rPr lang="en-US" sz="1400" b="1" dirty="0"/>
              <a:t>Who is entitled to vote at the annual meeting?</a:t>
            </a:r>
          </a:p>
          <a:p>
            <a:pPr lvl="1"/>
            <a:r>
              <a:rPr lang="en-US" sz="1400" b="1" dirty="0"/>
              <a:t>How do I vote?</a:t>
            </a:r>
            <a:endParaRPr lang="en-US" sz="1400" dirty="0"/>
          </a:p>
        </p:txBody>
      </p:sp>
      <p:sp>
        <p:nvSpPr>
          <p:cNvPr id="5" name="Marcador de número de diapositiva 4"/>
          <p:cNvSpPr>
            <a:spLocks noGrp="1"/>
          </p:cNvSpPr>
          <p:nvPr>
            <p:ph type="sldNum" sz="quarter" idx="12"/>
          </p:nvPr>
        </p:nvSpPr>
        <p:spPr/>
        <p:txBody>
          <a:bodyPr/>
          <a:lstStyle/>
          <a:p>
            <a:pPr>
              <a:defRPr/>
            </a:pPr>
            <a:fld id="{5D74AC02-7534-425D-9D68-BB86A7E0F91B}" type="slidenum">
              <a:rPr lang="en-US" smtClean="0"/>
              <a:pPr>
                <a:defRPr/>
              </a:pPr>
              <a:t>13</a:t>
            </a:fld>
            <a:endParaRPr lang="en-US"/>
          </a:p>
        </p:txBody>
      </p:sp>
      <p:graphicFrame>
        <p:nvGraphicFramePr>
          <p:cNvPr id="6" name="Chart 1"/>
          <p:cNvGraphicFramePr>
            <a:graphicFrameLocks/>
          </p:cNvGraphicFramePr>
          <p:nvPr>
            <p:extLst>
              <p:ext uri="{D42A27DB-BD31-4B8C-83A1-F6EECF244321}">
                <p14:modId xmlns:p14="http://schemas.microsoft.com/office/powerpoint/2010/main" xmlns="" val="663128589"/>
              </p:ext>
            </p:extLst>
          </p:nvPr>
        </p:nvGraphicFramePr>
        <p:xfrm>
          <a:off x="1257300" y="1829972"/>
          <a:ext cx="7162800" cy="29749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2619347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90600" y="533400"/>
            <a:ext cx="7696200" cy="964525"/>
          </a:xfrm>
        </p:spPr>
        <p:txBody>
          <a:bodyPr/>
          <a:lstStyle/>
          <a:p>
            <a:r>
              <a:rPr lang="en-US" dirty="0"/>
              <a:t>Corpus Analysis- Exelon</a:t>
            </a:r>
            <a:br>
              <a:rPr lang="en-US" dirty="0"/>
            </a:br>
            <a:r>
              <a:rPr lang="en-US" dirty="0"/>
              <a:t>KEI</a:t>
            </a:r>
          </a:p>
        </p:txBody>
      </p:sp>
      <p:sp>
        <p:nvSpPr>
          <p:cNvPr id="3" name="Marcador de contenido 2"/>
          <p:cNvSpPr>
            <a:spLocks noGrp="1"/>
          </p:cNvSpPr>
          <p:nvPr>
            <p:ph sz="half" idx="1"/>
          </p:nvPr>
        </p:nvSpPr>
        <p:spPr>
          <a:xfrm>
            <a:off x="990600" y="1828800"/>
            <a:ext cx="7162800" cy="4343400"/>
          </a:xfrm>
        </p:spPr>
        <p:txBody>
          <a:bodyPr/>
          <a:lstStyle/>
          <a:p>
            <a:r>
              <a:rPr lang="en-US" dirty="0"/>
              <a:t>Exceptional KEI</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dirty="0"/>
          </a:p>
        </p:txBody>
      </p:sp>
      <p:sp>
        <p:nvSpPr>
          <p:cNvPr id="5" name="Marcador de número de diapositiva 4"/>
          <p:cNvSpPr>
            <a:spLocks noGrp="1"/>
          </p:cNvSpPr>
          <p:nvPr>
            <p:ph type="sldNum" sz="quarter" idx="12"/>
          </p:nvPr>
        </p:nvSpPr>
        <p:spPr/>
        <p:txBody>
          <a:bodyPr/>
          <a:lstStyle/>
          <a:p>
            <a:pPr>
              <a:defRPr/>
            </a:pPr>
            <a:fld id="{5D74AC02-7534-425D-9D68-BB86A7E0F91B}" type="slidenum">
              <a:rPr lang="en-US" smtClean="0"/>
              <a:pPr>
                <a:defRPr/>
              </a:pPr>
              <a:t>14</a:t>
            </a:fld>
            <a:endParaRPr lang="en-US"/>
          </a:p>
        </p:txBody>
      </p:sp>
      <p:graphicFrame>
        <p:nvGraphicFramePr>
          <p:cNvPr id="6" name="Content Placeholder 7"/>
          <p:cNvGraphicFramePr>
            <a:graphicFrameLocks noGrp="1"/>
          </p:cNvGraphicFramePr>
          <p:nvPr>
            <p:ph sz="half" idx="2"/>
            <p:extLst/>
          </p:nvPr>
        </p:nvGraphicFramePr>
        <p:xfrm>
          <a:off x="1447800" y="2666999"/>
          <a:ext cx="3657600" cy="3355528"/>
        </p:xfrm>
        <a:graphic>
          <a:graphicData uri="http://schemas.openxmlformats.org/drawingml/2006/table">
            <a:tbl>
              <a:tblPr firstRow="1" bandRow="1">
                <a:tableStyleId>{21E4AEA4-8DFA-4A89-87EB-49C32662AFE0}</a:tableStyleId>
              </a:tblPr>
              <a:tblGrid>
                <a:gridCol w="2525059">
                  <a:extLst>
                    <a:ext uri="{9D8B030D-6E8A-4147-A177-3AD203B41FA5}">
                      <a16:colId xmlns:a16="http://schemas.microsoft.com/office/drawing/2014/main" xmlns="" val="379572998"/>
                    </a:ext>
                  </a:extLst>
                </a:gridCol>
                <a:gridCol w="1132541">
                  <a:extLst>
                    <a:ext uri="{9D8B030D-6E8A-4147-A177-3AD203B41FA5}">
                      <a16:colId xmlns:a16="http://schemas.microsoft.com/office/drawing/2014/main" xmlns="" val="438881932"/>
                    </a:ext>
                  </a:extLst>
                </a:gridCol>
              </a:tblGrid>
              <a:tr h="508758">
                <a:tc>
                  <a:txBody>
                    <a:bodyPr/>
                    <a:lstStyle/>
                    <a:p>
                      <a:pPr algn="ctr" fontAlgn="b"/>
                      <a:r>
                        <a:rPr lang="en-US" sz="1600" b="1" i="0" u="none" strike="noStrike" dirty="0">
                          <a:solidFill>
                            <a:schemeClr val="lt1"/>
                          </a:solidFill>
                          <a:effectLst/>
                          <a:latin typeface="Calibri Light" panose="020F0302020204030204" pitchFamily="34" charset="0"/>
                        </a:rPr>
                        <a:t>Words</a:t>
                      </a:r>
                      <a:endParaRPr lang="en-US" sz="1600" b="1" i="0" u="none" strike="noStrike" dirty="0">
                        <a:solidFill>
                          <a:srgbClr val="FFFFFF"/>
                        </a:solidFill>
                        <a:effectLst/>
                        <a:latin typeface="Calibri Light" panose="020F0302020204030204" pitchFamily="34" charset="0"/>
                      </a:endParaRPr>
                    </a:p>
                  </a:txBody>
                  <a:tcPr marL="9525" marR="9525" marT="9525" marB="0" anchor="ctr"/>
                </a:tc>
                <a:tc>
                  <a:txBody>
                    <a:bodyPr/>
                    <a:lstStyle/>
                    <a:p>
                      <a:pPr algn="ctr" fontAlgn="b"/>
                      <a:r>
                        <a:rPr lang="en-US" sz="1600" b="1" i="0" u="none" strike="noStrike" dirty="0">
                          <a:solidFill>
                            <a:schemeClr val="lt1"/>
                          </a:solidFill>
                          <a:effectLst/>
                          <a:latin typeface="Calibri Light" panose="020F0302020204030204" pitchFamily="34" charset="0"/>
                        </a:rPr>
                        <a:t>Frequency</a:t>
                      </a:r>
                      <a:endParaRPr lang="en-US" sz="1600" b="1" i="0" u="none" strike="noStrike" dirty="0">
                        <a:solidFill>
                          <a:srgbClr val="FFFFFF"/>
                        </a:solidFill>
                        <a:effectLst/>
                        <a:latin typeface="Calibri Light" panose="020F0302020204030204" pitchFamily="34" charset="0"/>
                      </a:endParaRPr>
                    </a:p>
                  </a:txBody>
                  <a:tcPr marL="9525" marR="9525" marT="9525" marB="0" anchor="ctr"/>
                </a:tc>
                <a:extLst>
                  <a:ext uri="{0D108BD9-81ED-4DB2-BD59-A6C34878D82A}">
                    <a16:rowId xmlns:a16="http://schemas.microsoft.com/office/drawing/2014/main" xmlns="" val="163944816"/>
                  </a:ext>
                </a:extLst>
              </a:tr>
              <a:tr h="284677">
                <a:tc>
                  <a:txBody>
                    <a:bodyPr/>
                    <a:lstStyle/>
                    <a:p>
                      <a:pPr algn="ctr">
                        <a:lnSpc>
                          <a:spcPct val="107000"/>
                        </a:lnSpc>
                        <a:spcAft>
                          <a:spcPts val="0"/>
                        </a:spcAft>
                      </a:pPr>
                      <a:r>
                        <a:rPr lang="en-US" sz="1600" b="0" dirty="0">
                          <a:effectLst/>
                          <a:latin typeface="Calibri Light" panose="020F0302020204030204" pitchFamily="34" charset="0"/>
                          <a:ea typeface="Calibri" panose="020F0502020204030204" pitchFamily="34" charset="0"/>
                          <a:cs typeface="Times New Roman" panose="02020603050405020304" pitchFamily="18" charset="0"/>
                        </a:rPr>
                        <a:t>Central</a:t>
                      </a:r>
                    </a:p>
                  </a:txBody>
                  <a:tcPr marL="68580" marR="68580" marT="0" marB="0" anchor="ctr"/>
                </a:tc>
                <a:tc>
                  <a:txBody>
                    <a:bodyPr/>
                    <a:lstStyle/>
                    <a:p>
                      <a:pPr algn="ctr" fontAlgn="b"/>
                      <a:r>
                        <a:rPr lang="en-US" sz="1600" b="0" i="0" u="none" strike="noStrike" dirty="0">
                          <a:solidFill>
                            <a:srgbClr val="000000"/>
                          </a:solidFill>
                          <a:effectLst/>
                          <a:latin typeface="Calibri Light" panose="020F0302020204030204" pitchFamily="34" charset="0"/>
                        </a:rPr>
                        <a:t>1</a:t>
                      </a:r>
                    </a:p>
                  </a:txBody>
                  <a:tcPr marL="9525" marR="9525" marT="9525" marB="0" anchor="ctr"/>
                </a:tc>
                <a:extLst>
                  <a:ext uri="{0D108BD9-81ED-4DB2-BD59-A6C34878D82A}">
                    <a16:rowId xmlns:a16="http://schemas.microsoft.com/office/drawing/2014/main" xmlns="" val="2908425296"/>
                  </a:ext>
                </a:extLst>
              </a:tr>
              <a:tr h="284677">
                <a:tc>
                  <a:txBody>
                    <a:bodyPr/>
                    <a:lstStyle/>
                    <a:p>
                      <a:pPr algn="ctr">
                        <a:lnSpc>
                          <a:spcPct val="107000"/>
                        </a:lnSpc>
                        <a:spcAft>
                          <a:spcPts val="0"/>
                        </a:spcAft>
                      </a:pPr>
                      <a:r>
                        <a:rPr lang="en-US" sz="1600" b="0" dirty="0">
                          <a:effectLst/>
                          <a:latin typeface="Calibri Light" panose="020F0302020204030204" pitchFamily="34" charset="0"/>
                          <a:ea typeface="Calibri" panose="020F0502020204030204" pitchFamily="34" charset="0"/>
                          <a:cs typeface="Times New Roman" panose="02020603050405020304" pitchFamily="18" charset="0"/>
                        </a:rPr>
                        <a:t>Power</a:t>
                      </a:r>
                    </a:p>
                  </a:txBody>
                  <a:tcPr marL="68580" marR="68580" marT="0" marB="0" anchor="ctr"/>
                </a:tc>
                <a:tc>
                  <a:txBody>
                    <a:bodyPr/>
                    <a:lstStyle/>
                    <a:p>
                      <a:pPr algn="ctr" fontAlgn="b"/>
                      <a:r>
                        <a:rPr lang="en-US" sz="1600" b="0" i="0" u="none" strike="noStrike" dirty="0">
                          <a:solidFill>
                            <a:srgbClr val="000000"/>
                          </a:solidFill>
                          <a:effectLst/>
                          <a:latin typeface="Calibri Light" panose="020F0302020204030204" pitchFamily="34" charset="0"/>
                        </a:rPr>
                        <a:t>1</a:t>
                      </a:r>
                    </a:p>
                  </a:txBody>
                  <a:tcPr marL="9525" marR="9525" marT="9525" marB="0" anchor="ctr"/>
                </a:tc>
                <a:extLst>
                  <a:ext uri="{0D108BD9-81ED-4DB2-BD59-A6C34878D82A}">
                    <a16:rowId xmlns:a16="http://schemas.microsoft.com/office/drawing/2014/main" xmlns="" val="3534277727"/>
                  </a:ext>
                </a:extLst>
              </a:tr>
              <a:tr h="284677">
                <a:tc>
                  <a:txBody>
                    <a:bodyPr/>
                    <a:lstStyle/>
                    <a:p>
                      <a:pPr algn="ctr">
                        <a:lnSpc>
                          <a:spcPct val="107000"/>
                        </a:lnSpc>
                        <a:spcAft>
                          <a:spcPts val="0"/>
                        </a:spcAft>
                      </a:pPr>
                      <a:r>
                        <a:rPr lang="en-US" sz="1600" b="0" dirty="0">
                          <a:effectLst/>
                          <a:latin typeface="Calibri Light" panose="020F0302020204030204" pitchFamily="34" charset="0"/>
                          <a:ea typeface="Calibri" panose="020F0502020204030204" pitchFamily="34" charset="0"/>
                          <a:cs typeface="Times New Roman" panose="02020603050405020304" pitchFamily="18" charset="0"/>
                        </a:rPr>
                        <a:t>Discretionary</a:t>
                      </a:r>
                    </a:p>
                  </a:txBody>
                  <a:tcPr marL="68580" marR="68580" marT="0" marB="0" anchor="ctr"/>
                </a:tc>
                <a:tc>
                  <a:txBody>
                    <a:bodyPr/>
                    <a:lstStyle/>
                    <a:p>
                      <a:pPr algn="ctr" fontAlgn="b"/>
                      <a:r>
                        <a:rPr lang="en-US" sz="1600" b="0" i="0" u="none" strike="noStrike" dirty="0">
                          <a:solidFill>
                            <a:srgbClr val="000000"/>
                          </a:solidFill>
                          <a:effectLst/>
                          <a:latin typeface="Calibri Light" panose="020F0302020204030204" pitchFamily="34" charset="0"/>
                        </a:rPr>
                        <a:t>1</a:t>
                      </a:r>
                    </a:p>
                  </a:txBody>
                  <a:tcPr marL="9525" marR="9525" marT="9525" marB="0" anchor="ctr"/>
                </a:tc>
                <a:extLst>
                  <a:ext uri="{0D108BD9-81ED-4DB2-BD59-A6C34878D82A}">
                    <a16:rowId xmlns:a16="http://schemas.microsoft.com/office/drawing/2014/main" xmlns="" val="2607862890"/>
                  </a:ext>
                </a:extLst>
              </a:tr>
              <a:tr h="284677">
                <a:tc>
                  <a:txBody>
                    <a:bodyPr/>
                    <a:lstStyle/>
                    <a:p>
                      <a:pPr algn="ctr">
                        <a:lnSpc>
                          <a:spcPct val="107000"/>
                        </a:lnSpc>
                        <a:spcAft>
                          <a:spcPts val="0"/>
                        </a:spcAft>
                      </a:pPr>
                      <a:r>
                        <a:rPr lang="en-US" sz="1600" b="0" dirty="0">
                          <a:effectLst/>
                          <a:latin typeface="Calibri Light" panose="020F0302020204030204" pitchFamily="34" charset="0"/>
                          <a:ea typeface="Calibri" panose="020F0502020204030204" pitchFamily="34" charset="0"/>
                          <a:cs typeface="Times New Roman" panose="02020603050405020304" pitchFamily="18" charset="0"/>
                        </a:rPr>
                        <a:t>Toward</a:t>
                      </a:r>
                    </a:p>
                  </a:txBody>
                  <a:tcPr marL="68580" marR="68580" marT="0" marB="0" anchor="ctr"/>
                </a:tc>
                <a:tc>
                  <a:txBody>
                    <a:bodyPr/>
                    <a:lstStyle/>
                    <a:p>
                      <a:pPr algn="ctr" fontAlgn="b"/>
                      <a:r>
                        <a:rPr lang="en-US" sz="1600" b="0" i="0" u="none" strike="noStrike" dirty="0">
                          <a:solidFill>
                            <a:srgbClr val="000000"/>
                          </a:solidFill>
                          <a:effectLst/>
                          <a:latin typeface="Calibri Light" panose="020F0302020204030204" pitchFamily="34" charset="0"/>
                        </a:rPr>
                        <a:t>1</a:t>
                      </a:r>
                    </a:p>
                  </a:txBody>
                  <a:tcPr marL="9525" marR="9525" marT="9525" marB="0" anchor="ctr"/>
                </a:tc>
                <a:extLst>
                  <a:ext uri="{0D108BD9-81ED-4DB2-BD59-A6C34878D82A}">
                    <a16:rowId xmlns:a16="http://schemas.microsoft.com/office/drawing/2014/main" xmlns="" val="3580292969"/>
                  </a:ext>
                </a:extLst>
              </a:tr>
              <a:tr h="284677">
                <a:tc>
                  <a:txBody>
                    <a:bodyPr/>
                    <a:lstStyle/>
                    <a:p>
                      <a:pPr algn="ctr">
                        <a:lnSpc>
                          <a:spcPct val="107000"/>
                        </a:lnSpc>
                        <a:spcAft>
                          <a:spcPts val="0"/>
                        </a:spcAft>
                      </a:pPr>
                      <a:r>
                        <a:rPr lang="en-US" sz="1600" b="0" dirty="0">
                          <a:effectLst/>
                          <a:latin typeface="Calibri Light" panose="020F0302020204030204" pitchFamily="34" charset="0"/>
                          <a:ea typeface="Calibri" panose="020F0502020204030204" pitchFamily="34" charset="0"/>
                          <a:cs typeface="Times New Roman" panose="02020603050405020304" pitchFamily="18" charset="0"/>
                        </a:rPr>
                        <a:t>Accordingly</a:t>
                      </a:r>
                    </a:p>
                  </a:txBody>
                  <a:tcPr marL="68580" marR="68580" marT="0" marB="0" anchor="ctr"/>
                </a:tc>
                <a:tc>
                  <a:txBody>
                    <a:bodyPr/>
                    <a:lstStyle/>
                    <a:p>
                      <a:pPr algn="ctr" fontAlgn="b"/>
                      <a:r>
                        <a:rPr lang="en-US" sz="1600" b="0" i="0" u="none" strike="noStrike" dirty="0">
                          <a:solidFill>
                            <a:srgbClr val="000000"/>
                          </a:solidFill>
                          <a:effectLst/>
                          <a:latin typeface="Calibri Light" panose="020F0302020204030204" pitchFamily="34" charset="0"/>
                        </a:rPr>
                        <a:t>1</a:t>
                      </a:r>
                    </a:p>
                  </a:txBody>
                  <a:tcPr marL="9525" marR="9525" marT="9525" marB="0" anchor="ctr"/>
                </a:tc>
                <a:extLst>
                  <a:ext uri="{0D108BD9-81ED-4DB2-BD59-A6C34878D82A}">
                    <a16:rowId xmlns:a16="http://schemas.microsoft.com/office/drawing/2014/main" xmlns="" val="1260886378"/>
                  </a:ext>
                </a:extLst>
              </a:tr>
              <a:tr h="284677">
                <a:tc>
                  <a:txBody>
                    <a:bodyPr/>
                    <a:lstStyle/>
                    <a:p>
                      <a:pPr algn="ctr">
                        <a:lnSpc>
                          <a:spcPct val="107000"/>
                        </a:lnSpc>
                        <a:spcAft>
                          <a:spcPts val="0"/>
                        </a:spcAft>
                      </a:pPr>
                      <a:r>
                        <a:rPr lang="en-US" sz="1600" b="0" dirty="0">
                          <a:effectLst/>
                          <a:latin typeface="Calibri Light" panose="020F0302020204030204" pitchFamily="34" charset="0"/>
                          <a:ea typeface="Calibri" panose="020F0502020204030204" pitchFamily="34" charset="0"/>
                          <a:cs typeface="Times New Roman" panose="02020603050405020304" pitchFamily="18" charset="0"/>
                        </a:rPr>
                        <a:t>Chase</a:t>
                      </a:r>
                    </a:p>
                  </a:txBody>
                  <a:tcPr marL="68580" marR="68580" marT="0" marB="0" anchor="ctr"/>
                </a:tc>
                <a:tc>
                  <a:txBody>
                    <a:bodyPr/>
                    <a:lstStyle/>
                    <a:p>
                      <a:pPr algn="ctr" fontAlgn="b"/>
                      <a:r>
                        <a:rPr lang="en-US" sz="1600" b="0" i="0" u="none" strike="noStrike" dirty="0">
                          <a:solidFill>
                            <a:srgbClr val="000000"/>
                          </a:solidFill>
                          <a:effectLst/>
                          <a:latin typeface="Calibri Light" panose="020F0302020204030204" pitchFamily="34" charset="0"/>
                        </a:rPr>
                        <a:t>1</a:t>
                      </a:r>
                    </a:p>
                  </a:txBody>
                  <a:tcPr marL="9525" marR="9525" marT="9525" marB="0" anchor="ctr"/>
                </a:tc>
                <a:extLst>
                  <a:ext uri="{0D108BD9-81ED-4DB2-BD59-A6C34878D82A}">
                    <a16:rowId xmlns:a16="http://schemas.microsoft.com/office/drawing/2014/main" xmlns="" val="3742756608"/>
                  </a:ext>
                </a:extLst>
              </a:tr>
              <a:tr h="284677">
                <a:tc>
                  <a:txBody>
                    <a:bodyPr/>
                    <a:lstStyle/>
                    <a:p>
                      <a:pPr algn="ctr">
                        <a:lnSpc>
                          <a:spcPct val="107000"/>
                        </a:lnSpc>
                        <a:spcAft>
                          <a:spcPts val="0"/>
                        </a:spcAft>
                      </a:pPr>
                      <a:r>
                        <a:rPr lang="en-US" sz="1600" b="0" dirty="0">
                          <a:effectLst/>
                          <a:latin typeface="Calibri Light" panose="020F0302020204030204" pitchFamily="34" charset="0"/>
                          <a:ea typeface="Calibri" panose="020F0502020204030204" pitchFamily="34" charset="0"/>
                          <a:cs typeface="Times New Roman" panose="02020603050405020304" pitchFamily="18" charset="0"/>
                        </a:rPr>
                        <a:t>Announcements</a:t>
                      </a:r>
                    </a:p>
                  </a:txBody>
                  <a:tcPr marL="68580" marR="68580" marT="0" marB="0" anchor="ctr"/>
                </a:tc>
                <a:tc>
                  <a:txBody>
                    <a:bodyPr/>
                    <a:lstStyle/>
                    <a:p>
                      <a:pPr algn="ctr" fontAlgn="b"/>
                      <a:r>
                        <a:rPr lang="en-US" sz="1600" b="0" i="0" u="none" strike="noStrike" dirty="0">
                          <a:solidFill>
                            <a:srgbClr val="000000"/>
                          </a:solidFill>
                          <a:effectLst/>
                          <a:latin typeface="Calibri Light" panose="020F0302020204030204" pitchFamily="34" charset="0"/>
                        </a:rPr>
                        <a:t>1</a:t>
                      </a:r>
                    </a:p>
                  </a:txBody>
                  <a:tcPr marL="9525" marR="9525" marT="9525" marB="0" anchor="ctr"/>
                </a:tc>
                <a:extLst>
                  <a:ext uri="{0D108BD9-81ED-4DB2-BD59-A6C34878D82A}">
                    <a16:rowId xmlns:a16="http://schemas.microsoft.com/office/drawing/2014/main" xmlns="" val="2462470880"/>
                  </a:ext>
                </a:extLst>
              </a:tr>
              <a:tr h="284677">
                <a:tc>
                  <a:txBody>
                    <a:bodyPr/>
                    <a:lstStyle/>
                    <a:p>
                      <a:pPr algn="ctr">
                        <a:lnSpc>
                          <a:spcPct val="107000"/>
                        </a:lnSpc>
                        <a:spcAft>
                          <a:spcPts val="0"/>
                        </a:spcAft>
                      </a:pPr>
                      <a:r>
                        <a:rPr lang="en-US" sz="1600" b="0" dirty="0">
                          <a:effectLst/>
                          <a:latin typeface="Calibri Light" panose="020F0302020204030204" pitchFamily="34" charset="0"/>
                          <a:ea typeface="Calibri" panose="020F0502020204030204" pitchFamily="34" charset="0"/>
                          <a:cs typeface="Times New Roman" panose="02020603050405020304" pitchFamily="18" charset="0"/>
                        </a:rPr>
                        <a:t>Combine</a:t>
                      </a:r>
                    </a:p>
                  </a:txBody>
                  <a:tcPr marL="68580" marR="68580" marT="0" marB="0" anchor="ctr"/>
                </a:tc>
                <a:tc>
                  <a:txBody>
                    <a:bodyPr/>
                    <a:lstStyle/>
                    <a:p>
                      <a:pPr algn="ctr" fontAlgn="b"/>
                      <a:r>
                        <a:rPr lang="en-US" sz="1600" b="0" i="0" u="none" strike="noStrike" dirty="0">
                          <a:solidFill>
                            <a:srgbClr val="000000"/>
                          </a:solidFill>
                          <a:effectLst/>
                          <a:latin typeface="Calibri Light" panose="020F0302020204030204" pitchFamily="34" charset="0"/>
                        </a:rPr>
                        <a:t>1</a:t>
                      </a:r>
                    </a:p>
                  </a:txBody>
                  <a:tcPr marL="9525" marR="9525" marT="9525" marB="0" anchor="ctr"/>
                </a:tc>
                <a:extLst>
                  <a:ext uri="{0D108BD9-81ED-4DB2-BD59-A6C34878D82A}">
                    <a16:rowId xmlns:a16="http://schemas.microsoft.com/office/drawing/2014/main" xmlns="" val="3134436733"/>
                  </a:ext>
                </a:extLst>
              </a:tr>
              <a:tr h="284677">
                <a:tc>
                  <a:txBody>
                    <a:bodyPr/>
                    <a:lstStyle/>
                    <a:p>
                      <a:pPr algn="ctr">
                        <a:lnSpc>
                          <a:spcPct val="107000"/>
                        </a:lnSpc>
                        <a:spcAft>
                          <a:spcPts val="0"/>
                        </a:spcAft>
                      </a:pPr>
                      <a:r>
                        <a:rPr lang="en-US" sz="1600" b="0" dirty="0">
                          <a:effectLst/>
                          <a:latin typeface="Calibri Light" panose="020F0302020204030204" pitchFamily="34" charset="0"/>
                          <a:ea typeface="Calibri" panose="020F0502020204030204" pitchFamily="34" charset="0"/>
                          <a:cs typeface="Times New Roman" panose="02020603050405020304" pitchFamily="18" charset="0"/>
                        </a:rPr>
                        <a:t>Detach</a:t>
                      </a:r>
                    </a:p>
                  </a:txBody>
                  <a:tcPr marL="68580" marR="68580" marT="0" marB="0" anchor="ctr"/>
                </a:tc>
                <a:tc>
                  <a:txBody>
                    <a:bodyPr/>
                    <a:lstStyle/>
                    <a:p>
                      <a:pPr algn="ctr" fontAlgn="b"/>
                      <a:r>
                        <a:rPr lang="en-US" sz="1600" b="0" i="0" u="none" strike="noStrike" dirty="0">
                          <a:solidFill>
                            <a:srgbClr val="000000"/>
                          </a:solidFill>
                          <a:effectLst/>
                          <a:latin typeface="Calibri Light" panose="020F0302020204030204" pitchFamily="34" charset="0"/>
                        </a:rPr>
                        <a:t>1</a:t>
                      </a:r>
                    </a:p>
                  </a:txBody>
                  <a:tcPr marL="9525" marR="9525" marT="9525" marB="0" anchor="ctr"/>
                </a:tc>
                <a:extLst>
                  <a:ext uri="{0D108BD9-81ED-4DB2-BD59-A6C34878D82A}">
                    <a16:rowId xmlns:a16="http://schemas.microsoft.com/office/drawing/2014/main" xmlns="" val="2316616717"/>
                  </a:ext>
                </a:extLst>
              </a:tr>
              <a:tr h="284677">
                <a:tc>
                  <a:txBody>
                    <a:bodyPr/>
                    <a:lstStyle/>
                    <a:p>
                      <a:pPr algn="ctr">
                        <a:lnSpc>
                          <a:spcPct val="107000"/>
                        </a:lnSpc>
                        <a:spcAft>
                          <a:spcPts val="0"/>
                        </a:spcAft>
                      </a:pPr>
                      <a:r>
                        <a:rPr lang="en-US" sz="1600" b="0" dirty="0">
                          <a:effectLst/>
                          <a:latin typeface="Calibri Light" panose="020F0302020204030204" pitchFamily="34" charset="0"/>
                          <a:ea typeface="Calibri" panose="020F0502020204030204" pitchFamily="34" charset="0"/>
                          <a:cs typeface="Times New Roman" panose="02020603050405020304" pitchFamily="18" charset="0"/>
                        </a:rPr>
                        <a:t>Retirement</a:t>
                      </a:r>
                    </a:p>
                  </a:txBody>
                  <a:tcPr marL="68580" marR="68580" marT="0" marB="0" anchor="ctr"/>
                </a:tc>
                <a:tc>
                  <a:txBody>
                    <a:bodyPr/>
                    <a:lstStyle/>
                    <a:p>
                      <a:pPr algn="ctr" fontAlgn="b"/>
                      <a:r>
                        <a:rPr lang="en-US" sz="1600" b="0" i="0" u="none" strike="noStrike" dirty="0">
                          <a:solidFill>
                            <a:srgbClr val="000000"/>
                          </a:solidFill>
                          <a:effectLst/>
                          <a:latin typeface="Calibri Light" panose="020F0302020204030204" pitchFamily="34" charset="0"/>
                        </a:rPr>
                        <a:t>1</a:t>
                      </a:r>
                    </a:p>
                  </a:txBody>
                  <a:tcPr marL="9525" marR="9525" marT="9525" marB="0" anchor="ctr"/>
                </a:tc>
                <a:extLst>
                  <a:ext uri="{0D108BD9-81ED-4DB2-BD59-A6C34878D82A}">
                    <a16:rowId xmlns:a16="http://schemas.microsoft.com/office/drawing/2014/main" xmlns="" val="1490641656"/>
                  </a:ext>
                </a:extLst>
              </a:tr>
            </a:tbl>
          </a:graphicData>
        </a:graphic>
      </p:graphicFrame>
      <p:sp>
        <p:nvSpPr>
          <p:cNvPr id="4" name="Rectángulo 3"/>
          <p:cNvSpPr/>
          <p:nvPr/>
        </p:nvSpPr>
        <p:spPr>
          <a:xfrm>
            <a:off x="5619466" y="2819400"/>
            <a:ext cx="2857500" cy="2031325"/>
          </a:xfrm>
          <a:prstGeom prst="rect">
            <a:avLst/>
          </a:prstGeom>
        </p:spPr>
        <p:txBody>
          <a:bodyPr wrap="square">
            <a:spAutoFit/>
          </a:bodyPr>
          <a:lstStyle/>
          <a:p>
            <a:pPr marL="0" indent="0" algn="l">
              <a:buNone/>
            </a:pPr>
            <a:r>
              <a:rPr lang="en-US" sz="1800" dirty="0"/>
              <a:t>Since the frequently asked questions are related to the procedure on how to vote, there is no need to use these words. Thus, they randomly appear in just one of the files.</a:t>
            </a:r>
          </a:p>
        </p:txBody>
      </p:sp>
    </p:spTree>
    <p:extLst>
      <p:ext uri="{BB962C8B-B14F-4D97-AF65-F5344CB8AC3E}">
        <p14:creationId xmlns:p14="http://schemas.microsoft.com/office/powerpoint/2010/main" xmlns="" val="166945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90600" y="533400"/>
            <a:ext cx="7696200" cy="1066800"/>
          </a:xfrm>
        </p:spPr>
        <p:txBody>
          <a:bodyPr/>
          <a:lstStyle/>
          <a:p>
            <a:r>
              <a:rPr lang="en-US" dirty="0"/>
              <a:t>Corpus Analysis- Exelon</a:t>
            </a:r>
            <a:br>
              <a:rPr lang="en-US" dirty="0"/>
            </a:br>
            <a:r>
              <a:rPr lang="en-US" dirty="0"/>
              <a:t>Context of less frequent words</a:t>
            </a:r>
          </a:p>
        </p:txBody>
      </p:sp>
      <p:sp>
        <p:nvSpPr>
          <p:cNvPr id="5" name="Marcador de número de diapositiva 4"/>
          <p:cNvSpPr>
            <a:spLocks noGrp="1"/>
          </p:cNvSpPr>
          <p:nvPr>
            <p:ph type="sldNum" sz="quarter" idx="12"/>
          </p:nvPr>
        </p:nvSpPr>
        <p:spPr/>
        <p:txBody>
          <a:bodyPr/>
          <a:lstStyle/>
          <a:p>
            <a:pPr>
              <a:defRPr/>
            </a:pPr>
            <a:fld id="{5D74AC02-7534-425D-9D68-BB86A7E0F91B}" type="slidenum">
              <a:rPr lang="en-US" smtClean="0"/>
              <a:pPr>
                <a:defRPr/>
              </a:pPr>
              <a:t>15</a:t>
            </a:fld>
            <a:endParaRPr lang="en-US"/>
          </a:p>
        </p:txBody>
      </p:sp>
      <p:graphicFrame>
        <p:nvGraphicFramePr>
          <p:cNvPr id="4" name="Tabla 3"/>
          <p:cNvGraphicFramePr>
            <a:graphicFrameLocks noGrp="1"/>
          </p:cNvGraphicFramePr>
          <p:nvPr>
            <p:extLst/>
          </p:nvPr>
        </p:nvGraphicFramePr>
        <p:xfrm>
          <a:off x="762000" y="1600200"/>
          <a:ext cx="8382000" cy="5257801"/>
        </p:xfrm>
        <a:graphic>
          <a:graphicData uri="http://schemas.openxmlformats.org/drawingml/2006/table">
            <a:tbl>
              <a:tblPr firstRow="1" firstCol="1" bandRow="1">
                <a:tableStyleId>{21E4AEA4-8DFA-4A89-87EB-49C32662AFE0}</a:tableStyleId>
              </a:tblPr>
              <a:tblGrid>
                <a:gridCol w="1524000">
                  <a:extLst>
                    <a:ext uri="{9D8B030D-6E8A-4147-A177-3AD203B41FA5}">
                      <a16:colId xmlns:a16="http://schemas.microsoft.com/office/drawing/2014/main" xmlns="" val="20000"/>
                    </a:ext>
                  </a:extLst>
                </a:gridCol>
                <a:gridCol w="990600">
                  <a:extLst>
                    <a:ext uri="{9D8B030D-6E8A-4147-A177-3AD203B41FA5}">
                      <a16:colId xmlns:a16="http://schemas.microsoft.com/office/drawing/2014/main" xmlns="" val="20001"/>
                    </a:ext>
                  </a:extLst>
                </a:gridCol>
                <a:gridCol w="688031">
                  <a:extLst>
                    <a:ext uri="{9D8B030D-6E8A-4147-A177-3AD203B41FA5}">
                      <a16:colId xmlns:a16="http://schemas.microsoft.com/office/drawing/2014/main" xmlns="" val="20002"/>
                    </a:ext>
                  </a:extLst>
                </a:gridCol>
                <a:gridCol w="5179369">
                  <a:extLst>
                    <a:ext uri="{9D8B030D-6E8A-4147-A177-3AD203B41FA5}">
                      <a16:colId xmlns:a16="http://schemas.microsoft.com/office/drawing/2014/main" xmlns="" val="20003"/>
                    </a:ext>
                  </a:extLst>
                </a:gridCol>
              </a:tblGrid>
              <a:tr h="604779">
                <a:tc>
                  <a:txBody>
                    <a:bodyPr/>
                    <a:lstStyle/>
                    <a:p>
                      <a:pPr algn="ctr">
                        <a:lnSpc>
                          <a:spcPct val="107000"/>
                        </a:lnSpc>
                        <a:spcAft>
                          <a:spcPts val="0"/>
                        </a:spcAft>
                      </a:pPr>
                      <a:r>
                        <a:rPr lang="en-US" sz="1600" dirty="0">
                          <a:effectLst/>
                        </a:rPr>
                        <a:t>Word in the document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gn="ctr">
                        <a:lnSpc>
                          <a:spcPct val="107000"/>
                        </a:lnSpc>
                        <a:spcAft>
                          <a:spcPts val="0"/>
                        </a:spcAft>
                      </a:pPr>
                      <a:r>
                        <a:rPr lang="en-US" sz="1600" dirty="0">
                          <a:effectLst/>
                        </a:rPr>
                        <a:t>Word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gn="ctr">
                        <a:lnSpc>
                          <a:spcPct val="107000"/>
                        </a:lnSpc>
                        <a:spcAft>
                          <a:spcPts val="0"/>
                        </a:spcAft>
                      </a:pPr>
                      <a:r>
                        <a:rPr lang="en-US" sz="1600" dirty="0">
                          <a:effectLst/>
                        </a:rPr>
                        <a:t>Year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gn="ctr">
                        <a:lnSpc>
                          <a:spcPct val="107000"/>
                        </a:lnSpc>
                        <a:spcAft>
                          <a:spcPts val="0"/>
                        </a:spcAft>
                      </a:pPr>
                      <a:r>
                        <a:rPr lang="en-US" sz="1600" dirty="0">
                          <a:effectLst/>
                        </a:rPr>
                        <a:t>Sentence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extLst>
                  <a:ext uri="{0D108BD9-81ED-4DB2-BD59-A6C34878D82A}">
                    <a16:rowId xmlns:a16="http://schemas.microsoft.com/office/drawing/2014/main" xmlns="" val="10000"/>
                  </a:ext>
                </a:extLst>
              </a:tr>
              <a:tr h="930605">
                <a:tc>
                  <a:txBody>
                    <a:bodyPr/>
                    <a:lstStyle/>
                    <a:p>
                      <a:pPr algn="ctr">
                        <a:lnSpc>
                          <a:spcPct val="107000"/>
                        </a:lnSpc>
                        <a:spcAft>
                          <a:spcPts val="0"/>
                        </a:spcAft>
                      </a:pPr>
                      <a:r>
                        <a:rPr lang="en-US" sz="1200">
                          <a:effectLst/>
                        </a:rPr>
                        <a:t>Central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gn="ctr">
                        <a:lnSpc>
                          <a:spcPct val="107000"/>
                        </a:lnSpc>
                        <a:spcAft>
                          <a:spcPts val="0"/>
                        </a:spcAft>
                      </a:pPr>
                      <a:r>
                        <a:rPr lang="en-US" sz="1200">
                          <a:effectLst/>
                        </a:rPr>
                        <a:t>Central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gn="ctr">
                        <a:lnSpc>
                          <a:spcPct val="107000"/>
                        </a:lnSpc>
                        <a:spcAft>
                          <a:spcPts val="0"/>
                        </a:spcAft>
                      </a:pPr>
                      <a:r>
                        <a:rPr lang="en-US" sz="1200">
                          <a:effectLst/>
                        </a:rPr>
                        <a:t>2006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nSpc>
                          <a:spcPct val="107000"/>
                        </a:lnSpc>
                        <a:spcAft>
                          <a:spcPts val="0"/>
                        </a:spcAft>
                      </a:pPr>
                      <a:r>
                        <a:rPr lang="en-US" sz="1200">
                          <a:effectLst/>
                        </a:rPr>
                        <a:t>The annual meeting will be held on Tuesday, June 27, 2006 at 9:30 AM, Central Daylight Savings Time, at the Chase Tower Auditorium, 10 South Dearborn Street, Chicago, Illinois.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extLst>
                  <a:ext uri="{0D108BD9-81ED-4DB2-BD59-A6C34878D82A}">
                    <a16:rowId xmlns:a16="http://schemas.microsoft.com/office/drawing/2014/main" xmlns="" val="10001"/>
                  </a:ext>
                </a:extLst>
              </a:tr>
              <a:tr h="697953">
                <a:tc>
                  <a:txBody>
                    <a:bodyPr/>
                    <a:lstStyle/>
                    <a:p>
                      <a:pPr algn="ctr">
                        <a:lnSpc>
                          <a:spcPct val="107000"/>
                        </a:lnSpc>
                        <a:spcAft>
                          <a:spcPts val="0"/>
                        </a:spcAft>
                      </a:pPr>
                      <a:r>
                        <a:rPr lang="en-US" sz="1200">
                          <a:effectLst/>
                        </a:rPr>
                        <a:t>Power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gn="ctr">
                        <a:lnSpc>
                          <a:spcPct val="107000"/>
                        </a:lnSpc>
                        <a:spcAft>
                          <a:spcPts val="0"/>
                        </a:spcAft>
                      </a:pPr>
                      <a:r>
                        <a:rPr lang="en-US" sz="1200">
                          <a:effectLst/>
                        </a:rPr>
                        <a:t>Power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gn="ctr">
                        <a:lnSpc>
                          <a:spcPct val="107000"/>
                        </a:lnSpc>
                        <a:spcAft>
                          <a:spcPts val="0"/>
                        </a:spcAft>
                      </a:pPr>
                      <a:r>
                        <a:rPr lang="en-US" sz="1200">
                          <a:effectLst/>
                        </a:rPr>
                        <a:t>2001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nSpc>
                          <a:spcPct val="107000"/>
                        </a:lnSpc>
                        <a:spcAft>
                          <a:spcPts val="0"/>
                        </a:spcAft>
                      </a:pPr>
                      <a:r>
                        <a:rPr lang="en-US" sz="1200">
                          <a:effectLst/>
                        </a:rPr>
                        <a:t>Chairman of the Board of Trustees of the Institute for Defense Analyses, and a member of the Advisory Council for the Institute of Nuclear Power Operations.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extLst>
                  <a:ext uri="{0D108BD9-81ED-4DB2-BD59-A6C34878D82A}">
                    <a16:rowId xmlns:a16="http://schemas.microsoft.com/office/drawing/2014/main" xmlns="" val="10002"/>
                  </a:ext>
                </a:extLst>
              </a:tr>
              <a:tr h="1628558">
                <a:tc>
                  <a:txBody>
                    <a:bodyPr/>
                    <a:lstStyle/>
                    <a:p>
                      <a:pPr algn="ctr">
                        <a:lnSpc>
                          <a:spcPct val="107000"/>
                        </a:lnSpc>
                        <a:spcAft>
                          <a:spcPts val="0"/>
                        </a:spcAft>
                      </a:pPr>
                      <a:r>
                        <a:rPr lang="en-US" sz="1200">
                          <a:effectLst/>
                        </a:rPr>
                        <a:t>Discretionary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gn="ctr">
                        <a:lnSpc>
                          <a:spcPct val="107000"/>
                        </a:lnSpc>
                        <a:spcAft>
                          <a:spcPts val="0"/>
                        </a:spcAft>
                      </a:pPr>
                      <a:r>
                        <a:rPr lang="en-US" sz="1200">
                          <a:effectLst/>
                        </a:rPr>
                        <a:t>Discretionar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gn="ctr">
                        <a:lnSpc>
                          <a:spcPct val="107000"/>
                        </a:lnSpc>
                        <a:spcAft>
                          <a:spcPts val="0"/>
                        </a:spcAft>
                      </a:pPr>
                      <a:r>
                        <a:rPr lang="en-US" sz="1200">
                          <a:effectLst/>
                        </a:rPr>
                        <a:t>2001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nSpc>
                          <a:spcPct val="107000"/>
                        </a:lnSpc>
                        <a:spcAft>
                          <a:spcPts val="0"/>
                        </a:spcAft>
                      </a:pPr>
                      <a:r>
                        <a:rPr lang="en-US" sz="1200">
                          <a:effectLst/>
                        </a:rPr>
                        <a:t>The Unicom shares were acquired for Mr. Brennan by a broker having the discretionary authority to do so under a standing brokerage account. Mr.Brennan was not aware of the share acquisition, and did not file a timely report. Mr. Brennan became aware of the acquisition after the shares were sold in January 2001, and that sale was timely reported.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extLst>
                  <a:ext uri="{0D108BD9-81ED-4DB2-BD59-A6C34878D82A}">
                    <a16:rowId xmlns:a16="http://schemas.microsoft.com/office/drawing/2014/main" xmlns="" val="10003"/>
                  </a:ext>
                </a:extLst>
              </a:tr>
              <a:tr h="697953">
                <a:tc>
                  <a:txBody>
                    <a:bodyPr/>
                    <a:lstStyle/>
                    <a:p>
                      <a:pPr algn="ctr">
                        <a:lnSpc>
                          <a:spcPct val="107000"/>
                        </a:lnSpc>
                        <a:spcAft>
                          <a:spcPts val="0"/>
                        </a:spcAft>
                      </a:pPr>
                      <a:r>
                        <a:rPr lang="en-US" sz="1200">
                          <a:effectLst/>
                        </a:rPr>
                        <a:t>Toward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gn="ctr">
                        <a:lnSpc>
                          <a:spcPct val="107000"/>
                        </a:lnSpc>
                        <a:spcAft>
                          <a:spcPts val="0"/>
                        </a:spcAft>
                      </a:pPr>
                      <a:r>
                        <a:rPr lang="en-US" sz="1200">
                          <a:effectLst/>
                        </a:rPr>
                        <a:t>Toward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gn="ctr">
                        <a:lnSpc>
                          <a:spcPct val="107000"/>
                        </a:lnSpc>
                        <a:spcAft>
                          <a:spcPts val="0"/>
                        </a:spcAft>
                      </a:pPr>
                      <a:r>
                        <a:rPr lang="en-US" sz="1200">
                          <a:effectLst/>
                        </a:rPr>
                        <a:t>2006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nSpc>
                          <a:spcPct val="107000"/>
                        </a:lnSpc>
                        <a:spcAft>
                          <a:spcPts val="0"/>
                        </a:spcAft>
                      </a:pPr>
                      <a:r>
                        <a:rPr lang="en-US" sz="1200" dirty="0">
                          <a:effectLst/>
                        </a:rPr>
                        <a:t>Exelon will make announcements about the status of progress toward completion of the merger as significant developments occur.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extLst>
                  <a:ext uri="{0D108BD9-81ED-4DB2-BD59-A6C34878D82A}">
                    <a16:rowId xmlns:a16="http://schemas.microsoft.com/office/drawing/2014/main" xmlns="" val="10004"/>
                  </a:ext>
                </a:extLst>
              </a:tr>
              <a:tr h="697953">
                <a:tc>
                  <a:txBody>
                    <a:bodyPr/>
                    <a:lstStyle/>
                    <a:p>
                      <a:pPr algn="ctr">
                        <a:lnSpc>
                          <a:spcPct val="107000"/>
                        </a:lnSpc>
                        <a:spcAft>
                          <a:spcPts val="0"/>
                        </a:spcAft>
                      </a:pPr>
                      <a:r>
                        <a:rPr lang="en-US" sz="1200">
                          <a:effectLst/>
                        </a:rPr>
                        <a:t>Accordingly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gn="ctr">
                        <a:lnSpc>
                          <a:spcPct val="107000"/>
                        </a:lnSpc>
                        <a:spcAft>
                          <a:spcPts val="0"/>
                        </a:spcAft>
                      </a:pPr>
                      <a:r>
                        <a:rPr lang="en-US" sz="1200">
                          <a:effectLst/>
                        </a:rPr>
                        <a:t>Accord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gn="ctr">
                        <a:lnSpc>
                          <a:spcPct val="107000"/>
                        </a:lnSpc>
                        <a:spcAft>
                          <a:spcPts val="0"/>
                        </a:spcAft>
                      </a:pPr>
                      <a:r>
                        <a:rPr lang="en-US" sz="1200">
                          <a:effectLst/>
                        </a:rPr>
                        <a:t>2001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nSpc>
                          <a:spcPct val="107000"/>
                        </a:lnSpc>
                        <a:spcAft>
                          <a:spcPts val="0"/>
                        </a:spcAft>
                      </a:pPr>
                      <a:r>
                        <a:rPr lang="en-US" sz="1200" dirty="0">
                          <a:effectLst/>
                        </a:rPr>
                        <a:t>Mr. McNeill, Mr. Egan, and Mr. McLean were not officers of Unicom Corporation, and were accordingly not eligible for awards under this plan.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4266253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90600" y="533400"/>
            <a:ext cx="7696200" cy="1066801"/>
          </a:xfrm>
        </p:spPr>
        <p:txBody>
          <a:bodyPr/>
          <a:lstStyle/>
          <a:p>
            <a:r>
              <a:rPr lang="en-US" dirty="0"/>
              <a:t>Corpus Analysis- Exelon</a:t>
            </a:r>
            <a:br>
              <a:rPr lang="en-US" dirty="0"/>
            </a:br>
            <a:r>
              <a:rPr lang="en-US" dirty="0"/>
              <a:t>Context of less frequent words</a:t>
            </a:r>
          </a:p>
        </p:txBody>
      </p:sp>
      <p:sp>
        <p:nvSpPr>
          <p:cNvPr id="5" name="Marcador de número de diapositiva 4"/>
          <p:cNvSpPr>
            <a:spLocks noGrp="1"/>
          </p:cNvSpPr>
          <p:nvPr>
            <p:ph type="sldNum" sz="quarter" idx="12"/>
          </p:nvPr>
        </p:nvSpPr>
        <p:spPr/>
        <p:txBody>
          <a:bodyPr/>
          <a:lstStyle/>
          <a:p>
            <a:pPr>
              <a:defRPr/>
            </a:pPr>
            <a:fld id="{5D74AC02-7534-425D-9D68-BB86A7E0F91B}" type="slidenum">
              <a:rPr lang="en-US" smtClean="0"/>
              <a:pPr>
                <a:defRPr/>
              </a:pPr>
              <a:t>16</a:t>
            </a:fld>
            <a:endParaRPr lang="en-US"/>
          </a:p>
        </p:txBody>
      </p:sp>
      <p:graphicFrame>
        <p:nvGraphicFramePr>
          <p:cNvPr id="6" name="Tabla 5"/>
          <p:cNvGraphicFramePr>
            <a:graphicFrameLocks noGrp="1"/>
          </p:cNvGraphicFramePr>
          <p:nvPr>
            <p:extLst/>
          </p:nvPr>
        </p:nvGraphicFramePr>
        <p:xfrm>
          <a:off x="762001" y="1600201"/>
          <a:ext cx="8381998" cy="5257799"/>
        </p:xfrm>
        <a:graphic>
          <a:graphicData uri="http://schemas.openxmlformats.org/drawingml/2006/table">
            <a:tbl>
              <a:tblPr firstRow="1" firstCol="1" bandRow="1">
                <a:tableStyleId>{21E4AEA4-8DFA-4A89-87EB-49C32662AFE0}</a:tableStyleId>
              </a:tblPr>
              <a:tblGrid>
                <a:gridCol w="1523999">
                  <a:extLst>
                    <a:ext uri="{9D8B030D-6E8A-4147-A177-3AD203B41FA5}">
                      <a16:colId xmlns:a16="http://schemas.microsoft.com/office/drawing/2014/main" xmlns="" val="20000"/>
                    </a:ext>
                  </a:extLst>
                </a:gridCol>
                <a:gridCol w="964324">
                  <a:extLst>
                    <a:ext uri="{9D8B030D-6E8A-4147-A177-3AD203B41FA5}">
                      <a16:colId xmlns:a16="http://schemas.microsoft.com/office/drawing/2014/main" xmlns="" val="20001"/>
                    </a:ext>
                  </a:extLst>
                </a:gridCol>
                <a:gridCol w="714306">
                  <a:extLst>
                    <a:ext uri="{9D8B030D-6E8A-4147-A177-3AD203B41FA5}">
                      <a16:colId xmlns:a16="http://schemas.microsoft.com/office/drawing/2014/main" xmlns="" val="20002"/>
                    </a:ext>
                  </a:extLst>
                </a:gridCol>
                <a:gridCol w="5179369">
                  <a:extLst>
                    <a:ext uri="{9D8B030D-6E8A-4147-A177-3AD203B41FA5}">
                      <a16:colId xmlns:a16="http://schemas.microsoft.com/office/drawing/2014/main" xmlns="" val="20003"/>
                    </a:ext>
                  </a:extLst>
                </a:gridCol>
              </a:tblGrid>
              <a:tr h="637731">
                <a:tc>
                  <a:txBody>
                    <a:bodyPr/>
                    <a:lstStyle/>
                    <a:p>
                      <a:pPr algn="ctr">
                        <a:lnSpc>
                          <a:spcPct val="107000"/>
                        </a:lnSpc>
                        <a:spcAft>
                          <a:spcPts val="0"/>
                        </a:spcAft>
                      </a:pPr>
                      <a:r>
                        <a:rPr lang="en-US" sz="1600" dirty="0">
                          <a:effectLst/>
                        </a:rPr>
                        <a:t>Word in the document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gn="ctr">
                        <a:lnSpc>
                          <a:spcPct val="107000"/>
                        </a:lnSpc>
                        <a:spcAft>
                          <a:spcPts val="0"/>
                        </a:spcAft>
                      </a:pPr>
                      <a:r>
                        <a:rPr lang="en-US" sz="1600" dirty="0">
                          <a:effectLst/>
                        </a:rPr>
                        <a:t>Word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gn="ctr">
                        <a:lnSpc>
                          <a:spcPct val="107000"/>
                        </a:lnSpc>
                        <a:spcAft>
                          <a:spcPts val="0"/>
                        </a:spcAft>
                      </a:pPr>
                      <a:r>
                        <a:rPr lang="en-US" sz="1600" dirty="0">
                          <a:effectLst/>
                        </a:rPr>
                        <a:t>Year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gn="ctr">
                        <a:lnSpc>
                          <a:spcPct val="107000"/>
                        </a:lnSpc>
                        <a:spcAft>
                          <a:spcPts val="0"/>
                        </a:spcAft>
                      </a:pPr>
                      <a:r>
                        <a:rPr lang="en-US" sz="1600" dirty="0">
                          <a:effectLst/>
                        </a:rPr>
                        <a:t>Sentence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extLst>
                  <a:ext uri="{0D108BD9-81ED-4DB2-BD59-A6C34878D82A}">
                    <a16:rowId xmlns:a16="http://schemas.microsoft.com/office/drawing/2014/main" xmlns="" val="10000"/>
                  </a:ext>
                </a:extLst>
              </a:tr>
              <a:tr h="726773">
                <a:tc>
                  <a:txBody>
                    <a:bodyPr/>
                    <a:lstStyle/>
                    <a:p>
                      <a:pPr algn="ctr">
                        <a:lnSpc>
                          <a:spcPct val="107000"/>
                        </a:lnSpc>
                        <a:spcAft>
                          <a:spcPts val="0"/>
                        </a:spcAft>
                      </a:pPr>
                      <a:r>
                        <a:rPr lang="en-US" sz="1200" dirty="0">
                          <a:effectLst/>
                        </a:rPr>
                        <a:t>Announcements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gn="ctr">
                        <a:lnSpc>
                          <a:spcPct val="107000"/>
                        </a:lnSpc>
                        <a:spcAft>
                          <a:spcPts val="0"/>
                        </a:spcAft>
                      </a:pPr>
                      <a:r>
                        <a:rPr lang="en-US" sz="1200" dirty="0" err="1">
                          <a:effectLst/>
                        </a:rPr>
                        <a:t>Announc</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gn="ctr">
                        <a:lnSpc>
                          <a:spcPct val="107000"/>
                        </a:lnSpc>
                        <a:spcAft>
                          <a:spcPts val="0"/>
                        </a:spcAft>
                      </a:pPr>
                      <a:r>
                        <a:rPr lang="en-US" sz="1200" dirty="0">
                          <a:effectLst/>
                        </a:rPr>
                        <a:t>2006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nSpc>
                          <a:spcPct val="107000"/>
                        </a:lnSpc>
                        <a:spcAft>
                          <a:spcPts val="0"/>
                        </a:spcAft>
                      </a:pPr>
                      <a:r>
                        <a:rPr lang="en-US" sz="1200" dirty="0">
                          <a:effectLst/>
                        </a:rPr>
                        <a:t>Exelon will make announcements about the status of progress toward completion of the merger as significant developments occur.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extLst>
                  <a:ext uri="{0D108BD9-81ED-4DB2-BD59-A6C34878D82A}">
                    <a16:rowId xmlns:a16="http://schemas.microsoft.com/office/drawing/2014/main" xmlns="" val="10001"/>
                  </a:ext>
                </a:extLst>
              </a:tr>
              <a:tr h="726773">
                <a:tc>
                  <a:txBody>
                    <a:bodyPr/>
                    <a:lstStyle/>
                    <a:p>
                      <a:pPr algn="ctr">
                        <a:lnSpc>
                          <a:spcPct val="107000"/>
                        </a:lnSpc>
                        <a:spcAft>
                          <a:spcPts val="0"/>
                        </a:spcAft>
                      </a:pPr>
                      <a:r>
                        <a:rPr lang="en-US" sz="1200" dirty="0">
                          <a:effectLst/>
                        </a:rPr>
                        <a:t>Combine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gn="ctr">
                        <a:lnSpc>
                          <a:spcPct val="107000"/>
                        </a:lnSpc>
                        <a:spcAft>
                          <a:spcPts val="0"/>
                        </a:spcAft>
                      </a:pPr>
                      <a:r>
                        <a:rPr lang="en-US" sz="1200">
                          <a:effectLst/>
                        </a:rPr>
                        <a:t>Combin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gn="ctr">
                        <a:lnSpc>
                          <a:spcPct val="107000"/>
                        </a:lnSpc>
                        <a:spcAft>
                          <a:spcPts val="0"/>
                        </a:spcAft>
                      </a:pPr>
                      <a:r>
                        <a:rPr lang="en-US" sz="1200">
                          <a:effectLst/>
                        </a:rPr>
                        <a:t>2006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nSpc>
                          <a:spcPct val="107000"/>
                        </a:lnSpc>
                        <a:spcAft>
                          <a:spcPts val="0"/>
                        </a:spcAft>
                      </a:pPr>
                      <a:r>
                        <a:rPr lang="en-US" sz="1200" dirty="0">
                          <a:effectLst/>
                        </a:rPr>
                        <a:t>Exelon and PSEG have completed all significant merger integration planning tasks needed to combine the operations of Exelon and PSEG after the merger is approved.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extLst>
                  <a:ext uri="{0D108BD9-81ED-4DB2-BD59-A6C34878D82A}">
                    <a16:rowId xmlns:a16="http://schemas.microsoft.com/office/drawing/2014/main" xmlns="" val="10002"/>
                  </a:ext>
                </a:extLst>
              </a:tr>
              <a:tr h="1219874">
                <a:tc>
                  <a:txBody>
                    <a:bodyPr/>
                    <a:lstStyle/>
                    <a:p>
                      <a:pPr algn="ctr">
                        <a:lnSpc>
                          <a:spcPct val="107000"/>
                        </a:lnSpc>
                        <a:spcAft>
                          <a:spcPts val="0"/>
                        </a:spcAft>
                      </a:pPr>
                      <a:r>
                        <a:rPr lang="en-US" sz="1200" dirty="0">
                          <a:effectLst/>
                        </a:rPr>
                        <a:t>Detach</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gn="ctr">
                        <a:lnSpc>
                          <a:spcPct val="107000"/>
                        </a:lnSpc>
                        <a:spcAft>
                          <a:spcPts val="0"/>
                        </a:spcAft>
                      </a:pPr>
                      <a:r>
                        <a:rPr lang="en-US" sz="1200">
                          <a:effectLst/>
                        </a:rPr>
                        <a:t>Detach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gn="ctr">
                        <a:lnSpc>
                          <a:spcPct val="107000"/>
                        </a:lnSpc>
                        <a:spcAft>
                          <a:spcPts val="0"/>
                        </a:spcAft>
                      </a:pPr>
                      <a:r>
                        <a:rPr lang="en-US" sz="1200">
                          <a:effectLst/>
                        </a:rPr>
                        <a:t>2003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nSpc>
                          <a:spcPct val="107000"/>
                        </a:lnSpc>
                        <a:spcAft>
                          <a:spcPts val="0"/>
                        </a:spcAft>
                      </a:pPr>
                      <a:r>
                        <a:rPr lang="en-US" sz="1200" dirty="0">
                          <a:effectLst/>
                        </a:rPr>
                        <a:t>Admittance to the annual meeting is limited to shareholders who are eligible to vote or their authorized representatives. If you wish to attend the meeting, detach and bring the bottom half of your proxy which is marked as your “Admission Ticket.” Also, be sure to bring a photo ID.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extLst>
                  <a:ext uri="{0D108BD9-81ED-4DB2-BD59-A6C34878D82A}">
                    <a16:rowId xmlns:a16="http://schemas.microsoft.com/office/drawing/2014/main" xmlns="" val="10003"/>
                  </a:ext>
                </a:extLst>
              </a:tr>
              <a:tr h="973324">
                <a:tc>
                  <a:txBody>
                    <a:bodyPr/>
                    <a:lstStyle/>
                    <a:p>
                      <a:pPr algn="ctr">
                        <a:lnSpc>
                          <a:spcPct val="107000"/>
                        </a:lnSpc>
                        <a:spcAft>
                          <a:spcPts val="0"/>
                        </a:spcAft>
                      </a:pPr>
                      <a:r>
                        <a:rPr lang="en-US" sz="1200" dirty="0">
                          <a:effectLst/>
                        </a:rPr>
                        <a:t>Retirement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gn="ctr">
                        <a:lnSpc>
                          <a:spcPct val="107000"/>
                        </a:lnSpc>
                        <a:spcAft>
                          <a:spcPts val="0"/>
                        </a:spcAft>
                      </a:pPr>
                      <a:r>
                        <a:rPr lang="en-US" sz="1200">
                          <a:effectLst/>
                        </a:rPr>
                        <a:t>Retir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gn="ctr">
                        <a:lnSpc>
                          <a:spcPct val="107000"/>
                        </a:lnSpc>
                        <a:spcAft>
                          <a:spcPts val="0"/>
                        </a:spcAft>
                      </a:pPr>
                      <a:r>
                        <a:rPr lang="en-US" sz="1200">
                          <a:effectLst/>
                        </a:rPr>
                        <a:t>2003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nSpc>
                          <a:spcPct val="107000"/>
                        </a:lnSpc>
                        <a:spcAft>
                          <a:spcPts val="0"/>
                        </a:spcAft>
                      </a:pPr>
                      <a:r>
                        <a:rPr lang="en-US" sz="1200" dirty="0">
                          <a:effectLst/>
                        </a:rPr>
                        <a:t>Proposal 3: Consideration of a shareholder proposal to urge the Board to seek shareholder approval of any extraordinary pension benefits for senior executives under the Company’s supplemental executive retirement plan (the “SERP”).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extLst>
                  <a:ext uri="{0D108BD9-81ED-4DB2-BD59-A6C34878D82A}">
                    <a16:rowId xmlns:a16="http://schemas.microsoft.com/office/drawing/2014/main" xmlns="" val="10004"/>
                  </a:ext>
                </a:extLst>
              </a:tr>
              <a:tr h="973324">
                <a:tc>
                  <a:txBody>
                    <a:bodyPr/>
                    <a:lstStyle/>
                    <a:p>
                      <a:pPr algn="ctr">
                        <a:lnSpc>
                          <a:spcPct val="107000"/>
                        </a:lnSpc>
                        <a:spcAft>
                          <a:spcPts val="0"/>
                        </a:spcAft>
                      </a:pPr>
                      <a:r>
                        <a:rPr lang="en-US" sz="1200" dirty="0">
                          <a:effectLst/>
                        </a:rPr>
                        <a:t>Chase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gn="ctr">
                        <a:lnSpc>
                          <a:spcPct val="107000"/>
                        </a:lnSpc>
                        <a:spcAft>
                          <a:spcPts val="0"/>
                        </a:spcAft>
                      </a:pPr>
                      <a:r>
                        <a:rPr lang="en-US" sz="1200" dirty="0">
                          <a:effectLst/>
                        </a:rPr>
                        <a:t>Chase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gn="ctr">
                        <a:lnSpc>
                          <a:spcPct val="107000"/>
                        </a:lnSpc>
                        <a:spcAft>
                          <a:spcPts val="0"/>
                        </a:spcAft>
                      </a:pPr>
                      <a:r>
                        <a:rPr lang="en-US" sz="1200" dirty="0">
                          <a:effectLst/>
                        </a:rPr>
                        <a:t>2006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tc>
                  <a:txBody>
                    <a:bodyPr/>
                    <a:lstStyle/>
                    <a:p>
                      <a:pPr>
                        <a:lnSpc>
                          <a:spcPct val="107000"/>
                        </a:lnSpc>
                        <a:spcAft>
                          <a:spcPts val="0"/>
                        </a:spcAft>
                      </a:pPr>
                      <a:r>
                        <a:rPr lang="en-US" sz="1200" dirty="0">
                          <a:effectLst/>
                        </a:rPr>
                        <a:t>The annual meeting will be held on Tuesday, June 27, 2006 at 9:30 AM, Central Daylight Savings Time, at the Chase Tower Auditorium, 10 South Dearborn Street, Chicago, Illinois.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070" marR="40070" marT="0" marB="0" anchor="ct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34010087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90600" y="533400"/>
            <a:ext cx="7696200" cy="958850"/>
          </a:xfrm>
        </p:spPr>
        <p:txBody>
          <a:bodyPr/>
          <a:lstStyle/>
          <a:p>
            <a:r>
              <a:rPr lang="en-US" dirty="0"/>
              <a:t>Corpus Analysis- Exelon</a:t>
            </a:r>
            <a:br>
              <a:rPr lang="en-US" dirty="0"/>
            </a:br>
            <a:r>
              <a:rPr lang="en-US" dirty="0"/>
              <a:t>Word Cloud</a:t>
            </a:r>
          </a:p>
        </p:txBody>
      </p:sp>
      <p:sp>
        <p:nvSpPr>
          <p:cNvPr id="3" name="Marcador de contenido 2"/>
          <p:cNvSpPr>
            <a:spLocks noGrp="1"/>
          </p:cNvSpPr>
          <p:nvPr>
            <p:ph sz="half" idx="1"/>
          </p:nvPr>
        </p:nvSpPr>
        <p:spPr>
          <a:xfrm>
            <a:off x="990600" y="1752600"/>
            <a:ext cx="7696200" cy="4492625"/>
          </a:xfrm>
        </p:spPr>
        <p:txBody>
          <a:bodyPr/>
          <a:lstStyle/>
          <a:p>
            <a:r>
              <a:rPr lang="en-US" dirty="0"/>
              <a:t>Proxy Activity Statement KEI</a:t>
            </a:r>
          </a:p>
        </p:txBody>
      </p:sp>
      <p:sp>
        <p:nvSpPr>
          <p:cNvPr id="5" name="Marcador de número de diapositiva 4"/>
          <p:cNvSpPr>
            <a:spLocks noGrp="1"/>
          </p:cNvSpPr>
          <p:nvPr>
            <p:ph type="sldNum" sz="quarter" idx="12"/>
          </p:nvPr>
        </p:nvSpPr>
        <p:spPr/>
        <p:txBody>
          <a:bodyPr/>
          <a:lstStyle/>
          <a:p>
            <a:pPr>
              <a:defRPr/>
            </a:pPr>
            <a:fld id="{5D74AC02-7534-425D-9D68-BB86A7E0F91B}" type="slidenum">
              <a:rPr lang="en-US" smtClean="0"/>
              <a:pPr>
                <a:defRPr/>
              </a:pPr>
              <a:t>17</a:t>
            </a:fld>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981200" y="2286000"/>
            <a:ext cx="5727700" cy="4295775"/>
          </a:xfrm>
          <a:prstGeom prst="rect">
            <a:avLst/>
          </a:prstGeom>
        </p:spPr>
      </p:pic>
    </p:spTree>
    <p:extLst>
      <p:ext uri="{BB962C8B-B14F-4D97-AF65-F5344CB8AC3E}">
        <p14:creationId xmlns:p14="http://schemas.microsoft.com/office/powerpoint/2010/main" xmlns="" val="17814013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90600" y="533400"/>
            <a:ext cx="7696200" cy="978800"/>
          </a:xfrm>
        </p:spPr>
        <p:txBody>
          <a:bodyPr/>
          <a:lstStyle/>
          <a:p>
            <a:r>
              <a:rPr lang="en-US" dirty="0"/>
              <a:t>Corpus Analysis-Exelon</a:t>
            </a:r>
            <a:br>
              <a:rPr lang="en-US" dirty="0"/>
            </a:br>
            <a:r>
              <a:rPr lang="en-US" dirty="0"/>
              <a:t>Word Cloud</a:t>
            </a:r>
          </a:p>
        </p:txBody>
      </p:sp>
      <p:sp>
        <p:nvSpPr>
          <p:cNvPr id="3" name="Marcador de contenido 2"/>
          <p:cNvSpPr>
            <a:spLocks noGrp="1"/>
          </p:cNvSpPr>
          <p:nvPr>
            <p:ph sz="half" idx="1"/>
          </p:nvPr>
        </p:nvSpPr>
        <p:spPr>
          <a:xfrm>
            <a:off x="990600" y="1752600"/>
            <a:ext cx="7696200" cy="4492625"/>
          </a:xfrm>
        </p:spPr>
        <p:txBody>
          <a:bodyPr/>
          <a:lstStyle/>
          <a:p>
            <a:r>
              <a:rPr lang="en-US" dirty="0"/>
              <a:t>Exceptional KEI</a:t>
            </a:r>
          </a:p>
        </p:txBody>
      </p:sp>
      <p:sp>
        <p:nvSpPr>
          <p:cNvPr id="5" name="Marcador de número de diapositiva 4"/>
          <p:cNvSpPr>
            <a:spLocks noGrp="1"/>
          </p:cNvSpPr>
          <p:nvPr>
            <p:ph type="sldNum" sz="quarter" idx="12"/>
          </p:nvPr>
        </p:nvSpPr>
        <p:spPr/>
        <p:txBody>
          <a:bodyPr/>
          <a:lstStyle/>
          <a:p>
            <a:pPr>
              <a:defRPr/>
            </a:pPr>
            <a:fld id="{5D74AC02-7534-425D-9D68-BB86A7E0F91B}" type="slidenum">
              <a:rPr lang="en-US" smtClean="0"/>
              <a:pPr>
                <a:defRPr/>
              </a:pPr>
              <a:t>18</a:t>
            </a:fld>
            <a:endParaRPr lang="en-US"/>
          </a:p>
        </p:txBody>
      </p:sp>
      <p:pic>
        <p:nvPicPr>
          <p:cNvPr id="4" name="Imagen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095500" y="2370825"/>
            <a:ext cx="5486400" cy="4114800"/>
          </a:xfrm>
          <a:prstGeom prst="rect">
            <a:avLst/>
          </a:prstGeom>
        </p:spPr>
      </p:pic>
    </p:spTree>
    <p:extLst>
      <p:ext uri="{BB962C8B-B14F-4D97-AF65-F5344CB8AC3E}">
        <p14:creationId xmlns:p14="http://schemas.microsoft.com/office/powerpoint/2010/main" xmlns="" val="641180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Conclusions</a:t>
            </a:r>
          </a:p>
        </p:txBody>
      </p:sp>
      <p:sp>
        <p:nvSpPr>
          <p:cNvPr id="3" name="Marcador de contenido 2"/>
          <p:cNvSpPr>
            <a:spLocks noGrp="1"/>
          </p:cNvSpPr>
          <p:nvPr>
            <p:ph sz="half" idx="1"/>
          </p:nvPr>
        </p:nvSpPr>
        <p:spPr>
          <a:xfrm>
            <a:off x="990600" y="1828800"/>
            <a:ext cx="7696200" cy="4416425"/>
          </a:xfrm>
        </p:spPr>
        <p:txBody>
          <a:bodyPr/>
          <a:lstStyle/>
          <a:p>
            <a:r>
              <a:rPr lang="en-US" sz="1800" dirty="0"/>
              <a:t>In 2009, there was a fluctuation of stock price due </a:t>
            </a:r>
            <a:r>
              <a:rPr lang="en-US" sz="1800" dirty="0" smtClean="0"/>
              <a:t>to </a:t>
            </a:r>
            <a:r>
              <a:rPr lang="en-US" sz="1800" dirty="0"/>
              <a:t>change of guard </a:t>
            </a:r>
            <a:r>
              <a:rPr lang="en-US" sz="1800" dirty="0" smtClean="0"/>
              <a:t>to a </a:t>
            </a:r>
            <a:r>
              <a:rPr lang="en-US" sz="1800" smtClean="0"/>
              <a:t>new CEO, </a:t>
            </a:r>
            <a:r>
              <a:rPr lang="en-US" sz="1800" dirty="0"/>
              <a:t>which again </a:t>
            </a:r>
            <a:r>
              <a:rPr lang="en-US" sz="1800" dirty="0" smtClean="0"/>
              <a:t>restored </a:t>
            </a:r>
            <a:r>
              <a:rPr lang="en-US" sz="1800" dirty="0"/>
              <a:t>to normal after the appointment</a:t>
            </a:r>
            <a:r>
              <a:rPr lang="en-US" sz="1800" dirty="0" smtClean="0"/>
              <a:t>.</a:t>
            </a:r>
          </a:p>
          <a:p>
            <a:r>
              <a:rPr lang="en-US" sz="1800" dirty="0" smtClean="0"/>
              <a:t>The </a:t>
            </a:r>
            <a:r>
              <a:rPr lang="en-US" sz="1800" dirty="0"/>
              <a:t>most frequent words are meet, vote, annual, director. These words describe the main purpose of the DEF 14A form. </a:t>
            </a:r>
          </a:p>
          <a:p>
            <a:r>
              <a:rPr lang="en-US" sz="1800" dirty="0"/>
              <a:t>Some less frequent words such as retirement and combine are due to certain events happening at Exelon which were a new retirement plan which was announced in 2003 and the merger with the company with PSG in 2006.</a:t>
            </a:r>
          </a:p>
          <a:p>
            <a:r>
              <a:rPr lang="en-US" sz="1800" dirty="0"/>
              <a:t>Analyzing the Q&amp;A from 2001-2016 it has been determined that this section has a very similar content and same format.</a:t>
            </a:r>
          </a:p>
          <a:p>
            <a:endParaRPr lang="en-US" sz="1800" dirty="0"/>
          </a:p>
          <a:p>
            <a:pPr marL="0" indent="0">
              <a:buNone/>
            </a:pPr>
            <a:endParaRPr lang="en-US" sz="1800" dirty="0"/>
          </a:p>
        </p:txBody>
      </p:sp>
      <p:sp>
        <p:nvSpPr>
          <p:cNvPr id="5" name="Marcador de número de diapositiva 4"/>
          <p:cNvSpPr>
            <a:spLocks noGrp="1"/>
          </p:cNvSpPr>
          <p:nvPr>
            <p:ph type="sldNum" sz="quarter" idx="12"/>
          </p:nvPr>
        </p:nvSpPr>
        <p:spPr/>
        <p:txBody>
          <a:bodyPr/>
          <a:lstStyle/>
          <a:p>
            <a:pPr>
              <a:defRPr/>
            </a:pPr>
            <a:fld id="{5D74AC02-7534-425D-9D68-BB86A7E0F91B}" type="slidenum">
              <a:rPr lang="en-US" smtClean="0"/>
              <a:pPr>
                <a:defRPr/>
              </a:pPr>
              <a:t>19</a:t>
            </a:fld>
            <a:endParaRPr lang="en-US"/>
          </a:p>
        </p:txBody>
      </p:sp>
    </p:spTree>
    <p:extLst>
      <p:ext uri="{BB962C8B-B14F-4D97-AF65-F5344CB8AC3E}">
        <p14:creationId xmlns:p14="http://schemas.microsoft.com/office/powerpoint/2010/main" xmlns="" val="948728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sz="3200" dirty="0" smtClean="0"/>
              <a:t>Agenda</a:t>
            </a:r>
            <a:endParaRPr lang="en-GB" sz="32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2342415716"/>
              </p:ext>
            </p:extLst>
          </p:nvPr>
        </p:nvGraphicFramePr>
        <p:xfrm>
          <a:off x="990600" y="1828801"/>
          <a:ext cx="7696200" cy="4648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ounded Rectangle 4"/>
          <p:cNvSpPr/>
          <p:nvPr/>
        </p:nvSpPr>
        <p:spPr>
          <a:xfrm>
            <a:off x="1037206" y="5447400"/>
            <a:ext cx="7602988" cy="687602"/>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endParaRPr lang="en-GB" sz="2400" b="1" kern="1200" dirty="0"/>
          </a:p>
        </p:txBody>
      </p:sp>
    </p:spTree>
    <p:extLst>
      <p:ext uri="{BB962C8B-B14F-4D97-AF65-F5344CB8AC3E}">
        <p14:creationId xmlns:p14="http://schemas.microsoft.com/office/powerpoint/2010/main" xmlns="" val="226909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Introduction</a:t>
            </a:r>
            <a:endParaRPr lang="en-US" sz="3200" dirty="0"/>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xmlns="" val="3283854461"/>
              </p:ext>
            </p:extLst>
          </p:nvPr>
        </p:nvGraphicFramePr>
        <p:xfrm>
          <a:off x="990600" y="1828800"/>
          <a:ext cx="78486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pPr>
              <a:defRPr/>
            </a:pPr>
            <a:endParaRPr lang="en-US" dirty="0" smtClean="0"/>
          </a:p>
          <a:p>
            <a:pPr>
              <a:defRPr/>
            </a:pPr>
            <a:fld id="{5D74AC02-7534-425D-9D68-BB86A7E0F91B}" type="slidenum">
              <a:rPr lang="en-US" smtClean="0"/>
              <a:pPr>
                <a:defRPr/>
              </a:pPr>
              <a:t>3</a:t>
            </a:fld>
            <a:endParaRPr lang="en-US" dirty="0"/>
          </a:p>
        </p:txBody>
      </p:sp>
    </p:spTree>
    <p:extLst>
      <p:ext uri="{BB962C8B-B14F-4D97-AF65-F5344CB8AC3E}">
        <p14:creationId xmlns:p14="http://schemas.microsoft.com/office/powerpoint/2010/main" xmlns="" val="963815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9225" y="533400"/>
            <a:ext cx="7696200" cy="1143000"/>
          </a:xfrm>
        </p:spPr>
        <p:txBody>
          <a:bodyPr/>
          <a:lstStyle/>
          <a:p>
            <a:r>
              <a:rPr lang="en-US" sz="3200" dirty="0" smtClean="0"/>
              <a:t>Company Background</a:t>
            </a:r>
            <a:endParaRPr lang="en-US" sz="3200" dirty="0"/>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xmlns="" val="566283026"/>
              </p:ext>
            </p:extLst>
          </p:nvPr>
        </p:nvGraphicFramePr>
        <p:xfrm>
          <a:off x="990600" y="1828801"/>
          <a:ext cx="7848600" cy="152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4</a:t>
            </a:fld>
            <a:endParaRPr lang="en-US" dirty="0"/>
          </a:p>
        </p:txBody>
      </p:sp>
      <p:pic>
        <p:nvPicPr>
          <p:cNvPr id="1026" name="Picture 2"/>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7496175" y="1828800"/>
            <a:ext cx="1419225"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1144411" y="3687169"/>
            <a:ext cx="7618589" cy="13921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1219199" y="5063744"/>
            <a:ext cx="2362201" cy="276999"/>
          </a:xfrm>
          <a:prstGeom prst="rect">
            <a:avLst/>
          </a:prstGeom>
          <a:noFill/>
        </p:spPr>
        <p:txBody>
          <a:bodyPr wrap="square" rtlCol="0">
            <a:spAutoFit/>
          </a:bodyPr>
          <a:lstStyle/>
          <a:p>
            <a:r>
              <a:rPr lang="en-GB" sz="1200" b="1" dirty="0" smtClean="0"/>
              <a:t>FOC-Exelon Electric Generation</a:t>
            </a:r>
            <a:endParaRPr lang="en-GB" sz="1200" b="1" dirty="0"/>
          </a:p>
        </p:txBody>
      </p:sp>
      <p:sp>
        <p:nvSpPr>
          <p:cNvPr id="9" name="TextBox 8"/>
          <p:cNvSpPr txBox="1"/>
          <p:nvPr/>
        </p:nvSpPr>
        <p:spPr>
          <a:xfrm>
            <a:off x="4101302" y="5050394"/>
            <a:ext cx="1600200" cy="276999"/>
          </a:xfrm>
          <a:prstGeom prst="rect">
            <a:avLst/>
          </a:prstGeom>
          <a:noFill/>
        </p:spPr>
        <p:txBody>
          <a:bodyPr wrap="square" rtlCol="0">
            <a:spAutoFit/>
          </a:bodyPr>
          <a:lstStyle/>
          <a:p>
            <a:r>
              <a:rPr lang="en-GB" sz="1200" b="1" dirty="0" smtClean="0"/>
              <a:t>FOC-Constellation</a:t>
            </a:r>
            <a:endParaRPr lang="en-GB" sz="1200" b="1" dirty="0"/>
          </a:p>
        </p:txBody>
      </p:sp>
      <p:sp>
        <p:nvSpPr>
          <p:cNvPr id="10" name="TextBox 9"/>
          <p:cNvSpPr txBox="1"/>
          <p:nvPr/>
        </p:nvSpPr>
        <p:spPr>
          <a:xfrm>
            <a:off x="6391275" y="5029200"/>
            <a:ext cx="2209800" cy="276999"/>
          </a:xfrm>
          <a:prstGeom prst="rect">
            <a:avLst/>
          </a:prstGeom>
          <a:noFill/>
        </p:spPr>
        <p:txBody>
          <a:bodyPr wrap="square" rtlCol="0">
            <a:spAutoFit/>
          </a:bodyPr>
          <a:lstStyle/>
          <a:p>
            <a:r>
              <a:rPr lang="en-GB" sz="1200" b="1" dirty="0" smtClean="0"/>
              <a:t>FOC-BGE, </a:t>
            </a:r>
            <a:r>
              <a:rPr lang="en-GB" sz="1200" b="1" dirty="0" err="1" smtClean="0"/>
              <a:t>ComEd</a:t>
            </a:r>
            <a:r>
              <a:rPr lang="en-GB" sz="1200" b="1" dirty="0" smtClean="0"/>
              <a:t>, PECO</a:t>
            </a:r>
            <a:endParaRPr lang="en-GB" sz="1200" b="1" dirty="0"/>
          </a:p>
        </p:txBody>
      </p:sp>
      <p:sp>
        <p:nvSpPr>
          <p:cNvPr id="4" name="TextBox 3"/>
          <p:cNvSpPr txBox="1"/>
          <p:nvPr/>
        </p:nvSpPr>
        <p:spPr>
          <a:xfrm>
            <a:off x="1116005" y="5396805"/>
            <a:ext cx="7570795" cy="1384995"/>
          </a:xfrm>
          <a:prstGeom prst="rect">
            <a:avLst/>
          </a:prstGeom>
          <a:noFill/>
        </p:spPr>
        <p:txBody>
          <a:bodyPr wrap="square" rtlCol="0">
            <a:spAutoFit/>
          </a:bodyPr>
          <a:lstStyle/>
          <a:p>
            <a:pPr marL="171450" indent="-171450" algn="l">
              <a:buFont typeface="Arial" pitchFamily="34" charset="0"/>
              <a:buChar char="•"/>
            </a:pPr>
            <a:r>
              <a:rPr lang="en-GB" sz="1200" b="1" dirty="0" smtClean="0">
                <a:latin typeface="+mn-lt"/>
              </a:rPr>
              <a:t>Number 1</a:t>
            </a:r>
            <a:r>
              <a:rPr lang="en-GB" sz="1200" dirty="0" smtClean="0">
                <a:latin typeface="+mn-lt"/>
              </a:rPr>
              <a:t> </a:t>
            </a:r>
            <a:r>
              <a:rPr lang="en-GB" sz="1200" dirty="0">
                <a:latin typeface="+mn-lt"/>
              </a:rPr>
              <a:t>utility company on the FORTUNE 500 (</a:t>
            </a:r>
            <a:r>
              <a:rPr lang="en-GB" sz="1200" b="1" dirty="0">
                <a:latin typeface="+mn-lt"/>
              </a:rPr>
              <a:t>#</a:t>
            </a:r>
            <a:r>
              <a:rPr lang="en-GB" sz="1200" b="1" dirty="0" smtClean="0">
                <a:latin typeface="+mn-lt"/>
              </a:rPr>
              <a:t>119 –Overall rank</a:t>
            </a:r>
            <a:r>
              <a:rPr lang="en-GB" sz="1200" dirty="0" smtClean="0">
                <a:latin typeface="+mn-lt"/>
              </a:rPr>
              <a:t>)</a:t>
            </a:r>
          </a:p>
          <a:p>
            <a:pPr marL="171450" indent="-171450" algn="l">
              <a:buFont typeface="Arial" pitchFamily="34" charset="0"/>
              <a:buChar char="•"/>
            </a:pPr>
            <a:r>
              <a:rPr lang="en-GB" sz="1200" b="1" dirty="0" smtClean="0">
                <a:latin typeface="+mn-lt"/>
              </a:rPr>
              <a:t>America's </a:t>
            </a:r>
            <a:r>
              <a:rPr lang="en-GB" sz="1200" b="1" dirty="0">
                <a:latin typeface="+mn-lt"/>
              </a:rPr>
              <a:t>#1</a:t>
            </a:r>
            <a:r>
              <a:rPr lang="en-GB" sz="1200" dirty="0">
                <a:latin typeface="+mn-lt"/>
              </a:rPr>
              <a:t> zero-carbon nuclear energy provider</a:t>
            </a:r>
          </a:p>
          <a:p>
            <a:pPr marL="171450" indent="-171450" algn="l">
              <a:buFont typeface="Arial" pitchFamily="34" charset="0"/>
              <a:buChar char="•"/>
            </a:pPr>
            <a:r>
              <a:rPr lang="en-GB" sz="1200" dirty="0" smtClean="0">
                <a:latin typeface="+mn-lt"/>
              </a:rPr>
              <a:t>Business </a:t>
            </a:r>
            <a:r>
              <a:rPr lang="en-GB" sz="1200" dirty="0">
                <a:latin typeface="+mn-lt"/>
              </a:rPr>
              <a:t>in </a:t>
            </a:r>
            <a:r>
              <a:rPr lang="en-GB" sz="1200" b="1" dirty="0">
                <a:latin typeface="+mn-lt"/>
              </a:rPr>
              <a:t>48 </a:t>
            </a:r>
            <a:r>
              <a:rPr lang="en-GB" sz="1200" b="1" dirty="0" smtClean="0">
                <a:latin typeface="+mn-lt"/>
              </a:rPr>
              <a:t>states</a:t>
            </a:r>
            <a:r>
              <a:rPr lang="en-GB" sz="1200" dirty="0" smtClean="0">
                <a:latin typeface="+mn-lt"/>
              </a:rPr>
              <a:t> in US and Canada</a:t>
            </a:r>
          </a:p>
          <a:p>
            <a:pPr marL="171450" indent="-171450" algn="l">
              <a:buFont typeface="Arial" pitchFamily="34" charset="0"/>
              <a:buChar char="•"/>
            </a:pPr>
            <a:r>
              <a:rPr lang="en-GB" sz="1200" dirty="0" smtClean="0">
                <a:latin typeface="+mn-lt"/>
              </a:rPr>
              <a:t>Revenues </a:t>
            </a:r>
            <a:r>
              <a:rPr lang="en-GB" sz="1200" b="1" dirty="0">
                <a:latin typeface="+mn-lt"/>
              </a:rPr>
              <a:t>of $34.5 </a:t>
            </a:r>
            <a:r>
              <a:rPr lang="en-GB" sz="1200" b="1" dirty="0" smtClean="0">
                <a:latin typeface="+mn-lt"/>
              </a:rPr>
              <a:t>billion</a:t>
            </a:r>
            <a:r>
              <a:rPr lang="en-GB" sz="1200" dirty="0" smtClean="0">
                <a:latin typeface="+mn-lt"/>
              </a:rPr>
              <a:t> in the year </a:t>
            </a:r>
            <a:r>
              <a:rPr lang="en-GB" sz="1200" b="1" dirty="0" smtClean="0">
                <a:latin typeface="+mn-lt"/>
              </a:rPr>
              <a:t>2015</a:t>
            </a:r>
          </a:p>
          <a:p>
            <a:pPr marL="171450" indent="-171450" algn="l">
              <a:buFont typeface="Arial" pitchFamily="34" charset="0"/>
              <a:buChar char="•"/>
            </a:pPr>
            <a:r>
              <a:rPr lang="en-GB" sz="1200" b="1" dirty="0" smtClean="0">
                <a:latin typeface="+mn-lt"/>
              </a:rPr>
              <a:t>32,700 MW</a:t>
            </a:r>
            <a:r>
              <a:rPr lang="en-GB" sz="1200" dirty="0" smtClean="0">
                <a:latin typeface="+mn-lt"/>
              </a:rPr>
              <a:t> </a:t>
            </a:r>
            <a:r>
              <a:rPr lang="en-GB" sz="1200" dirty="0">
                <a:latin typeface="+mn-lt"/>
              </a:rPr>
              <a:t>of total owned power generated by Exelon in </a:t>
            </a:r>
            <a:r>
              <a:rPr lang="en-GB" sz="1200" b="1" dirty="0" smtClean="0">
                <a:latin typeface="+mn-lt"/>
              </a:rPr>
              <a:t>2015</a:t>
            </a:r>
          </a:p>
          <a:p>
            <a:pPr marL="171450" lvl="0" indent="-171450" algn="l">
              <a:buFont typeface="Arial" pitchFamily="34" charset="0"/>
              <a:buChar char="•"/>
            </a:pPr>
            <a:r>
              <a:rPr lang="en-GB" sz="1200" b="1" dirty="0">
                <a:latin typeface="+mn-lt"/>
              </a:rPr>
              <a:t>10 million</a:t>
            </a:r>
            <a:r>
              <a:rPr lang="en-GB" sz="1200" dirty="0">
                <a:latin typeface="+mn-lt"/>
              </a:rPr>
              <a:t> Exelon electric and natural gas customers </a:t>
            </a:r>
            <a:r>
              <a:rPr lang="en-GB" sz="1200" b="1" dirty="0">
                <a:latin typeface="+mn-lt"/>
              </a:rPr>
              <a:t>served by the six​​ </a:t>
            </a:r>
            <a:r>
              <a:rPr lang="en-GB" sz="1200" b="1" dirty="0" smtClean="0">
                <a:latin typeface="+mn-lt"/>
              </a:rPr>
              <a:t>utilities</a:t>
            </a:r>
          </a:p>
          <a:p>
            <a:pPr marL="171450" indent="-171450" algn="l">
              <a:buFont typeface="Arial" pitchFamily="34" charset="0"/>
              <a:buChar char="•"/>
            </a:pPr>
            <a:r>
              <a:rPr lang="en-GB" sz="1200" dirty="0">
                <a:latin typeface="+mn-lt"/>
              </a:rPr>
              <a:t>Employ approximately </a:t>
            </a:r>
            <a:r>
              <a:rPr lang="en-GB" sz="1200" b="1" dirty="0">
                <a:latin typeface="+mn-lt"/>
              </a:rPr>
              <a:t>34,000</a:t>
            </a:r>
            <a:r>
              <a:rPr lang="en-GB" sz="1200" dirty="0">
                <a:latin typeface="+mn-lt"/>
              </a:rPr>
              <a:t> </a:t>
            </a:r>
            <a:r>
              <a:rPr lang="en-GB" sz="1200" dirty="0" smtClean="0">
                <a:latin typeface="+mn-lt"/>
              </a:rPr>
              <a:t>associates</a:t>
            </a:r>
            <a:endParaRPr lang="en-GB" sz="1200" dirty="0">
              <a:latin typeface="+mn-lt"/>
            </a:endParaRPr>
          </a:p>
        </p:txBody>
      </p:sp>
    </p:spTree>
    <p:extLst>
      <p:ext uri="{BB962C8B-B14F-4D97-AF65-F5344CB8AC3E}">
        <p14:creationId xmlns:p14="http://schemas.microsoft.com/office/powerpoint/2010/main" xmlns="" val="1652636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Analysis Approach</a:t>
            </a:r>
            <a:endParaRPr lang="en-US" sz="3200" dirty="0"/>
          </a:p>
        </p:txBody>
      </p:sp>
      <p:sp>
        <p:nvSpPr>
          <p:cNvPr id="3" name="Content Placeholder 2"/>
          <p:cNvSpPr>
            <a:spLocks noGrp="1"/>
          </p:cNvSpPr>
          <p:nvPr>
            <p:ph sz="half" idx="1"/>
          </p:nvPr>
        </p:nvSpPr>
        <p:spPr>
          <a:xfrm>
            <a:off x="990600" y="1828800"/>
            <a:ext cx="7848600" cy="4416425"/>
          </a:xfrm>
        </p:spPr>
        <p:txBody>
          <a:bodyPr/>
          <a:lstStyle/>
          <a:p>
            <a:pPr marL="342900" indent="-285750"/>
            <a:r>
              <a:rPr lang="en-US" sz="1800" dirty="0" smtClean="0"/>
              <a:t>Download DEF 14 forms of Exelon </a:t>
            </a:r>
            <a:r>
              <a:rPr lang="en-US" sz="1800" dirty="0"/>
              <a:t>Corporation from </a:t>
            </a:r>
            <a:r>
              <a:rPr lang="en-US" sz="1800" dirty="0">
                <a:hlinkClick r:id="rId3"/>
              </a:rPr>
              <a:t>https://www.sec.gov</a:t>
            </a:r>
            <a:r>
              <a:rPr lang="en-US" sz="1800" dirty="0" smtClean="0">
                <a:hlinkClick r:id="rId3"/>
              </a:rPr>
              <a:t>/</a:t>
            </a:r>
            <a:r>
              <a:rPr lang="en-US" sz="1800" dirty="0" smtClean="0"/>
              <a:t> and used that as an input in R code</a:t>
            </a:r>
          </a:p>
          <a:p>
            <a:pPr marL="742950" lvl="1"/>
            <a:r>
              <a:rPr lang="en-US" sz="1400" dirty="0" smtClean="0"/>
              <a:t>Years considered for analysis – 2000 to 2016 (There is no DEF 14 form in 2005)</a:t>
            </a:r>
          </a:p>
          <a:p>
            <a:pPr marL="342900" indent="-285750"/>
            <a:r>
              <a:rPr lang="en-US" sz="1800" dirty="0" smtClean="0"/>
              <a:t>Developed R code to read the Summary Compensation table from the DEF filing report and export the data to a “.csv” file</a:t>
            </a:r>
          </a:p>
          <a:p>
            <a:pPr marL="342900" indent="-285750"/>
            <a:r>
              <a:rPr lang="en-US" sz="1800" dirty="0"/>
              <a:t>Developed R code to </a:t>
            </a:r>
            <a:r>
              <a:rPr lang="en-US" sz="1800" dirty="0" smtClean="0"/>
              <a:t>read Q &amp; A section and create a Term Document Matrix (TDM)</a:t>
            </a:r>
          </a:p>
          <a:p>
            <a:pPr marL="342900" indent="-285750"/>
            <a:r>
              <a:rPr lang="en-US" sz="1800" dirty="0" smtClean="0"/>
              <a:t>Analyze the trend of the CEO Salary, Option Awards, and Stock Awards in excel file</a:t>
            </a:r>
          </a:p>
          <a:p>
            <a:pPr marL="342900" indent="-285750"/>
            <a:r>
              <a:rPr lang="en-US" sz="1800" dirty="0" smtClean="0"/>
              <a:t>Find stock trading activity changes before and after 10 days from the date of DEF filing(source - </a:t>
            </a:r>
            <a:r>
              <a:rPr lang="en-US" sz="1800" u="sng" dirty="0" smtClean="0">
                <a:solidFill>
                  <a:srgbClr val="FF0000"/>
                </a:solidFill>
              </a:rPr>
              <a:t>http</a:t>
            </a:r>
            <a:r>
              <a:rPr lang="en-US" sz="1800" u="sng" dirty="0">
                <a:solidFill>
                  <a:srgbClr val="FF0000"/>
                </a:solidFill>
              </a:rPr>
              <a:t>://finance.yahoo.com</a:t>
            </a:r>
            <a:r>
              <a:rPr lang="en-US" sz="1800" dirty="0" smtClean="0"/>
              <a:t>)</a:t>
            </a:r>
          </a:p>
          <a:p>
            <a:pPr marL="342900" indent="-285750"/>
            <a:r>
              <a:rPr lang="en-US" sz="1800" dirty="0" smtClean="0"/>
              <a:t>Analyze Q&amp;A Term Document Matrix : patterns and tendencies</a:t>
            </a:r>
          </a:p>
          <a:p>
            <a:pPr marL="342900" indent="-285750"/>
            <a:r>
              <a:rPr lang="en-US" sz="1800" dirty="0" smtClean="0"/>
              <a:t>Identify KEIs</a:t>
            </a:r>
          </a:p>
          <a:p>
            <a:pPr marL="342900" indent="-285750"/>
            <a:r>
              <a:rPr lang="en-US" sz="1800" dirty="0" smtClean="0"/>
              <a:t>Conclusions</a:t>
            </a:r>
          </a:p>
          <a:p>
            <a:pPr marL="342900" indent="-285750">
              <a:buNone/>
            </a:pPr>
            <a:endParaRPr lang="en-US" sz="1400" dirty="0" smtClean="0"/>
          </a:p>
          <a:p>
            <a:pPr marL="342900" indent="-285750"/>
            <a:endParaRPr lang="en-US" sz="1400" dirty="0" smtClean="0"/>
          </a:p>
          <a:p>
            <a:pPr marL="342900" indent="-285750"/>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5</a:t>
            </a:fld>
            <a:endParaRPr lang="en-US"/>
          </a:p>
        </p:txBody>
      </p:sp>
    </p:spTree>
    <p:extLst>
      <p:ext uri="{BB962C8B-B14F-4D97-AF65-F5344CB8AC3E}">
        <p14:creationId xmlns:p14="http://schemas.microsoft.com/office/powerpoint/2010/main" xmlns="" val="10541141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Findings-Change in CEO</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buNone/>
            </a:pPr>
            <a:endParaRPr lang="en-US" sz="1400" dirty="0" smtClean="0"/>
          </a:p>
          <a:p>
            <a:pPr marL="342900" indent="-285750"/>
            <a:endParaRPr lang="en-US" sz="1400" dirty="0" smtClean="0"/>
          </a:p>
          <a:p>
            <a:pPr marL="342900" indent="-285750"/>
            <a:endParaRPr lang="es-ES" sz="1400" dirty="0" smtClean="0"/>
          </a:p>
          <a:p>
            <a:pPr marL="342900" indent="-285750"/>
            <a:endParaRPr lang="es-ES" sz="1400" dirty="0" smtClean="0"/>
          </a:p>
          <a:p>
            <a:pPr marL="342900" indent="-285750"/>
            <a:endParaRPr lang="es-ES" sz="1400" dirty="0" smtClean="0"/>
          </a:p>
          <a:p>
            <a:pPr marL="342900" indent="-285750"/>
            <a:endParaRPr lang="es-ES" sz="1400" dirty="0" smtClean="0"/>
          </a:p>
          <a:p>
            <a:pPr marL="342900" indent="-285750"/>
            <a:endParaRPr lang="es-ES" sz="1400" dirty="0" smtClean="0"/>
          </a:p>
          <a:p>
            <a:pPr marL="342900" indent="-285750"/>
            <a:endParaRPr lang="es-ES" sz="1400" dirty="0" smtClean="0"/>
          </a:p>
          <a:p>
            <a:pPr marL="342900" indent="-285750"/>
            <a:endParaRPr lang="es-ES" sz="1400" dirty="0" smtClean="0"/>
          </a:p>
          <a:p>
            <a:pPr marL="342900" indent="-285750"/>
            <a:endParaRPr lang="es-ES" sz="1400" dirty="0" smtClean="0"/>
          </a:p>
          <a:p>
            <a:pPr marL="342900" indent="-285750"/>
            <a:endParaRPr lang="es-ES" sz="1400" dirty="0" smtClean="0"/>
          </a:p>
          <a:p>
            <a:pPr marL="342900" indent="-285750"/>
            <a:endParaRPr lang="es-ES" sz="1000" dirty="0"/>
          </a:p>
          <a:p>
            <a:pPr marL="342900" indent="-285750"/>
            <a:r>
              <a:rPr lang="en-US" sz="1800" b="1" dirty="0" smtClean="0"/>
              <a:t>Key date: 19/03/2009 </a:t>
            </a:r>
            <a:r>
              <a:rPr lang="en-US" sz="1800" dirty="0" smtClean="0"/>
              <a:t>(publication of the DEF </a:t>
            </a:r>
            <a:r>
              <a:rPr lang="en-US" sz="1800" dirty="0" smtClean="0"/>
              <a:t>14)</a:t>
            </a:r>
            <a:endParaRPr lang="en-US" sz="32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6</a:t>
            </a:fld>
            <a:endParaRPr lang="en-US"/>
          </a:p>
        </p:txBody>
      </p:sp>
      <p:graphicFrame>
        <p:nvGraphicFramePr>
          <p:cNvPr id="6" name="5 Tabla"/>
          <p:cNvGraphicFramePr>
            <a:graphicFrameLocks noGrp="1"/>
          </p:cNvGraphicFramePr>
          <p:nvPr>
            <p:extLst>
              <p:ext uri="{D42A27DB-BD31-4B8C-83A1-F6EECF244321}">
                <p14:modId xmlns:p14="http://schemas.microsoft.com/office/powerpoint/2010/main" xmlns="" val="789934328"/>
              </p:ext>
            </p:extLst>
          </p:nvPr>
        </p:nvGraphicFramePr>
        <p:xfrm>
          <a:off x="1066800" y="2133600"/>
          <a:ext cx="7696200" cy="2468880"/>
        </p:xfrm>
        <a:graphic>
          <a:graphicData uri="http://schemas.openxmlformats.org/drawingml/2006/table">
            <a:tbl>
              <a:tblPr firstRow="1" bandRow="1">
                <a:tableStyleId>{5C22544A-7EE6-4342-B048-85BDC9FD1C3A}</a:tableStyleId>
              </a:tblPr>
              <a:tblGrid>
                <a:gridCol w="1924050">
                  <a:extLst>
                    <a:ext uri="{9D8B030D-6E8A-4147-A177-3AD203B41FA5}">
                      <a16:colId xmlns:a16="http://schemas.microsoft.com/office/drawing/2014/main" xmlns="" val="20000"/>
                    </a:ext>
                  </a:extLst>
                </a:gridCol>
                <a:gridCol w="1924050">
                  <a:extLst>
                    <a:ext uri="{9D8B030D-6E8A-4147-A177-3AD203B41FA5}">
                      <a16:colId xmlns:a16="http://schemas.microsoft.com/office/drawing/2014/main" xmlns="" val="20001"/>
                    </a:ext>
                  </a:extLst>
                </a:gridCol>
                <a:gridCol w="1924050">
                  <a:extLst>
                    <a:ext uri="{9D8B030D-6E8A-4147-A177-3AD203B41FA5}">
                      <a16:colId xmlns:a16="http://schemas.microsoft.com/office/drawing/2014/main" xmlns="" val="20002"/>
                    </a:ext>
                  </a:extLst>
                </a:gridCol>
                <a:gridCol w="1924050">
                  <a:extLst>
                    <a:ext uri="{9D8B030D-6E8A-4147-A177-3AD203B41FA5}">
                      <a16:colId xmlns:a16="http://schemas.microsoft.com/office/drawing/2014/main" xmlns="" val="20003"/>
                    </a:ext>
                  </a:extLst>
                </a:gridCol>
              </a:tblGrid>
              <a:tr h="370840">
                <a:tc>
                  <a:txBody>
                    <a:bodyPr/>
                    <a:lstStyle/>
                    <a:p>
                      <a:r>
                        <a:rPr lang="en-US" noProof="0" dirty="0" smtClean="0"/>
                        <a:t>CEO Name</a:t>
                      </a:r>
                      <a:endParaRPr lang="en-US" noProof="0" dirty="0"/>
                    </a:p>
                  </a:txBody>
                  <a:tcPr/>
                </a:tc>
                <a:tc>
                  <a:txBody>
                    <a:bodyPr/>
                    <a:lstStyle/>
                    <a:p>
                      <a:r>
                        <a:rPr lang="en-US" noProof="0" dirty="0" smtClean="0"/>
                        <a:t>First year as a CEO</a:t>
                      </a:r>
                      <a:endParaRPr lang="en-US" noProof="0" dirty="0"/>
                    </a:p>
                  </a:txBody>
                  <a:tcPr/>
                </a:tc>
                <a:tc>
                  <a:txBody>
                    <a:bodyPr/>
                    <a:lstStyle/>
                    <a:p>
                      <a:r>
                        <a:rPr lang="en-US" noProof="0" smtClean="0"/>
                        <a:t>Last Year as a CEO</a:t>
                      </a:r>
                      <a:endParaRPr lang="en-US" noProof="0"/>
                    </a:p>
                  </a:txBody>
                  <a:tcPr/>
                </a:tc>
                <a:tc>
                  <a:txBody>
                    <a:bodyPr/>
                    <a:lstStyle/>
                    <a:p>
                      <a:r>
                        <a:rPr lang="en-US" noProof="0" smtClean="0"/>
                        <a:t>Previous position</a:t>
                      </a:r>
                      <a:endParaRPr lang="en-US" noProof="0"/>
                    </a:p>
                  </a:txBody>
                  <a:tcPr/>
                </a:tc>
                <a:extLst>
                  <a:ext uri="{0D108BD9-81ED-4DB2-BD59-A6C34878D82A}">
                    <a16:rowId xmlns:a16="http://schemas.microsoft.com/office/drawing/2014/main" xmlns="" val="10000"/>
                  </a:ext>
                </a:extLst>
              </a:tr>
              <a:tr h="370840">
                <a:tc>
                  <a:txBody>
                    <a:bodyPr/>
                    <a:lstStyle/>
                    <a:p>
                      <a:r>
                        <a:rPr lang="en-US" noProof="0" dirty="0" smtClean="0"/>
                        <a:t>Christopher M. Crane</a:t>
                      </a:r>
                      <a:endParaRPr lang="en-US" noProof="0" dirty="0"/>
                    </a:p>
                  </a:txBody>
                  <a:tcPr/>
                </a:tc>
                <a:tc>
                  <a:txBody>
                    <a:bodyPr/>
                    <a:lstStyle/>
                    <a:p>
                      <a:r>
                        <a:rPr lang="es-ES" noProof="0" dirty="0" smtClean="0"/>
                        <a:t>2009</a:t>
                      </a:r>
                      <a:endParaRPr lang="en-US" noProof="0" dirty="0"/>
                    </a:p>
                  </a:txBody>
                  <a:tcPr/>
                </a:tc>
                <a:tc>
                  <a:txBody>
                    <a:bodyPr/>
                    <a:lstStyle/>
                    <a:p>
                      <a:r>
                        <a:rPr lang="es-ES" noProof="0" dirty="0" err="1" smtClean="0"/>
                        <a:t>Current</a:t>
                      </a:r>
                      <a:endParaRPr lang="en-US" noProof="0" dirty="0"/>
                    </a:p>
                  </a:txBody>
                  <a:tcPr/>
                </a:tc>
                <a:tc>
                  <a:txBody>
                    <a:bodyPr/>
                    <a:lstStyle/>
                    <a:p>
                      <a:r>
                        <a:rPr lang="en-US" dirty="0" smtClean="0"/>
                        <a:t>Chief Operating Officer at</a:t>
                      </a:r>
                      <a:r>
                        <a:rPr lang="en-US" baseline="0" dirty="0" smtClean="0"/>
                        <a:t> Excelon</a:t>
                      </a:r>
                      <a:endParaRPr lang="en-US" noProof="0" dirty="0"/>
                    </a:p>
                  </a:txBody>
                  <a:tcPr/>
                </a:tc>
                <a:extLst>
                  <a:ext uri="{0D108BD9-81ED-4DB2-BD59-A6C34878D82A}">
                    <a16:rowId xmlns:a16="http://schemas.microsoft.com/office/drawing/2014/main" xmlns="" val="10001"/>
                  </a:ext>
                </a:extLst>
              </a:tr>
              <a:tr h="370840">
                <a:tc>
                  <a:txBody>
                    <a:bodyPr/>
                    <a:lstStyle/>
                    <a:p>
                      <a:r>
                        <a:rPr lang="en-US" noProof="0" dirty="0" smtClean="0"/>
                        <a:t>John W. Rowe</a:t>
                      </a:r>
                      <a:endParaRPr lang="en-US" noProof="0" dirty="0"/>
                    </a:p>
                  </a:txBody>
                  <a:tcPr/>
                </a:tc>
                <a:tc>
                  <a:txBody>
                    <a:bodyPr/>
                    <a:lstStyle/>
                    <a:p>
                      <a:r>
                        <a:rPr lang="es-ES" noProof="0" dirty="0" smtClean="0"/>
                        <a:t>2000</a:t>
                      </a:r>
                      <a:endParaRPr lang="en-US" noProof="0" dirty="0"/>
                    </a:p>
                  </a:txBody>
                  <a:tcPr/>
                </a:tc>
                <a:tc>
                  <a:txBody>
                    <a:bodyPr/>
                    <a:lstStyle/>
                    <a:p>
                      <a:r>
                        <a:rPr lang="es-ES" noProof="0" dirty="0" smtClean="0"/>
                        <a:t>2009</a:t>
                      </a:r>
                      <a:endParaRPr lang="en-US" noProof="0" dirty="0"/>
                    </a:p>
                  </a:txBody>
                  <a:tcPr/>
                </a:tc>
                <a:tc>
                  <a:txBody>
                    <a:bodyPr/>
                    <a:lstStyle/>
                    <a:p>
                      <a:pPr marL="0" algn="l" defTabSz="914400" rtl="0" eaLnBrk="1" latinLnBrk="0" hangingPunct="1"/>
                      <a:r>
                        <a:rPr lang="es-ES" sz="1800" kern="1200" noProof="0" dirty="0" smtClean="0"/>
                        <a:t>CEO of </a:t>
                      </a:r>
                      <a:r>
                        <a:rPr lang="en-US" sz="1800" kern="1200" noProof="0" dirty="0" smtClean="0"/>
                        <a:t>UnumProvident Corporation</a:t>
                      </a:r>
                      <a:endParaRPr lang="en-US" sz="1800" kern="1200" noProof="0" dirty="0" smtClean="0">
                        <a:solidFill>
                          <a:schemeClr val="dk1"/>
                        </a:solidFill>
                        <a:latin typeface="+mn-lt"/>
                        <a:ea typeface="+mn-ea"/>
                        <a:cs typeface="+mn-cs"/>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1054114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Findings-CEO Salary </a:t>
            </a:r>
            <a:r>
              <a:rPr lang="en-US" sz="3200" dirty="0"/>
              <a:t>T</a:t>
            </a:r>
            <a:r>
              <a:rPr lang="en-US" sz="3200" dirty="0" smtClean="0"/>
              <a:t>rend</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buNone/>
            </a:pPr>
            <a:endParaRPr lang="en-US" sz="1400" dirty="0" smtClean="0"/>
          </a:p>
          <a:p>
            <a:pPr marL="342900" indent="-285750"/>
            <a:endParaRPr lang="en-US" sz="1400" dirty="0" smtClean="0"/>
          </a:p>
          <a:p>
            <a:pPr marL="342900" indent="-285750"/>
            <a:endParaRPr lang="es-ES" sz="1400" dirty="0" smtClean="0"/>
          </a:p>
          <a:p>
            <a:pPr marL="342900" indent="-285750"/>
            <a:endParaRPr lang="es-ES" sz="1400" dirty="0" smtClean="0"/>
          </a:p>
          <a:p>
            <a:pPr marL="342900" indent="-285750"/>
            <a:endParaRPr lang="es-ES" sz="1400" dirty="0" smtClean="0"/>
          </a:p>
          <a:p>
            <a:pPr marL="342900" indent="-285750"/>
            <a:endParaRPr lang="es-ES" sz="1400" dirty="0" smtClean="0"/>
          </a:p>
          <a:p>
            <a:pPr marL="342900" indent="-285750"/>
            <a:endParaRPr lang="es-ES" sz="1400" dirty="0" smtClean="0"/>
          </a:p>
          <a:p>
            <a:pPr marL="342900" indent="-285750"/>
            <a:endParaRPr lang="es-ES" sz="1400" dirty="0" smtClean="0"/>
          </a:p>
          <a:p>
            <a:pPr marL="342900" indent="-285750"/>
            <a:endParaRPr lang="es-ES" sz="1400" dirty="0" smtClean="0"/>
          </a:p>
          <a:p>
            <a:pPr marL="342900" indent="-285750"/>
            <a:endParaRPr lang="es-ES" sz="1400" dirty="0" smtClean="0"/>
          </a:p>
          <a:p>
            <a:pPr marL="342900" indent="-285750"/>
            <a:endParaRPr lang="es-ES" sz="1400" dirty="0" smtClean="0"/>
          </a:p>
          <a:p>
            <a:pPr marL="342900" indent="-285750"/>
            <a:endParaRPr lang="es-ES" sz="1000" dirty="0"/>
          </a:p>
          <a:p>
            <a:pPr marL="342900" indent="-285750"/>
            <a:endParaRPr lang="en-US" sz="1800" dirty="0" smtClean="0"/>
          </a:p>
          <a:p>
            <a:pPr marL="342900" indent="-285750"/>
            <a:endParaRPr lang="en-US" sz="1800" dirty="0"/>
          </a:p>
          <a:p>
            <a:pPr marL="342900" indent="-285750"/>
            <a:r>
              <a:rPr lang="en-US" sz="1800" dirty="0" smtClean="0"/>
              <a:t>New CEO has lower salary than the previous one, due to his lack of experience within this position in Excelon</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7</a:t>
            </a:fld>
            <a:endParaRPr lang="en-US"/>
          </a:p>
        </p:txBody>
      </p:sp>
      <p:pic>
        <p:nvPicPr>
          <p:cNvPr id="2050" name="Picture 2"/>
          <p:cNvPicPr>
            <a:picLocks noChangeAspect="1" noChangeArrowheads="1"/>
          </p:cNvPicPr>
          <p:nvPr/>
        </p:nvPicPr>
        <p:blipFill>
          <a:blip r:embed="rId3" cstate="print"/>
          <a:srcRect/>
          <a:stretch>
            <a:fillRect/>
          </a:stretch>
        </p:blipFill>
        <p:spPr bwMode="auto">
          <a:xfrm>
            <a:off x="1981200" y="1828800"/>
            <a:ext cx="5797985" cy="3505200"/>
          </a:xfrm>
          <a:prstGeom prst="rect">
            <a:avLst/>
          </a:prstGeom>
          <a:noFill/>
          <a:ln w="9525">
            <a:noFill/>
            <a:miter lim="800000"/>
            <a:headEnd/>
            <a:tailEnd/>
          </a:ln>
          <a:effectLst/>
        </p:spPr>
      </p:pic>
      <p:sp>
        <p:nvSpPr>
          <p:cNvPr id="8" name="7 Elipse"/>
          <p:cNvSpPr/>
          <p:nvPr/>
        </p:nvSpPr>
        <p:spPr bwMode="auto">
          <a:xfrm>
            <a:off x="4038600" y="2362200"/>
            <a:ext cx="1066800" cy="1219200"/>
          </a:xfrm>
          <a:prstGeom prst="ellipse">
            <a:avLst/>
          </a:prstGeom>
          <a:noFill/>
          <a:ln w="38100" cap="sq" cmpd="sng" algn="ctr">
            <a:solidFill>
              <a:srgbClr val="002060"/>
            </a:solidFill>
            <a:prstDash val="sysDot"/>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xmlns="" val="10541141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Findings –Stock Price Trend</a:t>
            </a:r>
            <a:endParaRPr lang="en-US" sz="3200" dirty="0"/>
          </a:p>
        </p:txBody>
      </p:sp>
      <p:sp>
        <p:nvSpPr>
          <p:cNvPr id="3" name="Content Placeholder 2"/>
          <p:cNvSpPr>
            <a:spLocks noGrp="1"/>
          </p:cNvSpPr>
          <p:nvPr>
            <p:ph sz="half" idx="1"/>
          </p:nvPr>
        </p:nvSpPr>
        <p:spPr>
          <a:xfrm>
            <a:off x="990600" y="1828800"/>
            <a:ext cx="7848600" cy="4416425"/>
          </a:xfrm>
        </p:spPr>
        <p:txBody>
          <a:bodyPr/>
          <a:lstStyle/>
          <a:p>
            <a:pPr marL="342900" indent="-285750">
              <a:buNone/>
            </a:pPr>
            <a:endParaRPr lang="en-US" sz="1400" dirty="0" smtClean="0"/>
          </a:p>
          <a:p>
            <a:pPr marL="342900" indent="-285750"/>
            <a:endParaRPr lang="en-US" sz="1400" dirty="0" smtClean="0"/>
          </a:p>
          <a:p>
            <a:pPr marL="342900" indent="-285750"/>
            <a:endParaRPr lang="es-ES" sz="1400" dirty="0" smtClean="0"/>
          </a:p>
          <a:p>
            <a:pPr marL="342900" indent="-285750"/>
            <a:endParaRPr lang="es-ES" sz="1400" dirty="0" smtClean="0"/>
          </a:p>
          <a:p>
            <a:pPr marL="342900" indent="-285750"/>
            <a:endParaRPr lang="es-ES" sz="1400" dirty="0" smtClean="0"/>
          </a:p>
          <a:p>
            <a:pPr marL="342900" indent="-285750"/>
            <a:endParaRPr lang="es-ES" sz="1400" dirty="0" smtClean="0"/>
          </a:p>
          <a:p>
            <a:pPr marL="342900" indent="-285750"/>
            <a:endParaRPr lang="es-ES" sz="1400" dirty="0" smtClean="0"/>
          </a:p>
          <a:p>
            <a:pPr marL="342900" indent="-285750"/>
            <a:endParaRPr lang="es-ES" sz="1400" dirty="0" smtClean="0"/>
          </a:p>
          <a:p>
            <a:pPr marL="342900" indent="-285750"/>
            <a:endParaRPr lang="es-ES" sz="1400" dirty="0" smtClean="0"/>
          </a:p>
          <a:p>
            <a:pPr marL="342900" indent="-285750"/>
            <a:endParaRPr lang="es-ES" sz="1400" dirty="0" smtClean="0"/>
          </a:p>
          <a:p>
            <a:pPr marL="342900" indent="-285750"/>
            <a:endParaRPr lang="es-ES" sz="1400" dirty="0" smtClean="0"/>
          </a:p>
          <a:p>
            <a:pPr marL="342900" indent="-285750"/>
            <a:endParaRPr lang="es-ES" sz="1000" dirty="0"/>
          </a:p>
          <a:p>
            <a:pPr marL="342900" indent="-285750"/>
            <a:endParaRPr lang="en-US" sz="1800" dirty="0" smtClean="0"/>
          </a:p>
          <a:p>
            <a:pPr marL="342900" indent="-285750"/>
            <a:r>
              <a:rPr lang="en-US" sz="1800" dirty="0" smtClean="0"/>
              <a:t>In 2009, due to the expectation and uncertainty of the election of a new CEO, the stock price fell in the days before to the publication</a:t>
            </a:r>
          </a:p>
          <a:p>
            <a:pPr marL="342900" indent="-285750"/>
            <a:r>
              <a:rPr lang="en-US" sz="1800" dirty="0" smtClean="0"/>
              <a:t>The following days the price rose again as a reflection of the stakeholders' trust in the new CEO.</a:t>
            </a:r>
            <a:endParaRPr lang="en-US" sz="3200" dirty="0" smtClean="0"/>
          </a:p>
        </p:txBody>
      </p:sp>
      <p:sp>
        <p:nvSpPr>
          <p:cNvPr id="5" name="Slide Number Placeholder 4"/>
          <p:cNvSpPr>
            <a:spLocks noGrp="1"/>
          </p:cNvSpPr>
          <p:nvPr>
            <p:ph type="sldNum" sz="quarter" idx="12"/>
          </p:nvPr>
        </p:nvSpPr>
        <p:spPr/>
        <p:txBody>
          <a:bodyPr/>
          <a:lstStyle/>
          <a:p>
            <a:pPr>
              <a:defRPr/>
            </a:pPr>
            <a:endParaRPr lang="en-US" dirty="0" smtClean="0"/>
          </a:p>
          <a:p>
            <a:pPr>
              <a:defRPr/>
            </a:pPr>
            <a:fld id="{5D74AC02-7534-425D-9D68-BB86A7E0F91B}" type="slidenum">
              <a:rPr lang="en-US" smtClean="0"/>
              <a:pPr>
                <a:defRPr/>
              </a:pPr>
              <a:t>8</a:t>
            </a:fld>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2064757" y="1676400"/>
            <a:ext cx="5700286" cy="3429632"/>
          </a:xfrm>
          <a:prstGeom prst="rect">
            <a:avLst/>
          </a:prstGeom>
          <a:noFill/>
          <a:ln w="9525">
            <a:noFill/>
            <a:miter lim="800000"/>
            <a:headEnd/>
            <a:tailEnd/>
          </a:ln>
          <a:effectLst/>
        </p:spPr>
      </p:pic>
      <p:sp>
        <p:nvSpPr>
          <p:cNvPr id="8" name="7 Elipse"/>
          <p:cNvSpPr/>
          <p:nvPr/>
        </p:nvSpPr>
        <p:spPr bwMode="auto">
          <a:xfrm>
            <a:off x="3733800" y="2438400"/>
            <a:ext cx="914400" cy="1066800"/>
          </a:xfrm>
          <a:prstGeom prst="ellipse">
            <a:avLst/>
          </a:prstGeom>
          <a:noFill/>
          <a:ln w="38100" cap="sq" cmpd="sng" algn="ctr">
            <a:solidFill>
              <a:srgbClr val="002060"/>
            </a:solidFill>
            <a:prstDash val="sysDot"/>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xmlns="" val="1054114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Findings </a:t>
            </a:r>
            <a:r>
              <a:rPr lang="en-US" sz="3200" dirty="0"/>
              <a:t>–Stock Price </a:t>
            </a:r>
            <a:r>
              <a:rPr lang="en-US" sz="3200" dirty="0" smtClean="0"/>
              <a:t>Trend II</a:t>
            </a:r>
            <a:endParaRPr lang="en-US" sz="3200" dirty="0"/>
          </a:p>
        </p:txBody>
      </p:sp>
      <p:sp>
        <p:nvSpPr>
          <p:cNvPr id="3" name="Content Placeholder 2"/>
          <p:cNvSpPr>
            <a:spLocks noGrp="1"/>
          </p:cNvSpPr>
          <p:nvPr>
            <p:ph sz="half" idx="1"/>
          </p:nvPr>
        </p:nvSpPr>
        <p:spPr>
          <a:xfrm>
            <a:off x="990600" y="1600200"/>
            <a:ext cx="7848600" cy="4724400"/>
          </a:xfrm>
        </p:spPr>
        <p:txBody>
          <a:bodyPr/>
          <a:lstStyle/>
          <a:p>
            <a:pPr marL="342900" indent="-285750">
              <a:buNone/>
            </a:pPr>
            <a:endParaRPr lang="es-ES" sz="1000" dirty="0"/>
          </a:p>
          <a:p>
            <a:pPr marL="342900" indent="-285750"/>
            <a:r>
              <a:rPr lang="en-US" sz="1800" dirty="0" smtClean="0"/>
              <a:t>Even though Exelon is an electric company with a low volatility (</a:t>
            </a:r>
            <a:r>
              <a:rPr lang="el-GR" sz="1800" dirty="0" smtClean="0"/>
              <a:t>β</a:t>
            </a:r>
            <a:r>
              <a:rPr lang="en-US" sz="1800" dirty="0" smtClean="0"/>
              <a:t>) the </a:t>
            </a:r>
            <a:r>
              <a:rPr lang="en-US" sz="1800" b="1" dirty="0" smtClean="0"/>
              <a:t>global financial crisis of 2008</a:t>
            </a:r>
            <a:r>
              <a:rPr lang="en-US" sz="1800" dirty="0" smtClean="0"/>
              <a:t> reverberated in the stock price</a:t>
            </a:r>
          </a:p>
          <a:p>
            <a:pPr marL="342900" indent="-285750"/>
            <a:endParaRPr lang="es-ES" sz="1800" dirty="0" smtClean="0"/>
          </a:p>
          <a:p>
            <a:pPr marL="342900" indent="-285750"/>
            <a:endParaRPr lang="es-ES" sz="1800" dirty="0" smtClean="0"/>
          </a:p>
          <a:p>
            <a:pPr marL="342900" indent="-285750"/>
            <a:endParaRPr lang="es-ES" sz="1800" dirty="0" smtClean="0"/>
          </a:p>
          <a:p>
            <a:pPr marL="342900" indent="-285750"/>
            <a:endParaRPr lang="es-ES" sz="1800" dirty="0" smtClean="0"/>
          </a:p>
          <a:p>
            <a:pPr marL="342900" indent="-285750"/>
            <a:endParaRPr lang="es-ES" sz="1800" dirty="0" smtClean="0"/>
          </a:p>
          <a:p>
            <a:pPr marL="342900" indent="-285750"/>
            <a:endParaRPr lang="es-ES" sz="1800" dirty="0" smtClean="0"/>
          </a:p>
          <a:p>
            <a:pPr marL="342900" indent="-285750"/>
            <a:endParaRPr lang="es-ES" sz="1800" dirty="0" smtClean="0"/>
          </a:p>
          <a:p>
            <a:pPr marL="342900" indent="-285750"/>
            <a:endParaRPr lang="es-ES" sz="1800" dirty="0" smtClean="0"/>
          </a:p>
          <a:p>
            <a:pPr marL="342900" indent="-285750"/>
            <a:endParaRPr lang="es-ES" sz="1800" dirty="0" smtClean="0"/>
          </a:p>
          <a:p>
            <a:pPr marL="342900" indent="-285750"/>
            <a:endParaRPr lang="en-US" sz="1800" dirty="0" smtClean="0"/>
          </a:p>
          <a:p>
            <a:pPr marL="342900" indent="-285750"/>
            <a:r>
              <a:rPr lang="en-US" sz="1800" dirty="0" smtClean="0"/>
              <a:t>Stock price fell in 2008 and it had a 45% less value </a:t>
            </a:r>
            <a:r>
              <a:rPr lang="en-US" sz="1800" b="1" dirty="0" smtClean="0"/>
              <a:t>when the filing was published in 2009.</a:t>
            </a:r>
          </a:p>
          <a:p>
            <a:pPr marL="342900" indent="-285750"/>
            <a:endParaRPr lang="es-ES" sz="1800" dirty="0" smtClean="0"/>
          </a:p>
          <a:p>
            <a:pPr marL="342900" indent="-285750"/>
            <a:endParaRPr lang="es-ES" sz="1800" dirty="0" smtClean="0"/>
          </a:p>
          <a:p>
            <a:pPr marL="342900" indent="-285750"/>
            <a:endParaRPr lang="en-US" sz="1800" dirty="0" smtClean="0"/>
          </a:p>
        </p:txBody>
      </p:sp>
      <p:sp>
        <p:nvSpPr>
          <p:cNvPr id="5" name="Slide Number Placeholder 4"/>
          <p:cNvSpPr>
            <a:spLocks noGrp="1"/>
          </p:cNvSpPr>
          <p:nvPr>
            <p:ph type="sldNum" sz="quarter" idx="12"/>
          </p:nvPr>
        </p:nvSpPr>
        <p:spPr>
          <a:xfrm>
            <a:off x="6553200" y="6324599"/>
            <a:ext cx="2133600" cy="396875"/>
          </a:xfrm>
        </p:spPr>
        <p:txBody>
          <a:bodyPr/>
          <a:lstStyle/>
          <a:p>
            <a:pPr>
              <a:defRPr/>
            </a:pPr>
            <a:endParaRPr lang="en-US" dirty="0" smtClean="0"/>
          </a:p>
          <a:p>
            <a:pPr>
              <a:defRPr/>
            </a:pPr>
            <a:fld id="{5D74AC02-7534-425D-9D68-BB86A7E0F91B}" type="slidenum">
              <a:rPr lang="en-US" smtClean="0"/>
              <a:pPr>
                <a:defRPr/>
              </a:pPr>
              <a:t>9</a:t>
            </a:fld>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2066337" y="2438400"/>
            <a:ext cx="5217807" cy="3276600"/>
          </a:xfrm>
          <a:prstGeom prst="rect">
            <a:avLst/>
          </a:prstGeom>
          <a:noFill/>
          <a:ln w="9525">
            <a:noFill/>
            <a:miter lim="800000"/>
            <a:headEnd/>
            <a:tailEnd/>
          </a:ln>
          <a:effectLst/>
        </p:spPr>
      </p:pic>
      <p:sp>
        <p:nvSpPr>
          <p:cNvPr id="6" name="5 Elipse"/>
          <p:cNvSpPr/>
          <p:nvPr/>
        </p:nvSpPr>
        <p:spPr bwMode="auto">
          <a:xfrm>
            <a:off x="3581400" y="2971800"/>
            <a:ext cx="914400" cy="1447800"/>
          </a:xfrm>
          <a:prstGeom prst="ellipse">
            <a:avLst/>
          </a:prstGeom>
          <a:noFill/>
          <a:ln w="38100" cap="sq" cmpd="sng" algn="ctr">
            <a:solidFill>
              <a:srgbClr val="002060"/>
            </a:solidFill>
            <a:prstDash val="sysDot"/>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xmlns="" val="1054114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ITMtemplate">
  <a:themeElements>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M478_08_1">
  <a:themeElements>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1_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ITMtemplate</Template>
  <TotalTime>28865</TotalTime>
  <Words>1404</Words>
  <Application>Microsoft Office PowerPoint</Application>
  <PresentationFormat>Presentación en pantalla (4:3)</PresentationFormat>
  <Paragraphs>331</Paragraphs>
  <Slides>19</Slides>
  <Notes>8</Notes>
  <HiddenSlides>0</HiddenSlides>
  <MMClips>0</MMClips>
  <ScaleCrop>false</ScaleCrop>
  <HeadingPairs>
    <vt:vector size="4" baseType="variant">
      <vt:variant>
        <vt:lpstr>Tema</vt:lpstr>
      </vt:variant>
      <vt:variant>
        <vt:i4>2</vt:i4>
      </vt:variant>
      <vt:variant>
        <vt:lpstr>Títulos de diapositiva</vt:lpstr>
      </vt:variant>
      <vt:variant>
        <vt:i4>19</vt:i4>
      </vt:variant>
    </vt:vector>
  </HeadingPairs>
  <TitlesOfParts>
    <vt:vector size="21" baseType="lpstr">
      <vt:lpstr>ITMtemplate</vt:lpstr>
      <vt:lpstr>1_ITM478_08_1</vt:lpstr>
      <vt:lpstr>527 Data Analytics</vt:lpstr>
      <vt:lpstr>Agenda</vt:lpstr>
      <vt:lpstr>Introduction</vt:lpstr>
      <vt:lpstr>Company Background</vt:lpstr>
      <vt:lpstr>Analysis Approach</vt:lpstr>
      <vt:lpstr>Findings-Change in CEO</vt:lpstr>
      <vt:lpstr>Findings-CEO Salary Trend</vt:lpstr>
      <vt:lpstr>Findings –Stock Price Trend</vt:lpstr>
      <vt:lpstr>Findings –Stock Price Trend II</vt:lpstr>
      <vt:lpstr>Findings -Other trends</vt:lpstr>
      <vt:lpstr>Corpus Analysis- Exelon Number of Words</vt:lpstr>
      <vt:lpstr>Corpus Analysis- Exelon KEI</vt:lpstr>
      <vt:lpstr>Corpus Analysis- Exelon KEI</vt:lpstr>
      <vt:lpstr>Corpus Analysis- Exelon KEI</vt:lpstr>
      <vt:lpstr>Corpus Analysis- Exelon Context of less frequent words</vt:lpstr>
      <vt:lpstr>Corpus Analysis- Exelon Context of less frequent words</vt:lpstr>
      <vt:lpstr>Corpus Analysis- Exelon Word Cloud</vt:lpstr>
      <vt:lpstr>Corpus Analysis-Exelon Word Cloud</vt:lpstr>
      <vt:lpstr>Conclusions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528 Data Analytics</dc:title>
  <dc:subject>Chapter Twelve</dc:subject>
  <dc:creator>sshin</dc:creator>
  <cp:lastModifiedBy>Uge</cp:lastModifiedBy>
  <cp:revision>475</cp:revision>
  <dcterms:created xsi:type="dcterms:W3CDTF">2015-08-06T17:32:52Z</dcterms:created>
  <dcterms:modified xsi:type="dcterms:W3CDTF">2016-04-25T14:41:22Z</dcterms:modified>
</cp:coreProperties>
</file>