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25"/>
  </p:notesMasterIdLst>
  <p:handoutMasterIdLst>
    <p:handoutMasterId r:id="rId26"/>
  </p:handoutMasterIdLst>
  <p:sldIdLst>
    <p:sldId id="390" r:id="rId3"/>
    <p:sldId id="473" r:id="rId4"/>
    <p:sldId id="485" r:id="rId5"/>
    <p:sldId id="461" r:id="rId6"/>
    <p:sldId id="472" r:id="rId7"/>
    <p:sldId id="464" r:id="rId8"/>
    <p:sldId id="463" r:id="rId9"/>
    <p:sldId id="465" r:id="rId10"/>
    <p:sldId id="474" r:id="rId11"/>
    <p:sldId id="475" r:id="rId12"/>
    <p:sldId id="476" r:id="rId13"/>
    <p:sldId id="477" r:id="rId14"/>
    <p:sldId id="478" r:id="rId15"/>
    <p:sldId id="479" r:id="rId16"/>
    <p:sldId id="480" r:id="rId17"/>
    <p:sldId id="481" r:id="rId18"/>
    <p:sldId id="482" r:id="rId19"/>
    <p:sldId id="483" r:id="rId20"/>
    <p:sldId id="484" r:id="rId21"/>
    <p:sldId id="487" r:id="rId22"/>
    <p:sldId id="486" r:id="rId23"/>
    <p:sldId id="469" r:id="rId24"/>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22"/>
    <a:srgbClr val="FF9900"/>
    <a:srgbClr val="0099CC"/>
    <a:srgbClr val="FFFF00"/>
    <a:srgbClr val="969696"/>
    <a:srgbClr val="66FF99"/>
    <a:srgbClr val="18B2B6"/>
    <a:srgbClr val="0033CC"/>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51" autoAdjust="0"/>
    <p:restoredTop sz="86392" autoAdjust="0"/>
  </p:normalViewPr>
  <p:slideViewPr>
    <p:cSldViewPr>
      <p:cViewPr varScale="1">
        <p:scale>
          <a:sx n="68" d="100"/>
          <a:sy n="68" d="100"/>
        </p:scale>
        <p:origin x="1036" y="52"/>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oleObject" Target="file:///C:\Users\haqna\Desktop\Spring%202016%20(Sem%202)\ITMD%20527%20Data%20Analytics\Final%20Project\Yahoo%20(Autosav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Compensation of</a:t>
            </a:r>
            <a:r>
              <a:rPr lang="en-US" baseline="0"/>
              <a:t> CEO 1999-2015 </a:t>
            </a:r>
            <a:endParaRPr lang="en-US"/>
          </a:p>
        </c:rich>
      </c:tx>
      <c:layout>
        <c:manualLayout>
          <c:xMode val="edge"/>
          <c:yMode val="edge"/>
          <c:x val="0.22319955529813892"/>
          <c:y val="3.240738954137083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1"/>
        <c:ser>
          <c:idx val="0"/>
          <c:order val="0"/>
          <c:tx>
            <c:strRef>
              <c:f>Summary!$J$1</c:f>
              <c:strCache>
                <c:ptCount val="1"/>
                <c:pt idx="0">
                  <c:v>Total Compensation</c:v>
                </c:pt>
              </c:strCache>
            </c:strRef>
          </c:tx>
          <c:invertIfNegative val="0"/>
          <c:dPt>
            <c:idx val="0"/>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2947-4AD2-A7B8-F47775AEDE7B}"/>
              </c:ext>
            </c:extLst>
          </c:dPt>
          <c:dPt>
            <c:idx val="1"/>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2947-4AD2-A7B8-F47775AEDE7B}"/>
              </c:ext>
            </c:extLst>
          </c:dPt>
          <c:dPt>
            <c:idx val="2"/>
            <c:invertIfNegative val="0"/>
            <c:bubble3D val="0"/>
            <c:spPr>
              <a:solidFill>
                <a:srgbClr val="7030A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2947-4AD2-A7B8-F47775AEDE7B}"/>
              </c:ext>
            </c:extLst>
          </c:dPt>
          <c:dPt>
            <c:idx val="3"/>
            <c:invertIfNegative val="0"/>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2947-4AD2-A7B8-F47775AEDE7B}"/>
              </c:ext>
            </c:extLst>
          </c:dPt>
          <c:dPt>
            <c:idx val="4"/>
            <c:invertIfNegative val="0"/>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2947-4AD2-A7B8-F47775AEDE7B}"/>
              </c:ext>
            </c:extLst>
          </c:dPt>
          <c:dPt>
            <c:idx val="5"/>
            <c:invertIfNegative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2947-4AD2-A7B8-F47775AEDE7B}"/>
              </c:ext>
            </c:extLst>
          </c:dPt>
          <c:dPt>
            <c:idx val="6"/>
            <c:invertIfNegative val="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2947-4AD2-A7B8-F47775AEDE7B}"/>
              </c:ext>
            </c:extLst>
          </c:dPt>
          <c:dPt>
            <c:idx val="7"/>
            <c:invertIfNegative val="0"/>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2947-4AD2-A7B8-F47775AEDE7B}"/>
              </c:ext>
            </c:extLst>
          </c:dPt>
          <c:dPt>
            <c:idx val="8"/>
            <c:invertIfNegative val="0"/>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2947-4AD2-A7B8-F47775AEDE7B}"/>
              </c:ext>
            </c:extLst>
          </c:dPt>
          <c:dPt>
            <c:idx val="9"/>
            <c:invertIfNegative val="0"/>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2947-4AD2-A7B8-F47775AEDE7B}"/>
              </c:ext>
            </c:extLst>
          </c:dPt>
          <c:dPt>
            <c:idx val="10"/>
            <c:invertIfNegative val="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2947-4AD2-A7B8-F47775AEDE7B}"/>
              </c:ext>
            </c:extLst>
          </c:dPt>
          <c:dPt>
            <c:idx val="11"/>
            <c:invertIfNegative val="0"/>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2947-4AD2-A7B8-F47775AEDE7B}"/>
              </c:ext>
            </c:extLst>
          </c:dPt>
          <c:dPt>
            <c:idx val="12"/>
            <c:invertIfNegative val="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2947-4AD2-A7B8-F47775AEDE7B}"/>
              </c:ext>
            </c:extLst>
          </c:dPt>
          <c:dPt>
            <c:idx val="13"/>
            <c:invertIfNegative val="0"/>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2947-4AD2-A7B8-F47775AEDE7B}"/>
              </c:ext>
            </c:extLst>
          </c:dPt>
          <c:dPt>
            <c:idx val="14"/>
            <c:invertIfNegative val="0"/>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D-2947-4AD2-A7B8-F47775AEDE7B}"/>
              </c:ext>
            </c:extLst>
          </c:dPt>
          <c:dPt>
            <c:idx val="15"/>
            <c:invertIfNegative val="0"/>
            <c:bubble3D val="0"/>
            <c:spPr>
              <a:solidFill>
                <a:srgbClr val="0070C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F-2947-4AD2-A7B8-F47775AEDE7B}"/>
              </c:ext>
            </c:extLst>
          </c:dPt>
          <c:cat>
            <c:numRef>
              <c:f>Summary!$C$2:$C$17</c:f>
              <c:numCache>
                <c:formatCode>General</c:formatCode>
                <c:ptCount val="16"/>
                <c:pt idx="0">
                  <c:v>1999</c:v>
                </c:pt>
                <c:pt idx="1">
                  <c:v>2000</c:v>
                </c:pt>
                <c:pt idx="2">
                  <c:v>2001</c:v>
                </c:pt>
                <c:pt idx="3">
                  <c:v>2002</c:v>
                </c:pt>
                <c:pt idx="4">
                  <c:v>2003</c:v>
                </c:pt>
                <c:pt idx="5">
                  <c:v>2004</c:v>
                </c:pt>
                <c:pt idx="6">
                  <c:v>2005</c:v>
                </c:pt>
                <c:pt idx="7">
                  <c:v>2006</c:v>
                </c:pt>
                <c:pt idx="8">
                  <c:v>2007</c:v>
                </c:pt>
                <c:pt idx="9">
                  <c:v>2009</c:v>
                </c:pt>
                <c:pt idx="10">
                  <c:v>2010</c:v>
                </c:pt>
                <c:pt idx="11">
                  <c:v>2011</c:v>
                </c:pt>
                <c:pt idx="12">
                  <c:v>2012</c:v>
                </c:pt>
                <c:pt idx="13">
                  <c:v>2013</c:v>
                </c:pt>
                <c:pt idx="14">
                  <c:v>2014</c:v>
                </c:pt>
                <c:pt idx="15">
                  <c:v>2015</c:v>
                </c:pt>
              </c:numCache>
            </c:numRef>
          </c:cat>
          <c:val>
            <c:numRef>
              <c:f>Summary!$J$2:$J$17</c:f>
              <c:numCache>
                <c:formatCode>"$"#,##0</c:formatCode>
                <c:ptCount val="16"/>
                <c:pt idx="0">
                  <c:v>1145660</c:v>
                </c:pt>
                <c:pt idx="1">
                  <c:v>810450</c:v>
                </c:pt>
                <c:pt idx="2">
                  <c:v>11383532</c:v>
                </c:pt>
                <c:pt idx="3">
                  <c:v>6946290</c:v>
                </c:pt>
                <c:pt idx="4">
                  <c:v>601980</c:v>
                </c:pt>
                <c:pt idx="5">
                  <c:v>7801980</c:v>
                </c:pt>
                <c:pt idx="6">
                  <c:v>12589480</c:v>
                </c:pt>
                <c:pt idx="7">
                  <c:v>39824639</c:v>
                </c:pt>
                <c:pt idx="8">
                  <c:v>1</c:v>
                </c:pt>
                <c:pt idx="9">
                  <c:v>1</c:v>
                </c:pt>
                <c:pt idx="10">
                  <c:v>47229273</c:v>
                </c:pt>
                <c:pt idx="11">
                  <c:v>11946834</c:v>
                </c:pt>
                <c:pt idx="12">
                  <c:v>4365</c:v>
                </c:pt>
                <c:pt idx="13">
                  <c:v>36615404</c:v>
                </c:pt>
                <c:pt idx="14">
                  <c:v>24935712</c:v>
                </c:pt>
                <c:pt idx="15">
                  <c:v>42083508</c:v>
                </c:pt>
              </c:numCache>
            </c:numRef>
          </c:val>
          <c:extLst>
            <c:ext xmlns:c16="http://schemas.microsoft.com/office/drawing/2014/chart" uri="{C3380CC4-5D6E-409C-BE32-E72D297353CC}">
              <c16:uniqueId val="{00000020-2947-4AD2-A7B8-F47775AEDE7B}"/>
            </c:ext>
          </c:extLst>
        </c:ser>
        <c:dLbls>
          <c:showLegendKey val="0"/>
          <c:showVal val="0"/>
          <c:showCatName val="0"/>
          <c:showSerName val="0"/>
          <c:showPercent val="0"/>
          <c:showBubbleSize val="0"/>
        </c:dLbls>
        <c:gapWidth val="100"/>
        <c:overlap val="-24"/>
        <c:axId val="592848288"/>
        <c:axId val="592847304"/>
      </c:barChart>
      <c:catAx>
        <c:axId val="59284828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Year</a:t>
                </a:r>
              </a:p>
            </c:rich>
          </c:tx>
          <c:layout>
            <c:manualLayout>
              <c:xMode val="edge"/>
              <c:yMode val="edge"/>
              <c:x val="0.47692354945361126"/>
              <c:y val="0.91182965165773799"/>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592847304"/>
        <c:crosses val="autoZero"/>
        <c:auto val="1"/>
        <c:lblAlgn val="ctr"/>
        <c:lblOffset val="100"/>
        <c:noMultiLvlLbl val="0"/>
      </c:catAx>
      <c:valAx>
        <c:axId val="5928473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Total Compensation in Millions of USD</a:t>
                </a:r>
              </a:p>
            </c:rich>
          </c:tx>
          <c:layout>
            <c:manualLayout>
              <c:xMode val="edge"/>
              <c:yMode val="edge"/>
              <c:x val="1.8593781194398556E-2"/>
              <c:y val="0.18572311010706843"/>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quot;$&quot;#,##0,,&quot; M&quot;"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59284828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Salary, Stock Awards</a:t>
            </a:r>
            <a:r>
              <a:rPr lang="en-US" baseline="0" dirty="0"/>
              <a:t> and </a:t>
            </a:r>
            <a:r>
              <a:rPr lang="en-US" dirty="0"/>
              <a:t>Option Awards of CEO</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48219202661017"/>
          <c:y val="0.12938982503352556"/>
          <c:w val="0.86009261112299618"/>
          <c:h val="0.64739688682604868"/>
        </c:manualLayout>
      </c:layout>
      <c:barChart>
        <c:barDir val="col"/>
        <c:grouping val="stacked"/>
        <c:varyColors val="0"/>
        <c:ser>
          <c:idx val="0"/>
          <c:order val="0"/>
          <c:tx>
            <c:strRef>
              <c:f>Aggregate!$E$1</c:f>
              <c:strCache>
                <c:ptCount val="1"/>
                <c:pt idx="0">
                  <c:v>Salary</c:v>
                </c:pt>
              </c:strCache>
            </c:strRef>
          </c:tx>
          <c:spPr>
            <a:solidFill>
              <a:srgbClr val="FF0000"/>
            </a:solidFill>
            <a:ln>
              <a:noFill/>
            </a:ln>
            <a:effectLst>
              <a:outerShdw blurRad="57150" dist="19050" dir="5400000" algn="ctr" rotWithShape="0">
                <a:srgbClr val="000000">
                  <a:alpha val="63000"/>
                </a:srgbClr>
              </a:outerShdw>
            </a:effectLst>
          </c:spPr>
          <c:invertIfNegative val="0"/>
          <c:cat>
            <c:numRef>
              <c:f>Aggregate!$D$2:$D$17</c:f>
              <c:numCache>
                <c:formatCode>General</c:formatCode>
                <c:ptCount val="16"/>
                <c:pt idx="0">
                  <c:v>1999</c:v>
                </c:pt>
                <c:pt idx="1">
                  <c:v>2000</c:v>
                </c:pt>
                <c:pt idx="2">
                  <c:v>2001</c:v>
                </c:pt>
                <c:pt idx="3">
                  <c:v>2002</c:v>
                </c:pt>
                <c:pt idx="4">
                  <c:v>2003</c:v>
                </c:pt>
                <c:pt idx="5">
                  <c:v>2004</c:v>
                </c:pt>
                <c:pt idx="6">
                  <c:v>2005</c:v>
                </c:pt>
                <c:pt idx="7">
                  <c:v>2006</c:v>
                </c:pt>
                <c:pt idx="8">
                  <c:v>2007</c:v>
                </c:pt>
                <c:pt idx="9">
                  <c:v>2009</c:v>
                </c:pt>
                <c:pt idx="10">
                  <c:v>2010</c:v>
                </c:pt>
                <c:pt idx="11">
                  <c:v>2011</c:v>
                </c:pt>
                <c:pt idx="12">
                  <c:v>2012</c:v>
                </c:pt>
                <c:pt idx="13">
                  <c:v>2013</c:v>
                </c:pt>
                <c:pt idx="14">
                  <c:v>2014</c:v>
                </c:pt>
                <c:pt idx="15">
                  <c:v>2015</c:v>
                </c:pt>
              </c:numCache>
            </c:numRef>
          </c:cat>
          <c:val>
            <c:numRef>
              <c:f>Aggregate!$E$2:$E$17</c:f>
              <c:numCache>
                <c:formatCode>#,##0</c:formatCode>
                <c:ptCount val="16"/>
                <c:pt idx="0">
                  <c:v>295000</c:v>
                </c:pt>
                <c:pt idx="1">
                  <c:v>310000</c:v>
                </c:pt>
                <c:pt idx="2">
                  <c:v>254853</c:v>
                </c:pt>
                <c:pt idx="3">
                  <c:v>450000</c:v>
                </c:pt>
                <c:pt idx="4">
                  <c:v>600000</c:v>
                </c:pt>
                <c:pt idx="5">
                  <c:v>600000</c:v>
                </c:pt>
                <c:pt idx="6">
                  <c:v>600000</c:v>
                </c:pt>
                <c:pt idx="7">
                  <c:v>250001</c:v>
                </c:pt>
                <c:pt idx="8" formatCode="General">
                  <c:v>1</c:v>
                </c:pt>
                <c:pt idx="9" formatCode="General">
                  <c:v>1</c:v>
                </c:pt>
                <c:pt idx="10">
                  <c:v>969872</c:v>
                </c:pt>
                <c:pt idx="11">
                  <c:v>1000000</c:v>
                </c:pt>
                <c:pt idx="12">
                  <c:v>700000</c:v>
                </c:pt>
                <c:pt idx="13">
                  <c:v>454862</c:v>
                </c:pt>
                <c:pt idx="14">
                  <c:v>1000000</c:v>
                </c:pt>
                <c:pt idx="15">
                  <c:v>1000000</c:v>
                </c:pt>
              </c:numCache>
            </c:numRef>
          </c:val>
          <c:extLst>
            <c:ext xmlns:c16="http://schemas.microsoft.com/office/drawing/2014/chart" uri="{C3380CC4-5D6E-409C-BE32-E72D297353CC}">
              <c16:uniqueId val="{00000000-D910-406A-A90C-8951422FA9B7}"/>
            </c:ext>
          </c:extLst>
        </c:ser>
        <c:ser>
          <c:idx val="1"/>
          <c:order val="1"/>
          <c:tx>
            <c:strRef>
              <c:f>Aggregate!$G$1</c:f>
              <c:strCache>
                <c:ptCount val="1"/>
                <c:pt idx="0">
                  <c:v>Stock Awards</c:v>
                </c:pt>
              </c:strCache>
            </c:strRef>
          </c:tx>
          <c:spPr>
            <a:solidFill>
              <a:schemeClr val="accent6"/>
            </a:solidFill>
            <a:ln>
              <a:noFill/>
            </a:ln>
            <a:effectLst>
              <a:outerShdw blurRad="57150" dist="19050" dir="5400000" algn="ctr" rotWithShape="0">
                <a:srgbClr val="000000">
                  <a:alpha val="63000"/>
                </a:srgbClr>
              </a:outerShdw>
            </a:effectLst>
          </c:spPr>
          <c:invertIfNegative val="0"/>
          <c:cat>
            <c:numRef>
              <c:f>Aggregate!$D$2:$D$17</c:f>
              <c:numCache>
                <c:formatCode>General</c:formatCode>
                <c:ptCount val="16"/>
                <c:pt idx="0">
                  <c:v>1999</c:v>
                </c:pt>
                <c:pt idx="1">
                  <c:v>2000</c:v>
                </c:pt>
                <c:pt idx="2">
                  <c:v>2001</c:v>
                </c:pt>
                <c:pt idx="3">
                  <c:v>2002</c:v>
                </c:pt>
                <c:pt idx="4">
                  <c:v>2003</c:v>
                </c:pt>
                <c:pt idx="5">
                  <c:v>2004</c:v>
                </c:pt>
                <c:pt idx="6">
                  <c:v>2005</c:v>
                </c:pt>
                <c:pt idx="7">
                  <c:v>2006</c:v>
                </c:pt>
                <c:pt idx="8">
                  <c:v>2007</c:v>
                </c:pt>
                <c:pt idx="9">
                  <c:v>2009</c:v>
                </c:pt>
                <c:pt idx="10">
                  <c:v>2010</c:v>
                </c:pt>
                <c:pt idx="11">
                  <c:v>2011</c:v>
                </c:pt>
                <c:pt idx="12">
                  <c:v>2012</c:v>
                </c:pt>
                <c:pt idx="13">
                  <c:v>2013</c:v>
                </c:pt>
                <c:pt idx="14">
                  <c:v>2014</c:v>
                </c:pt>
                <c:pt idx="15">
                  <c:v>2015</c:v>
                </c:pt>
              </c:numCache>
            </c:numRef>
          </c:cat>
          <c:val>
            <c:numRef>
              <c:f>Aggregate!$G$2:$G$17</c:f>
              <c:numCache>
                <c:formatCode>General</c:formatCode>
                <c:ptCount val="16"/>
                <c:pt idx="0">
                  <c:v>0</c:v>
                </c:pt>
                <c:pt idx="1">
                  <c:v>0</c:v>
                </c:pt>
                <c:pt idx="2">
                  <c:v>0</c:v>
                </c:pt>
                <c:pt idx="3">
                  <c:v>0</c:v>
                </c:pt>
                <c:pt idx="4">
                  <c:v>0</c:v>
                </c:pt>
                <c:pt idx="5">
                  <c:v>0</c:v>
                </c:pt>
                <c:pt idx="6" formatCode="#,##0">
                  <c:v>8687500</c:v>
                </c:pt>
                <c:pt idx="7" formatCode="#,##0">
                  <c:v>2895833</c:v>
                </c:pt>
                <c:pt idx="8">
                  <c:v>0</c:v>
                </c:pt>
                <c:pt idx="9">
                  <c:v>0</c:v>
                </c:pt>
                <c:pt idx="10" formatCode="#,##0">
                  <c:v>12974722</c:v>
                </c:pt>
                <c:pt idx="11" formatCode="#,##0">
                  <c:v>6626995</c:v>
                </c:pt>
                <c:pt idx="12" formatCode="#,##0">
                  <c:v>7728320</c:v>
                </c:pt>
                <c:pt idx="13" formatCode="#,##0">
                  <c:v>35000002</c:v>
                </c:pt>
                <c:pt idx="14" formatCode="#,##0">
                  <c:v>8312316</c:v>
                </c:pt>
                <c:pt idx="15" formatCode="#,##0">
                  <c:v>11752355</c:v>
                </c:pt>
              </c:numCache>
            </c:numRef>
          </c:val>
          <c:extLst>
            <c:ext xmlns:c16="http://schemas.microsoft.com/office/drawing/2014/chart" uri="{C3380CC4-5D6E-409C-BE32-E72D297353CC}">
              <c16:uniqueId val="{00000001-D910-406A-A90C-8951422FA9B7}"/>
            </c:ext>
          </c:extLst>
        </c:ser>
        <c:ser>
          <c:idx val="2"/>
          <c:order val="2"/>
          <c:tx>
            <c:strRef>
              <c:f>Aggregate!$H$1</c:f>
              <c:strCache>
                <c:ptCount val="1"/>
                <c:pt idx="0">
                  <c:v>Option Awards</c:v>
                </c:pt>
              </c:strCache>
            </c:strRef>
          </c:tx>
          <c:spPr>
            <a:solidFill>
              <a:srgbClr val="FFAAAA">
                <a:lumMod val="90000"/>
              </a:srgbClr>
            </a:solidFill>
            <a:ln>
              <a:noFill/>
            </a:ln>
            <a:effectLst>
              <a:outerShdw blurRad="57150" dist="19050" dir="5400000" algn="ctr" rotWithShape="0">
                <a:srgbClr val="000000">
                  <a:alpha val="63000"/>
                </a:srgbClr>
              </a:outerShdw>
            </a:effectLst>
          </c:spPr>
          <c:invertIfNegative val="0"/>
          <c:cat>
            <c:numRef>
              <c:f>Aggregate!$D$2:$D$17</c:f>
              <c:numCache>
                <c:formatCode>General</c:formatCode>
                <c:ptCount val="16"/>
                <c:pt idx="0">
                  <c:v>1999</c:v>
                </c:pt>
                <c:pt idx="1">
                  <c:v>2000</c:v>
                </c:pt>
                <c:pt idx="2">
                  <c:v>2001</c:v>
                </c:pt>
                <c:pt idx="3">
                  <c:v>2002</c:v>
                </c:pt>
                <c:pt idx="4">
                  <c:v>2003</c:v>
                </c:pt>
                <c:pt idx="5">
                  <c:v>2004</c:v>
                </c:pt>
                <c:pt idx="6">
                  <c:v>2005</c:v>
                </c:pt>
                <c:pt idx="7">
                  <c:v>2006</c:v>
                </c:pt>
                <c:pt idx="8">
                  <c:v>2007</c:v>
                </c:pt>
                <c:pt idx="9">
                  <c:v>2009</c:v>
                </c:pt>
                <c:pt idx="10">
                  <c:v>2010</c:v>
                </c:pt>
                <c:pt idx="11">
                  <c:v>2011</c:v>
                </c:pt>
                <c:pt idx="12">
                  <c:v>2012</c:v>
                </c:pt>
                <c:pt idx="13">
                  <c:v>2013</c:v>
                </c:pt>
                <c:pt idx="14">
                  <c:v>2014</c:v>
                </c:pt>
                <c:pt idx="15">
                  <c:v>2015</c:v>
                </c:pt>
              </c:numCache>
            </c:numRef>
          </c:cat>
          <c:val>
            <c:numRef>
              <c:f>Aggregate!$H$2:$H$17</c:f>
              <c:numCache>
                <c:formatCode>#,##0</c:formatCode>
                <c:ptCount val="16"/>
                <c:pt idx="0">
                  <c:v>850000</c:v>
                </c:pt>
                <c:pt idx="1">
                  <c:v>500000</c:v>
                </c:pt>
                <c:pt idx="2">
                  <c:v>11000000</c:v>
                </c:pt>
                <c:pt idx="3">
                  <c:v>5600000</c:v>
                </c:pt>
                <c:pt idx="5">
                  <c:v>7200000</c:v>
                </c:pt>
                <c:pt idx="6">
                  <c:v>3300000</c:v>
                </c:pt>
                <c:pt idx="7">
                  <c:v>36678679</c:v>
                </c:pt>
                <c:pt idx="8" formatCode="General">
                  <c:v>0</c:v>
                </c:pt>
                <c:pt idx="9" formatCode="General">
                  <c:v>0</c:v>
                </c:pt>
                <c:pt idx="10">
                  <c:v>29169334</c:v>
                </c:pt>
                <c:pt idx="11">
                  <c:v>2114474</c:v>
                </c:pt>
                <c:pt idx="12">
                  <c:v>3135514</c:v>
                </c:pt>
                <c:pt idx="13" formatCode="General">
                  <c:v>0</c:v>
                </c:pt>
                <c:pt idx="14">
                  <c:v>13847283</c:v>
                </c:pt>
                <c:pt idx="15">
                  <c:v>28194288</c:v>
                </c:pt>
              </c:numCache>
            </c:numRef>
          </c:val>
          <c:extLst>
            <c:ext xmlns:c16="http://schemas.microsoft.com/office/drawing/2014/chart" uri="{C3380CC4-5D6E-409C-BE32-E72D297353CC}">
              <c16:uniqueId val="{00000002-D910-406A-A90C-8951422FA9B7}"/>
            </c:ext>
          </c:extLst>
        </c:ser>
        <c:dLbls>
          <c:showLegendKey val="0"/>
          <c:showVal val="0"/>
          <c:showCatName val="0"/>
          <c:showSerName val="0"/>
          <c:showPercent val="0"/>
          <c:showBubbleSize val="0"/>
        </c:dLbls>
        <c:gapWidth val="150"/>
        <c:overlap val="100"/>
        <c:axId val="545350760"/>
        <c:axId val="545351416"/>
      </c:barChart>
      <c:catAx>
        <c:axId val="545350760"/>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lt1">
                        <a:lumMod val="85000"/>
                      </a:schemeClr>
                    </a:solidFill>
                    <a:latin typeface="+mn-lt"/>
                    <a:ea typeface="+mn-ea"/>
                    <a:cs typeface="+mn-cs"/>
                  </a:defRPr>
                </a:pPr>
                <a:r>
                  <a:rPr lang="en-US" b="0"/>
                  <a:t>YEAR</a:t>
                </a:r>
              </a:p>
            </c:rich>
          </c:tx>
          <c:layout>
            <c:manualLayout>
              <c:xMode val="edge"/>
              <c:yMode val="edge"/>
              <c:x val="0.46771032455298917"/>
              <c:y val="0.8621451319143183"/>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545351416"/>
        <c:crosses val="autoZero"/>
        <c:auto val="1"/>
        <c:lblAlgn val="ctr"/>
        <c:lblOffset val="100"/>
        <c:noMultiLvlLbl val="0"/>
      </c:catAx>
      <c:valAx>
        <c:axId val="5453514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Compensations in USD</a:t>
                </a:r>
              </a:p>
            </c:rich>
          </c:tx>
          <c:layout>
            <c:manualLayout>
              <c:xMode val="edge"/>
              <c:yMode val="edge"/>
              <c:x val="1.3683010262257697E-2"/>
              <c:y val="0.21046957766642807"/>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 &quot; M&quot;"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545350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baseline="0">
                <a:solidFill>
                  <a:schemeClr val="lt1">
                    <a:lumMod val="85000"/>
                  </a:schemeClr>
                </a:solidFill>
                <a:latin typeface="+mn-lt"/>
                <a:ea typeface="+mn-ea"/>
                <a:cs typeface="+mn-cs"/>
              </a:defRPr>
            </a:pPr>
            <a:r>
              <a:rPr lang="en-US" sz="1600" dirty="0"/>
              <a:t>% Change in Volume of Stocks Traded till Exchange Closing on the  Filing Day</a:t>
            </a:r>
          </a:p>
        </c:rich>
      </c:tx>
      <c:layout>
        <c:manualLayout>
          <c:xMode val="edge"/>
          <c:yMode val="edge"/>
          <c:x val="0.11378092366113808"/>
          <c:y val="0"/>
        </c:manualLayout>
      </c:layout>
      <c:overlay val="0"/>
      <c:spPr>
        <a:noFill/>
        <a:ln>
          <a:noFill/>
        </a:ln>
        <a:effectLst/>
      </c:spPr>
      <c:txPr>
        <a:bodyPr rot="0" spcFirstLastPara="1" vertOverflow="ellipsis" vert="horz" wrap="square" anchor="ctr" anchorCtr="1"/>
        <a:lstStyle/>
        <a:p>
          <a:pPr>
            <a:defRPr sz="16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1827316133355671"/>
          <c:y val="0.15313929837360338"/>
          <c:w val="0.85690414363098233"/>
          <c:h val="0.78763173336928161"/>
        </c:manualLayout>
      </c:layout>
      <c:lineChart>
        <c:grouping val="standard"/>
        <c:varyColors val="0"/>
        <c:ser>
          <c:idx val="0"/>
          <c:order val="0"/>
          <c:tx>
            <c:strRef>
              <c:f>Year!$E$1</c:f>
              <c:strCache>
                <c:ptCount val="1"/>
                <c:pt idx="0">
                  <c:v>% Change in Volume of Stocks Traded till closing on the day of Filing</c:v>
                </c:pt>
              </c:strCache>
            </c:strRef>
          </c:tx>
          <c:spPr>
            <a:ln w="22225" cap="rnd">
              <a:solidFill>
                <a:srgbClr val="FF0000"/>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numRef>
              <c:f>Year!$A$2:$A$17</c:f>
              <c:numCache>
                <c:formatCode>General</c:formatCode>
                <c:ptCount val="16"/>
                <c:pt idx="0">
                  <c:v>1999</c:v>
                </c:pt>
                <c:pt idx="1">
                  <c:v>2000</c:v>
                </c:pt>
                <c:pt idx="2">
                  <c:v>2001</c:v>
                </c:pt>
                <c:pt idx="3">
                  <c:v>2002</c:v>
                </c:pt>
                <c:pt idx="4">
                  <c:v>2003</c:v>
                </c:pt>
                <c:pt idx="5">
                  <c:v>2004</c:v>
                </c:pt>
                <c:pt idx="6">
                  <c:v>2005</c:v>
                </c:pt>
                <c:pt idx="7">
                  <c:v>2006</c:v>
                </c:pt>
                <c:pt idx="8">
                  <c:v>2007</c:v>
                </c:pt>
                <c:pt idx="9">
                  <c:v>2009</c:v>
                </c:pt>
                <c:pt idx="10">
                  <c:v>2010</c:v>
                </c:pt>
                <c:pt idx="11">
                  <c:v>2011</c:v>
                </c:pt>
                <c:pt idx="12">
                  <c:v>2012</c:v>
                </c:pt>
                <c:pt idx="13">
                  <c:v>2013</c:v>
                </c:pt>
                <c:pt idx="14">
                  <c:v>2014</c:v>
                </c:pt>
                <c:pt idx="15">
                  <c:v>2015</c:v>
                </c:pt>
              </c:numCache>
            </c:numRef>
          </c:cat>
          <c:val>
            <c:numRef>
              <c:f>Year!$E$2:$E$17</c:f>
              <c:numCache>
                <c:formatCode>0.00%</c:formatCode>
                <c:ptCount val="16"/>
                <c:pt idx="0">
                  <c:v>-0.5722867242344174</c:v>
                </c:pt>
                <c:pt idx="1">
                  <c:v>-0.31669072093477618</c:v>
                </c:pt>
                <c:pt idx="2">
                  <c:v>1.5790828565076468E-2</c:v>
                </c:pt>
                <c:pt idx="3">
                  <c:v>-0.28809471017852223</c:v>
                </c:pt>
                <c:pt idx="4">
                  <c:v>-9.0363535224632696E-2</c:v>
                </c:pt>
                <c:pt idx="5">
                  <c:v>-0.61695474450620436</c:v>
                </c:pt>
                <c:pt idx="6">
                  <c:v>-3.6522460776808774E-3</c:v>
                </c:pt>
                <c:pt idx="7">
                  <c:v>4.5749619813893042E-2</c:v>
                </c:pt>
                <c:pt idx="8">
                  <c:v>-0.16593354505379912</c:v>
                </c:pt>
                <c:pt idx="9">
                  <c:v>-0.12121019277172328</c:v>
                </c:pt>
                <c:pt idx="10">
                  <c:v>-0.36534921084963612</c:v>
                </c:pt>
                <c:pt idx="11">
                  <c:v>1.1388888888888888</c:v>
                </c:pt>
                <c:pt idx="12">
                  <c:v>-4.4373236523489352E-2</c:v>
                </c:pt>
                <c:pt idx="13">
                  <c:v>-0.19483607407584716</c:v>
                </c:pt>
                <c:pt idx="14">
                  <c:v>-0.18772619710467706</c:v>
                </c:pt>
                <c:pt idx="15">
                  <c:v>0.76635033555181953</c:v>
                </c:pt>
              </c:numCache>
            </c:numRef>
          </c:val>
          <c:smooth val="0"/>
          <c:extLst>
            <c:ext xmlns:c16="http://schemas.microsoft.com/office/drawing/2014/chart" uri="{C3380CC4-5D6E-409C-BE32-E72D297353CC}">
              <c16:uniqueId val="{00000000-E7DC-401D-A376-915C070306A9}"/>
            </c:ext>
          </c:extLst>
        </c:ser>
        <c:dLbls>
          <c:showLegendKey val="0"/>
          <c:showVal val="0"/>
          <c:showCatName val="0"/>
          <c:showSerName val="0"/>
          <c:showPercent val="0"/>
          <c:showBubbleSize val="0"/>
        </c:dLbls>
        <c:marker val="1"/>
        <c:smooth val="0"/>
        <c:axId val="593708784"/>
        <c:axId val="593711408"/>
      </c:lineChart>
      <c:catAx>
        <c:axId val="59370878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lt1">
                        <a:lumMod val="75000"/>
                      </a:schemeClr>
                    </a:solidFill>
                    <a:latin typeface="+mn-lt"/>
                    <a:ea typeface="+mn-ea"/>
                    <a:cs typeface="+mn-cs"/>
                  </a:defRPr>
                </a:pPr>
                <a:r>
                  <a:rPr lang="en-US" sz="1000" b="1" dirty="0"/>
                  <a:t>Year</a:t>
                </a:r>
              </a:p>
            </c:rich>
          </c:tx>
          <c:layout>
            <c:manualLayout>
              <c:xMode val="edge"/>
              <c:yMode val="edge"/>
              <c:x val="0.48126417043614222"/>
              <c:y val="0.9156330553449584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txPr>
          <a:bodyPr rot="-60000000" spcFirstLastPara="1" vertOverflow="ellipsis" vert="horz" wrap="square" anchor="b" anchorCtr="1"/>
          <a:lstStyle/>
          <a:p>
            <a:pPr>
              <a:defRPr sz="900" b="0" i="0" u="none" strike="noStrike" kern="1200" baseline="0">
                <a:solidFill>
                  <a:schemeClr val="lt1">
                    <a:lumMod val="75000"/>
                  </a:schemeClr>
                </a:solidFill>
                <a:latin typeface="+mn-lt"/>
                <a:ea typeface="+mn-ea"/>
                <a:cs typeface="+mn-cs"/>
              </a:defRPr>
            </a:pPr>
            <a:endParaRPr lang="en-US"/>
          </a:p>
        </c:txPr>
        <c:crossAx val="593711408"/>
        <c:crosses val="autoZero"/>
        <c:auto val="1"/>
        <c:lblAlgn val="ctr"/>
        <c:lblOffset val="100"/>
        <c:noMultiLvlLbl val="0"/>
      </c:catAx>
      <c:valAx>
        <c:axId val="59371140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a:softEdge rad="0"/>
            </a:effectLst>
          </c:spPr>
        </c:majorGridlines>
        <c:title>
          <c:tx>
            <c:rich>
              <a:bodyPr rot="-5400000" spcFirstLastPara="1" vertOverflow="ellipsis" vert="horz" wrap="square" anchor="ctr" anchorCtr="1"/>
              <a:lstStyle/>
              <a:p>
                <a:pPr>
                  <a:defRPr sz="1000" b="1" i="0" u="none" strike="noStrike" kern="1200" baseline="0">
                    <a:solidFill>
                      <a:schemeClr val="lt1">
                        <a:lumMod val="75000"/>
                      </a:schemeClr>
                    </a:solidFill>
                    <a:latin typeface="+mn-lt"/>
                    <a:ea typeface="+mn-ea"/>
                    <a:cs typeface="+mn-cs"/>
                  </a:defRPr>
                </a:pPr>
                <a:r>
                  <a:rPr lang="en-US" sz="1000" dirty="0"/>
                  <a:t>% Change in</a:t>
                </a:r>
                <a:r>
                  <a:rPr lang="en-US" sz="1000" baseline="0" dirty="0"/>
                  <a:t> Volume of Stocks Traded</a:t>
                </a:r>
                <a:endParaRPr lang="en-US" sz="1000" dirty="0"/>
              </a:p>
            </c:rich>
          </c:tx>
          <c:layout>
            <c:manualLayout>
              <c:xMode val="edge"/>
              <c:yMode val="edge"/>
              <c:x val="8.8076895793431208E-3"/>
              <c:y val="0.16774918438475384"/>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lt1">
                      <a:lumMod val="7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crossAx val="593708784"/>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1"/>
              <a:t>Adjusted Closing Stock Prices on the Day of Proxy</a:t>
            </a:r>
            <a:r>
              <a:rPr lang="en-US" b="1" baseline="0"/>
              <a:t> Filing</a:t>
            </a:r>
            <a:r>
              <a:rPr lang="en-US" b="1"/>
              <a:t> </a:t>
            </a:r>
          </a:p>
        </c:rich>
      </c:tx>
      <c:layout>
        <c:manualLayout>
          <c:xMode val="edge"/>
          <c:yMode val="edge"/>
          <c:x val="0.15862536549853801"/>
          <c:y val="1.5705129394190092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2662447315718581"/>
          <c:y val="0.11548112368541935"/>
          <c:w val="0.77123758171633983"/>
          <c:h val="0.77871663071068742"/>
        </c:manualLayout>
      </c:layout>
      <c:lineChart>
        <c:grouping val="standard"/>
        <c:varyColors val="0"/>
        <c:ser>
          <c:idx val="0"/>
          <c:order val="0"/>
          <c:tx>
            <c:strRef>
              <c:f>'Adjusted Stock Prices'!$A$2</c:f>
              <c:strCache>
                <c:ptCount val="1"/>
                <c:pt idx="0">
                  <c:v>1999</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'Adjusted Stock Prices'!$B$1:$D$1</c:f>
              <c:strCache>
                <c:ptCount val="3"/>
                <c:pt idx="0">
                  <c:v>Previous Day</c:v>
                </c:pt>
                <c:pt idx="1">
                  <c:v>Filing Day</c:v>
                </c:pt>
                <c:pt idx="2">
                  <c:v>Next Day</c:v>
                </c:pt>
              </c:strCache>
            </c:strRef>
          </c:cat>
          <c:val>
            <c:numRef>
              <c:f>'Adjusted Stock Prices'!$B$2:$D$2</c:f>
              <c:numCache>
                <c:formatCode>General</c:formatCode>
                <c:ptCount val="3"/>
                <c:pt idx="0">
                  <c:v>51.671878999999997</c:v>
                </c:pt>
                <c:pt idx="1">
                  <c:v>51.75</c:v>
                </c:pt>
                <c:pt idx="2">
                  <c:v>50.734378999999997</c:v>
                </c:pt>
              </c:numCache>
            </c:numRef>
          </c:val>
          <c:smooth val="0"/>
          <c:extLst>
            <c:ext xmlns:c16="http://schemas.microsoft.com/office/drawing/2014/chart" uri="{C3380CC4-5D6E-409C-BE32-E72D297353CC}">
              <c16:uniqueId val="{00000000-3301-40E8-BDD9-24A228D0DBB8}"/>
            </c:ext>
          </c:extLst>
        </c:ser>
        <c:ser>
          <c:idx val="1"/>
          <c:order val="1"/>
          <c:tx>
            <c:strRef>
              <c:f>'Adjusted Stock Prices'!$A$3</c:f>
              <c:strCache>
                <c:ptCount val="1"/>
                <c:pt idx="0">
                  <c:v>2000</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dLbl>
              <c:idx val="0"/>
              <c:layout>
                <c:manualLayout>
                  <c:x val="-2.2013245280352211E-2"/>
                  <c:y val="2.46794890480130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301-40E8-BDD9-24A228D0DBB8}"/>
                </c:ext>
              </c:extLst>
            </c:dLbl>
            <c:dLbl>
              <c:idx val="1"/>
              <c:layout>
                <c:manualLayout>
                  <c:x val="-2.2013245280352273E-2"/>
                  <c:y val="-2.243589913455727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301-40E8-BDD9-24A228D0DBB8}"/>
                </c:ext>
              </c:extLst>
            </c:dLbl>
            <c:dLbl>
              <c:idx val="2"/>
              <c:layout>
                <c:manualLayout>
                  <c:x val="-4.2333164000677333E-2"/>
                  <c:y val="2.019230922110154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301-40E8-BDD9-24A228D0D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'Adjusted Stock Prices'!$B$1:$D$1</c:f>
              <c:strCache>
                <c:ptCount val="3"/>
                <c:pt idx="0">
                  <c:v>Previous Day</c:v>
                </c:pt>
                <c:pt idx="1">
                  <c:v>Filing Day</c:v>
                </c:pt>
                <c:pt idx="2">
                  <c:v>Next Day</c:v>
                </c:pt>
              </c:strCache>
            </c:strRef>
          </c:cat>
          <c:val>
            <c:numRef>
              <c:f>'Adjusted Stock Prices'!$B$3:$D$3</c:f>
              <c:numCache>
                <c:formatCode>General</c:formatCode>
                <c:ptCount val="3"/>
                <c:pt idx="0">
                  <c:v>84.75</c:v>
                </c:pt>
                <c:pt idx="1">
                  <c:v>85.6875</c:v>
                </c:pt>
                <c:pt idx="2">
                  <c:v>80.0625</c:v>
                </c:pt>
              </c:numCache>
            </c:numRef>
          </c:val>
          <c:smooth val="0"/>
          <c:extLst>
            <c:ext xmlns:c16="http://schemas.microsoft.com/office/drawing/2014/chart" uri="{C3380CC4-5D6E-409C-BE32-E72D297353CC}">
              <c16:uniqueId val="{00000004-3301-40E8-BDD9-24A228D0DBB8}"/>
            </c:ext>
          </c:extLst>
        </c:ser>
        <c:ser>
          <c:idx val="2"/>
          <c:order val="2"/>
          <c:tx>
            <c:strRef>
              <c:f>'Adjusted Stock Prices'!$A$4</c:f>
              <c:strCache>
                <c:ptCount val="1"/>
                <c:pt idx="0">
                  <c:v>2001</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cat>
            <c:strRef>
              <c:f>'Adjusted Stock Prices'!$B$1:$D$1</c:f>
              <c:strCache>
                <c:ptCount val="3"/>
                <c:pt idx="0">
                  <c:v>Previous Day</c:v>
                </c:pt>
                <c:pt idx="1">
                  <c:v>Filing Day</c:v>
                </c:pt>
                <c:pt idx="2">
                  <c:v>Next Day</c:v>
                </c:pt>
              </c:strCache>
            </c:strRef>
          </c:cat>
          <c:val>
            <c:numRef>
              <c:f>'Adjusted Stock Prices'!$B$4:$D$4</c:f>
              <c:numCache>
                <c:formatCode>General</c:formatCode>
                <c:ptCount val="3"/>
                <c:pt idx="0">
                  <c:v>8.48</c:v>
                </c:pt>
                <c:pt idx="1">
                  <c:v>8.81</c:v>
                </c:pt>
                <c:pt idx="2">
                  <c:v>8.6549999999999994</c:v>
                </c:pt>
              </c:numCache>
            </c:numRef>
          </c:val>
          <c:smooth val="0"/>
          <c:extLst>
            <c:ext xmlns:c16="http://schemas.microsoft.com/office/drawing/2014/chart" uri="{C3380CC4-5D6E-409C-BE32-E72D297353CC}">
              <c16:uniqueId val="{00000005-3301-40E8-BDD9-24A228D0DBB8}"/>
            </c:ext>
          </c:extLst>
        </c:ser>
        <c:ser>
          <c:idx val="3"/>
          <c:order val="3"/>
          <c:tx>
            <c:strRef>
              <c:f>'Adjusted Stock Prices'!$A$5</c:f>
              <c:strCache>
                <c:ptCount val="1"/>
                <c:pt idx="0">
                  <c:v>2002</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cat>
            <c:strRef>
              <c:f>'Adjusted Stock Prices'!$B$1:$D$1</c:f>
              <c:strCache>
                <c:ptCount val="3"/>
                <c:pt idx="0">
                  <c:v>Previous Day</c:v>
                </c:pt>
                <c:pt idx="1">
                  <c:v>Filing Day</c:v>
                </c:pt>
                <c:pt idx="2">
                  <c:v>Next Day</c:v>
                </c:pt>
              </c:strCache>
            </c:strRef>
          </c:cat>
          <c:val>
            <c:numRef>
              <c:f>'Adjusted Stock Prices'!$B$5:$D$5</c:f>
              <c:numCache>
                <c:formatCode>General</c:formatCode>
                <c:ptCount val="3"/>
                <c:pt idx="0">
                  <c:v>8.03125</c:v>
                </c:pt>
                <c:pt idx="1">
                  <c:v>7.65625</c:v>
                </c:pt>
                <c:pt idx="2">
                  <c:v>7.5</c:v>
                </c:pt>
              </c:numCache>
            </c:numRef>
          </c:val>
          <c:smooth val="0"/>
          <c:extLst>
            <c:ext xmlns:c16="http://schemas.microsoft.com/office/drawing/2014/chart" uri="{C3380CC4-5D6E-409C-BE32-E72D297353CC}">
              <c16:uniqueId val="{00000006-3301-40E8-BDD9-24A228D0DBB8}"/>
            </c:ext>
          </c:extLst>
        </c:ser>
        <c:ser>
          <c:idx val="4"/>
          <c:order val="4"/>
          <c:tx>
            <c:strRef>
              <c:f>'Adjusted Stock Prices'!$A$6</c:f>
              <c:strCache>
                <c:ptCount val="1"/>
                <c:pt idx="0">
                  <c:v>2003</c:v>
                </c:pt>
              </c:strCache>
            </c:strRef>
          </c:tx>
          <c:spPr>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cat>
            <c:strRef>
              <c:f>'Adjusted Stock Prices'!$B$1:$D$1</c:f>
              <c:strCache>
                <c:ptCount val="3"/>
                <c:pt idx="0">
                  <c:v>Previous Day</c:v>
                </c:pt>
                <c:pt idx="1">
                  <c:v>Filing Day</c:v>
                </c:pt>
                <c:pt idx="2">
                  <c:v>Next Day</c:v>
                </c:pt>
              </c:strCache>
            </c:strRef>
          </c:cat>
          <c:val>
            <c:numRef>
              <c:f>'Adjusted Stock Prices'!$B$6:$D$6</c:f>
              <c:numCache>
                <c:formatCode>General</c:formatCode>
                <c:ptCount val="3"/>
                <c:pt idx="0">
                  <c:v>12.175000000000001</c:v>
                </c:pt>
                <c:pt idx="1">
                  <c:v>12.404999999999999</c:v>
                </c:pt>
                <c:pt idx="2">
                  <c:v>12.335000000000001</c:v>
                </c:pt>
              </c:numCache>
            </c:numRef>
          </c:val>
          <c:smooth val="0"/>
          <c:extLst>
            <c:ext xmlns:c16="http://schemas.microsoft.com/office/drawing/2014/chart" uri="{C3380CC4-5D6E-409C-BE32-E72D297353CC}">
              <c16:uniqueId val="{00000007-3301-40E8-BDD9-24A228D0DBB8}"/>
            </c:ext>
          </c:extLst>
        </c:ser>
        <c:ser>
          <c:idx val="5"/>
          <c:order val="5"/>
          <c:tx>
            <c:strRef>
              <c:f>'Adjusted Stock Prices'!$A$7</c:f>
              <c:strCache>
                <c:ptCount val="1"/>
                <c:pt idx="0">
                  <c:v>2004</c:v>
                </c:pt>
              </c:strCache>
            </c:strRef>
          </c:tx>
          <c:spPr>
            <a:ln w="349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cat>
            <c:strRef>
              <c:f>'Adjusted Stock Prices'!$B$1:$D$1</c:f>
              <c:strCache>
                <c:ptCount val="3"/>
                <c:pt idx="0">
                  <c:v>Previous Day</c:v>
                </c:pt>
                <c:pt idx="1">
                  <c:v>Filing Day</c:v>
                </c:pt>
                <c:pt idx="2">
                  <c:v>Next Day</c:v>
                </c:pt>
              </c:strCache>
            </c:strRef>
          </c:cat>
          <c:val>
            <c:numRef>
              <c:f>'Adjusted Stock Prices'!$B$7:$D$7</c:f>
              <c:numCache>
                <c:formatCode>General</c:formatCode>
                <c:ptCount val="3"/>
                <c:pt idx="0">
                  <c:v>28.105</c:v>
                </c:pt>
                <c:pt idx="1">
                  <c:v>27.57</c:v>
                </c:pt>
                <c:pt idx="2">
                  <c:v>27.07</c:v>
                </c:pt>
              </c:numCache>
            </c:numRef>
          </c:val>
          <c:smooth val="0"/>
          <c:extLst>
            <c:ext xmlns:c16="http://schemas.microsoft.com/office/drawing/2014/chart" uri="{C3380CC4-5D6E-409C-BE32-E72D297353CC}">
              <c16:uniqueId val="{00000008-3301-40E8-BDD9-24A228D0DBB8}"/>
            </c:ext>
          </c:extLst>
        </c:ser>
        <c:ser>
          <c:idx val="6"/>
          <c:order val="6"/>
          <c:tx>
            <c:strRef>
              <c:f>'Adjusted Stock Prices'!$A$8</c:f>
              <c:strCache>
                <c:ptCount val="1"/>
                <c:pt idx="0">
                  <c:v>2005</c:v>
                </c:pt>
              </c:strCache>
            </c:strRef>
          </c:tx>
          <c:spPr>
            <a:ln w="34925" cap="rnd">
              <a:solidFill>
                <a:schemeClr val="accent1">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cat>
            <c:strRef>
              <c:f>'Adjusted Stock Prices'!$B$1:$D$1</c:f>
              <c:strCache>
                <c:ptCount val="3"/>
                <c:pt idx="0">
                  <c:v>Previous Day</c:v>
                </c:pt>
                <c:pt idx="1">
                  <c:v>Filing Day</c:v>
                </c:pt>
                <c:pt idx="2">
                  <c:v>Next Day</c:v>
                </c:pt>
              </c:strCache>
            </c:strRef>
          </c:cat>
          <c:val>
            <c:numRef>
              <c:f>'Adjusted Stock Prices'!$B$8:$D$8</c:f>
              <c:numCache>
                <c:formatCode>General</c:formatCode>
                <c:ptCount val="3"/>
                <c:pt idx="0">
                  <c:v>34.279998999999997</c:v>
                </c:pt>
                <c:pt idx="1">
                  <c:v>35.07</c:v>
                </c:pt>
                <c:pt idx="2">
                  <c:v>35.150002000000001</c:v>
                </c:pt>
              </c:numCache>
            </c:numRef>
          </c:val>
          <c:smooth val="0"/>
          <c:extLst>
            <c:ext xmlns:c16="http://schemas.microsoft.com/office/drawing/2014/chart" uri="{C3380CC4-5D6E-409C-BE32-E72D297353CC}">
              <c16:uniqueId val="{00000009-3301-40E8-BDD9-24A228D0DBB8}"/>
            </c:ext>
          </c:extLst>
        </c:ser>
        <c:ser>
          <c:idx val="7"/>
          <c:order val="7"/>
          <c:tx>
            <c:strRef>
              <c:f>'Adjusted Stock Prices'!$A$9</c:f>
              <c:strCache>
                <c:ptCount val="1"/>
                <c:pt idx="0">
                  <c:v>2006</c:v>
                </c:pt>
              </c:strCache>
            </c:strRef>
          </c:tx>
          <c:spPr>
            <a:ln w="34925" cap="rnd">
              <a:solidFill>
                <a:schemeClr val="accent2">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cat>
            <c:strRef>
              <c:f>'Adjusted Stock Prices'!$B$1:$D$1</c:f>
              <c:strCache>
                <c:ptCount val="3"/>
                <c:pt idx="0">
                  <c:v>Previous Day</c:v>
                </c:pt>
                <c:pt idx="1">
                  <c:v>Filing Day</c:v>
                </c:pt>
                <c:pt idx="2">
                  <c:v>Next Day</c:v>
                </c:pt>
              </c:strCache>
            </c:strRef>
          </c:cat>
          <c:val>
            <c:numRef>
              <c:f>'Adjusted Stock Prices'!$B$9:$D$9</c:f>
              <c:numCache>
                <c:formatCode>General</c:formatCode>
                <c:ptCount val="3"/>
                <c:pt idx="0">
                  <c:v>31.1</c:v>
                </c:pt>
                <c:pt idx="1">
                  <c:v>31.129999000000002</c:v>
                </c:pt>
                <c:pt idx="2">
                  <c:v>30.969999000000001</c:v>
                </c:pt>
              </c:numCache>
            </c:numRef>
          </c:val>
          <c:smooth val="0"/>
          <c:extLst>
            <c:ext xmlns:c16="http://schemas.microsoft.com/office/drawing/2014/chart" uri="{C3380CC4-5D6E-409C-BE32-E72D297353CC}">
              <c16:uniqueId val="{0000000A-3301-40E8-BDD9-24A228D0DBB8}"/>
            </c:ext>
          </c:extLst>
        </c:ser>
        <c:ser>
          <c:idx val="8"/>
          <c:order val="8"/>
          <c:tx>
            <c:strRef>
              <c:f>'Adjusted Stock Prices'!$A$10</c:f>
              <c:strCache>
                <c:ptCount val="1"/>
                <c:pt idx="0">
                  <c:v>2007</c:v>
                </c:pt>
              </c:strCache>
            </c:strRef>
          </c:tx>
          <c:spPr>
            <a:ln w="34925" cap="rnd">
              <a:solidFill>
                <a:schemeClr val="accent3">
                  <a:lumMod val="60000"/>
                </a:schemeClr>
              </a:solidFill>
              <a:round/>
            </a:ln>
            <a:effectLst>
              <a:outerShdw blurRad="57150" dist="19050" dir="5400000" algn="ctr" rotWithShape="0">
                <a:srgbClr val="000000">
                  <a:alpha val="63000"/>
                </a:srgbClr>
              </a:outerShdw>
            </a:effectLst>
          </c:spPr>
          <c:marker>
            <c:symbol val="circle"/>
            <c:size val="5"/>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cat>
            <c:strRef>
              <c:f>'Adjusted Stock Prices'!$B$1:$D$1</c:f>
              <c:strCache>
                <c:ptCount val="3"/>
                <c:pt idx="0">
                  <c:v>Previous Day</c:v>
                </c:pt>
                <c:pt idx="1">
                  <c:v>Filing Day</c:v>
                </c:pt>
                <c:pt idx="2">
                  <c:v>Next Day</c:v>
                </c:pt>
              </c:strCache>
            </c:strRef>
          </c:cat>
          <c:val>
            <c:numRef>
              <c:f>'Adjusted Stock Prices'!$B$10:$D$10</c:f>
              <c:numCache>
                <c:formatCode>General</c:formatCode>
                <c:ptCount val="3"/>
                <c:pt idx="0">
                  <c:v>28.34</c:v>
                </c:pt>
                <c:pt idx="1">
                  <c:v>28.040001</c:v>
                </c:pt>
                <c:pt idx="2">
                  <c:v>27.73</c:v>
                </c:pt>
              </c:numCache>
            </c:numRef>
          </c:val>
          <c:smooth val="0"/>
          <c:extLst>
            <c:ext xmlns:c16="http://schemas.microsoft.com/office/drawing/2014/chart" uri="{C3380CC4-5D6E-409C-BE32-E72D297353CC}">
              <c16:uniqueId val="{0000000B-3301-40E8-BDD9-24A228D0DBB8}"/>
            </c:ext>
          </c:extLst>
        </c:ser>
        <c:ser>
          <c:idx val="9"/>
          <c:order val="9"/>
          <c:tx>
            <c:strRef>
              <c:f>'Adjusted Stock Prices'!$A$11</c:f>
              <c:strCache>
                <c:ptCount val="1"/>
                <c:pt idx="0">
                  <c:v>2009</c:v>
                </c:pt>
              </c:strCache>
            </c:strRef>
          </c:tx>
          <c:spPr>
            <a:ln w="34925" cap="rnd">
              <a:solidFill>
                <a:schemeClr val="accent4">
                  <a:lumMod val="60000"/>
                </a:schemeClr>
              </a:solidFill>
              <a:round/>
            </a:ln>
            <a:effectLst>
              <a:outerShdw blurRad="57150" dist="19050" dir="5400000" algn="ctr" rotWithShape="0">
                <a:srgbClr val="000000">
                  <a:alpha val="63000"/>
                </a:srgbClr>
              </a:outerShdw>
            </a:effectLst>
          </c:spPr>
          <c:marker>
            <c:symbol val="circle"/>
            <c:size val="5"/>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cat>
            <c:strRef>
              <c:f>'Adjusted Stock Prices'!$B$1:$D$1</c:f>
              <c:strCache>
                <c:ptCount val="3"/>
                <c:pt idx="0">
                  <c:v>Previous Day</c:v>
                </c:pt>
                <c:pt idx="1">
                  <c:v>Filing Day</c:v>
                </c:pt>
                <c:pt idx="2">
                  <c:v>Next Day</c:v>
                </c:pt>
              </c:strCache>
            </c:strRef>
          </c:cat>
          <c:val>
            <c:numRef>
              <c:f>'Adjusted Stock Prices'!$B$11:$D$11</c:f>
              <c:numCache>
                <c:formatCode>General</c:formatCode>
                <c:ptCount val="3"/>
                <c:pt idx="0">
                  <c:v>13.64</c:v>
                </c:pt>
                <c:pt idx="1">
                  <c:v>14.02</c:v>
                </c:pt>
                <c:pt idx="2">
                  <c:v>14.29</c:v>
                </c:pt>
              </c:numCache>
            </c:numRef>
          </c:val>
          <c:smooth val="0"/>
          <c:extLst>
            <c:ext xmlns:c16="http://schemas.microsoft.com/office/drawing/2014/chart" uri="{C3380CC4-5D6E-409C-BE32-E72D297353CC}">
              <c16:uniqueId val="{0000000C-3301-40E8-BDD9-24A228D0DBB8}"/>
            </c:ext>
          </c:extLst>
        </c:ser>
        <c:ser>
          <c:idx val="10"/>
          <c:order val="10"/>
          <c:tx>
            <c:strRef>
              <c:f>'Adjusted Stock Prices'!$A$12</c:f>
              <c:strCache>
                <c:ptCount val="1"/>
                <c:pt idx="0">
                  <c:v>2010</c:v>
                </c:pt>
              </c:strCache>
            </c:strRef>
          </c:tx>
          <c:spPr>
            <a:ln w="34925" cap="rnd">
              <a:solidFill>
                <a:schemeClr val="accent5">
                  <a:lumMod val="60000"/>
                </a:schemeClr>
              </a:solidFill>
              <a:round/>
            </a:ln>
            <a:effectLst>
              <a:outerShdw blurRad="57150" dist="19050" dir="5400000" algn="ctr" rotWithShape="0">
                <a:srgbClr val="000000">
                  <a:alpha val="63000"/>
                </a:srgbClr>
              </a:outerShdw>
            </a:effectLst>
          </c:spPr>
          <c:marker>
            <c:symbol val="circle"/>
            <c:size val="5"/>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cat>
            <c:strRef>
              <c:f>'Adjusted Stock Prices'!$B$1:$D$1</c:f>
              <c:strCache>
                <c:ptCount val="3"/>
                <c:pt idx="0">
                  <c:v>Previous Day</c:v>
                </c:pt>
                <c:pt idx="1">
                  <c:v>Filing Day</c:v>
                </c:pt>
                <c:pt idx="2">
                  <c:v>Next Day</c:v>
                </c:pt>
              </c:strCache>
            </c:strRef>
          </c:cat>
          <c:val>
            <c:numRef>
              <c:f>'Adjusted Stock Prices'!$B$12:$D$12</c:f>
              <c:numCache>
                <c:formatCode>General</c:formatCode>
                <c:ptCount val="3"/>
                <c:pt idx="0">
                  <c:v>16.75</c:v>
                </c:pt>
                <c:pt idx="1">
                  <c:v>16.969999000000001</c:v>
                </c:pt>
                <c:pt idx="2">
                  <c:v>16.530000999999999</c:v>
                </c:pt>
              </c:numCache>
            </c:numRef>
          </c:val>
          <c:smooth val="0"/>
          <c:extLst>
            <c:ext xmlns:c16="http://schemas.microsoft.com/office/drawing/2014/chart" uri="{C3380CC4-5D6E-409C-BE32-E72D297353CC}">
              <c16:uniqueId val="{0000000D-3301-40E8-BDD9-24A228D0DBB8}"/>
            </c:ext>
          </c:extLst>
        </c:ser>
        <c:ser>
          <c:idx val="11"/>
          <c:order val="11"/>
          <c:tx>
            <c:strRef>
              <c:f>'Adjusted Stock Prices'!$A$13</c:f>
              <c:strCache>
                <c:ptCount val="1"/>
                <c:pt idx="0">
                  <c:v>2011</c:v>
                </c:pt>
              </c:strCache>
            </c:strRef>
          </c:tx>
          <c:spPr>
            <a:ln w="34925" cap="rnd">
              <a:solidFill>
                <a:schemeClr val="accent6">
                  <a:lumMod val="60000"/>
                </a:schemeClr>
              </a:solidFill>
              <a:round/>
            </a:ln>
            <a:effectLst>
              <a:outerShdw blurRad="57150" dist="19050" dir="5400000" algn="ctr" rotWithShape="0">
                <a:srgbClr val="000000">
                  <a:alpha val="63000"/>
                </a:srgbClr>
              </a:outerShdw>
            </a:effectLst>
          </c:spPr>
          <c:marker>
            <c:symbol val="circle"/>
            <c:size val="5"/>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cat>
            <c:strRef>
              <c:f>'Adjusted Stock Prices'!$B$1:$D$1</c:f>
              <c:strCache>
                <c:ptCount val="3"/>
                <c:pt idx="0">
                  <c:v>Previous Day</c:v>
                </c:pt>
                <c:pt idx="1">
                  <c:v>Filing Day</c:v>
                </c:pt>
                <c:pt idx="2">
                  <c:v>Next Day</c:v>
                </c:pt>
              </c:strCache>
            </c:strRef>
          </c:cat>
          <c:val>
            <c:numRef>
              <c:f>'Adjusted Stock Prices'!$B$13:$D$13</c:f>
              <c:numCache>
                <c:formatCode>General</c:formatCode>
                <c:ptCount val="3"/>
                <c:pt idx="0">
                  <c:v>17.510000000000002</c:v>
                </c:pt>
                <c:pt idx="1">
                  <c:v>17.700001</c:v>
                </c:pt>
                <c:pt idx="2">
                  <c:v>18.139999</c:v>
                </c:pt>
              </c:numCache>
            </c:numRef>
          </c:val>
          <c:smooth val="0"/>
          <c:extLst>
            <c:ext xmlns:c16="http://schemas.microsoft.com/office/drawing/2014/chart" uri="{C3380CC4-5D6E-409C-BE32-E72D297353CC}">
              <c16:uniqueId val="{0000000E-3301-40E8-BDD9-24A228D0DBB8}"/>
            </c:ext>
          </c:extLst>
        </c:ser>
        <c:ser>
          <c:idx val="12"/>
          <c:order val="12"/>
          <c:tx>
            <c:strRef>
              <c:f>'Adjusted Stock Prices'!$A$14</c:f>
              <c:strCache>
                <c:ptCount val="1"/>
                <c:pt idx="0">
                  <c:v>2012</c:v>
                </c:pt>
              </c:strCache>
            </c:strRef>
          </c:tx>
          <c:spPr>
            <a:ln w="34925" cap="rnd">
              <a:solidFill>
                <a:schemeClr val="accent1">
                  <a:lumMod val="80000"/>
                  <a:lumOff val="20000"/>
                </a:schemeClr>
              </a:solidFill>
              <a:round/>
            </a:ln>
            <a:effectLst>
              <a:outerShdw blurRad="57150" dist="19050" dir="5400000" algn="ctr" rotWithShape="0">
                <a:srgbClr val="000000">
                  <a:alpha val="63000"/>
                </a:srgbClr>
              </a:outerShdw>
            </a:effectLst>
          </c:spPr>
          <c:marker>
            <c:symbol val="circle"/>
            <c:size val="5"/>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dLbls>
            <c:dLbl>
              <c:idx val="0"/>
              <c:layout>
                <c:manualLayout>
                  <c:x val="-5.757310304092117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3301-40E8-BDD9-24A228D0DBB8}"/>
                </c:ext>
              </c:extLst>
            </c:dLbl>
            <c:dLbl>
              <c:idx val="1"/>
              <c:layout>
                <c:manualLayout>
                  <c:x val="-2.2013245280352273E-2"/>
                  <c:y val="-6.730769740367181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3301-40E8-BDD9-24A228D0DBB8}"/>
                </c:ext>
              </c:extLst>
            </c:dLbl>
            <c:dLbl>
              <c:idx val="2"/>
              <c:layout>
                <c:manualLayout>
                  <c:x val="-6.7733062401083731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3301-40E8-BDD9-24A228D0D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'Adjusted Stock Prices'!$B$1:$D$1</c:f>
              <c:strCache>
                <c:ptCount val="3"/>
                <c:pt idx="0">
                  <c:v>Previous Day</c:v>
                </c:pt>
                <c:pt idx="1">
                  <c:v>Filing Day</c:v>
                </c:pt>
                <c:pt idx="2">
                  <c:v>Next Day</c:v>
                </c:pt>
              </c:strCache>
            </c:strRef>
          </c:cat>
          <c:val>
            <c:numRef>
              <c:f>'Adjusted Stock Prices'!$B$14:$D$14</c:f>
              <c:numCache>
                <c:formatCode>General</c:formatCode>
                <c:ptCount val="3"/>
                <c:pt idx="0">
                  <c:v>14.92</c:v>
                </c:pt>
                <c:pt idx="1">
                  <c:v>15.01</c:v>
                </c:pt>
                <c:pt idx="2">
                  <c:v>15.1</c:v>
                </c:pt>
              </c:numCache>
            </c:numRef>
          </c:val>
          <c:smooth val="0"/>
          <c:extLst>
            <c:ext xmlns:c16="http://schemas.microsoft.com/office/drawing/2014/chart" uri="{C3380CC4-5D6E-409C-BE32-E72D297353CC}">
              <c16:uniqueId val="{00000012-3301-40E8-BDD9-24A228D0DBB8}"/>
            </c:ext>
          </c:extLst>
        </c:ser>
        <c:ser>
          <c:idx val="13"/>
          <c:order val="13"/>
          <c:tx>
            <c:strRef>
              <c:f>'Adjusted Stock Prices'!$A$15</c:f>
              <c:strCache>
                <c:ptCount val="1"/>
                <c:pt idx="0">
                  <c:v>2013</c:v>
                </c:pt>
              </c:strCache>
            </c:strRef>
          </c:tx>
          <c:spPr>
            <a:ln w="34925" cap="rnd">
              <a:solidFill>
                <a:schemeClr val="accent2">
                  <a:lumMod val="80000"/>
                  <a:lumOff val="20000"/>
                </a:schemeClr>
              </a:solidFill>
              <a:round/>
            </a:ln>
            <a:effectLst>
              <a:outerShdw blurRad="57150" dist="19050" dir="5400000" algn="ctr" rotWithShape="0">
                <a:srgbClr val="000000">
                  <a:alpha val="63000"/>
                </a:srgbClr>
              </a:outerShdw>
            </a:effectLst>
          </c:spPr>
          <c:marker>
            <c:symbol val="circle"/>
            <c:size val="5"/>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cat>
            <c:strRef>
              <c:f>'Adjusted Stock Prices'!$B$1:$D$1</c:f>
              <c:strCache>
                <c:ptCount val="3"/>
                <c:pt idx="0">
                  <c:v>Previous Day</c:v>
                </c:pt>
                <c:pt idx="1">
                  <c:v>Filing Day</c:v>
                </c:pt>
                <c:pt idx="2">
                  <c:v>Next Day</c:v>
                </c:pt>
              </c:strCache>
            </c:strRef>
          </c:cat>
          <c:val>
            <c:numRef>
              <c:f>'Adjusted Stock Prices'!$B$15:$D$15</c:f>
              <c:numCache>
                <c:formatCode>General</c:formatCode>
                <c:ptCount val="3"/>
                <c:pt idx="0">
                  <c:v>24.43</c:v>
                </c:pt>
                <c:pt idx="1">
                  <c:v>24.73</c:v>
                </c:pt>
                <c:pt idx="2">
                  <c:v>24.299999</c:v>
                </c:pt>
              </c:numCache>
            </c:numRef>
          </c:val>
          <c:smooth val="0"/>
          <c:extLst>
            <c:ext xmlns:c16="http://schemas.microsoft.com/office/drawing/2014/chart" uri="{C3380CC4-5D6E-409C-BE32-E72D297353CC}">
              <c16:uniqueId val="{00000013-3301-40E8-BDD9-24A228D0DBB8}"/>
            </c:ext>
          </c:extLst>
        </c:ser>
        <c:ser>
          <c:idx val="14"/>
          <c:order val="14"/>
          <c:tx>
            <c:strRef>
              <c:f>'Adjusted Stock Prices'!$A$16</c:f>
              <c:strCache>
                <c:ptCount val="1"/>
                <c:pt idx="0">
                  <c:v>2014</c:v>
                </c:pt>
              </c:strCache>
            </c:strRef>
          </c:tx>
          <c:spPr>
            <a:ln w="34925" cap="rnd">
              <a:solidFill>
                <a:schemeClr val="accent3">
                  <a:lumMod val="80000"/>
                  <a:lumOff val="20000"/>
                </a:schemeClr>
              </a:solidFill>
              <a:round/>
            </a:ln>
            <a:effectLst>
              <a:outerShdw blurRad="57150" dist="19050" dir="5400000" algn="ctr" rotWithShape="0">
                <a:srgbClr val="000000">
                  <a:alpha val="63000"/>
                </a:srgbClr>
              </a:outerShdw>
            </a:effectLst>
          </c:spPr>
          <c:marker>
            <c:symbol val="circle"/>
            <c:size val="5"/>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cat>
            <c:strRef>
              <c:f>'Adjusted Stock Prices'!$B$1:$D$1</c:f>
              <c:strCache>
                <c:ptCount val="3"/>
                <c:pt idx="0">
                  <c:v>Previous Day</c:v>
                </c:pt>
                <c:pt idx="1">
                  <c:v>Filing Day</c:v>
                </c:pt>
                <c:pt idx="2">
                  <c:v>Next Day</c:v>
                </c:pt>
              </c:strCache>
            </c:strRef>
          </c:cat>
          <c:val>
            <c:numRef>
              <c:f>'Adjusted Stock Prices'!$B$16:$D$16</c:f>
              <c:numCache>
                <c:formatCode>General</c:formatCode>
                <c:ptCount val="3"/>
                <c:pt idx="0">
                  <c:v>35.830002</c:v>
                </c:pt>
                <c:pt idx="1">
                  <c:v>35.950001</c:v>
                </c:pt>
                <c:pt idx="2">
                  <c:v>36.509998000000003</c:v>
                </c:pt>
              </c:numCache>
            </c:numRef>
          </c:val>
          <c:smooth val="0"/>
          <c:extLst>
            <c:ext xmlns:c16="http://schemas.microsoft.com/office/drawing/2014/chart" uri="{C3380CC4-5D6E-409C-BE32-E72D297353CC}">
              <c16:uniqueId val="{00000014-3301-40E8-BDD9-24A228D0DBB8}"/>
            </c:ext>
          </c:extLst>
        </c:ser>
        <c:ser>
          <c:idx val="15"/>
          <c:order val="15"/>
          <c:tx>
            <c:strRef>
              <c:f>'Adjusted Stock Prices'!$A$17</c:f>
              <c:strCache>
                <c:ptCount val="1"/>
                <c:pt idx="0">
                  <c:v>2015</c:v>
                </c:pt>
              </c:strCache>
            </c:strRef>
          </c:tx>
          <c:spPr>
            <a:ln w="34925" cap="rnd">
              <a:solidFill>
                <a:schemeClr val="accent4">
                  <a:lumMod val="80000"/>
                  <a:lumOff val="20000"/>
                </a:schemeClr>
              </a:solidFill>
              <a:round/>
            </a:ln>
            <a:effectLst>
              <a:outerShdw blurRad="57150" dist="19050" dir="5400000" algn="ctr" rotWithShape="0">
                <a:srgbClr val="000000">
                  <a:alpha val="63000"/>
                </a:srgbClr>
              </a:outerShdw>
            </a:effectLst>
          </c:spPr>
          <c:marker>
            <c:symbol val="circle"/>
            <c:size val="5"/>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dLbls>
            <c:dLbl>
              <c:idx val="0"/>
              <c:layout>
                <c:manualLayout>
                  <c:x val="-3.0479878080487677E-2"/>
                  <c:y val="-1.57051293941901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301-40E8-BDD9-24A228D0DBB8}"/>
                </c:ext>
              </c:extLst>
            </c:dLbl>
            <c:dLbl>
              <c:idx val="1"/>
              <c:layout>
                <c:manualLayout>
                  <c:x val="-6.0959756160975417E-2"/>
                  <c:y val="1.570512939419009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3301-40E8-BDD9-24A228D0DBB8}"/>
                </c:ext>
              </c:extLst>
            </c:dLbl>
            <c:dLbl>
              <c:idx val="2"/>
              <c:layout>
                <c:manualLayout>
                  <c:x val="-3.7253184320596051E-2"/>
                  <c:y val="2.467948904801291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3301-40E8-BDD9-24A228D0DBB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'Adjusted Stock Prices'!$B$1:$D$1</c:f>
              <c:strCache>
                <c:ptCount val="3"/>
                <c:pt idx="0">
                  <c:v>Previous Day</c:v>
                </c:pt>
                <c:pt idx="1">
                  <c:v>Filing Day</c:v>
                </c:pt>
                <c:pt idx="2">
                  <c:v>Next Day</c:v>
                </c:pt>
              </c:strCache>
            </c:strRef>
          </c:cat>
          <c:val>
            <c:numRef>
              <c:f>'Adjusted Stock Prices'!$B$17:$D$17</c:f>
              <c:numCache>
                <c:formatCode>General</c:formatCode>
                <c:ptCount val="3"/>
                <c:pt idx="0">
                  <c:v>44.34</c:v>
                </c:pt>
                <c:pt idx="1">
                  <c:v>43.279998999999997</c:v>
                </c:pt>
                <c:pt idx="2">
                  <c:v>42.57</c:v>
                </c:pt>
              </c:numCache>
            </c:numRef>
          </c:val>
          <c:smooth val="0"/>
          <c:extLst>
            <c:ext xmlns:c16="http://schemas.microsoft.com/office/drawing/2014/chart" uri="{C3380CC4-5D6E-409C-BE32-E72D297353CC}">
              <c16:uniqueId val="{00000018-3301-40E8-BDD9-24A228D0DBB8}"/>
            </c:ext>
          </c:extLst>
        </c:ser>
        <c:dLbls>
          <c:showLegendKey val="0"/>
          <c:showVal val="0"/>
          <c:showCatName val="0"/>
          <c:showSerName val="0"/>
          <c:showPercent val="0"/>
          <c:showBubbleSize val="0"/>
        </c:dLbls>
        <c:marker val="1"/>
        <c:smooth val="0"/>
        <c:axId val="469501344"/>
        <c:axId val="469500032"/>
      </c:lineChart>
      <c:catAx>
        <c:axId val="4695013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Days</a:t>
                </a:r>
              </a:p>
            </c:rich>
          </c:tx>
          <c:layout>
            <c:manualLayout>
              <c:xMode val="edge"/>
              <c:yMode val="edge"/>
              <c:x val="0.49017910595024289"/>
              <c:y val="0.94624517561920873"/>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en-US"/>
          </a:p>
        </c:txPr>
        <c:crossAx val="469500032"/>
        <c:crosses val="autoZero"/>
        <c:auto val="1"/>
        <c:lblAlgn val="ctr"/>
        <c:lblOffset val="100"/>
        <c:noMultiLvlLbl val="0"/>
      </c:catAx>
      <c:valAx>
        <c:axId val="46950003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b="1"/>
                  <a:t>Adjusted Closing Stock Price in $</a:t>
                </a:r>
              </a:p>
            </c:rich>
          </c:tx>
          <c:layout>
            <c:manualLayout>
              <c:xMode val="edge"/>
              <c:yMode val="edge"/>
              <c:x val="2.4308169433988929E-2"/>
              <c:y val="0.29266623455478258"/>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quot;$&quot;#,##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9501344"/>
        <c:crosses val="autoZero"/>
        <c:crossBetween val="between"/>
      </c:valAx>
      <c:spPr>
        <a:noFill/>
        <a:ln>
          <a:noFill/>
        </a:ln>
        <a:effectLst/>
      </c:spPr>
    </c:plotArea>
    <c:legend>
      <c:legendPos val="b"/>
      <c:layout>
        <c:manualLayout>
          <c:xMode val="edge"/>
          <c:yMode val="edge"/>
          <c:x val="0.89965216194828812"/>
          <c:y val="0.1256858308464999"/>
          <c:w val="9.9382700200269403E-2"/>
          <c:h val="0.7175672851225214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p14="http://schemas.microsoft.com/office/powerpoint/2010/main" val="2933833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11</a:t>
            </a:fld>
            <a:endParaRPr lang="en-US"/>
          </a:p>
        </p:txBody>
      </p:sp>
    </p:spTree>
    <p:extLst>
      <p:ext uri="{BB962C8B-B14F-4D97-AF65-F5344CB8AC3E}">
        <p14:creationId xmlns:p14="http://schemas.microsoft.com/office/powerpoint/2010/main" val="4102669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12</a:t>
            </a:fld>
            <a:endParaRPr lang="en-US"/>
          </a:p>
        </p:txBody>
      </p:sp>
    </p:spTree>
    <p:extLst>
      <p:ext uri="{BB962C8B-B14F-4D97-AF65-F5344CB8AC3E}">
        <p14:creationId xmlns:p14="http://schemas.microsoft.com/office/powerpoint/2010/main" val="1783170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13</a:t>
            </a:fld>
            <a:endParaRPr lang="en-US"/>
          </a:p>
        </p:txBody>
      </p:sp>
    </p:spTree>
    <p:extLst>
      <p:ext uri="{BB962C8B-B14F-4D97-AF65-F5344CB8AC3E}">
        <p14:creationId xmlns:p14="http://schemas.microsoft.com/office/powerpoint/2010/main" val="1348436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14</a:t>
            </a:fld>
            <a:endParaRPr lang="en-US"/>
          </a:p>
        </p:txBody>
      </p:sp>
    </p:spTree>
    <p:extLst>
      <p:ext uri="{BB962C8B-B14F-4D97-AF65-F5344CB8AC3E}">
        <p14:creationId xmlns:p14="http://schemas.microsoft.com/office/powerpoint/2010/main" val="4266909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15</a:t>
            </a:fld>
            <a:endParaRPr lang="en-US"/>
          </a:p>
        </p:txBody>
      </p:sp>
    </p:spTree>
    <p:extLst>
      <p:ext uri="{BB962C8B-B14F-4D97-AF65-F5344CB8AC3E}">
        <p14:creationId xmlns:p14="http://schemas.microsoft.com/office/powerpoint/2010/main" val="3786221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16</a:t>
            </a:fld>
            <a:endParaRPr lang="en-US"/>
          </a:p>
        </p:txBody>
      </p:sp>
    </p:spTree>
    <p:extLst>
      <p:ext uri="{BB962C8B-B14F-4D97-AF65-F5344CB8AC3E}">
        <p14:creationId xmlns:p14="http://schemas.microsoft.com/office/powerpoint/2010/main" val="3395884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17</a:t>
            </a:fld>
            <a:endParaRPr lang="en-US"/>
          </a:p>
        </p:txBody>
      </p:sp>
    </p:spTree>
    <p:extLst>
      <p:ext uri="{BB962C8B-B14F-4D97-AF65-F5344CB8AC3E}">
        <p14:creationId xmlns:p14="http://schemas.microsoft.com/office/powerpoint/2010/main" val="3124578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18</a:t>
            </a:fld>
            <a:endParaRPr lang="en-US"/>
          </a:p>
        </p:txBody>
      </p:sp>
    </p:spTree>
    <p:extLst>
      <p:ext uri="{BB962C8B-B14F-4D97-AF65-F5344CB8AC3E}">
        <p14:creationId xmlns:p14="http://schemas.microsoft.com/office/powerpoint/2010/main" val="1473796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19</a:t>
            </a:fld>
            <a:endParaRPr lang="en-US"/>
          </a:p>
        </p:txBody>
      </p:sp>
    </p:spTree>
    <p:extLst>
      <p:ext uri="{BB962C8B-B14F-4D97-AF65-F5344CB8AC3E}">
        <p14:creationId xmlns:p14="http://schemas.microsoft.com/office/powerpoint/2010/main" val="2422056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20</a:t>
            </a:fld>
            <a:endParaRPr lang="en-US"/>
          </a:p>
        </p:txBody>
      </p:sp>
    </p:spTree>
    <p:extLst>
      <p:ext uri="{BB962C8B-B14F-4D97-AF65-F5344CB8AC3E}">
        <p14:creationId xmlns:p14="http://schemas.microsoft.com/office/powerpoint/2010/main" val="4154953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p14="http://schemas.microsoft.com/office/powerpoint/2010/main" val="1402681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21</a:t>
            </a:fld>
            <a:endParaRPr lang="en-US"/>
          </a:p>
        </p:txBody>
      </p:sp>
    </p:spTree>
    <p:extLst>
      <p:ext uri="{BB962C8B-B14F-4D97-AF65-F5344CB8AC3E}">
        <p14:creationId xmlns:p14="http://schemas.microsoft.com/office/powerpoint/2010/main" val="1214309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4</a:t>
            </a:fld>
            <a:endParaRPr lang="en-US"/>
          </a:p>
        </p:txBody>
      </p:sp>
    </p:spTree>
    <p:extLst>
      <p:ext uri="{BB962C8B-B14F-4D97-AF65-F5344CB8AC3E}">
        <p14:creationId xmlns:p14="http://schemas.microsoft.com/office/powerpoint/2010/main" val="3736681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5</a:t>
            </a:fld>
            <a:endParaRPr lang="en-US"/>
          </a:p>
        </p:txBody>
      </p:sp>
    </p:spTree>
    <p:extLst>
      <p:ext uri="{BB962C8B-B14F-4D97-AF65-F5344CB8AC3E}">
        <p14:creationId xmlns:p14="http://schemas.microsoft.com/office/powerpoint/2010/main" val="2451677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6</a:t>
            </a:fld>
            <a:endParaRPr lang="en-US"/>
          </a:p>
        </p:txBody>
      </p:sp>
    </p:spTree>
    <p:extLst>
      <p:ext uri="{BB962C8B-B14F-4D97-AF65-F5344CB8AC3E}">
        <p14:creationId xmlns:p14="http://schemas.microsoft.com/office/powerpoint/2010/main" val="4157344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p14="http://schemas.microsoft.com/office/powerpoint/2010/main" val="432223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8</a:t>
            </a:fld>
            <a:endParaRPr lang="en-US"/>
          </a:p>
        </p:txBody>
      </p:sp>
    </p:spTree>
    <p:extLst>
      <p:ext uri="{BB962C8B-B14F-4D97-AF65-F5344CB8AC3E}">
        <p14:creationId xmlns:p14="http://schemas.microsoft.com/office/powerpoint/2010/main" val="1670107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9</a:t>
            </a:fld>
            <a:endParaRPr lang="en-US"/>
          </a:p>
        </p:txBody>
      </p:sp>
    </p:spTree>
    <p:extLst>
      <p:ext uri="{BB962C8B-B14F-4D97-AF65-F5344CB8AC3E}">
        <p14:creationId xmlns:p14="http://schemas.microsoft.com/office/powerpoint/2010/main" val="2596874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10</a:t>
            </a:fld>
            <a:endParaRPr lang="en-US"/>
          </a:p>
        </p:txBody>
      </p:sp>
    </p:spTree>
    <p:extLst>
      <p:ext uri="{BB962C8B-B14F-4D97-AF65-F5344CB8AC3E}">
        <p14:creationId xmlns:p14="http://schemas.microsoft.com/office/powerpoint/2010/main" val="2592200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able Placeholder 2"/>
          <p:cNvSpPr>
            <a:spLocks noGrp="1"/>
          </p:cNvSpPr>
          <p:nvPr>
            <p:ph type="tbl" idx="1"/>
          </p:nvPr>
        </p:nvSpPr>
        <p:spPr>
          <a:xfrm>
            <a:off x="990600" y="1828800"/>
            <a:ext cx="7696200" cy="4297363"/>
          </a:xfrm>
        </p:spPr>
        <p:txBody>
          <a:bodyPr/>
          <a:lstStyle/>
          <a:p>
            <a:pPr lvl="0"/>
            <a:r>
              <a:rPr lang="en-US" noProof="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a:t>Click to edit Master title style</a:t>
            </a:r>
          </a:p>
        </p:txBody>
      </p:sp>
      <p:sp>
        <p:nvSpPr>
          <p:cNvPr id="3" name="Text Placeholder 2"/>
          <p:cNvSpPr>
            <a:spLocks noGrp="1"/>
          </p:cNvSpPr>
          <p:nvPr>
            <p:ph type="body" sz="half" idx="1"/>
          </p:nvPr>
        </p:nvSpPr>
        <p:spPr>
          <a:xfrm>
            <a:off x="990600" y="1752600"/>
            <a:ext cx="396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a:t>Click to edit Master title style</a:t>
            </a:r>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a:solidFill>
                  <a:schemeClr val="bg1"/>
                </a:solidFill>
                <a:latin typeface="Futura Md BT" pitchFamily="34" charset="0"/>
              </a:rPr>
              <a:t>School of Applied Technology</a:t>
            </a: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a:solidFill>
                  <a:schemeClr val="hlink"/>
                </a:solidFill>
                <a:latin typeface="Futura Md BT" pitchFamily="34" charset="0"/>
              </a:rPr>
              <a:t>ITM - 527</a:t>
            </a: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quotes.wsj.com/YHOO"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finance.yahoo.com/q/hp?s=YHOO" TargetMode="External"/><Relationship Id="rId4" Type="http://schemas.openxmlformats.org/officeDocument/2006/relationships/hyperlink" Target="http://www.wikinvest.com/stock/Yahoo!_(YHOO)"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527 Data Analytics</a:t>
            </a:r>
          </a:p>
        </p:txBody>
      </p:sp>
      <p:sp>
        <p:nvSpPr>
          <p:cNvPr id="4" name="Text Placeholder 3"/>
          <p:cNvSpPr>
            <a:spLocks noGrp="1"/>
          </p:cNvSpPr>
          <p:nvPr>
            <p:ph type="body" sz="quarter" idx="13"/>
          </p:nvPr>
        </p:nvSpPr>
        <p:spPr>
          <a:xfrm>
            <a:off x="838200" y="4267200"/>
            <a:ext cx="7543800" cy="2133600"/>
          </a:xfrm>
        </p:spPr>
        <p:txBody>
          <a:bodyPr/>
          <a:lstStyle/>
          <a:p>
            <a:pPr algn="ctr"/>
            <a:r>
              <a:rPr lang="en-US" sz="2000" dirty="0"/>
              <a:t>April 26, 2016</a:t>
            </a:r>
          </a:p>
          <a:p>
            <a:pPr algn="ctr"/>
            <a:r>
              <a:rPr lang="en-US" sz="2000" dirty="0"/>
              <a:t>Final Project Presentation – Group 1</a:t>
            </a:r>
          </a:p>
          <a:p>
            <a:pPr algn="ctr"/>
            <a:r>
              <a:rPr lang="en-US" sz="2000" dirty="0"/>
              <a:t>Proxy Filing Analysis of </a:t>
            </a:r>
            <a:r>
              <a:rPr lang="en-US" sz="2000" b="1" dirty="0"/>
              <a:t>Yahoo! Inc.</a:t>
            </a:r>
          </a:p>
          <a:p>
            <a:pPr algn="r"/>
            <a:r>
              <a:rPr lang="en-US" sz="950" b="1" dirty="0"/>
              <a:t>Members:</a:t>
            </a:r>
          </a:p>
          <a:p>
            <a:pPr algn="r"/>
            <a:r>
              <a:rPr lang="en-US" sz="950" b="1" dirty="0"/>
              <a:t>Naveed Ul Haq</a:t>
            </a:r>
          </a:p>
          <a:p>
            <a:pPr algn="r"/>
            <a:r>
              <a:rPr lang="en-US" sz="950" b="1" dirty="0"/>
              <a:t>Rishi Raj</a:t>
            </a:r>
          </a:p>
          <a:p>
            <a:pPr algn="r"/>
            <a:r>
              <a:rPr lang="en-US" sz="950" b="1" dirty="0"/>
              <a:t>Ashish Bansal</a:t>
            </a:r>
          </a:p>
          <a:p>
            <a:pPr algn="r"/>
            <a:r>
              <a:rPr lang="en-US" sz="950" b="1" dirty="0"/>
              <a:t>Manikanden Ganesh</a:t>
            </a:r>
          </a:p>
          <a:p>
            <a:pPr algn="r"/>
            <a:r>
              <a:rPr lang="en-US" sz="950" b="1" dirty="0"/>
              <a:t>Suyash Karanwal</a:t>
            </a:r>
          </a:p>
        </p:txBody>
      </p:sp>
    </p:spTree>
    <p:extLst>
      <p:ext uri="{BB962C8B-B14F-4D97-AF65-F5344CB8AC3E}">
        <p14:creationId xmlns:p14="http://schemas.microsoft.com/office/powerpoint/2010/main" val="323258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Analyzing Yahoo’s Performance and CEO’s Annual Salary</a:t>
            </a:r>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dirty="0"/>
              <a:t> The findings do not establish any concrete relation between the two.</a:t>
            </a:r>
          </a:p>
          <a:p>
            <a:pPr marL="57150" indent="0">
              <a:buNone/>
            </a:pPr>
            <a:endParaRPr lang="en-US" sz="1400" dirty="0"/>
          </a:p>
          <a:p>
            <a:pPr marL="57150" indent="0">
              <a:buNone/>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a:p>
        </p:txBody>
      </p:sp>
      <p:pic>
        <p:nvPicPr>
          <p:cNvPr id="4" name="Picture 3"/>
          <p:cNvPicPr>
            <a:picLocks noChangeAspect="1"/>
          </p:cNvPicPr>
          <p:nvPr/>
        </p:nvPicPr>
        <p:blipFill>
          <a:blip r:embed="rId3"/>
          <a:stretch>
            <a:fillRect/>
          </a:stretch>
        </p:blipFill>
        <p:spPr>
          <a:xfrm>
            <a:off x="1447800" y="2209800"/>
            <a:ext cx="7226431" cy="4035425"/>
          </a:xfrm>
          <a:prstGeom prst="rect">
            <a:avLst/>
          </a:prstGeom>
        </p:spPr>
      </p:pic>
    </p:spTree>
    <p:extLst>
      <p:ext uri="{BB962C8B-B14F-4D97-AF65-F5344CB8AC3E}">
        <p14:creationId xmlns:p14="http://schemas.microsoft.com/office/powerpoint/2010/main" val="204632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Annual Stock Awards to CEO and Company’s Net Income Trend</a:t>
            </a:r>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dirty="0"/>
              <a:t> The Stock Awards of CEO and the Net Income of Company are not in proportion.</a:t>
            </a:r>
          </a:p>
          <a:p>
            <a:pPr marL="57150" indent="0">
              <a:buNone/>
            </a:pPr>
            <a:endParaRPr lang="en-US" sz="1400" dirty="0"/>
          </a:p>
          <a:p>
            <a:pPr marL="57150" indent="0">
              <a:buNone/>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pic>
        <p:nvPicPr>
          <p:cNvPr id="6" name="Picture 5"/>
          <p:cNvPicPr>
            <a:picLocks noChangeAspect="1"/>
          </p:cNvPicPr>
          <p:nvPr/>
        </p:nvPicPr>
        <p:blipFill>
          <a:blip r:embed="rId3"/>
          <a:stretch>
            <a:fillRect/>
          </a:stretch>
        </p:blipFill>
        <p:spPr>
          <a:xfrm>
            <a:off x="1447800" y="2133599"/>
            <a:ext cx="7181850" cy="4111625"/>
          </a:xfrm>
          <a:prstGeom prst="rect">
            <a:avLst/>
          </a:prstGeom>
        </p:spPr>
      </p:pic>
    </p:spTree>
    <p:extLst>
      <p:ext uri="{BB962C8B-B14F-4D97-AF65-F5344CB8AC3E}">
        <p14:creationId xmlns:p14="http://schemas.microsoft.com/office/powerpoint/2010/main" val="2127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Annual Option Awards to CEO and Company’s Performance</a:t>
            </a:r>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dirty="0"/>
              <a:t> The Annual Option Awards to CEO and Company’s performance are not related.</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12</a:t>
            </a:fld>
            <a:endParaRPr lang="en-US"/>
          </a:p>
        </p:txBody>
      </p:sp>
      <p:pic>
        <p:nvPicPr>
          <p:cNvPr id="4" name="Picture 3"/>
          <p:cNvPicPr>
            <a:picLocks noChangeAspect="1"/>
          </p:cNvPicPr>
          <p:nvPr/>
        </p:nvPicPr>
        <p:blipFill>
          <a:blip r:embed="rId3"/>
          <a:stretch>
            <a:fillRect/>
          </a:stretch>
        </p:blipFill>
        <p:spPr>
          <a:xfrm>
            <a:off x="1447800" y="2133600"/>
            <a:ext cx="7134225" cy="4111625"/>
          </a:xfrm>
          <a:prstGeom prst="rect">
            <a:avLst/>
          </a:prstGeom>
        </p:spPr>
      </p:pic>
    </p:spTree>
    <p:extLst>
      <p:ext uri="{BB962C8B-B14F-4D97-AF65-F5344CB8AC3E}">
        <p14:creationId xmlns:p14="http://schemas.microsoft.com/office/powerpoint/2010/main" val="45120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Yahoo’s Net Income and Net Revenue</a:t>
            </a:r>
            <a:br>
              <a:rPr lang="en-US" sz="3200" dirty="0"/>
            </a:br>
            <a:r>
              <a:rPr lang="en-US" sz="3200" dirty="0"/>
              <a:t>against Stock Price Change </a:t>
            </a:r>
          </a:p>
        </p:txBody>
      </p:sp>
      <p:sp>
        <p:nvSpPr>
          <p:cNvPr id="3" name="Content Placeholder 2"/>
          <p:cNvSpPr>
            <a:spLocks noGrp="1"/>
          </p:cNvSpPr>
          <p:nvPr>
            <p:ph sz="half" idx="1"/>
          </p:nvPr>
        </p:nvSpPr>
        <p:spPr>
          <a:xfrm>
            <a:off x="990600" y="1828800"/>
            <a:ext cx="7848600" cy="4416425"/>
          </a:xfrm>
        </p:spPr>
        <p:txBody>
          <a:bodyPr/>
          <a:lstStyle/>
          <a:p>
            <a:pPr marL="342900" indent="-285750"/>
            <a:r>
              <a:rPr lang="en-US" sz="1400" dirty="0"/>
              <a:t>No formal relationship is derived among the three parameters.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13</a:t>
            </a:fld>
            <a:endParaRPr lang="en-US"/>
          </a:p>
        </p:txBody>
      </p:sp>
      <p:pic>
        <p:nvPicPr>
          <p:cNvPr id="6" name="Picture 5"/>
          <p:cNvPicPr>
            <a:picLocks noChangeAspect="1"/>
          </p:cNvPicPr>
          <p:nvPr/>
        </p:nvPicPr>
        <p:blipFill>
          <a:blip r:embed="rId3"/>
          <a:stretch>
            <a:fillRect/>
          </a:stretch>
        </p:blipFill>
        <p:spPr>
          <a:xfrm>
            <a:off x="1447800" y="2209800"/>
            <a:ext cx="7124700" cy="4035425"/>
          </a:xfrm>
          <a:prstGeom prst="rect">
            <a:avLst/>
          </a:prstGeom>
        </p:spPr>
      </p:pic>
    </p:spTree>
    <p:extLst>
      <p:ext uri="{BB962C8B-B14F-4D97-AF65-F5344CB8AC3E}">
        <p14:creationId xmlns:p14="http://schemas.microsoft.com/office/powerpoint/2010/main" val="3466101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Part 2</a:t>
            </a:r>
            <a:r>
              <a:rPr lang="en-US" sz="3200" dirty="0"/>
              <a:t>: Pattern in the results of the Q&amp;A section of proxy filings</a:t>
            </a:r>
          </a:p>
        </p:txBody>
      </p:sp>
      <p:sp>
        <p:nvSpPr>
          <p:cNvPr id="3" name="Content Placeholder 2"/>
          <p:cNvSpPr>
            <a:spLocks noGrp="1"/>
          </p:cNvSpPr>
          <p:nvPr>
            <p:ph sz="half" idx="1"/>
          </p:nvPr>
        </p:nvSpPr>
        <p:spPr>
          <a:xfrm>
            <a:off x="990600" y="1828800"/>
            <a:ext cx="7848600" cy="4416425"/>
          </a:xfrm>
        </p:spPr>
        <p:txBody>
          <a:bodyPr/>
          <a:lstStyle/>
          <a:p>
            <a:pPr marL="342900" indent="-285750"/>
            <a:r>
              <a:rPr lang="en-US" sz="1400" b="1" dirty="0"/>
              <a:t>‘Vote’</a:t>
            </a:r>
            <a:r>
              <a:rPr lang="en-US" sz="1400" dirty="0"/>
              <a:t> is the most used word followed by ‘</a:t>
            </a:r>
            <a:r>
              <a:rPr lang="en-US" sz="1400" b="1" dirty="0"/>
              <a:t>meet’</a:t>
            </a:r>
            <a:r>
              <a:rPr lang="en-US" sz="1400" dirty="0"/>
              <a:t> (meeting) for all the years. The most frequently used words across all the years pertains to meeting.</a:t>
            </a:r>
          </a:p>
          <a:p>
            <a:pPr marL="342900" indent="-285750"/>
            <a:r>
              <a:rPr lang="en-US" sz="1400" dirty="0"/>
              <a:t>‘</a:t>
            </a:r>
            <a:r>
              <a:rPr lang="en-US" sz="1400" b="1" dirty="0"/>
              <a:t>Avail</a:t>
            </a:r>
            <a:r>
              <a:rPr lang="en-US" sz="1400" dirty="0"/>
              <a:t>’ (Availability) word exceptionally appears in the top 10 most frequently used words for 2014 filing.</a:t>
            </a:r>
          </a:p>
          <a:p>
            <a:pPr marL="342900" indent="-285750"/>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14</a:t>
            </a:fld>
            <a:endParaRPr lang="en-US"/>
          </a:p>
        </p:txBody>
      </p:sp>
      <p:pic>
        <p:nvPicPr>
          <p:cNvPr id="4" name="Picture 3"/>
          <p:cNvPicPr>
            <a:picLocks noChangeAspect="1"/>
          </p:cNvPicPr>
          <p:nvPr/>
        </p:nvPicPr>
        <p:blipFill>
          <a:blip r:embed="rId3"/>
          <a:stretch>
            <a:fillRect/>
          </a:stretch>
        </p:blipFill>
        <p:spPr>
          <a:xfrm>
            <a:off x="1384877" y="2819400"/>
            <a:ext cx="6997123" cy="3425825"/>
          </a:xfrm>
          <a:prstGeom prst="rect">
            <a:avLst/>
          </a:prstGeom>
        </p:spPr>
      </p:pic>
    </p:spTree>
    <p:extLst>
      <p:ext uri="{BB962C8B-B14F-4D97-AF65-F5344CB8AC3E}">
        <p14:creationId xmlns:p14="http://schemas.microsoft.com/office/powerpoint/2010/main" val="2332751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DEF 14A Proxy Filing - Analysis</a:t>
            </a:r>
            <a:br>
              <a:rPr lang="en-US" sz="3200" dirty="0"/>
            </a:br>
            <a:r>
              <a:rPr lang="en-US" sz="3200" dirty="0"/>
              <a:t>Text Mining- Corpus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15</a:t>
            </a:fld>
            <a:endParaRPr lang="en-US"/>
          </a:p>
        </p:txBody>
      </p:sp>
      <p:sp>
        <p:nvSpPr>
          <p:cNvPr id="7" name="Rectangle 6"/>
          <p:cNvSpPr/>
          <p:nvPr/>
        </p:nvSpPr>
        <p:spPr>
          <a:xfrm>
            <a:off x="1295400" y="1969094"/>
            <a:ext cx="6934200" cy="1077218"/>
          </a:xfrm>
          <a:prstGeom prst="rect">
            <a:avLst/>
          </a:prstGeom>
        </p:spPr>
        <p:txBody>
          <a:bodyPr wrap="square">
            <a:spAutoFit/>
          </a:bodyPr>
          <a:lstStyle/>
          <a:p>
            <a:pPr marL="285750" indent="-285750" algn="l">
              <a:buFont typeface="Wingdings" panose="05000000000000000000" pitchFamily="2" charset="2"/>
              <a:buChar char="Ø"/>
            </a:pPr>
            <a:r>
              <a:rPr lang="en-US" sz="1600" dirty="0"/>
              <a:t>The DEF 14A Filings are not available for 2008.</a:t>
            </a:r>
          </a:p>
          <a:p>
            <a:pPr algn="l"/>
            <a:endParaRPr lang="en-US" sz="1600" dirty="0"/>
          </a:p>
          <a:p>
            <a:pPr marL="285750" indent="-285750" algn="l">
              <a:buFont typeface="Wingdings" panose="05000000000000000000" pitchFamily="2" charset="2"/>
              <a:buChar char="Ø"/>
            </a:pPr>
            <a:r>
              <a:rPr lang="en-US" sz="1600" dirty="0">
                <a:latin typeface="+mn-lt"/>
              </a:rPr>
              <a:t>Below affixed is the snapshot of excerpt from the Corpus. The code removes contents between all the opening and closing tags. </a:t>
            </a:r>
          </a:p>
        </p:txBody>
      </p:sp>
      <p:pic>
        <p:nvPicPr>
          <p:cNvPr id="9" name="Picture 8"/>
          <p:cNvPicPr>
            <a:picLocks noChangeAspect="1"/>
          </p:cNvPicPr>
          <p:nvPr/>
        </p:nvPicPr>
        <p:blipFill>
          <a:blip r:embed="rId3"/>
          <a:stretch>
            <a:fillRect/>
          </a:stretch>
        </p:blipFill>
        <p:spPr>
          <a:xfrm>
            <a:off x="1676400" y="3200400"/>
            <a:ext cx="6800850" cy="2925763"/>
          </a:xfrm>
          <a:prstGeom prst="rect">
            <a:avLst/>
          </a:prstGeom>
        </p:spPr>
      </p:pic>
    </p:spTree>
    <p:extLst>
      <p:ext uri="{BB962C8B-B14F-4D97-AF65-F5344CB8AC3E}">
        <p14:creationId xmlns:p14="http://schemas.microsoft.com/office/powerpoint/2010/main" val="199699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Frequency Distribution </a:t>
            </a:r>
            <a:br>
              <a:rPr lang="en-US" sz="3200" dirty="0"/>
            </a:br>
            <a:r>
              <a:rPr lang="en-US" sz="3200" dirty="0"/>
              <a:t>Terms with frequency more than 150</a:t>
            </a:r>
            <a:endParaRPr lang="en-US" sz="3200" b="1"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600" dirty="0"/>
              <a:t>Below is the snapshot of the top 14 occurring terms.</a:t>
            </a:r>
            <a:br>
              <a:rPr lang="en-US" sz="1600" dirty="0"/>
            </a:br>
            <a:r>
              <a:rPr lang="en-US" sz="1600" dirty="0"/>
              <a:t>	The filtering criteria – occurrence more than 150 times.</a:t>
            </a:r>
          </a:p>
          <a:p>
            <a:pPr marL="342900" indent="-285750"/>
            <a:endParaRPr lang="en-US" sz="1600" dirty="0"/>
          </a:p>
          <a:p>
            <a:pPr marL="342900" indent="-285750"/>
            <a:endParaRPr lang="en-US" sz="1600" dirty="0"/>
          </a:p>
          <a:p>
            <a:pPr marL="342900" indent="-285750"/>
            <a:endParaRPr lang="en-US" sz="1600" dirty="0"/>
          </a:p>
          <a:p>
            <a:pPr marL="342900" indent="-285750"/>
            <a:endParaRPr lang="en-US" sz="1600" dirty="0"/>
          </a:p>
          <a:p>
            <a:pPr marL="342900" indent="-285750"/>
            <a:endParaRPr lang="en-US" sz="1600" dirty="0"/>
          </a:p>
          <a:p>
            <a:pPr marL="342900" indent="-285750"/>
            <a:endParaRPr lang="en-US" sz="1600" dirty="0"/>
          </a:p>
          <a:p>
            <a:pPr marL="342900" indent="-285750"/>
            <a:endParaRPr lang="en-US" sz="1600" dirty="0"/>
          </a:p>
          <a:p>
            <a:pPr marL="342900" indent="-285750"/>
            <a:r>
              <a:rPr lang="en-US" sz="1600" dirty="0"/>
              <a:t> There are 5 terms having frequency of occurrence between 120 and 150. These terms are – ‘avail’, ‘present’, ‘person’, ‘nominee’ and ‘statement’</a:t>
            </a:r>
          </a:p>
          <a:p>
            <a:pPr marL="342900" indent="-285750"/>
            <a:r>
              <a:rPr lang="en-US" sz="1600" dirty="0"/>
              <a:t>Aforementioned terms have generic usage in Q&amp;A section. </a:t>
            </a:r>
          </a:p>
          <a:p>
            <a:pPr marL="342900" indent="-285750"/>
            <a:r>
              <a:rPr lang="en-US" sz="1600" dirty="0"/>
              <a:t>This is the reason behind the inclusion of only the top 14 terms in Analysis and Word Cloud.</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16</a:t>
            </a:fld>
            <a:endParaRPr lang="en-US"/>
          </a:p>
        </p:txBody>
      </p:sp>
      <p:pic>
        <p:nvPicPr>
          <p:cNvPr id="4" name="Picture 3"/>
          <p:cNvPicPr>
            <a:picLocks noChangeAspect="1"/>
          </p:cNvPicPr>
          <p:nvPr/>
        </p:nvPicPr>
        <p:blipFill>
          <a:blip r:embed="rId3"/>
          <a:stretch>
            <a:fillRect/>
          </a:stretch>
        </p:blipFill>
        <p:spPr>
          <a:xfrm>
            <a:off x="1447800" y="2514600"/>
            <a:ext cx="7086600" cy="1781175"/>
          </a:xfrm>
          <a:prstGeom prst="rect">
            <a:avLst/>
          </a:prstGeom>
        </p:spPr>
      </p:pic>
    </p:spTree>
    <p:extLst>
      <p:ext uri="{BB962C8B-B14F-4D97-AF65-F5344CB8AC3E}">
        <p14:creationId xmlns:p14="http://schemas.microsoft.com/office/powerpoint/2010/main" val="3453520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DEF 14A Proxy Filing - Analysis</a:t>
            </a:r>
            <a:br>
              <a:rPr lang="en-US" sz="3200" dirty="0"/>
            </a:br>
            <a:r>
              <a:rPr lang="en-US" sz="3200" dirty="0"/>
              <a:t>Text Mining- Corpus</a:t>
            </a:r>
            <a:endParaRPr lang="en-US" sz="3200" b="1"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dirty="0"/>
              <a:t>Words having frequency more than 150 in the combined Corpus for 2005 – 2015.</a:t>
            </a:r>
          </a:p>
          <a:p>
            <a:pPr marL="342900" indent="-285750"/>
            <a:r>
              <a:rPr lang="en-US" sz="1400" dirty="0"/>
              <a:t>Word with highest frequency is ‘vote’, followed by ‘meet’ and ‘annual’.</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17</a:t>
            </a:fld>
            <a:endParaRPr lang="en-US"/>
          </a:p>
        </p:txBody>
      </p:sp>
      <p:pic>
        <p:nvPicPr>
          <p:cNvPr id="4" name="Picture 3"/>
          <p:cNvPicPr>
            <a:picLocks noChangeAspect="1"/>
          </p:cNvPicPr>
          <p:nvPr/>
        </p:nvPicPr>
        <p:blipFill>
          <a:blip r:embed="rId3"/>
          <a:stretch>
            <a:fillRect/>
          </a:stretch>
        </p:blipFill>
        <p:spPr>
          <a:xfrm>
            <a:off x="1447800" y="2438400"/>
            <a:ext cx="7086600" cy="3747294"/>
          </a:xfrm>
          <a:prstGeom prst="rect">
            <a:avLst/>
          </a:prstGeom>
        </p:spPr>
      </p:pic>
    </p:spTree>
    <p:extLst>
      <p:ext uri="{BB962C8B-B14F-4D97-AF65-F5344CB8AC3E}">
        <p14:creationId xmlns:p14="http://schemas.microsoft.com/office/powerpoint/2010/main" val="3965946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DEF 14A Proxy Filing - Analysis</a:t>
            </a:r>
            <a:br>
              <a:rPr lang="en-US" sz="3200" dirty="0"/>
            </a:br>
            <a:r>
              <a:rPr lang="en-US" sz="3200" dirty="0"/>
              <a:t>Text Mining – Word Cloud</a:t>
            </a:r>
            <a:endParaRPr lang="en-US" sz="3200" b="1"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dirty="0"/>
              <a:t>Below is the Word Cloud of Terms occurring more than 150 times in the DEF 14A Filings.</a:t>
            </a:r>
          </a:p>
          <a:p>
            <a:pPr marL="57150" indent="0">
              <a:buNone/>
            </a:pPr>
            <a:endParaRPr lang="en-US" sz="1400" dirty="0"/>
          </a:p>
          <a:p>
            <a:pPr marL="342900" indent="-285750"/>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18</a:t>
            </a:fld>
            <a:endParaRPr lang="en-US"/>
          </a:p>
        </p:txBody>
      </p:sp>
      <p:pic>
        <p:nvPicPr>
          <p:cNvPr id="4" name="Picture 3"/>
          <p:cNvPicPr>
            <a:picLocks noChangeAspect="1"/>
          </p:cNvPicPr>
          <p:nvPr/>
        </p:nvPicPr>
        <p:blipFill>
          <a:blip r:embed="rId3"/>
          <a:stretch>
            <a:fillRect/>
          </a:stretch>
        </p:blipFill>
        <p:spPr>
          <a:xfrm>
            <a:off x="1447800" y="2362200"/>
            <a:ext cx="7067550" cy="3763963"/>
          </a:xfrm>
          <a:prstGeom prst="rect">
            <a:avLst/>
          </a:prstGeom>
        </p:spPr>
      </p:pic>
    </p:spTree>
    <p:extLst>
      <p:ext uri="{BB962C8B-B14F-4D97-AF65-F5344CB8AC3E}">
        <p14:creationId xmlns:p14="http://schemas.microsoft.com/office/powerpoint/2010/main" val="724013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DEF 14A Proxy Filing - Analysis</a:t>
            </a:r>
            <a:br>
              <a:rPr lang="en-US" sz="3200" dirty="0"/>
            </a:br>
            <a:r>
              <a:rPr lang="en-US" sz="3200" dirty="0"/>
              <a:t>Text Mining - KEI</a:t>
            </a:r>
            <a:endParaRPr lang="en-US" sz="3200" b="1" dirty="0"/>
          </a:p>
        </p:txBody>
      </p:sp>
      <p:sp>
        <p:nvSpPr>
          <p:cNvPr id="3" name="Content Placeholder 2"/>
          <p:cNvSpPr>
            <a:spLocks noGrp="1"/>
          </p:cNvSpPr>
          <p:nvPr>
            <p:ph sz="half" idx="1"/>
          </p:nvPr>
        </p:nvSpPr>
        <p:spPr>
          <a:xfrm>
            <a:off x="990600" y="1828800"/>
            <a:ext cx="7848600" cy="4297363"/>
          </a:xfrm>
        </p:spPr>
        <p:txBody>
          <a:bodyPr/>
          <a:lstStyle/>
          <a:p>
            <a:pPr marL="342900" indent="-285750"/>
            <a:endParaRPr lang="en-US" sz="1400" dirty="0"/>
          </a:p>
          <a:p>
            <a:pPr marL="342900" indent="-285750"/>
            <a:r>
              <a:rPr lang="en-US" sz="1400" dirty="0"/>
              <a:t>The word </a:t>
            </a:r>
            <a:r>
              <a:rPr lang="en-US" sz="1400" b="1" dirty="0"/>
              <a:t>‘Internet’</a:t>
            </a:r>
            <a:r>
              <a:rPr lang="en-US" sz="1400" dirty="0"/>
              <a:t> appears to be quite less for the year 2005. Post 2005, the frequency of occurrence is comparatively higher. More education to shareholders is provided about internet usage for participation in annual meeting and voting. This observation goes hand in gloves with the increase in online voting.</a:t>
            </a:r>
          </a:p>
          <a:p>
            <a:pPr marL="342900" indent="-285750"/>
            <a:endParaRPr lang="en-US" sz="1400" dirty="0"/>
          </a:p>
          <a:p>
            <a:pPr marL="342900" indent="-285750"/>
            <a:r>
              <a:rPr lang="en-US" sz="1400" dirty="0"/>
              <a:t>The frequency of the word ‘</a:t>
            </a:r>
            <a:r>
              <a:rPr lang="en-US" sz="1400" b="1" dirty="0"/>
              <a:t>Advisory</a:t>
            </a:r>
            <a:r>
              <a:rPr lang="en-US" sz="1400" dirty="0"/>
              <a:t>’ has exceptional increase for the year 2011. This entry in Q&amp;A section is to educate the role of advisory voting. In 2011, Yahoo had a spinoff with Alibaba and had to layoff 1% of the employees. This observation hints the intentions of the firm to repeal or maintain the laws regarding association with Alibaba, strengthening Yahoo.</a:t>
            </a:r>
          </a:p>
          <a:p>
            <a:pPr marL="342900" indent="-285750"/>
            <a:endParaRPr lang="en-US" sz="1400" dirty="0"/>
          </a:p>
          <a:p>
            <a:pPr marL="342900" indent="-285750"/>
            <a:r>
              <a:rPr lang="en-US" sz="1400" dirty="0"/>
              <a:t>Note : In 2008, Microsoft attempted to acquire Yahoo. This is not mentioned in the 2009 DEF 14A Filings. Thus Q&amp;A Section might not be a solid reflection of company’s proceedings. Further it should be mentioned the acquisition never came through.</a:t>
            </a:r>
          </a:p>
          <a:p>
            <a:pPr marL="342900" indent="-285750"/>
            <a:endParaRPr lang="en-US" sz="1400" dirty="0"/>
          </a:p>
          <a:p>
            <a:pPr marL="342900" indent="-285750"/>
            <a:endParaRPr lang="en-US" sz="1400" dirty="0"/>
          </a:p>
          <a:p>
            <a:pPr marL="57150" indent="0">
              <a:buNone/>
            </a:pPr>
            <a:endParaRPr lang="en-US" sz="1400" dirty="0"/>
          </a:p>
          <a:p>
            <a:pPr marL="342900" indent="-285750"/>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19</a:t>
            </a:fld>
            <a:endParaRPr lang="en-US"/>
          </a:p>
        </p:txBody>
      </p:sp>
    </p:spTree>
    <p:extLst>
      <p:ext uri="{BB962C8B-B14F-4D97-AF65-F5344CB8AC3E}">
        <p14:creationId xmlns:p14="http://schemas.microsoft.com/office/powerpoint/2010/main" val="159354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Table of Contents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70082829"/>
              </p:ext>
            </p:extLst>
          </p:nvPr>
        </p:nvGraphicFramePr>
        <p:xfrm>
          <a:off x="1143000" y="1828800"/>
          <a:ext cx="7391400" cy="4416424"/>
        </p:xfrm>
        <a:graphic>
          <a:graphicData uri="http://schemas.openxmlformats.org/drawingml/2006/table">
            <a:tbl>
              <a:tblPr>
                <a:tableStyleId>{5C22544A-7EE6-4342-B048-85BDC9FD1C3A}</a:tableStyleId>
              </a:tblPr>
              <a:tblGrid>
                <a:gridCol w="6462195">
                  <a:extLst>
                    <a:ext uri="{9D8B030D-6E8A-4147-A177-3AD203B41FA5}">
                      <a16:colId xmlns:a16="http://schemas.microsoft.com/office/drawing/2014/main" val="77216510"/>
                    </a:ext>
                  </a:extLst>
                </a:gridCol>
                <a:gridCol w="929205">
                  <a:extLst>
                    <a:ext uri="{9D8B030D-6E8A-4147-A177-3AD203B41FA5}">
                      <a16:colId xmlns:a16="http://schemas.microsoft.com/office/drawing/2014/main" val="3146853525"/>
                    </a:ext>
                  </a:extLst>
                </a:gridCol>
              </a:tblGrid>
              <a:tr h="208650">
                <a:tc>
                  <a:txBody>
                    <a:bodyPr/>
                    <a:lstStyle/>
                    <a:p>
                      <a:pPr algn="l" fontAlgn="b"/>
                      <a:r>
                        <a:rPr lang="en-US" sz="900" u="none" strike="noStrike">
                          <a:effectLst/>
                        </a:rPr>
                        <a:t>Overview/Background</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1150900015"/>
                  </a:ext>
                </a:extLst>
              </a:tr>
              <a:tr h="226037">
                <a:tc>
                  <a:txBody>
                    <a:bodyPr/>
                    <a:lstStyle/>
                    <a:p>
                      <a:pPr algn="ctr" fontAlgn="b"/>
                      <a:r>
                        <a:rPr lang="en-US" sz="1000" b="1" u="none" strike="noStrike" dirty="0">
                          <a:effectLst/>
                        </a:rPr>
                        <a:t>Part 1</a:t>
                      </a:r>
                      <a:endParaRPr lang="en-US" sz="1000" b="1" i="0" u="none" strike="noStrike" dirty="0">
                        <a:solidFill>
                          <a:srgbClr val="000000"/>
                        </a:solidFill>
                        <a:effectLst/>
                        <a:latin typeface="Calibri" panose="020F0502020204030204" pitchFamily="34" charset="0"/>
                      </a:endParaRPr>
                    </a:p>
                  </a:txBody>
                  <a:tcPr marL="6466" marR="6466" marT="6466" marB="0" anchor="b"/>
                </a:tc>
                <a:tc>
                  <a:txBody>
                    <a:bodyPr/>
                    <a:lstStyle/>
                    <a:p>
                      <a:pPr algn="r" fontAlgn="b"/>
                      <a:r>
                        <a:rPr lang="en-US" sz="1000" b="1" u="none" strike="noStrike" dirty="0">
                          <a:effectLst/>
                        </a:rPr>
                        <a:t>4 - 13</a:t>
                      </a:r>
                      <a:endParaRPr lang="en-US" sz="1000" b="1" i="0" u="none" strike="noStrike" dirty="0">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1957447115"/>
                  </a:ext>
                </a:extLst>
              </a:tr>
              <a:tr h="208650">
                <a:tc>
                  <a:txBody>
                    <a:bodyPr/>
                    <a:lstStyle/>
                    <a:p>
                      <a:pPr algn="l" fontAlgn="b"/>
                      <a:r>
                        <a:rPr lang="en-US" sz="900" u="none" strike="noStrike">
                          <a:effectLst/>
                        </a:rPr>
                        <a:t>The Annual Compensation Summary for CEO from year 1999 - 2015</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2601055680"/>
                  </a:ext>
                </a:extLst>
              </a:tr>
              <a:tr h="208650">
                <a:tc>
                  <a:txBody>
                    <a:bodyPr/>
                    <a:lstStyle/>
                    <a:p>
                      <a:pPr algn="l" fontAlgn="b"/>
                      <a:r>
                        <a:rPr lang="en-US" sz="900" u="none" strike="noStrike">
                          <a:effectLst/>
                        </a:rPr>
                        <a:t>Total Compensation of CEO</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161309916"/>
                  </a:ext>
                </a:extLst>
              </a:tr>
              <a:tr h="208650">
                <a:tc>
                  <a:txBody>
                    <a:bodyPr/>
                    <a:lstStyle/>
                    <a:p>
                      <a:pPr algn="l" fontAlgn="b"/>
                      <a:r>
                        <a:rPr lang="en-US" sz="900" u="none" strike="noStrike">
                          <a:effectLst/>
                        </a:rPr>
                        <a:t>CEO’s Compensation’s major component</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2606804529"/>
                  </a:ext>
                </a:extLst>
              </a:tr>
              <a:tr h="208650">
                <a:tc>
                  <a:txBody>
                    <a:bodyPr/>
                    <a:lstStyle/>
                    <a:p>
                      <a:pPr algn="l" fontAlgn="b"/>
                      <a:r>
                        <a:rPr lang="en-US" sz="900" u="none" strike="noStrike">
                          <a:effectLst/>
                        </a:rPr>
                        <a:t>Variation in Volume of Stocks Traded</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3004148191"/>
                  </a:ext>
                </a:extLst>
              </a:tr>
              <a:tr h="208650">
                <a:tc>
                  <a:txBody>
                    <a:bodyPr/>
                    <a:lstStyle/>
                    <a:p>
                      <a:pPr algn="l" fontAlgn="b"/>
                      <a:r>
                        <a:rPr lang="en-US" sz="900" u="none" strike="noStrike">
                          <a:effectLst/>
                        </a:rPr>
                        <a:t>Stock Prices Trend around the day of Proxy Filing</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1311000695"/>
                  </a:ext>
                </a:extLst>
              </a:tr>
              <a:tr h="208650">
                <a:tc>
                  <a:txBody>
                    <a:bodyPr/>
                    <a:lstStyle/>
                    <a:p>
                      <a:pPr algn="l" fontAlgn="b"/>
                      <a:r>
                        <a:rPr lang="en-US" sz="900" u="none" strike="noStrike">
                          <a:effectLst/>
                        </a:rPr>
                        <a:t>Yahoo’s Annual Net Income and CEO’s Total Compensation</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2547295636"/>
                  </a:ext>
                </a:extLst>
              </a:tr>
              <a:tr h="208650">
                <a:tc>
                  <a:txBody>
                    <a:bodyPr/>
                    <a:lstStyle/>
                    <a:p>
                      <a:pPr algn="l" fontAlgn="b"/>
                      <a:r>
                        <a:rPr lang="en-US" sz="900" u="none" strike="noStrike">
                          <a:effectLst/>
                        </a:rPr>
                        <a:t>Yahoo’s Annual Salary and CEO’s Total Compensation</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2706018433"/>
                  </a:ext>
                </a:extLst>
              </a:tr>
              <a:tr h="208650">
                <a:tc>
                  <a:txBody>
                    <a:bodyPr/>
                    <a:lstStyle/>
                    <a:p>
                      <a:pPr algn="l" fontAlgn="b"/>
                      <a:r>
                        <a:rPr lang="en-US" sz="900" u="none" strike="noStrike">
                          <a:effectLst/>
                        </a:rPr>
                        <a:t>Stock Awards to CEO and Company’s Net Income</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4234400505"/>
                  </a:ext>
                </a:extLst>
              </a:tr>
              <a:tr h="208650">
                <a:tc>
                  <a:txBody>
                    <a:bodyPr/>
                    <a:lstStyle/>
                    <a:p>
                      <a:pPr algn="l" fontAlgn="b"/>
                      <a:r>
                        <a:rPr lang="en-US" sz="900" u="none" strike="noStrike">
                          <a:effectLst/>
                        </a:rPr>
                        <a:t>Option Awards to CEO and Company’s Performance</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2795049887"/>
                  </a:ext>
                </a:extLst>
              </a:tr>
              <a:tr h="208650">
                <a:tc>
                  <a:txBody>
                    <a:bodyPr/>
                    <a:lstStyle/>
                    <a:p>
                      <a:pPr algn="l" fontAlgn="b"/>
                      <a:r>
                        <a:rPr lang="en-US" sz="900" u="none" strike="noStrike">
                          <a:effectLst/>
                        </a:rPr>
                        <a:t>Yahoo’s Net Income and Net Revenue against Stock Price Change</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175821658"/>
                  </a:ext>
                </a:extLst>
              </a:tr>
              <a:tr h="226037">
                <a:tc>
                  <a:txBody>
                    <a:bodyPr/>
                    <a:lstStyle/>
                    <a:p>
                      <a:pPr algn="ctr" fontAlgn="b"/>
                      <a:r>
                        <a:rPr lang="en-US" sz="1000" b="1" u="none" strike="noStrike" dirty="0">
                          <a:effectLst/>
                        </a:rPr>
                        <a:t>Part 2</a:t>
                      </a:r>
                      <a:endParaRPr lang="en-US" sz="1000" b="1" i="0" u="none" strike="noStrike" dirty="0">
                        <a:solidFill>
                          <a:srgbClr val="000000"/>
                        </a:solidFill>
                        <a:effectLst/>
                        <a:latin typeface="Calibri" panose="020F0502020204030204" pitchFamily="34" charset="0"/>
                      </a:endParaRPr>
                    </a:p>
                  </a:txBody>
                  <a:tcPr marL="6466" marR="6466" marT="6466" marB="0" anchor="b"/>
                </a:tc>
                <a:tc>
                  <a:txBody>
                    <a:bodyPr/>
                    <a:lstStyle/>
                    <a:p>
                      <a:pPr algn="r" fontAlgn="b"/>
                      <a:r>
                        <a:rPr lang="en-US" sz="1000" b="1" u="none" strike="noStrike" dirty="0">
                          <a:effectLst/>
                        </a:rPr>
                        <a:t>14 - 19</a:t>
                      </a:r>
                      <a:endParaRPr lang="en-US" sz="1000" b="1" i="0" u="none" strike="noStrike" dirty="0">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554320312"/>
                  </a:ext>
                </a:extLst>
              </a:tr>
              <a:tr h="208650">
                <a:tc>
                  <a:txBody>
                    <a:bodyPr/>
                    <a:lstStyle/>
                    <a:p>
                      <a:pPr algn="l" fontAlgn="b"/>
                      <a:r>
                        <a:rPr lang="en-US" sz="900" u="none" strike="noStrike">
                          <a:effectLst/>
                        </a:rPr>
                        <a:t>Pattern in the results of the Q&amp;A section of proxy filings</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3356760387"/>
                  </a:ext>
                </a:extLst>
              </a:tr>
              <a:tr h="208650">
                <a:tc>
                  <a:txBody>
                    <a:bodyPr/>
                    <a:lstStyle/>
                    <a:p>
                      <a:pPr algn="l" fontAlgn="b"/>
                      <a:r>
                        <a:rPr lang="en-US" sz="900" u="none" strike="noStrike">
                          <a:effectLst/>
                        </a:rPr>
                        <a:t>Analysis Text Mining- Corpus</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2078893151"/>
                  </a:ext>
                </a:extLst>
              </a:tr>
              <a:tr h="208650">
                <a:tc>
                  <a:txBody>
                    <a:bodyPr/>
                    <a:lstStyle/>
                    <a:p>
                      <a:pPr algn="l" fontAlgn="b"/>
                      <a:r>
                        <a:rPr lang="en-US" sz="900" u="none" strike="noStrike">
                          <a:effectLst/>
                        </a:rPr>
                        <a:t>Frequency Distribution</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1820897199"/>
                  </a:ext>
                </a:extLst>
              </a:tr>
              <a:tr h="208650">
                <a:tc>
                  <a:txBody>
                    <a:bodyPr/>
                    <a:lstStyle/>
                    <a:p>
                      <a:pPr algn="l" fontAlgn="b"/>
                      <a:r>
                        <a:rPr lang="en-US" sz="900" u="none" strike="noStrike">
                          <a:effectLst/>
                        </a:rPr>
                        <a:t>Text Mining - Corpus</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17</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2372273576"/>
                  </a:ext>
                </a:extLst>
              </a:tr>
              <a:tr h="208650">
                <a:tc>
                  <a:txBody>
                    <a:bodyPr/>
                    <a:lstStyle/>
                    <a:p>
                      <a:pPr algn="l" fontAlgn="b"/>
                      <a:r>
                        <a:rPr lang="en-US" sz="900" u="none" strike="noStrike" dirty="0">
                          <a:effectLst/>
                        </a:rPr>
                        <a:t>Text Mining – Word Cloud</a:t>
                      </a:r>
                      <a:endParaRPr lang="en-US" sz="900" b="0" i="0" u="none" strike="noStrike" dirty="0">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1130116695"/>
                  </a:ext>
                </a:extLst>
              </a:tr>
              <a:tr h="208650">
                <a:tc>
                  <a:txBody>
                    <a:bodyPr/>
                    <a:lstStyle/>
                    <a:p>
                      <a:pPr algn="l" fontAlgn="b"/>
                      <a:r>
                        <a:rPr lang="en-US" sz="900" u="none" strike="noStrike">
                          <a:effectLst/>
                        </a:rPr>
                        <a:t>Text Mining - KEI</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3860193580"/>
                  </a:ext>
                </a:extLst>
              </a:tr>
              <a:tr h="208650">
                <a:tc>
                  <a:txBody>
                    <a:bodyPr/>
                    <a:lstStyle/>
                    <a:p>
                      <a:pPr algn="l" fontAlgn="b"/>
                      <a:r>
                        <a:rPr lang="en-US" sz="900" u="none" strike="noStrike">
                          <a:effectLst/>
                        </a:rPr>
                        <a:t>Text Mining – KEI Predictions</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2794300082"/>
                  </a:ext>
                </a:extLst>
              </a:tr>
              <a:tr h="208650">
                <a:tc>
                  <a:txBody>
                    <a:bodyPr/>
                    <a:lstStyle/>
                    <a:p>
                      <a:pPr algn="l" fontAlgn="b"/>
                      <a:r>
                        <a:rPr lang="en-US" sz="900" u="none" strike="noStrike">
                          <a:effectLst/>
                        </a:rPr>
                        <a:t>Reference</a:t>
                      </a:r>
                      <a:endParaRPr lang="en-US" sz="900" b="0" i="0" u="none" strike="noStrike">
                        <a:solidFill>
                          <a:srgbClr val="000000"/>
                        </a:solidFill>
                        <a:effectLst/>
                        <a:latin typeface="Calibri" panose="020F0502020204030204" pitchFamily="34" charset="0"/>
                      </a:endParaRPr>
                    </a:p>
                  </a:txBody>
                  <a:tcPr marL="6466" marR="6466" marT="6466" marB="0" anchor="b"/>
                </a:tc>
                <a:tc>
                  <a:txBody>
                    <a:bodyPr/>
                    <a:lstStyle/>
                    <a:p>
                      <a:pPr algn="r" fontAlgn="b"/>
                      <a:r>
                        <a:rPr lang="en-US" sz="900" u="none" strike="noStrike" dirty="0">
                          <a:effectLst/>
                        </a:rPr>
                        <a:t>21</a:t>
                      </a:r>
                      <a:endParaRPr lang="en-US" sz="900" b="0" i="0" u="none" strike="noStrike" dirty="0">
                        <a:solidFill>
                          <a:srgbClr val="000000"/>
                        </a:solidFill>
                        <a:effectLst/>
                        <a:latin typeface="Calibri" panose="020F0502020204030204" pitchFamily="34" charset="0"/>
                      </a:endParaRPr>
                    </a:p>
                  </a:txBody>
                  <a:tcPr marL="6466" marR="6466" marT="6466" marB="0" anchor="b"/>
                </a:tc>
                <a:extLst>
                  <a:ext uri="{0D108BD9-81ED-4DB2-BD59-A6C34878D82A}">
                    <a16:rowId xmlns:a16="http://schemas.microsoft.com/office/drawing/2014/main" val="3442539974"/>
                  </a:ext>
                </a:extLst>
              </a:tr>
            </a:tbl>
          </a:graphicData>
        </a:graphic>
      </p:graphicFrame>
    </p:spTree>
    <p:extLst>
      <p:ext uri="{BB962C8B-B14F-4D97-AF65-F5344CB8AC3E}">
        <p14:creationId xmlns:p14="http://schemas.microsoft.com/office/powerpoint/2010/main" val="3954606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DEF 14A Proxy Filing - Analysis</a:t>
            </a:r>
            <a:br>
              <a:rPr lang="en-US" sz="3200" dirty="0"/>
            </a:br>
            <a:r>
              <a:rPr lang="en-US" sz="3200" dirty="0"/>
              <a:t>Text Mining – KEI Predictions</a:t>
            </a:r>
            <a:endParaRPr lang="en-US" sz="3200" b="1" dirty="0"/>
          </a:p>
        </p:txBody>
      </p:sp>
      <p:sp>
        <p:nvSpPr>
          <p:cNvPr id="3" name="Content Placeholder 2"/>
          <p:cNvSpPr>
            <a:spLocks noGrp="1"/>
          </p:cNvSpPr>
          <p:nvPr>
            <p:ph sz="half" idx="1"/>
          </p:nvPr>
        </p:nvSpPr>
        <p:spPr>
          <a:xfrm>
            <a:off x="990600" y="1828800"/>
            <a:ext cx="7848600" cy="4297363"/>
          </a:xfrm>
        </p:spPr>
        <p:txBody>
          <a:bodyPr/>
          <a:lstStyle/>
          <a:p>
            <a:pPr marL="342900" indent="-285750"/>
            <a:endParaRPr lang="en-US" sz="1400" dirty="0"/>
          </a:p>
          <a:p>
            <a:pPr marL="342900" indent="-285750"/>
            <a:r>
              <a:rPr lang="en-US" sz="1400" dirty="0"/>
              <a:t>Internet – 5G – Cloud Integration</a:t>
            </a:r>
          </a:p>
          <a:p>
            <a:pPr marL="342900" indent="-285750"/>
            <a:endParaRPr lang="en-US" sz="1400" dirty="0"/>
          </a:p>
          <a:p>
            <a:pPr marL="342900" indent="-285750"/>
            <a:r>
              <a:rPr lang="en-US" sz="1400" dirty="0"/>
              <a:t>Advisory – 2015 4.3 Billion loss – Educate the shareholders about advisory vote – leverage the same in prompting the board towards the change in leadership.</a:t>
            </a:r>
          </a:p>
          <a:p>
            <a:pPr marL="342900" indent="-285750"/>
            <a:endParaRPr lang="en-US" sz="1400" dirty="0"/>
          </a:p>
          <a:p>
            <a:pPr marL="342900" indent="-285750"/>
            <a:r>
              <a:rPr lang="en-US" sz="1400" dirty="0"/>
              <a:t>Advisory + Internet  </a:t>
            </a:r>
          </a:p>
          <a:p>
            <a:pPr marL="742950" lvl="1">
              <a:buFont typeface="Wingdings" panose="05000000000000000000" pitchFamily="2" charset="2"/>
              <a:buChar char="Ø"/>
            </a:pPr>
            <a:r>
              <a:rPr lang="en-US" sz="1400" i="1" dirty="0"/>
              <a:t>Streamlined business model</a:t>
            </a:r>
          </a:p>
          <a:p>
            <a:pPr marL="742950" lvl="1">
              <a:buFont typeface="Wingdings" panose="05000000000000000000" pitchFamily="2" charset="2"/>
              <a:buChar char="Ø"/>
            </a:pPr>
            <a:r>
              <a:rPr lang="en-US" sz="1400" i="1" dirty="0"/>
              <a:t>Improved Strategic and Governing Policies</a:t>
            </a:r>
          </a:p>
          <a:p>
            <a:pPr marL="742950" lvl="1">
              <a:buFont typeface="Wingdings" panose="05000000000000000000" pitchFamily="2" charset="2"/>
              <a:buChar char="Ø"/>
            </a:pPr>
            <a:r>
              <a:rPr lang="en-US" sz="1400" i="1" dirty="0"/>
              <a:t>Improved Company visibility</a:t>
            </a:r>
          </a:p>
          <a:p>
            <a:pPr marL="742950" lvl="1">
              <a:buFont typeface="Wingdings" panose="05000000000000000000" pitchFamily="2" charset="2"/>
              <a:buChar char="Ø"/>
            </a:pPr>
            <a:r>
              <a:rPr lang="en-US" sz="1400" i="1" dirty="0"/>
              <a:t>Higher customer acknowledgement</a:t>
            </a:r>
          </a:p>
          <a:p>
            <a:pPr marL="742950" lvl="1">
              <a:buFont typeface="Wingdings" panose="05000000000000000000" pitchFamily="2" charset="2"/>
              <a:buChar char="Ø"/>
            </a:pPr>
            <a:r>
              <a:rPr lang="en-US" sz="1400" i="1" dirty="0"/>
              <a:t>Penetrate into Fortune 500 </a:t>
            </a:r>
          </a:p>
          <a:p>
            <a:pPr marL="742950" lvl="1">
              <a:buFont typeface="Wingdings" panose="05000000000000000000" pitchFamily="2" charset="2"/>
              <a:buChar char="Ø"/>
            </a:pPr>
            <a:r>
              <a:rPr lang="en-US" sz="1400" i="1" dirty="0"/>
              <a:t>Gross Business Revenue, Profit, and Market Cap </a:t>
            </a:r>
          </a:p>
          <a:p>
            <a:pPr marL="57150" indent="0">
              <a:buNone/>
            </a:pPr>
            <a:endParaRPr lang="en-US" sz="1400" dirty="0"/>
          </a:p>
          <a:p>
            <a:pPr marL="57150" indent="0">
              <a:buNone/>
            </a:pPr>
            <a:endParaRPr lang="en-US" sz="1400" dirty="0"/>
          </a:p>
          <a:p>
            <a:pPr marL="342900" indent="-285750"/>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20</a:t>
            </a:fld>
            <a:endParaRPr lang="en-US"/>
          </a:p>
        </p:txBody>
      </p:sp>
    </p:spTree>
    <p:extLst>
      <p:ext uri="{BB962C8B-B14F-4D97-AF65-F5344CB8AC3E}">
        <p14:creationId xmlns:p14="http://schemas.microsoft.com/office/powerpoint/2010/main" val="3111803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Reference</a:t>
            </a:r>
            <a:endParaRPr lang="en-US" sz="3200" b="1"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dirty="0">
                <a:hlinkClick r:id="rId3"/>
              </a:rPr>
              <a:t>http://quotes.wsj.com/YHOO</a:t>
            </a:r>
            <a:endParaRPr lang="en-US" sz="1400" dirty="0"/>
          </a:p>
          <a:p>
            <a:pPr marL="342900" indent="-285750"/>
            <a:endParaRPr lang="en-US" sz="1400" dirty="0"/>
          </a:p>
          <a:p>
            <a:pPr marL="342900" indent="-285750"/>
            <a:r>
              <a:rPr lang="en-US" sz="1400" dirty="0">
                <a:hlinkClick r:id="rId4"/>
              </a:rPr>
              <a:t>http://www.wikinvest.com/stock/Yahoo!_(YHOO)</a:t>
            </a:r>
            <a:endParaRPr lang="en-US" sz="1400" dirty="0"/>
          </a:p>
          <a:p>
            <a:pPr marL="342900" indent="-285750"/>
            <a:endParaRPr lang="en-US" sz="1400" dirty="0"/>
          </a:p>
          <a:p>
            <a:pPr marL="342900" indent="-285750"/>
            <a:r>
              <a:rPr lang="en-US" sz="1400" dirty="0">
                <a:hlinkClick r:id="rId5"/>
              </a:rPr>
              <a:t>http://finance.yahoo.com/q/hp?s=YHOO</a:t>
            </a:r>
            <a:endParaRPr lang="en-US" sz="1400" dirty="0"/>
          </a:p>
          <a:p>
            <a:pPr marL="342900" indent="-285750"/>
            <a:endParaRPr lang="en-US" sz="1400" dirty="0"/>
          </a:p>
          <a:p>
            <a:pPr marL="342900" indent="-285750"/>
            <a:endParaRPr lang="en-US" sz="1400" dirty="0"/>
          </a:p>
          <a:p>
            <a:pPr marL="342900" indent="-285750"/>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21</a:t>
            </a:fld>
            <a:endParaRPr lang="en-US"/>
          </a:p>
        </p:txBody>
      </p:sp>
    </p:spTree>
    <p:extLst>
      <p:ext uri="{BB962C8B-B14F-4D97-AF65-F5344CB8AC3E}">
        <p14:creationId xmlns:p14="http://schemas.microsoft.com/office/powerpoint/2010/main" val="3291800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are welcome!!! </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22</a:t>
            </a:fld>
            <a:endParaRPr lang="en-US"/>
          </a:p>
        </p:txBody>
      </p:sp>
      <p:pic>
        <p:nvPicPr>
          <p:cNvPr id="7" name="Picture 6"/>
          <p:cNvPicPr>
            <a:picLocks noChangeAspect="1"/>
          </p:cNvPicPr>
          <p:nvPr/>
        </p:nvPicPr>
        <p:blipFill>
          <a:blip r:embed="rId2"/>
          <a:stretch>
            <a:fillRect/>
          </a:stretch>
        </p:blipFill>
        <p:spPr>
          <a:xfrm>
            <a:off x="762000" y="1600200"/>
            <a:ext cx="8382000" cy="5257800"/>
          </a:xfrm>
          <a:prstGeom prst="rect">
            <a:avLst/>
          </a:prstGeom>
        </p:spPr>
      </p:pic>
    </p:spTree>
    <p:extLst>
      <p:ext uri="{BB962C8B-B14F-4D97-AF65-F5344CB8AC3E}">
        <p14:creationId xmlns:p14="http://schemas.microsoft.com/office/powerpoint/2010/main" val="13206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Yahoo Inc.</a:t>
            </a:r>
            <a:br>
              <a:rPr lang="en-US" sz="3200" dirty="0"/>
            </a:br>
            <a:r>
              <a:rPr lang="en-US" sz="3200" dirty="0"/>
              <a:t>Overview/Background</a:t>
            </a:r>
          </a:p>
        </p:txBody>
      </p:sp>
      <p:sp>
        <p:nvSpPr>
          <p:cNvPr id="3" name="Content Placeholder 2"/>
          <p:cNvSpPr>
            <a:spLocks noGrp="1"/>
          </p:cNvSpPr>
          <p:nvPr>
            <p:ph sz="half" idx="1"/>
          </p:nvPr>
        </p:nvSpPr>
        <p:spPr>
          <a:xfrm>
            <a:off x="990600" y="1791093"/>
            <a:ext cx="7848600" cy="4762107"/>
          </a:xfrm>
        </p:spPr>
        <p:txBody>
          <a:bodyPr/>
          <a:lstStyle/>
          <a:p>
            <a:pPr marL="342900" indent="-285750"/>
            <a:endParaRPr lang="en-US" sz="1400" dirty="0"/>
          </a:p>
          <a:p>
            <a:pPr marL="342900" indent="-285750"/>
            <a:endParaRPr lang="en-US" sz="1400" dirty="0"/>
          </a:p>
          <a:p>
            <a:pPr marL="342900" indent="-285750"/>
            <a:endParaRPr lang="en-US" sz="1400" dirty="0"/>
          </a:p>
          <a:p>
            <a:pPr marL="342900" indent="-285750"/>
            <a:endParaRPr lang="en-US" sz="1400" dirty="0"/>
          </a:p>
          <a:p>
            <a:pPr marL="342900" indent="-285750"/>
            <a:r>
              <a:rPr lang="en-US" sz="1400" dirty="0"/>
              <a:t>Yahoo Inc. is NASDAQ listed American Multinational Technology Company founded by Jerry Yang and David Filo in 1994.</a:t>
            </a:r>
          </a:p>
          <a:p>
            <a:pPr marL="57150" indent="0">
              <a:buNone/>
            </a:pPr>
            <a:endParaRPr lang="en-US" sz="1400" dirty="0"/>
          </a:p>
          <a:p>
            <a:pPr marL="342900" indent="-285750"/>
            <a:r>
              <a:rPr lang="en-US" sz="1400" dirty="0"/>
              <a:t>CIK: 0001011006, NASDAQ Code: YHOO </a:t>
            </a:r>
          </a:p>
          <a:p>
            <a:pPr marL="57150" indent="0">
              <a:buNone/>
            </a:pPr>
            <a:endParaRPr lang="en-US" sz="1400" dirty="0"/>
          </a:p>
          <a:p>
            <a:pPr marL="342900" indent="-285750"/>
            <a:r>
              <a:rPr lang="en-US" sz="1400" dirty="0"/>
              <a:t>Global Presence: Web Portal, Yahoo! Search Engine, Mobile Application, Yahoo! Finance, Yahoo! Mail, Yahoo! </a:t>
            </a:r>
            <a:r>
              <a:rPr lang="en-US" sz="1400" dirty="0" err="1"/>
              <a:t>News,Yahoo</a:t>
            </a:r>
            <a:r>
              <a:rPr lang="en-US" sz="1400" dirty="0"/>
              <a:t>! Groups, Advertising, Online Mapping, Video Sharing and its social media website.</a:t>
            </a:r>
          </a:p>
          <a:p>
            <a:pPr marL="57150" indent="0">
              <a:buNone/>
            </a:pPr>
            <a:endParaRPr lang="en-US" sz="1400" dirty="0"/>
          </a:p>
          <a:p>
            <a:pPr marL="342900" indent="-285750"/>
            <a:r>
              <a:rPr lang="en-US" sz="1400" dirty="0"/>
              <a:t>Yahoo has acquired and invested in many Technology Companies – Alibaba, Yelp. </a:t>
            </a:r>
          </a:p>
          <a:p>
            <a:pPr marL="57150" indent="0">
              <a:buNone/>
            </a:pPr>
            <a:endParaRPr lang="en-US" sz="1400" dirty="0"/>
          </a:p>
          <a:p>
            <a:pPr marL="342900" lvl="1">
              <a:buFont typeface="Wingdings" pitchFamily="2" charset="2"/>
              <a:buChar char="u"/>
            </a:pPr>
            <a:r>
              <a:rPr lang="en-US" sz="1400" b="1" dirty="0">
                <a:ea typeface="+mn-ea"/>
                <a:cs typeface="+mn-cs"/>
              </a:rPr>
              <a:t>Note</a:t>
            </a:r>
            <a:r>
              <a:rPr lang="en-US" sz="1400" dirty="0">
                <a:ea typeface="+mn-ea"/>
                <a:cs typeface="+mn-cs"/>
              </a:rPr>
              <a:t>: The Logo is used only for educative purpose.</a:t>
            </a:r>
          </a:p>
          <a:p>
            <a:pPr marL="342900" lvl="1">
              <a:buFont typeface="Wingdings" pitchFamily="2" charset="2"/>
              <a:buChar char="u"/>
            </a:pPr>
            <a:endParaRPr lang="en-US" sz="1400" dirty="0">
              <a:ea typeface="+mn-ea"/>
              <a:cs typeface="+mn-cs"/>
            </a:endParaRPr>
          </a:p>
          <a:p>
            <a:pPr marL="342900" lvl="1">
              <a:buFont typeface="Wingdings" pitchFamily="2" charset="2"/>
              <a:buChar char="u"/>
            </a:pPr>
            <a:endParaRPr lang="en-US" sz="1400" dirty="0">
              <a:ea typeface="+mn-ea"/>
              <a:cs typeface="+mn-cs"/>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3</a:t>
            </a:fld>
            <a:endParaRPr lang="en-US"/>
          </a:p>
        </p:txBody>
      </p:sp>
      <p:pic>
        <p:nvPicPr>
          <p:cNvPr id="9" name="Picture 2" descr="http://i.imgur.com/7K6E7L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802876"/>
            <a:ext cx="7543800" cy="1016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70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Part 1</a:t>
            </a:r>
            <a:r>
              <a:rPr lang="en-US" sz="3200" dirty="0"/>
              <a:t>: The Annual Compensation Summary for CEO from year </a:t>
            </a:r>
            <a:r>
              <a:rPr lang="en-US" sz="3200" b="1" dirty="0"/>
              <a:t>1999 - 2015</a:t>
            </a:r>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dirty="0"/>
              <a:t>The data frame (R Code) having the aggregate compensation details from 1999 to 2015 DEF 14A Filings, has among other variables - CEO Name, Principal position, Salary, Bonus, Stock Awards, Option Awards, Total Compensation. There is no filing for 2008.</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a:p>
        </p:txBody>
      </p:sp>
      <p:pic>
        <p:nvPicPr>
          <p:cNvPr id="11" name="Picture 10"/>
          <p:cNvPicPr>
            <a:picLocks noChangeAspect="1"/>
          </p:cNvPicPr>
          <p:nvPr/>
        </p:nvPicPr>
        <p:blipFill>
          <a:blip r:embed="rId3"/>
          <a:stretch>
            <a:fillRect/>
          </a:stretch>
        </p:blipFill>
        <p:spPr>
          <a:xfrm>
            <a:off x="1451728" y="2633393"/>
            <a:ext cx="7235072" cy="3518694"/>
          </a:xfrm>
          <a:prstGeom prst="rect">
            <a:avLst/>
          </a:prstGeom>
        </p:spPr>
      </p:pic>
    </p:spTree>
    <p:extLst>
      <p:ext uri="{BB962C8B-B14F-4D97-AF65-F5344CB8AC3E}">
        <p14:creationId xmlns:p14="http://schemas.microsoft.com/office/powerpoint/2010/main" val="36896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Year 1999-2015</a:t>
            </a:r>
            <a:br>
              <a:rPr lang="en-US" sz="3200" dirty="0"/>
            </a:br>
            <a:r>
              <a:rPr lang="en-US" sz="3200" dirty="0"/>
              <a:t>Total Compensation of CEO</a:t>
            </a:r>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dirty="0"/>
              <a:t>Below plotted is the year-wise total compensation of CEO. It includes Salary, Stock Awards, Option Awards, Non-equity Incentives and others. </a:t>
            </a:r>
            <a:r>
              <a:rPr lang="en-US" sz="1400" b="1" dirty="0"/>
              <a:t>Jerry Yang, the Co-founder </a:t>
            </a:r>
            <a:r>
              <a:rPr lang="en-US" sz="1400" dirty="0"/>
              <a:t>held the CEO position from 2007-2009 and took only $1 as token compensation. </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graphicFrame>
        <p:nvGraphicFramePr>
          <p:cNvPr id="8" name="Chart 7"/>
          <p:cNvGraphicFramePr>
            <a:graphicFrameLocks/>
          </p:cNvGraphicFramePr>
          <p:nvPr>
            <p:extLst>
              <p:ext uri="{D42A27DB-BD31-4B8C-83A1-F6EECF244321}">
                <p14:modId xmlns:p14="http://schemas.microsoft.com/office/powerpoint/2010/main" val="4243298076"/>
              </p:ext>
            </p:extLst>
          </p:nvPr>
        </p:nvGraphicFramePr>
        <p:xfrm>
          <a:off x="1371600" y="2590800"/>
          <a:ext cx="7315200" cy="35353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413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CEO</a:t>
            </a:r>
            <a:r>
              <a:rPr lang="en-US" sz="3200" dirty="0"/>
              <a:t>’s Compensation’s major component - Salary, Stocks and Option Awards</a:t>
            </a:r>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dirty="0"/>
              <a:t>The below plotted graph illustrates the three compensations – Salary, Vested Stock Awards and Option Awards. </a:t>
            </a:r>
            <a:r>
              <a:rPr lang="en-US" sz="1400" b="1" dirty="0"/>
              <a:t>Salary is comparatively lesser than Stocks and Options Awards.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graphicFrame>
        <p:nvGraphicFramePr>
          <p:cNvPr id="7" name="Chart 6"/>
          <p:cNvGraphicFramePr>
            <a:graphicFrameLocks/>
          </p:cNvGraphicFramePr>
          <p:nvPr>
            <p:extLst>
              <p:ext uri="{D42A27DB-BD31-4B8C-83A1-F6EECF244321}">
                <p14:modId xmlns:p14="http://schemas.microsoft.com/office/powerpoint/2010/main" val="4214918852"/>
              </p:ext>
            </p:extLst>
          </p:nvPr>
        </p:nvGraphicFramePr>
        <p:xfrm>
          <a:off x="1371600" y="2590800"/>
          <a:ext cx="7245350" cy="35353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808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Variation in Volume of Stocks Traded</a:t>
            </a:r>
            <a:br>
              <a:rPr lang="en-US" sz="3200" dirty="0"/>
            </a:br>
            <a:r>
              <a:rPr lang="en-US" sz="3200" dirty="0"/>
              <a:t>on filing day as compared to previous day</a:t>
            </a:r>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dirty="0"/>
              <a:t>The change in volume of stocks traded on filing day is </a:t>
            </a:r>
            <a:r>
              <a:rPr lang="en-US" sz="1400" b="1" dirty="0"/>
              <a:t>random</a:t>
            </a:r>
            <a:r>
              <a:rPr lang="en-US" sz="1400" dirty="0"/>
              <a:t> and does not follow a pattern. </a:t>
            </a:r>
            <a:r>
              <a:rPr lang="en-US" sz="1400" b="1" dirty="0"/>
              <a:t>–ve </a:t>
            </a:r>
            <a:r>
              <a:rPr lang="en-US" sz="1400" dirty="0"/>
              <a:t>sign indicates decrease in volume of trade, from the previous day.</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303696960"/>
              </p:ext>
            </p:extLst>
          </p:nvPr>
        </p:nvGraphicFramePr>
        <p:xfrm>
          <a:off x="1447800" y="2362200"/>
          <a:ext cx="7048500" cy="38234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234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Stock Prices Trend around the day of Proxy Filing – Considering ACP</a:t>
            </a:r>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dirty="0"/>
              <a:t> The analysis of Adjusted Closing Price of Stocks (Adjusted for Dividend, Splits, etc.) establishes no definite pattern of variation significant to the filing day.  </a:t>
            </a:r>
          </a:p>
          <a:p>
            <a:pPr marL="57150" indent="0">
              <a:buNone/>
            </a:pPr>
            <a:endParaRPr lang="en-US" sz="1400" b="1" dirty="0"/>
          </a:p>
          <a:p>
            <a:pPr marL="57150" indent="0">
              <a:buNone/>
            </a:pPr>
            <a:endParaRPr lang="en-US" sz="1400" b="1" dirty="0"/>
          </a:p>
          <a:p>
            <a:pPr marL="57150" indent="0">
              <a:buNone/>
            </a:pPr>
            <a:r>
              <a:rPr lang="en-US" sz="1400" dirty="0"/>
              <a:t>	</a:t>
            </a:r>
          </a:p>
          <a:p>
            <a:pPr marL="57150" indent="0">
              <a:buNone/>
            </a:pPr>
            <a:endParaRPr lang="en-US" sz="1400" dirty="0"/>
          </a:p>
          <a:p>
            <a:pPr marL="57150" indent="0">
              <a:buNone/>
            </a:pPr>
            <a:endParaRPr lang="en-US" sz="1400" dirty="0"/>
          </a:p>
          <a:p>
            <a:pPr marL="57150" indent="0">
              <a:buNone/>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a:p>
        </p:txBody>
      </p:sp>
      <p:graphicFrame>
        <p:nvGraphicFramePr>
          <p:cNvPr id="8" name="Chart 7"/>
          <p:cNvGraphicFramePr>
            <a:graphicFrameLocks/>
          </p:cNvGraphicFramePr>
          <p:nvPr>
            <p:extLst>
              <p:ext uri="{D42A27DB-BD31-4B8C-83A1-F6EECF244321}">
                <p14:modId xmlns:p14="http://schemas.microsoft.com/office/powerpoint/2010/main" val="3403889962"/>
              </p:ext>
            </p:extLst>
          </p:nvPr>
        </p:nvGraphicFramePr>
        <p:xfrm>
          <a:off x="1325392" y="2362200"/>
          <a:ext cx="7361408" cy="3763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318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Trending Yahoo’s Annual Net Income and CEO’s Total Compensation</a:t>
            </a:r>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dirty="0"/>
              <a:t> The analysis establishes no definite pattern between the Company’s Performance and CEO’s Total Compensation. Net Income is earnings after Interest, taxes and deductions.</a:t>
            </a:r>
          </a:p>
          <a:p>
            <a:pPr marL="57150" indent="0">
              <a:buNone/>
            </a:pPr>
            <a:endParaRPr lang="en-US" sz="1400" dirty="0"/>
          </a:p>
          <a:p>
            <a:pPr marL="57150" indent="0">
              <a:buNone/>
            </a:pPr>
            <a:endParaRPr lang="en-US" sz="1400" dirty="0"/>
          </a:p>
          <a:p>
            <a:pPr marL="57150" indent="0">
              <a:buNone/>
            </a:pP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a:p>
        </p:txBody>
      </p:sp>
      <p:pic>
        <p:nvPicPr>
          <p:cNvPr id="9" name="Picture 8"/>
          <p:cNvPicPr>
            <a:picLocks noChangeAspect="1"/>
          </p:cNvPicPr>
          <p:nvPr/>
        </p:nvPicPr>
        <p:blipFill>
          <a:blip r:embed="rId3"/>
          <a:stretch>
            <a:fillRect/>
          </a:stretch>
        </p:blipFill>
        <p:spPr>
          <a:xfrm>
            <a:off x="1371600" y="2362200"/>
            <a:ext cx="7315200" cy="3763963"/>
          </a:xfrm>
          <a:prstGeom prst="rect">
            <a:avLst/>
          </a:prstGeom>
        </p:spPr>
      </p:pic>
    </p:spTree>
    <p:extLst>
      <p:ext uri="{BB962C8B-B14F-4D97-AF65-F5344CB8AC3E}">
        <p14:creationId xmlns:p14="http://schemas.microsoft.com/office/powerpoint/2010/main" val="269449146"/>
      </p:ext>
    </p:extLst>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ITMtemplate</Template>
  <TotalTime>32013</TotalTime>
  <Words>1190</Words>
  <Application>Microsoft Office PowerPoint</Application>
  <PresentationFormat>On-screen Show (4:3)</PresentationFormat>
  <Paragraphs>209</Paragraphs>
  <Slides>22</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Calibri</vt:lpstr>
      <vt:lpstr>Century Schoolbook</vt:lpstr>
      <vt:lpstr>Futura Bk BT</vt:lpstr>
      <vt:lpstr>Futura Md BT</vt:lpstr>
      <vt:lpstr>Times New Roman</vt:lpstr>
      <vt:lpstr>Wingdings</vt:lpstr>
      <vt:lpstr>ITMtemplate</vt:lpstr>
      <vt:lpstr>1_ITM478_08_1</vt:lpstr>
      <vt:lpstr>527 Data Analytics</vt:lpstr>
      <vt:lpstr>Table of Contents</vt:lpstr>
      <vt:lpstr>Yahoo Inc. Overview/Background</vt:lpstr>
      <vt:lpstr>Part 1: The Annual Compensation Summary for CEO from year 1999 - 2015</vt:lpstr>
      <vt:lpstr>Year 1999-2015 Total Compensation of CEO</vt:lpstr>
      <vt:lpstr>CEO’s Compensation’s major component - Salary, Stocks and Option Awards</vt:lpstr>
      <vt:lpstr>Variation in Volume of Stocks Traded on filing day as compared to previous day</vt:lpstr>
      <vt:lpstr>Stock Prices Trend around the day of Proxy Filing – Considering ACP</vt:lpstr>
      <vt:lpstr>Trending Yahoo’s Annual Net Income and CEO’s Total Compensation</vt:lpstr>
      <vt:lpstr>Analyzing Yahoo’s Performance and CEO’s Annual Salary</vt:lpstr>
      <vt:lpstr>Annual Stock Awards to CEO and Company’s Net Income Trend</vt:lpstr>
      <vt:lpstr>Annual Option Awards to CEO and Company’s Performance</vt:lpstr>
      <vt:lpstr>Yahoo’s Net Income and Net Revenue against Stock Price Change </vt:lpstr>
      <vt:lpstr>Part 2: Pattern in the results of the Q&amp;A section of proxy filings</vt:lpstr>
      <vt:lpstr>DEF 14A Proxy Filing - Analysis Text Mining- Corpus</vt:lpstr>
      <vt:lpstr>Frequency Distribution  Terms with frequency more than 150</vt:lpstr>
      <vt:lpstr>DEF 14A Proxy Filing - Analysis Text Mining- Corpus</vt:lpstr>
      <vt:lpstr>DEF 14A Proxy Filing - Analysis Text Mining – Word Cloud</vt:lpstr>
      <vt:lpstr>DEF 14A Proxy Filing - Analysis Text Mining - KEI</vt:lpstr>
      <vt:lpstr>DEF 14A Proxy Filing - Analysis Text Mining – KEI Predictions</vt:lpstr>
      <vt:lpstr>Reference</vt:lpstr>
      <vt:lpstr>Questions are welcome!!!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Naveed Haq</cp:lastModifiedBy>
  <cp:revision>731</cp:revision>
  <dcterms:created xsi:type="dcterms:W3CDTF">2015-08-06T17:32:52Z</dcterms:created>
  <dcterms:modified xsi:type="dcterms:W3CDTF">2016-04-26T15:50:21Z</dcterms:modified>
</cp:coreProperties>
</file>