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68" r:id="rId3"/>
    <p:sldId id="256" r:id="rId4"/>
    <p:sldId id="260" r:id="rId5"/>
    <p:sldId id="263" r:id="rId6"/>
    <p:sldId id="264" r:id="rId7"/>
    <p:sldId id="270" r:id="rId8"/>
    <p:sldId id="259" r:id="rId9"/>
    <p:sldId id="261" r:id="rId10"/>
    <p:sldId id="278" r:id="rId11"/>
    <p:sldId id="277" r:id="rId12"/>
    <p:sldId id="267"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solidFill>
                  <a:schemeClr val="dk1"/>
                </a:solidFill>
                <a:latin typeface="+mn-lt"/>
                <a:ea typeface="+mn-ea"/>
                <a:cs typeface="+mn-cs"/>
              </a:rPr>
              <a:t>10 High Frequency word in Q&amp;A sections - YAHOO   </a:t>
            </a:r>
            <a:endParaRPr lang="en-US"/>
          </a:p>
        </c:rich>
      </c:tx>
      <c:layout>
        <c:manualLayout>
          <c:xMode val="edge"/>
          <c:yMode val="edge"/>
          <c:x val="0.29059789808810377"/>
          <c:y val="1.5636635775760792E-2"/>
        </c:manualLayout>
      </c:layout>
      <c:overlay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13771381074080588"/>
          <c:y val="8.4223804171862635E-2"/>
          <c:w val="0.84301330270641273"/>
          <c:h val="0.42216269447552734"/>
        </c:manualLayout>
      </c:layout>
      <c:lineChart>
        <c:grouping val="standard"/>
        <c:varyColors val="0"/>
        <c:ser>
          <c:idx val="0"/>
          <c:order val="0"/>
          <c:tx>
            <c:strRef>
              <c:f>[qa_dtm_excell.xlsx]Most_frequent_250!$B$1</c:f>
              <c:strCache>
                <c:ptCount val="1"/>
                <c:pt idx="0">
                  <c:v>Annual</c:v>
                </c:pt>
              </c:strCache>
            </c:strRef>
          </c:tx>
          <c:spPr>
            <a:ln w="28575" cap="rnd">
              <a:solidFill>
                <a:schemeClr val="accent1"/>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[qa_dtm_excell.xlsx]Most_frequent_250!$B$2:$B$11</c:f>
              <c:numCache>
                <c:formatCode>General</c:formatCode>
                <c:ptCount val="10"/>
                <c:pt idx="0">
                  <c:v>36</c:v>
                </c:pt>
                <c:pt idx="1">
                  <c:v>45</c:v>
                </c:pt>
                <c:pt idx="2">
                  <c:v>49</c:v>
                </c:pt>
                <c:pt idx="3">
                  <c:v>71</c:v>
                </c:pt>
                <c:pt idx="4">
                  <c:v>76</c:v>
                </c:pt>
                <c:pt idx="5">
                  <c:v>76</c:v>
                </c:pt>
                <c:pt idx="6">
                  <c:v>149</c:v>
                </c:pt>
                <c:pt idx="7">
                  <c:v>77</c:v>
                </c:pt>
                <c:pt idx="8">
                  <c:v>84</c:v>
                </c:pt>
                <c:pt idx="9">
                  <c:v>86</c:v>
                </c:pt>
              </c:numCache>
            </c:numRef>
          </c:val>
          <c:smooth val="0"/>
          <c:extLst xmlns:c16r2="http://schemas.microsoft.com/office/drawing/2015/06/chart">
            <c:ext xmlns:c16="http://schemas.microsoft.com/office/drawing/2014/chart" uri="{C3380CC4-5D6E-409C-BE32-E72D297353CC}">
              <c16:uniqueId val="{00000000-0C27-42FE-AD82-D174991D2063}"/>
            </c:ext>
          </c:extLst>
        </c:ser>
        <c:ser>
          <c:idx val="1"/>
          <c:order val="1"/>
          <c:tx>
            <c:strRef>
              <c:f>[qa_dtm_excell.xlsx]Most_frequent_250!$C$1</c:f>
              <c:strCache>
                <c:ptCount val="1"/>
                <c:pt idx="0">
                  <c:v>Director</c:v>
                </c:pt>
              </c:strCache>
            </c:strRef>
          </c:tx>
          <c:spPr>
            <a:ln w="28575" cap="rnd">
              <a:solidFill>
                <a:schemeClr val="accent2"/>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[qa_dtm_excell.xlsx]Most_frequent_250!$C$2:$C$11</c:f>
              <c:numCache>
                <c:formatCode>General</c:formatCode>
                <c:ptCount val="10"/>
                <c:pt idx="0">
                  <c:v>12</c:v>
                </c:pt>
                <c:pt idx="1">
                  <c:v>20</c:v>
                </c:pt>
                <c:pt idx="2">
                  <c:v>27</c:v>
                </c:pt>
                <c:pt idx="3">
                  <c:v>27</c:v>
                </c:pt>
                <c:pt idx="4">
                  <c:v>36</c:v>
                </c:pt>
                <c:pt idx="5">
                  <c:v>29</c:v>
                </c:pt>
                <c:pt idx="6">
                  <c:v>65</c:v>
                </c:pt>
                <c:pt idx="7">
                  <c:v>25</c:v>
                </c:pt>
                <c:pt idx="8">
                  <c:v>24</c:v>
                </c:pt>
                <c:pt idx="9">
                  <c:v>27</c:v>
                </c:pt>
              </c:numCache>
            </c:numRef>
          </c:val>
          <c:smooth val="0"/>
          <c:extLst xmlns:c16r2="http://schemas.microsoft.com/office/drawing/2015/06/chart">
            <c:ext xmlns:c16="http://schemas.microsoft.com/office/drawing/2014/chart" uri="{C3380CC4-5D6E-409C-BE32-E72D297353CC}">
              <c16:uniqueId val="{00000001-0C27-42FE-AD82-D174991D2063}"/>
            </c:ext>
          </c:extLst>
        </c:ser>
        <c:ser>
          <c:idx val="2"/>
          <c:order val="2"/>
          <c:tx>
            <c:strRef>
              <c:f>[qa_dtm_excell.xlsx]Most_frequent_250!$D$1</c:f>
              <c:strCache>
                <c:ptCount val="1"/>
                <c:pt idx="0">
                  <c:v>Vote</c:v>
                </c:pt>
              </c:strCache>
            </c:strRef>
          </c:tx>
          <c:spPr>
            <a:ln w="28575" cap="rnd">
              <a:solidFill>
                <a:schemeClr val="accent3"/>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[qa_dtm_excell.xlsx]Most_frequent_250!$D$2:$D$11</c:f>
              <c:numCache>
                <c:formatCode>General</c:formatCode>
                <c:ptCount val="10"/>
                <c:pt idx="0">
                  <c:v>70</c:v>
                </c:pt>
                <c:pt idx="1">
                  <c:v>77</c:v>
                </c:pt>
                <c:pt idx="2">
                  <c:v>82</c:v>
                </c:pt>
                <c:pt idx="3">
                  <c:v>87</c:v>
                </c:pt>
                <c:pt idx="4">
                  <c:v>91</c:v>
                </c:pt>
                <c:pt idx="5">
                  <c:v>124</c:v>
                </c:pt>
                <c:pt idx="6">
                  <c:v>229</c:v>
                </c:pt>
                <c:pt idx="7">
                  <c:v>101</c:v>
                </c:pt>
                <c:pt idx="8">
                  <c:v>102</c:v>
                </c:pt>
                <c:pt idx="9">
                  <c:v>102</c:v>
                </c:pt>
              </c:numCache>
            </c:numRef>
          </c:val>
          <c:smooth val="0"/>
          <c:extLst xmlns:c16r2="http://schemas.microsoft.com/office/drawing/2015/06/chart">
            <c:ext xmlns:c16="http://schemas.microsoft.com/office/drawing/2014/chart" uri="{C3380CC4-5D6E-409C-BE32-E72D297353CC}">
              <c16:uniqueId val="{00000002-0C27-42FE-AD82-D174991D2063}"/>
            </c:ext>
          </c:extLst>
        </c:ser>
        <c:ser>
          <c:idx val="3"/>
          <c:order val="3"/>
          <c:tx>
            <c:strRef>
              <c:f>[qa_dtm_excell.xlsx]Most_frequent_250!$E$1</c:f>
              <c:strCache>
                <c:ptCount val="1"/>
                <c:pt idx="0">
                  <c:v>Share</c:v>
                </c:pt>
              </c:strCache>
            </c:strRef>
          </c:tx>
          <c:spPr>
            <a:ln w="28575" cap="rnd">
              <a:solidFill>
                <a:schemeClr val="accent4"/>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[qa_dtm_excell.xlsx]Most_frequent_250!$E$2:$E$11</c:f>
              <c:numCache>
                <c:formatCode>General</c:formatCode>
                <c:ptCount val="10"/>
                <c:pt idx="0">
                  <c:v>37</c:v>
                </c:pt>
                <c:pt idx="1">
                  <c:v>41</c:v>
                </c:pt>
                <c:pt idx="2">
                  <c:v>42</c:v>
                </c:pt>
                <c:pt idx="3">
                  <c:v>47</c:v>
                </c:pt>
                <c:pt idx="4">
                  <c:v>45</c:v>
                </c:pt>
                <c:pt idx="5">
                  <c:v>48</c:v>
                </c:pt>
                <c:pt idx="6">
                  <c:v>108</c:v>
                </c:pt>
                <c:pt idx="7">
                  <c:v>58</c:v>
                </c:pt>
                <c:pt idx="8">
                  <c:v>62</c:v>
                </c:pt>
                <c:pt idx="9">
                  <c:v>57</c:v>
                </c:pt>
              </c:numCache>
            </c:numRef>
          </c:val>
          <c:smooth val="0"/>
          <c:extLst xmlns:c16r2="http://schemas.microsoft.com/office/drawing/2015/06/chart">
            <c:ext xmlns:c16="http://schemas.microsoft.com/office/drawing/2014/chart" uri="{C3380CC4-5D6E-409C-BE32-E72D297353CC}">
              <c16:uniqueId val="{00000003-0C27-42FE-AD82-D174991D2063}"/>
            </c:ext>
          </c:extLst>
        </c:ser>
        <c:ser>
          <c:idx val="4"/>
          <c:order val="4"/>
          <c:tx>
            <c:strRef>
              <c:f>[qa_dtm_excell.xlsx]Most_frequent_250!$F$1</c:f>
              <c:strCache>
                <c:ptCount val="1"/>
                <c:pt idx="0">
                  <c:v>Proxy</c:v>
                </c:pt>
              </c:strCache>
            </c:strRef>
          </c:tx>
          <c:spPr>
            <a:ln w="28575" cap="rnd">
              <a:solidFill>
                <a:schemeClr val="accent5"/>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[qa_dtm_excell.xlsx]Most_frequent_250!$F$2:$F$11</c:f>
              <c:numCache>
                <c:formatCode>General</c:formatCode>
                <c:ptCount val="10"/>
                <c:pt idx="0">
                  <c:v>34</c:v>
                </c:pt>
                <c:pt idx="1">
                  <c:v>46</c:v>
                </c:pt>
                <c:pt idx="2">
                  <c:v>55</c:v>
                </c:pt>
                <c:pt idx="3">
                  <c:v>83</c:v>
                </c:pt>
                <c:pt idx="4">
                  <c:v>83</c:v>
                </c:pt>
                <c:pt idx="5">
                  <c:v>76</c:v>
                </c:pt>
                <c:pt idx="6">
                  <c:v>141</c:v>
                </c:pt>
                <c:pt idx="7">
                  <c:v>74</c:v>
                </c:pt>
                <c:pt idx="8">
                  <c:v>69</c:v>
                </c:pt>
                <c:pt idx="9">
                  <c:v>72</c:v>
                </c:pt>
              </c:numCache>
            </c:numRef>
          </c:val>
          <c:smooth val="0"/>
          <c:extLst xmlns:c16r2="http://schemas.microsoft.com/office/drawing/2015/06/chart">
            <c:ext xmlns:c16="http://schemas.microsoft.com/office/drawing/2014/chart" uri="{C3380CC4-5D6E-409C-BE32-E72D297353CC}">
              <c16:uniqueId val="{00000004-0C27-42FE-AD82-D174991D2063}"/>
            </c:ext>
          </c:extLst>
        </c:ser>
        <c:ser>
          <c:idx val="5"/>
          <c:order val="5"/>
          <c:tx>
            <c:strRef>
              <c:f>[qa_dtm_excell.xlsx]Most_frequent_250!$G$1</c:f>
              <c:strCache>
                <c:ptCount val="1"/>
                <c:pt idx="0">
                  <c:v>Meet</c:v>
                </c:pt>
              </c:strCache>
            </c:strRef>
          </c:tx>
          <c:spPr>
            <a:ln w="28575" cap="rnd">
              <a:solidFill>
                <a:schemeClr val="accent6"/>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[qa_dtm_excell.xlsx]Most_frequent_250!$G$2:$G$11</c:f>
              <c:numCache>
                <c:formatCode>General</c:formatCode>
                <c:ptCount val="10"/>
                <c:pt idx="0">
                  <c:v>46</c:v>
                </c:pt>
                <c:pt idx="1">
                  <c:v>54</c:v>
                </c:pt>
                <c:pt idx="2">
                  <c:v>72</c:v>
                </c:pt>
                <c:pt idx="3">
                  <c:v>80</c:v>
                </c:pt>
                <c:pt idx="4">
                  <c:v>83</c:v>
                </c:pt>
                <c:pt idx="5">
                  <c:v>88</c:v>
                </c:pt>
                <c:pt idx="6">
                  <c:v>169</c:v>
                </c:pt>
                <c:pt idx="7">
                  <c:v>90</c:v>
                </c:pt>
                <c:pt idx="8">
                  <c:v>90</c:v>
                </c:pt>
                <c:pt idx="9">
                  <c:v>91</c:v>
                </c:pt>
              </c:numCache>
            </c:numRef>
          </c:val>
          <c:smooth val="0"/>
          <c:extLst xmlns:c16r2="http://schemas.microsoft.com/office/drawing/2015/06/chart">
            <c:ext xmlns:c16="http://schemas.microsoft.com/office/drawing/2014/chart" uri="{C3380CC4-5D6E-409C-BE32-E72D297353CC}">
              <c16:uniqueId val="{00000005-0C27-42FE-AD82-D174991D2063}"/>
            </c:ext>
          </c:extLst>
        </c:ser>
        <c:ser>
          <c:idx val="6"/>
          <c:order val="6"/>
          <c:tx>
            <c:strRef>
              <c:f>[qa_dtm_excell.xlsx]Most_frequent_250!$H$1</c:f>
              <c:strCache>
                <c:ptCount val="1"/>
                <c:pt idx="0">
                  <c:v>Material</c:v>
                </c:pt>
              </c:strCache>
            </c:strRef>
          </c:tx>
          <c:spPr>
            <a:ln w="28575" cap="rnd">
              <a:solidFill>
                <a:schemeClr val="accent1">
                  <a:lumMod val="60000"/>
                </a:schemeClr>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[qa_dtm_excell.xlsx]Most_frequent_250!$H$2:$H$11</c:f>
              <c:numCache>
                <c:formatCode>General</c:formatCode>
                <c:ptCount val="10"/>
                <c:pt idx="0">
                  <c:v>6</c:v>
                </c:pt>
                <c:pt idx="1">
                  <c:v>13</c:v>
                </c:pt>
                <c:pt idx="2">
                  <c:v>18</c:v>
                </c:pt>
                <c:pt idx="3">
                  <c:v>38</c:v>
                </c:pt>
                <c:pt idx="4">
                  <c:v>39</c:v>
                </c:pt>
                <c:pt idx="5">
                  <c:v>33</c:v>
                </c:pt>
                <c:pt idx="6">
                  <c:v>54</c:v>
                </c:pt>
                <c:pt idx="7">
                  <c:v>32</c:v>
                </c:pt>
                <c:pt idx="8">
                  <c:v>27</c:v>
                </c:pt>
                <c:pt idx="9">
                  <c:v>29</c:v>
                </c:pt>
              </c:numCache>
            </c:numRef>
          </c:val>
          <c:smooth val="0"/>
          <c:extLst xmlns:c16r2="http://schemas.microsoft.com/office/drawing/2015/06/chart">
            <c:ext xmlns:c16="http://schemas.microsoft.com/office/drawing/2014/chart" uri="{C3380CC4-5D6E-409C-BE32-E72D297353CC}">
              <c16:uniqueId val="{00000006-0C27-42FE-AD82-D174991D2063}"/>
            </c:ext>
          </c:extLst>
        </c:ser>
        <c:ser>
          <c:idx val="7"/>
          <c:order val="7"/>
          <c:tx>
            <c:strRef>
              <c:f>[qa_dtm_excell.xlsx]Most_frequent_250!$I$1</c:f>
              <c:strCache>
                <c:ptCount val="1"/>
                <c:pt idx="0">
                  <c:v>yahoo</c:v>
                </c:pt>
              </c:strCache>
            </c:strRef>
          </c:tx>
          <c:spPr>
            <a:ln w="28575" cap="rnd">
              <a:solidFill>
                <a:schemeClr val="accent2">
                  <a:lumMod val="60000"/>
                </a:schemeClr>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[qa_dtm_excell.xlsx]Most_frequent_250!$I$2:$I$11</c:f>
              <c:numCache>
                <c:formatCode>General</c:formatCode>
                <c:ptCount val="10"/>
                <c:pt idx="0">
                  <c:v>20</c:v>
                </c:pt>
                <c:pt idx="1">
                  <c:v>28</c:v>
                </c:pt>
                <c:pt idx="2">
                  <c:v>32</c:v>
                </c:pt>
                <c:pt idx="3">
                  <c:v>29</c:v>
                </c:pt>
                <c:pt idx="4">
                  <c:v>24</c:v>
                </c:pt>
                <c:pt idx="5">
                  <c:v>21</c:v>
                </c:pt>
                <c:pt idx="6">
                  <c:v>48</c:v>
                </c:pt>
                <c:pt idx="7">
                  <c:v>26</c:v>
                </c:pt>
                <c:pt idx="8">
                  <c:v>24</c:v>
                </c:pt>
                <c:pt idx="9">
                  <c:v>32</c:v>
                </c:pt>
              </c:numCache>
            </c:numRef>
          </c:val>
          <c:smooth val="0"/>
          <c:extLst xmlns:c16r2="http://schemas.microsoft.com/office/drawing/2015/06/chart">
            <c:ext xmlns:c16="http://schemas.microsoft.com/office/drawing/2014/chart" uri="{C3380CC4-5D6E-409C-BE32-E72D297353CC}">
              <c16:uniqueId val="{00000007-0C27-42FE-AD82-D174991D2063}"/>
            </c:ext>
          </c:extLst>
        </c:ser>
        <c:ser>
          <c:idx val="8"/>
          <c:order val="8"/>
          <c:tx>
            <c:strRef>
              <c:f>[qa_dtm_excell.xlsx]Most_frequent_250!$J$1</c:f>
              <c:strCache>
                <c:ptCount val="1"/>
                <c:pt idx="0">
                  <c:v>Proposal</c:v>
                </c:pt>
              </c:strCache>
            </c:strRef>
          </c:tx>
          <c:spPr>
            <a:ln w="28575" cap="rnd">
              <a:solidFill>
                <a:schemeClr val="accent3">
                  <a:lumMod val="60000"/>
                </a:schemeClr>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[qa_dtm_excell.xlsx]Most_frequent_250!$J$2:$J$11</c:f>
              <c:numCache>
                <c:formatCode>General</c:formatCode>
                <c:ptCount val="10"/>
                <c:pt idx="0">
                  <c:v>20</c:v>
                </c:pt>
                <c:pt idx="1">
                  <c:v>31</c:v>
                </c:pt>
                <c:pt idx="2">
                  <c:v>52</c:v>
                </c:pt>
                <c:pt idx="3">
                  <c:v>39</c:v>
                </c:pt>
                <c:pt idx="4">
                  <c:v>34</c:v>
                </c:pt>
                <c:pt idx="5">
                  <c:v>40</c:v>
                </c:pt>
                <c:pt idx="6">
                  <c:v>73</c:v>
                </c:pt>
                <c:pt idx="7">
                  <c:v>52</c:v>
                </c:pt>
                <c:pt idx="8">
                  <c:v>59</c:v>
                </c:pt>
                <c:pt idx="9">
                  <c:v>52</c:v>
                </c:pt>
              </c:numCache>
            </c:numRef>
          </c:val>
          <c:smooth val="0"/>
          <c:extLst xmlns:c16r2="http://schemas.microsoft.com/office/drawing/2015/06/chart">
            <c:ext xmlns:c16="http://schemas.microsoft.com/office/drawing/2014/chart" uri="{C3380CC4-5D6E-409C-BE32-E72D297353CC}">
              <c16:uniqueId val="{00000008-0C27-42FE-AD82-D174991D2063}"/>
            </c:ext>
          </c:extLst>
        </c:ser>
        <c:ser>
          <c:idx val="9"/>
          <c:order val="9"/>
          <c:tx>
            <c:strRef>
              <c:f>Most_frequent_250!#REF!</c:f>
              <c:strCache>
                <c:ptCount val="1"/>
                <c:pt idx="0">
                  <c:v>#REF!</c:v>
                </c:pt>
              </c:strCache>
            </c:strRef>
          </c:tx>
          <c:spPr>
            <a:ln w="28575" cap="rnd">
              <a:solidFill>
                <a:schemeClr val="accent4">
                  <a:lumMod val="60000"/>
                </a:schemeClr>
              </a:solidFill>
              <a:round/>
            </a:ln>
            <a:effectLst/>
          </c:spPr>
          <c:marker>
            <c:symbol val="none"/>
          </c:marker>
          <c:cat>
            <c:numRef>
              <c:f>[qa_dtm_excell.xlsx]Most_frequent_250!$A$2:$A$11</c:f>
              <c:numCache>
                <c:formatCode>General</c:formatCode>
                <c:ptCount val="10"/>
                <c:pt idx="0">
                  <c:v>2015</c:v>
                </c:pt>
                <c:pt idx="1">
                  <c:v>2014</c:v>
                </c:pt>
                <c:pt idx="2">
                  <c:v>2013</c:v>
                </c:pt>
                <c:pt idx="3">
                  <c:v>2012</c:v>
                </c:pt>
                <c:pt idx="4">
                  <c:v>2011</c:v>
                </c:pt>
                <c:pt idx="5">
                  <c:v>2010</c:v>
                </c:pt>
                <c:pt idx="6">
                  <c:v>2009</c:v>
                </c:pt>
                <c:pt idx="7">
                  <c:v>2007</c:v>
                </c:pt>
                <c:pt idx="8">
                  <c:v>2006</c:v>
                </c:pt>
                <c:pt idx="9">
                  <c:v>2005</c:v>
                </c:pt>
              </c:numCache>
            </c:numRef>
          </c:cat>
          <c:val>
            <c:numRef>
              <c:f>Most_frequent_250!#REF!</c:f>
              <c:numCache>
                <c:formatCode>General</c:formatCode>
                <c:ptCount val="1"/>
                <c:pt idx="0">
                  <c:v>1</c:v>
                </c:pt>
              </c:numCache>
            </c:numRef>
          </c:val>
          <c:smooth val="0"/>
          <c:extLst xmlns:c16r2="http://schemas.microsoft.com/office/drawing/2015/06/chart">
            <c:ext xmlns:c16="http://schemas.microsoft.com/office/drawing/2014/chart" uri="{C3380CC4-5D6E-409C-BE32-E72D297353CC}">
              <c16:uniqueId val="{00000009-0C27-42FE-AD82-D174991D2063}"/>
            </c:ext>
          </c:extLst>
        </c:ser>
        <c:dLbls>
          <c:showLegendKey val="0"/>
          <c:showVal val="0"/>
          <c:showCatName val="0"/>
          <c:showSerName val="0"/>
          <c:showPercent val="0"/>
          <c:showBubbleSize val="0"/>
        </c:dLbls>
        <c:smooth val="0"/>
        <c:axId val="480596512"/>
        <c:axId val="480605136"/>
      </c:lineChart>
      <c:catAx>
        <c:axId val="480596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Year </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0605136"/>
        <c:crosses val="autoZero"/>
        <c:auto val="1"/>
        <c:lblAlgn val="ctr"/>
        <c:lblOffset val="100"/>
        <c:noMultiLvlLbl val="0"/>
      </c:catAx>
      <c:valAx>
        <c:axId val="48060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Frequency</a:t>
                </a:r>
              </a:p>
            </c:rich>
          </c:tx>
          <c:layout>
            <c:manualLayout>
              <c:xMode val="edge"/>
              <c:yMode val="edge"/>
              <c:x val="3.1660515557940604E-2"/>
              <c:y val="0.2335795316848105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80596512"/>
        <c:crosses val="autoZero"/>
        <c:crossBetween val="between"/>
      </c:valAx>
      <c:dTable>
        <c:showHorzBorder val="1"/>
        <c:showVertBorder val="1"/>
        <c:showOutline val="1"/>
        <c:showKeys val="1"/>
        <c:spPr>
          <a:noFill/>
          <a:ln w="6350" cap="flat" cmpd="sng" algn="ctr">
            <a:solidFill>
              <a:schemeClr val="dk1"/>
            </a:solidFill>
            <a:prstDash val="solid"/>
            <a:miter lim="800000"/>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solidFill>
          <a:schemeClr val="lt1"/>
        </a:solidFill>
        <a:ln w="12700" cap="flat" cmpd="sng" algn="ctr">
          <a:solidFill>
            <a:schemeClr val="dk1"/>
          </a:solidFill>
          <a:prstDash val="solid"/>
          <a:miter lim="800000"/>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2C762-99B1-4EAA-B444-ADE3D06D0241}" type="datetimeFigureOut">
              <a:rPr lang="en-US" smtClean="0"/>
              <a:t>4/22/2016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D9F86-D0B7-433C-97FB-EE30E27D0FBB}" type="slidenum">
              <a:rPr lang="en-US" smtClean="0"/>
              <a:t>‹#›</a:t>
            </a:fld>
            <a:endParaRPr lang="en-US"/>
          </a:p>
        </p:txBody>
      </p:sp>
    </p:spTree>
    <p:extLst>
      <p:ext uri="{BB962C8B-B14F-4D97-AF65-F5344CB8AC3E}">
        <p14:creationId xmlns:p14="http://schemas.microsoft.com/office/powerpoint/2010/main" val="369229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16311E-1692-4E7E-A4AD-660D5416D372}"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54713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F378-2690-4296-9ACD-E9295BDA737D}"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9851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EA4F3-C6F0-40A1-99F4-C40A53323E37}"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70083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F86C-6994-4EE6-8E31-819E1DBF8995}"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73209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C7D5E-7ED1-43B1-B305-344178B98385}"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4491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E4FFD8-23BB-4FEE-98F6-DC5549F7993B}"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9457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FBDADF-F0C9-4945-8B39-E5C19A810FB9}" type="datetime1">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86114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6CDC6A-B951-4952-A252-4123C0FEC9FA}" type="datetime1">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18858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A655-0566-4D44-9E4C-65B91EEAF6AB}" type="datetime1">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381344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5608B-36DB-4442-B09E-42EA87C2BFC9}"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16902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7B4D16-D2FD-433B-86AE-E0ADDC8917AE}"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A3B25-41FB-4CD8-B6FE-C89400D42D92}" type="slidenum">
              <a:rPr lang="en-US" smtClean="0"/>
              <a:t>‹#›</a:t>
            </a:fld>
            <a:endParaRPr lang="en-US"/>
          </a:p>
        </p:txBody>
      </p:sp>
    </p:spTree>
    <p:extLst>
      <p:ext uri="{BB962C8B-B14F-4D97-AF65-F5344CB8AC3E}">
        <p14:creationId xmlns:p14="http://schemas.microsoft.com/office/powerpoint/2010/main" val="23368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A384-9E36-449E-8B50-544AC0F65957}" type="datetime1">
              <a:rPr lang="en-US" smtClean="0"/>
              <a:t>4/22/2016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A3B25-41FB-4CD8-B6FE-C89400D42D92}" type="slidenum">
              <a:rPr lang="en-US" smtClean="0"/>
              <a:t>‹#›</a:t>
            </a:fld>
            <a:endParaRPr lang="en-US"/>
          </a:p>
        </p:txBody>
      </p:sp>
    </p:spTree>
    <p:extLst>
      <p:ext uri="{BB962C8B-B14F-4D97-AF65-F5344CB8AC3E}">
        <p14:creationId xmlns:p14="http://schemas.microsoft.com/office/powerpoint/2010/main" val="3534778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90343"/>
            <a:ext cx="9395791" cy="1197074"/>
          </a:xfr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a:lstStyle/>
          <a:p>
            <a:r>
              <a:rPr lang="en-US" b="1" dirty="0"/>
              <a:t>Analysis on DEF 14 A Filings of  YAHOO</a:t>
            </a:r>
          </a:p>
        </p:txBody>
      </p:sp>
      <p:grpSp>
        <p:nvGrpSpPr>
          <p:cNvPr id="4" name="Group 3"/>
          <p:cNvGrpSpPr/>
          <p:nvPr/>
        </p:nvGrpSpPr>
        <p:grpSpPr>
          <a:xfrm>
            <a:off x="-36792" y="0"/>
            <a:ext cx="12228792" cy="6930429"/>
            <a:chOff x="-36792" y="0"/>
            <a:chExt cx="12228792" cy="6930429"/>
          </a:xfrm>
        </p:grpSpPr>
        <p:grpSp>
          <p:nvGrpSpPr>
            <p:cNvPr id="5" name="Group 4"/>
            <p:cNvGrpSpPr/>
            <p:nvPr/>
          </p:nvGrpSpPr>
          <p:grpSpPr>
            <a:xfrm>
              <a:off x="0" y="0"/>
              <a:ext cx="12192000" cy="6930429"/>
              <a:chOff x="0" y="0"/>
              <a:chExt cx="12192000" cy="6930429"/>
            </a:xfrm>
          </p:grpSpPr>
          <p:sp>
            <p:nvSpPr>
              <p:cNvPr id="7"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0"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6" name="TextBox 5"/>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Slide Number Placeholder 11"/>
          <p:cNvSpPr>
            <a:spLocks noGrp="1"/>
          </p:cNvSpPr>
          <p:nvPr>
            <p:ph type="sldNum" sz="quarter" idx="12"/>
          </p:nvPr>
        </p:nvSpPr>
        <p:spPr/>
        <p:txBody>
          <a:bodyPr/>
          <a:lstStyle/>
          <a:p>
            <a:fld id="{167A3B25-41FB-4CD8-B6FE-C89400D42D92}" type="slidenum">
              <a:rPr lang="en-US" smtClean="0"/>
              <a:t>1</a:t>
            </a:fld>
            <a:endParaRPr lang="en-US" dirty="0"/>
          </a:p>
        </p:txBody>
      </p:sp>
      <p:sp>
        <p:nvSpPr>
          <p:cNvPr id="13" name="TextBox 12"/>
          <p:cNvSpPr txBox="1"/>
          <p:nvPr/>
        </p:nvSpPr>
        <p:spPr>
          <a:xfrm>
            <a:off x="1219200" y="3299791"/>
            <a:ext cx="9395791" cy="2339102"/>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en-US" sz="3600" b="1" dirty="0"/>
              <a:t>Group 6 </a:t>
            </a:r>
          </a:p>
          <a:p>
            <a:pPr algn="r"/>
            <a:r>
              <a:rPr lang="en-US" sz="2000" b="1" dirty="0"/>
              <a:t>Presented By</a:t>
            </a:r>
            <a:r>
              <a:rPr lang="en-US" sz="2000" b="1" dirty="0" smtClean="0"/>
              <a:t>:</a:t>
            </a:r>
            <a:endParaRPr lang="en-US" sz="2000" b="1" dirty="0"/>
          </a:p>
          <a:p>
            <a:pPr algn="r"/>
            <a:r>
              <a:rPr lang="en-US" b="1" dirty="0">
                <a:ln w="0"/>
                <a:solidFill>
                  <a:schemeClr val="accent1"/>
                </a:solidFill>
                <a:effectLst>
                  <a:outerShdw blurRad="38100" dist="25400" dir="5400000" algn="ctr" rotWithShape="0">
                    <a:srgbClr val="6E747A">
                      <a:alpha val="43000"/>
                    </a:srgbClr>
                  </a:outerShdw>
                </a:effectLst>
              </a:rPr>
              <a:t>Akshay Srinivasan </a:t>
            </a:r>
          </a:p>
          <a:p>
            <a:pPr algn="r"/>
            <a:r>
              <a:rPr lang="en-US" b="1" dirty="0">
                <a:ln w="0"/>
                <a:solidFill>
                  <a:schemeClr val="accent1"/>
                </a:solidFill>
                <a:effectLst>
                  <a:outerShdw blurRad="38100" dist="25400" dir="5400000" algn="ctr" rotWithShape="0">
                    <a:srgbClr val="6E747A">
                      <a:alpha val="43000"/>
                    </a:srgbClr>
                  </a:outerShdw>
                </a:effectLst>
              </a:rPr>
              <a:t>Esha Ghosh</a:t>
            </a:r>
          </a:p>
          <a:p>
            <a:pPr algn="r"/>
            <a:r>
              <a:rPr lang="en-US" b="1" dirty="0">
                <a:ln w="0"/>
                <a:solidFill>
                  <a:schemeClr val="accent1"/>
                </a:solidFill>
                <a:effectLst>
                  <a:outerShdw blurRad="38100" dist="25400" dir="5400000" algn="ctr" rotWithShape="0">
                    <a:srgbClr val="6E747A">
                      <a:alpha val="43000"/>
                    </a:srgbClr>
                  </a:outerShdw>
                </a:effectLst>
              </a:rPr>
              <a:t>Gaurav Jhaveri</a:t>
            </a:r>
          </a:p>
          <a:p>
            <a:pPr algn="r"/>
            <a:r>
              <a:rPr lang="en-US" b="1" dirty="0">
                <a:ln w="0"/>
                <a:solidFill>
                  <a:schemeClr val="accent1"/>
                </a:solidFill>
                <a:effectLst>
                  <a:outerShdw blurRad="38100" dist="25400" dir="5400000" algn="ctr" rotWithShape="0">
                    <a:srgbClr val="6E747A">
                      <a:alpha val="43000"/>
                    </a:srgbClr>
                  </a:outerShdw>
                </a:effectLst>
              </a:rPr>
              <a:t>Radhika Gupta</a:t>
            </a:r>
          </a:p>
          <a:p>
            <a:pPr algn="r"/>
            <a:r>
              <a:rPr lang="en-US" b="1" dirty="0">
                <a:ln w="0"/>
                <a:solidFill>
                  <a:schemeClr val="accent1"/>
                </a:solidFill>
                <a:effectLst>
                  <a:outerShdw blurRad="38100" dist="25400" dir="5400000" algn="ctr" rotWithShape="0">
                    <a:srgbClr val="6E747A">
                      <a:alpha val="43000"/>
                    </a:srgbClr>
                  </a:outerShdw>
                </a:effectLst>
              </a:rPr>
              <a:t>Preethi Thesinghraja</a:t>
            </a:r>
          </a:p>
        </p:txBody>
      </p:sp>
    </p:spTree>
    <p:extLst>
      <p:ext uri="{BB962C8B-B14F-4D97-AF65-F5344CB8AC3E}">
        <p14:creationId xmlns:p14="http://schemas.microsoft.com/office/powerpoint/2010/main" val="104226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7A3B25-41FB-4CD8-B6FE-C89400D42D92}" type="slidenum">
              <a:rPr lang="en-US" smtClean="0"/>
              <a:t>10</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1" name="TextBox 10"/>
          <p:cNvSpPr txBox="1"/>
          <p:nvPr/>
        </p:nvSpPr>
        <p:spPr>
          <a:xfrm>
            <a:off x="1023042" y="1761797"/>
            <a:ext cx="9180214" cy="280076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 Shares were around $15.65 when Marissa Mayer took over and then reached the highest at $52.37 in 2015 before settling down at $36.66 in 2016.</a:t>
            </a:r>
          </a:p>
          <a:p>
            <a:endParaRPr lang="en-US"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It was </a:t>
            </a:r>
            <a:r>
              <a:rPr lang="en-US" sz="1400" dirty="0">
                <a:latin typeface="Times New Roman" panose="02020603050405020304" pitchFamily="18" charset="0"/>
                <a:cs typeface="Times New Roman" panose="02020603050405020304" pitchFamily="18" charset="0"/>
              </a:rPr>
              <a:t>obvious of a point that Marissa Mayer, CEO of Yahoo, is the significant role behind on the rise of stock over the past 4 years. </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But the pump might not be due to Mayer, it might stem from small investments yahoo made into the two popular ancient companies long before she was hire.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If </a:t>
            </a:r>
            <a:r>
              <a:rPr lang="en-US" sz="1400" dirty="0">
                <a:latin typeface="Times New Roman" panose="02020603050405020304" pitchFamily="18" charset="0"/>
                <a:cs typeface="Times New Roman" panose="02020603050405020304" pitchFamily="18" charset="0"/>
              </a:rPr>
              <a:t>we take out </a:t>
            </a:r>
            <a:r>
              <a:rPr lang="en-US" sz="1400" dirty="0" err="1">
                <a:latin typeface="Times New Roman" panose="02020603050405020304" pitchFamily="18" charset="0"/>
                <a:cs typeface="Times New Roman" panose="02020603050405020304" pitchFamily="18" charset="0"/>
              </a:rPr>
              <a:t>Alibaba</a:t>
            </a:r>
            <a:r>
              <a:rPr lang="en-US" sz="1400" dirty="0">
                <a:latin typeface="Times New Roman" panose="02020603050405020304" pitchFamily="18" charset="0"/>
                <a:cs typeface="Times New Roman" panose="02020603050405020304" pitchFamily="18" charset="0"/>
              </a:rPr>
              <a:t> stake, If we take out Yahoo japan stake, if we </a:t>
            </a:r>
            <a:r>
              <a:rPr lang="en-US" sz="1400" dirty="0" smtClean="0">
                <a:latin typeface="Times New Roman" panose="02020603050405020304" pitchFamily="18" charset="0"/>
                <a:cs typeface="Times New Roman" panose="02020603050405020304" pitchFamily="18" charset="0"/>
              </a:rPr>
              <a:t>take the </a:t>
            </a:r>
            <a:r>
              <a:rPr lang="en-US" sz="1400" dirty="0">
                <a:latin typeface="Times New Roman" panose="02020603050405020304" pitchFamily="18" charset="0"/>
                <a:cs typeface="Times New Roman" panose="02020603050405020304" pitchFamily="18" charset="0"/>
              </a:rPr>
              <a:t>the debts, then the value comes to negative</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endParaRPr lang="en-US" dirty="0" smtClean="0"/>
          </a:p>
          <a:p>
            <a:pPr marL="285750" indent="-285750">
              <a:buFont typeface="Arial" panose="020B0604020202020204" pitchFamily="34" charset="0"/>
              <a:buChar char="•"/>
            </a:pPr>
            <a:endParaRPr lang="en-US" dirty="0"/>
          </a:p>
        </p:txBody>
      </p:sp>
      <p:sp>
        <p:nvSpPr>
          <p:cNvPr id="13" name="TextBox 12"/>
          <p:cNvSpPr txBox="1"/>
          <p:nvPr/>
        </p:nvSpPr>
        <p:spPr>
          <a:xfrm>
            <a:off x="3041964" y="751438"/>
            <a:ext cx="5377759" cy="369332"/>
          </a:xfrm>
          <a:prstGeom prst="rect">
            <a:avLst/>
          </a:prstGeom>
          <a:noFill/>
          <a:ln>
            <a:solidFill>
              <a:srgbClr val="FF0000"/>
            </a:solidFill>
          </a:ln>
        </p:spPr>
        <p:txBody>
          <a:bodyPr wrap="square" rtlCol="0">
            <a:spAutoFit/>
          </a:bodyPr>
          <a:lstStyle/>
          <a:p>
            <a:r>
              <a:rPr lang="en-US" dirty="0" smtClean="0">
                <a:solidFill>
                  <a:srgbClr val="FF0000"/>
                </a:solidFill>
              </a:rPr>
              <a:t>Conclusion – Stock Trend – What is Yahoo really worth?</a:t>
            </a:r>
            <a:endParaRPr lang="en-US" dirty="0">
              <a:solidFill>
                <a:srgbClr val="FF0000"/>
              </a:solidFill>
            </a:endParaRPr>
          </a:p>
        </p:txBody>
      </p:sp>
      <p:sp>
        <p:nvSpPr>
          <p:cNvPr id="14" name="TextBox 13"/>
          <p:cNvSpPr txBox="1"/>
          <p:nvPr/>
        </p:nvSpPr>
        <p:spPr>
          <a:xfrm>
            <a:off x="1103093" y="6400412"/>
            <a:ext cx="2536400" cy="276999"/>
          </a:xfrm>
          <a:prstGeom prst="rect">
            <a:avLst/>
          </a:prstGeom>
          <a:noFill/>
          <a:ln>
            <a:solidFill>
              <a:srgbClr val="FF0000"/>
            </a:solidFill>
          </a:ln>
        </p:spPr>
        <p:txBody>
          <a:bodyPr wrap="square" rtlCol="0">
            <a:spAutoFit/>
          </a:bodyPr>
          <a:lstStyle/>
          <a:p>
            <a:r>
              <a:rPr lang="en-US" sz="1200" dirty="0" smtClean="0"/>
              <a:t>Reference : Bloomberg Analytics</a:t>
            </a:r>
            <a:endParaRPr lang="en-US" sz="1200" dirty="0"/>
          </a:p>
        </p:txBody>
      </p:sp>
      <p:graphicFrame>
        <p:nvGraphicFramePr>
          <p:cNvPr id="15" name="Table 14"/>
          <p:cNvGraphicFramePr>
            <a:graphicFrameLocks noGrp="1"/>
          </p:cNvGraphicFramePr>
          <p:nvPr>
            <p:extLst>
              <p:ext uri="{D42A27DB-BD31-4B8C-83A1-F6EECF244321}">
                <p14:modId xmlns:p14="http://schemas.microsoft.com/office/powerpoint/2010/main" val="1845190390"/>
              </p:ext>
            </p:extLst>
          </p:nvPr>
        </p:nvGraphicFramePr>
        <p:xfrm>
          <a:off x="1048522" y="4257968"/>
          <a:ext cx="3597190" cy="1967161"/>
        </p:xfrm>
        <a:graphic>
          <a:graphicData uri="http://schemas.openxmlformats.org/drawingml/2006/table">
            <a:tbl>
              <a:tblPr firstRow="1" bandRow="1">
                <a:tableStyleId>{5C22544A-7EE6-4342-B048-85BDC9FD1C3A}</a:tableStyleId>
              </a:tblPr>
              <a:tblGrid>
                <a:gridCol w="2065740"/>
                <a:gridCol w="1531450"/>
              </a:tblGrid>
              <a:tr h="324150">
                <a:tc>
                  <a:txBody>
                    <a:bodyPr/>
                    <a:lstStyle/>
                    <a:p>
                      <a:r>
                        <a:rPr lang="en-US" dirty="0" smtClean="0"/>
                        <a:t>Market Cap </a:t>
                      </a:r>
                      <a:endParaRPr lang="en-US" dirty="0"/>
                    </a:p>
                  </a:txBody>
                  <a:tcPr/>
                </a:tc>
                <a:tc>
                  <a:txBody>
                    <a:bodyPr/>
                    <a:lstStyle/>
                    <a:p>
                      <a:r>
                        <a:rPr lang="en-US" dirty="0" smtClean="0"/>
                        <a:t> $42.3B</a:t>
                      </a:r>
                      <a:endParaRPr lang="en-US" dirty="0"/>
                    </a:p>
                  </a:txBody>
                  <a:tcPr/>
                </a:tc>
              </a:tr>
              <a:tr h="289630">
                <a:tc>
                  <a:txBody>
                    <a:bodyPr/>
                    <a:lstStyle/>
                    <a:p>
                      <a:r>
                        <a:rPr lang="en-US" sz="1200" dirty="0" smtClean="0"/>
                        <a:t>(-) ALIBABA Stake </a:t>
                      </a:r>
                      <a:endParaRPr lang="en-US" sz="1200" dirty="0"/>
                    </a:p>
                  </a:txBody>
                  <a:tcPr/>
                </a:tc>
                <a:tc>
                  <a:txBody>
                    <a:bodyPr/>
                    <a:lstStyle/>
                    <a:p>
                      <a:r>
                        <a:rPr lang="en-US" sz="1200" dirty="0" smtClean="0"/>
                        <a:t>$22.1B</a:t>
                      </a:r>
                      <a:endParaRPr lang="en-US" sz="1200" dirty="0"/>
                    </a:p>
                  </a:txBody>
                  <a:tcPr/>
                </a:tc>
              </a:tr>
              <a:tr h="289630">
                <a:tc>
                  <a:txBody>
                    <a:bodyPr/>
                    <a:lstStyle/>
                    <a:p>
                      <a:r>
                        <a:rPr lang="en-US" sz="1200" dirty="0" smtClean="0"/>
                        <a:t>(-)YAHOO JAPAN Stake</a:t>
                      </a:r>
                      <a:endParaRPr lang="en-US" sz="1200" dirty="0"/>
                    </a:p>
                  </a:txBody>
                  <a:tcPr/>
                </a:tc>
                <a:tc>
                  <a:txBody>
                    <a:bodyPr/>
                    <a:lstStyle/>
                    <a:p>
                      <a:r>
                        <a:rPr lang="en-US" sz="1200" dirty="0" smtClean="0"/>
                        <a:t>$7.8B</a:t>
                      </a:r>
                      <a:endParaRPr lang="en-US" sz="1200" dirty="0"/>
                    </a:p>
                  </a:txBody>
                  <a:tcPr/>
                </a:tc>
              </a:tr>
              <a:tr h="289630">
                <a:tc>
                  <a:txBody>
                    <a:bodyPr/>
                    <a:lstStyle/>
                    <a:p>
                      <a:r>
                        <a:rPr lang="en-US" sz="1200" dirty="0" smtClean="0"/>
                        <a:t>(-) CASH and EQUIVALENTS </a:t>
                      </a:r>
                      <a:endParaRPr lang="en-US" sz="1200" dirty="0"/>
                    </a:p>
                  </a:txBody>
                  <a:tcPr/>
                </a:tc>
                <a:tc>
                  <a:txBody>
                    <a:bodyPr/>
                    <a:lstStyle/>
                    <a:p>
                      <a:r>
                        <a:rPr lang="en-US" sz="1200" dirty="0" smtClean="0"/>
                        <a:t>$4.3B</a:t>
                      </a:r>
                      <a:endParaRPr lang="en-US" sz="1200" dirty="0"/>
                    </a:p>
                  </a:txBody>
                  <a:tcPr/>
                </a:tc>
              </a:tr>
              <a:tr h="289630">
                <a:tc>
                  <a:txBody>
                    <a:bodyPr/>
                    <a:lstStyle/>
                    <a:p>
                      <a:r>
                        <a:rPr lang="en-US" sz="1200" dirty="0" smtClean="0"/>
                        <a:t>(+) DEBT</a:t>
                      </a:r>
                      <a:endParaRPr lang="en-US" sz="1200" dirty="0"/>
                    </a:p>
                  </a:txBody>
                  <a:tcPr/>
                </a:tc>
                <a:tc>
                  <a:txBody>
                    <a:bodyPr/>
                    <a:lstStyle/>
                    <a:p>
                      <a:r>
                        <a:rPr lang="en-US" sz="1200" dirty="0" smtClean="0"/>
                        <a:t>$1.1B</a:t>
                      </a:r>
                      <a:endParaRPr lang="en-US" sz="1200" dirty="0"/>
                    </a:p>
                  </a:txBody>
                  <a:tcPr/>
                </a:tc>
              </a:tr>
              <a:tr h="442881">
                <a:tc gridSpan="2">
                  <a:txBody>
                    <a:bodyPr/>
                    <a:lstStyle/>
                    <a:p>
                      <a:r>
                        <a:rPr lang="en-US" sz="1200" b="1" dirty="0" smtClean="0"/>
                        <a:t>                                                            $8.1</a:t>
                      </a:r>
                      <a:endParaRPr lang="en-US" sz="1200" b="1" dirty="0"/>
                    </a:p>
                  </a:txBody>
                  <a:tcPr/>
                </a:tc>
                <a:tc hMerge="1">
                  <a:txBody>
                    <a:bodyPr/>
                    <a:lstStyle/>
                    <a:p>
                      <a:endParaRPr lang="en-US" dirty="0"/>
                    </a:p>
                  </a:txBody>
                  <a:tcPr/>
                </a:tc>
              </a:tr>
            </a:tbl>
          </a:graphicData>
        </a:graphic>
      </p:graphicFrame>
      <p:sp>
        <p:nvSpPr>
          <p:cNvPr id="16" name="TextBox 15"/>
          <p:cNvSpPr txBox="1"/>
          <p:nvPr/>
        </p:nvSpPr>
        <p:spPr>
          <a:xfrm>
            <a:off x="4843605" y="4145331"/>
            <a:ext cx="6328372" cy="123110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a:t>
            </a:r>
            <a:r>
              <a:rPr lang="en-US" sz="1400" dirty="0" err="1"/>
              <a:t>Alibaba</a:t>
            </a:r>
            <a:r>
              <a:rPr lang="en-US" sz="1400" dirty="0"/>
              <a:t>-Yahoo relationship has been strained in recent years and Ma has telegraphed his desire to reduce or buy back Yahoo's stake. "We appreciate yesterday, but are looking for a better tomorrow," Ma told the Stanford audience.</a:t>
            </a:r>
          </a:p>
          <a:p>
            <a:endParaRPr lang="en-US" dirty="0"/>
          </a:p>
        </p:txBody>
      </p:sp>
    </p:spTree>
    <p:extLst>
      <p:ext uri="{BB962C8B-B14F-4D97-AF65-F5344CB8AC3E}">
        <p14:creationId xmlns:p14="http://schemas.microsoft.com/office/powerpoint/2010/main" val="186290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2978591" y="793717"/>
            <a:ext cx="5287223" cy="369332"/>
          </a:xfrm>
          <a:prstGeom prst="rect">
            <a:avLst/>
          </a:prstGeom>
          <a:noFill/>
        </p:spPr>
        <p:txBody>
          <a:bodyPr wrap="square" rtlCol="0">
            <a:spAutoFit/>
          </a:bodyPr>
          <a:lstStyle/>
          <a:p>
            <a:endParaRPr lang="en-US" dirty="0">
              <a:solidFill>
                <a:srgbClr val="FF0000"/>
              </a:solidFill>
            </a:endParaRPr>
          </a:p>
        </p:txBody>
      </p:sp>
      <p:sp>
        <p:nvSpPr>
          <p:cNvPr id="11" name="TextBox 10"/>
          <p:cNvSpPr txBox="1"/>
          <p:nvPr/>
        </p:nvSpPr>
        <p:spPr>
          <a:xfrm>
            <a:off x="3539905" y="896293"/>
            <a:ext cx="4526733" cy="371192"/>
          </a:xfrm>
          <a:prstGeom prst="rect">
            <a:avLst/>
          </a:prstGeom>
          <a:noFill/>
        </p:spPr>
        <p:txBody>
          <a:bodyPr wrap="square" rtlCol="0">
            <a:spAutoFit/>
          </a:bodyPr>
          <a:lstStyle/>
          <a:p>
            <a:endParaRPr lang="en-US" dirty="0">
              <a:solidFill>
                <a:srgbClr val="FF0000"/>
              </a:solidFill>
            </a:endParaRPr>
          </a:p>
        </p:txBody>
      </p:sp>
      <p:sp>
        <p:nvSpPr>
          <p:cNvPr id="12" name="Title 11"/>
          <p:cNvSpPr>
            <a:spLocks noGrp="1"/>
          </p:cNvSpPr>
          <p:nvPr>
            <p:ph type="title"/>
          </p:nvPr>
        </p:nvSpPr>
        <p:spPr>
          <a:xfrm>
            <a:off x="4222806" y="789002"/>
            <a:ext cx="3283780" cy="374047"/>
          </a:xfrm>
          <a:ln>
            <a:solidFill>
              <a:srgbClr val="FF0000"/>
            </a:solidFill>
          </a:ln>
        </p:spPr>
        <p:txBody>
          <a:bodyPr>
            <a:noAutofit/>
          </a:bodyPr>
          <a:lstStyle/>
          <a:p>
            <a:pPr algn="ctr"/>
            <a:r>
              <a:rPr lang="en-US" sz="1800" dirty="0">
                <a:solidFill>
                  <a:srgbClr val="FF0000"/>
                </a:solidFill>
                <a:latin typeface="+mn-lt"/>
              </a:rPr>
              <a:t>KEY EVENT INDICATOR 1 - Share</a:t>
            </a:r>
          </a:p>
        </p:txBody>
      </p:sp>
      <p:sp>
        <p:nvSpPr>
          <p:cNvPr id="16" name="Content Placeholder 15"/>
          <p:cNvSpPr>
            <a:spLocks noGrp="1"/>
          </p:cNvSpPr>
          <p:nvPr>
            <p:ph sz="half" idx="1"/>
          </p:nvPr>
        </p:nvSpPr>
        <p:spPr>
          <a:xfrm>
            <a:off x="838200" y="1825625"/>
            <a:ext cx="4674704" cy="2980291"/>
          </a:xfrm>
          <a:solidFill>
            <a:schemeClr val="accent4">
              <a:lumMod val="20000"/>
              <a:lumOff val="80000"/>
            </a:schemeClr>
          </a:solidFill>
          <a:ln>
            <a:solidFill>
              <a:schemeClr val="tx1"/>
            </a:solidFill>
          </a:ln>
        </p:spPr>
        <p:txBody>
          <a:bodyPr>
            <a:normAutofit lnSpcReduction="10000"/>
          </a:bodyPr>
          <a:lstStyle/>
          <a:p>
            <a:r>
              <a:rPr lang="en-US" sz="1500" dirty="0">
                <a:latin typeface="Times New Roman" panose="02020603050405020304" pitchFamily="18" charset="0"/>
                <a:cs typeface="Times New Roman" panose="02020603050405020304" pitchFamily="18" charset="0"/>
              </a:rPr>
              <a:t>In the following bar graph, the word ‘Share’ is among the top 15 frequently occurring words.</a:t>
            </a:r>
          </a:p>
          <a:p>
            <a:r>
              <a:rPr lang="en-US" sz="1500" dirty="0">
                <a:latin typeface="Times New Roman" panose="02020603050405020304" pitchFamily="18" charset="0"/>
                <a:cs typeface="Times New Roman" panose="02020603050405020304" pitchFamily="18" charset="0"/>
              </a:rPr>
              <a:t>KEI is basically an event in which  drastic changes can be visualized within consecutive years.</a:t>
            </a:r>
          </a:p>
          <a:p>
            <a:r>
              <a:rPr lang="en-US" sz="1500" dirty="0">
                <a:latin typeface="Times New Roman" panose="02020603050405020304" pitchFamily="18" charset="0"/>
                <a:cs typeface="Times New Roman" panose="02020603050405020304" pitchFamily="18" charset="0"/>
              </a:rPr>
              <a:t>For Word ‘Share’ in 2005 the frequency count is 57 then it gradually increased to 108 in 2009 and then it suddenly decreased back to 45 in 2011.</a:t>
            </a:r>
          </a:p>
          <a:p>
            <a:r>
              <a:rPr lang="en-US" sz="1500" dirty="0">
                <a:latin typeface="Times New Roman" panose="02020603050405020304" pitchFamily="18" charset="0"/>
                <a:cs typeface="Times New Roman" panose="02020603050405020304" pitchFamily="18" charset="0"/>
              </a:rPr>
              <a:t>Thus due to the continuous fluctuations in the frequency of occurrence, it marks an key indication which may be caused due to the changes in the company’s filing for that particular year.</a:t>
            </a:r>
          </a:p>
          <a:p>
            <a:r>
              <a:rPr lang="en-US" sz="1500" dirty="0">
                <a:latin typeface="Times New Roman" panose="02020603050405020304" pitchFamily="18" charset="0"/>
                <a:cs typeface="Times New Roman" panose="02020603050405020304" pitchFamily="18" charset="0"/>
              </a:rPr>
              <a:t>Thus it is a Share KEI.</a:t>
            </a:r>
          </a:p>
          <a:p>
            <a:endParaRPr lang="en-US" sz="1600" dirty="0"/>
          </a:p>
        </p:txBody>
      </p:sp>
      <p:pic>
        <p:nvPicPr>
          <p:cNvPr id="18" name="Content Placeholder 13"/>
          <p:cNvPicPr>
            <a:picLocks noGrp="1" noChangeAspect="1"/>
          </p:cNvPicPr>
          <p:nvPr>
            <p:ph sz="half" idx="2"/>
          </p:nvPr>
        </p:nvPicPr>
        <p:blipFill>
          <a:blip r:embed="rId2"/>
          <a:stretch>
            <a:fillRect/>
          </a:stretch>
        </p:blipFill>
        <p:spPr>
          <a:xfrm>
            <a:off x="5791200" y="1847695"/>
            <a:ext cx="6255025" cy="5023557"/>
          </a:xfrm>
          <a:prstGeom prst="rect">
            <a:avLst/>
          </a:prstGeom>
        </p:spPr>
      </p:pic>
      <p:sp>
        <p:nvSpPr>
          <p:cNvPr id="13" name="Slide Number Placeholder 12"/>
          <p:cNvSpPr>
            <a:spLocks noGrp="1"/>
          </p:cNvSpPr>
          <p:nvPr>
            <p:ph type="sldNum" sz="quarter" idx="12"/>
          </p:nvPr>
        </p:nvSpPr>
        <p:spPr/>
        <p:txBody>
          <a:bodyPr/>
          <a:lstStyle/>
          <a:p>
            <a:fld id="{167A3B25-41FB-4CD8-B6FE-C89400D42D92}" type="slidenum">
              <a:rPr lang="en-US" smtClean="0"/>
              <a:t>11</a:t>
            </a:fld>
            <a:endParaRPr lang="en-US"/>
          </a:p>
        </p:txBody>
      </p:sp>
    </p:spTree>
    <p:extLst>
      <p:ext uri="{BB962C8B-B14F-4D97-AF65-F5344CB8AC3E}">
        <p14:creationId xmlns:p14="http://schemas.microsoft.com/office/powerpoint/2010/main" val="228441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KEY EVENT INDICATOR 1</a:t>
            </a:r>
            <a:endParaRPr lang="en-US" dirty="0"/>
          </a:p>
        </p:txBody>
      </p:sp>
      <p:sp>
        <p:nvSpPr>
          <p:cNvPr id="3" name="Content Placeholder 2"/>
          <p:cNvSpPr>
            <a:spLocks noGrp="1"/>
          </p:cNvSpPr>
          <p:nvPr>
            <p:ph sz="half" idx="1"/>
          </p:nvPr>
        </p:nvSpPr>
        <p:spPr>
          <a:xfrm>
            <a:off x="838200" y="1825625"/>
            <a:ext cx="4462670" cy="3008925"/>
          </a:xfrm>
          <a:solidFill>
            <a:schemeClr val="accent4">
              <a:lumMod val="20000"/>
              <a:lumOff val="80000"/>
            </a:schemeClr>
          </a:solidFill>
          <a:ln>
            <a:solidFill>
              <a:schemeClr val="tx1"/>
            </a:solidFill>
          </a:ln>
        </p:spPr>
        <p:txBody>
          <a:bodyPr>
            <a:normAutofit/>
          </a:bodyPr>
          <a:lstStyle/>
          <a:p>
            <a:pPr algn="just"/>
            <a:r>
              <a:rPr lang="en-US" sz="1600" dirty="0">
                <a:latin typeface="Times New Roman" panose="02020603050405020304" pitchFamily="18" charset="0"/>
                <a:cs typeface="Times New Roman" panose="02020603050405020304" pitchFamily="18" charset="0"/>
              </a:rPr>
              <a:t>In the following bar graph, the word ‘annual’ is among the top 5 frequently occurring words.</a:t>
            </a:r>
          </a:p>
          <a:p>
            <a:pPr algn="just"/>
            <a:r>
              <a:rPr lang="en-US" sz="1600" dirty="0">
                <a:latin typeface="Times New Roman" panose="02020603050405020304" pitchFamily="18" charset="0"/>
                <a:cs typeface="Times New Roman" panose="02020603050405020304" pitchFamily="18" charset="0"/>
              </a:rPr>
              <a:t>For Word ‘annual’ in 2005 the frequency count is 86 then it gradually increased to 149 in 2009 and then it suddenly decreased back to 36 in 2015.</a:t>
            </a:r>
          </a:p>
          <a:p>
            <a:pPr algn="just"/>
            <a:r>
              <a:rPr lang="en-US" sz="1600" dirty="0">
                <a:latin typeface="Times New Roman" panose="02020603050405020304" pitchFamily="18" charset="0"/>
                <a:cs typeface="Times New Roman" panose="02020603050405020304" pitchFamily="18" charset="0"/>
              </a:rPr>
              <a:t>Thus due to the continuous fluctuations in the frequency of occurrence, it marks an key indication which may be caused due to the annual revenue changes and gross income in that company’s filing for that particular year.</a:t>
            </a:r>
          </a:p>
          <a:p>
            <a:pPr algn="just"/>
            <a:r>
              <a:rPr lang="en-US" sz="1600" dirty="0">
                <a:latin typeface="Times New Roman" panose="02020603050405020304" pitchFamily="18" charset="0"/>
                <a:cs typeface="Times New Roman" panose="02020603050405020304" pitchFamily="18" charset="0"/>
              </a:rPr>
              <a:t>Thus it is an Annual KEI.</a:t>
            </a:r>
          </a:p>
          <a:p>
            <a:pPr algn="just"/>
            <a:endParaRPr lang="en-US" sz="1600" dirty="0"/>
          </a:p>
          <a:p>
            <a:pPr algn="just"/>
            <a:endParaRPr lang="en-US" sz="1600" dirty="0"/>
          </a:p>
          <a:p>
            <a:pPr algn="just"/>
            <a:endParaRPr lang="en-US" sz="1600" dirty="0"/>
          </a:p>
        </p:txBody>
      </p:sp>
      <p:grpSp>
        <p:nvGrpSpPr>
          <p:cNvPr id="5" name="Group 4"/>
          <p:cNvGrpSpPr/>
          <p:nvPr/>
        </p:nvGrpSpPr>
        <p:grpSpPr>
          <a:xfrm>
            <a:off x="-36792" y="0"/>
            <a:ext cx="12228792" cy="6930429"/>
            <a:chOff x="-36792" y="0"/>
            <a:chExt cx="12228792" cy="6930429"/>
          </a:xfrm>
        </p:grpSpPr>
        <p:grpSp>
          <p:nvGrpSpPr>
            <p:cNvPr id="6" name="Group 5"/>
            <p:cNvGrpSpPr/>
            <p:nvPr/>
          </p:nvGrpSpPr>
          <p:grpSpPr>
            <a:xfrm>
              <a:off x="0" y="0"/>
              <a:ext cx="12192000" cy="6930429"/>
              <a:chOff x="0" y="0"/>
              <a:chExt cx="12192000" cy="6930429"/>
            </a:xfrm>
          </p:grpSpPr>
          <p:sp>
            <p:nvSpPr>
              <p:cNvPr id="8"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1"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2"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7" name="TextBox 6"/>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3" name="Title 11"/>
          <p:cNvSpPr txBox="1">
            <a:spLocks/>
          </p:cNvSpPr>
          <p:nvPr/>
        </p:nvSpPr>
        <p:spPr>
          <a:xfrm>
            <a:off x="4495137" y="922351"/>
            <a:ext cx="3415486" cy="257863"/>
          </a:xfrm>
          <a:prstGeom prst="rect">
            <a:avLst/>
          </a:prstGeom>
          <a:ln>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FF0000"/>
                </a:solidFill>
              </a:rPr>
              <a:t>KEY EVENT INDICATOR 2 - Annual</a:t>
            </a:r>
          </a:p>
        </p:txBody>
      </p:sp>
      <p:pic>
        <p:nvPicPr>
          <p:cNvPr id="14" name="Content Placeholder 13"/>
          <p:cNvPicPr>
            <a:picLocks noGrp="1" noChangeAspect="1"/>
          </p:cNvPicPr>
          <p:nvPr>
            <p:ph sz="half" idx="2"/>
          </p:nvPr>
        </p:nvPicPr>
        <p:blipFill>
          <a:blip r:embed="rId2"/>
          <a:stretch>
            <a:fillRect/>
          </a:stretch>
        </p:blipFill>
        <p:spPr>
          <a:xfrm>
            <a:off x="5791199" y="1825625"/>
            <a:ext cx="6016487" cy="4351338"/>
          </a:xfrm>
          <a:prstGeom prst="rect">
            <a:avLst/>
          </a:prstGeom>
        </p:spPr>
      </p:pic>
      <p:sp>
        <p:nvSpPr>
          <p:cNvPr id="4" name="Slide Number Placeholder 3"/>
          <p:cNvSpPr>
            <a:spLocks noGrp="1"/>
          </p:cNvSpPr>
          <p:nvPr>
            <p:ph type="sldNum" sz="quarter" idx="12"/>
          </p:nvPr>
        </p:nvSpPr>
        <p:spPr/>
        <p:txBody>
          <a:bodyPr/>
          <a:lstStyle/>
          <a:p>
            <a:fld id="{167A3B25-41FB-4CD8-B6FE-C89400D42D92}" type="slidenum">
              <a:rPr lang="en-US" smtClean="0"/>
              <a:t>12</a:t>
            </a:fld>
            <a:endParaRPr lang="en-US"/>
          </a:p>
        </p:txBody>
      </p:sp>
    </p:spTree>
    <p:extLst>
      <p:ext uri="{BB962C8B-B14F-4D97-AF65-F5344CB8AC3E}">
        <p14:creationId xmlns:p14="http://schemas.microsoft.com/office/powerpoint/2010/main" val="242496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495" y="1821322"/>
            <a:ext cx="5323452" cy="4728334"/>
          </a:xfrm>
          <a:prstGeom prst="rect">
            <a:avLst/>
          </a:prstGeom>
          <a:ln>
            <a:solidFill>
              <a:schemeClr val="tx1"/>
            </a:solidFill>
          </a:ln>
        </p:spPr>
      </p:pic>
      <p:sp>
        <p:nvSpPr>
          <p:cNvPr id="11" name="Title 11"/>
          <p:cNvSpPr txBox="1">
            <a:spLocks/>
          </p:cNvSpPr>
          <p:nvPr/>
        </p:nvSpPr>
        <p:spPr>
          <a:xfrm>
            <a:off x="4495137" y="922351"/>
            <a:ext cx="3415486" cy="257863"/>
          </a:xfrm>
          <a:prstGeom prst="rect">
            <a:avLst/>
          </a:prstGeom>
          <a:ln>
            <a:solidFill>
              <a:srgbClr val="FF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FF0000"/>
                </a:solidFill>
              </a:rPr>
              <a:t>Word Cloud for the TOP 10 words</a:t>
            </a:r>
          </a:p>
        </p:txBody>
      </p:sp>
      <p:sp>
        <p:nvSpPr>
          <p:cNvPr id="12" name="TextBox 11"/>
          <p:cNvSpPr txBox="1"/>
          <p:nvPr/>
        </p:nvSpPr>
        <p:spPr>
          <a:xfrm>
            <a:off x="6761812" y="1816490"/>
            <a:ext cx="3923414" cy="304698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following word cloud visualizes the list of Top 10 most frequently occurring  words in the QA section of the DEF 14A Filings.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the words “Vote”, “meet” and “Annual” are the top 3 words by frequency of occurrence.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Words such as “Annual” &amp; “meeting”   and words “proxy” &amp;“materials” appear in pairs often in the filings.</a:t>
            </a:r>
          </a:p>
        </p:txBody>
      </p:sp>
      <p:sp>
        <p:nvSpPr>
          <p:cNvPr id="13" name="Slide Number Placeholder 12"/>
          <p:cNvSpPr>
            <a:spLocks noGrp="1"/>
          </p:cNvSpPr>
          <p:nvPr>
            <p:ph type="sldNum" sz="quarter" idx="12"/>
          </p:nvPr>
        </p:nvSpPr>
        <p:spPr/>
        <p:txBody>
          <a:bodyPr/>
          <a:lstStyle/>
          <a:p>
            <a:fld id="{167A3B25-41FB-4CD8-B6FE-C89400D42D92}" type="slidenum">
              <a:rPr lang="en-US" smtClean="0"/>
              <a:t>13</a:t>
            </a:fld>
            <a:endParaRPr lang="en-US" dirty="0"/>
          </a:p>
        </p:txBody>
      </p:sp>
    </p:spTree>
    <p:extLst>
      <p:ext uri="{BB962C8B-B14F-4D97-AF65-F5344CB8AC3E}">
        <p14:creationId xmlns:p14="http://schemas.microsoft.com/office/powerpoint/2010/main" val="234965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2"/>
          <p:cNvSpPr txBox="1"/>
          <p:nvPr/>
        </p:nvSpPr>
        <p:spPr>
          <a:xfrm>
            <a:off x="798792" y="4571422"/>
            <a:ext cx="5121864" cy="2103247"/>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100" b="1" dirty="0"/>
          </a:p>
          <a:p>
            <a:r>
              <a:rPr lang="en-US" sz="1100" b="1" dirty="0"/>
              <a:t>1)</a:t>
            </a:r>
            <a:r>
              <a:rPr lang="en-US" sz="1100" b="1" baseline="0" dirty="0"/>
              <a:t> </a:t>
            </a:r>
            <a:r>
              <a:rPr lang="en-US" sz="1100" b="1" dirty="0"/>
              <a:t>The word 'Justifications'</a:t>
            </a:r>
            <a:r>
              <a:rPr lang="en-US" sz="1100" b="1" baseline="0" dirty="0"/>
              <a:t> had 114 and 116 as their frequency for the year 2006 and 2005 but the other years, it was just Zero. It was in 2005 that yahoo started filing the Q &amp; A and may be that is the reason the word justification is used justify for including a Q&amp;A column/section.</a:t>
            </a:r>
          </a:p>
          <a:p>
            <a:endParaRPr lang="en-US" sz="1100" b="1" baseline="0" dirty="0"/>
          </a:p>
          <a:p>
            <a:r>
              <a:rPr lang="en-US" sz="1100" b="1" baseline="0" dirty="0"/>
              <a:t>2) The word 'Stockholder' was never been used from the years 2005 to 2011 and then from 2012, then from 2012 to 2015 there was a high frequency of the word, it might be for the reason that there was a high increase in stocks from the year 2012 to 2015.</a:t>
            </a:r>
          </a:p>
        </p:txBody>
      </p:sp>
      <p:graphicFrame>
        <p:nvGraphicFramePr>
          <p:cNvPr id="13" name="Table 12"/>
          <p:cNvGraphicFramePr>
            <a:graphicFrameLocks noGrp="1"/>
          </p:cNvGraphicFramePr>
          <p:nvPr>
            <p:extLst>
              <p:ext uri="{D42A27DB-BD31-4B8C-83A1-F6EECF244321}">
                <p14:modId xmlns:p14="http://schemas.microsoft.com/office/powerpoint/2010/main" val="19629604"/>
              </p:ext>
            </p:extLst>
          </p:nvPr>
        </p:nvGraphicFramePr>
        <p:xfrm>
          <a:off x="873485" y="1570032"/>
          <a:ext cx="4570384" cy="2799948"/>
        </p:xfrm>
        <a:graphic>
          <a:graphicData uri="http://schemas.openxmlformats.org/drawingml/2006/table">
            <a:tbl>
              <a:tblPr/>
              <a:tblGrid>
                <a:gridCol w="979368">
                  <a:extLst>
                    <a:ext uri="{9D8B030D-6E8A-4147-A177-3AD203B41FA5}">
                      <a16:colId xmlns:a16="http://schemas.microsoft.com/office/drawing/2014/main" xmlns="" val="20000"/>
                    </a:ext>
                  </a:extLst>
                </a:gridCol>
                <a:gridCol w="1305824">
                  <a:extLst>
                    <a:ext uri="{9D8B030D-6E8A-4147-A177-3AD203B41FA5}">
                      <a16:colId xmlns:a16="http://schemas.microsoft.com/office/drawing/2014/main" xmlns="" val="20001"/>
                    </a:ext>
                  </a:extLst>
                </a:gridCol>
                <a:gridCol w="1305824">
                  <a:extLst>
                    <a:ext uri="{9D8B030D-6E8A-4147-A177-3AD203B41FA5}">
                      <a16:colId xmlns:a16="http://schemas.microsoft.com/office/drawing/2014/main" xmlns="" val="20002"/>
                    </a:ext>
                  </a:extLst>
                </a:gridCol>
                <a:gridCol w="979368">
                  <a:extLst>
                    <a:ext uri="{9D8B030D-6E8A-4147-A177-3AD203B41FA5}">
                      <a16:colId xmlns:a16="http://schemas.microsoft.com/office/drawing/2014/main" xmlns="" val="20003"/>
                    </a:ext>
                  </a:extLst>
                </a:gridCol>
              </a:tblGrid>
              <a:tr h="233329">
                <a:tc>
                  <a:txBody>
                    <a:bodyPr/>
                    <a:lstStyle/>
                    <a:p>
                      <a:pPr algn="ctr" fontAlgn="b"/>
                      <a:r>
                        <a:rPr lang="en-US" sz="1100" b="1" i="0" u="none" strike="noStrike">
                          <a:solidFill>
                            <a:srgbClr val="000000"/>
                          </a:solidFill>
                          <a:effectLst/>
                          <a:latin typeface="Calibri" panose="020F0502020204030204" pitchFamily="34" charset="0"/>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Stockholder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Justifications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Time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xmlns="" val="10000"/>
                  </a:ext>
                </a:extLst>
              </a:tr>
              <a:tr h="233329">
                <a:tc>
                  <a:txBody>
                    <a:bodyPr/>
                    <a:lstStyle/>
                    <a:p>
                      <a:pPr algn="ctr" fontAlgn="b"/>
                      <a:r>
                        <a:rPr lang="en-US" sz="1100" b="1" i="0" u="none" strike="noStrike">
                          <a:solidFill>
                            <a:srgbClr val="000000"/>
                          </a:solidFill>
                          <a:effectLst/>
                          <a:latin typeface="Calibri" panose="020F0502020204030204" pitchFamily="34" charset="0"/>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33329">
                <a:tc>
                  <a:txBody>
                    <a:bodyPr/>
                    <a:lstStyle/>
                    <a:p>
                      <a:pPr algn="ctr" fontAlgn="b"/>
                      <a:r>
                        <a:rPr lang="en-US" sz="1100" b="1" i="0" u="none" strike="noStrike">
                          <a:solidFill>
                            <a:srgbClr val="000000"/>
                          </a:solidFill>
                          <a:effectLst/>
                          <a:latin typeface="Calibri" panose="020F0502020204030204" pitchFamily="34" charset="0"/>
                        </a:rPr>
                        <a:t>2014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33329">
                <a:tc>
                  <a:txBody>
                    <a:bodyPr/>
                    <a:lstStyle/>
                    <a:p>
                      <a:pPr algn="ctr" fontAlgn="b"/>
                      <a:r>
                        <a:rPr lang="en-US" sz="1100" b="1" i="0" u="none" strike="noStrike">
                          <a:solidFill>
                            <a:srgbClr val="000000"/>
                          </a:solidFill>
                          <a:effectLst/>
                          <a:latin typeface="Calibri" panose="020F0502020204030204" pitchFamily="34" charset="0"/>
                        </a:rPr>
                        <a:t>2013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33329">
                <a:tc>
                  <a:txBody>
                    <a:bodyPr/>
                    <a:lstStyle/>
                    <a:p>
                      <a:pPr algn="ctr" fontAlgn="b"/>
                      <a:r>
                        <a:rPr lang="en-US" sz="1100" b="1" i="0" u="none" strike="noStrike">
                          <a:solidFill>
                            <a:srgbClr val="000000"/>
                          </a:solidFill>
                          <a:effectLst/>
                          <a:latin typeface="Calibri" panose="020F0502020204030204" pitchFamily="34" charset="0"/>
                        </a:rPr>
                        <a:t>2012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33329">
                <a:tc>
                  <a:txBody>
                    <a:bodyPr/>
                    <a:lstStyle/>
                    <a:p>
                      <a:pPr algn="ctr" fontAlgn="b"/>
                      <a:r>
                        <a:rPr lang="en-US" sz="1100" b="1" i="0" u="none" strike="noStrike">
                          <a:solidFill>
                            <a:srgbClr val="000000"/>
                          </a:solidFill>
                          <a:effectLst/>
                          <a:latin typeface="Calibri" panose="020F0502020204030204" pitchFamily="34" charset="0"/>
                        </a:rPr>
                        <a:t>2011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33329">
                <a:tc>
                  <a:txBody>
                    <a:bodyPr/>
                    <a:lstStyle/>
                    <a:p>
                      <a:pPr algn="ctr" fontAlgn="b"/>
                      <a:r>
                        <a:rPr lang="en-US" sz="1100" b="1" i="0" u="none" strike="noStrike">
                          <a:solidFill>
                            <a:srgbClr val="000000"/>
                          </a:solidFill>
                          <a:effectLst/>
                          <a:latin typeface="Calibri" panose="020F0502020204030204" pitchFamily="34" charset="0"/>
                        </a:rPr>
                        <a:t>2010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33329">
                <a:tc>
                  <a:txBody>
                    <a:bodyPr/>
                    <a:lstStyle/>
                    <a:p>
                      <a:pPr algn="ctr" fontAlgn="b"/>
                      <a:r>
                        <a:rPr lang="en-US" sz="1100" b="1" i="0" u="none" strike="noStrike">
                          <a:solidFill>
                            <a:srgbClr val="000000"/>
                          </a:solidFill>
                          <a:effectLst/>
                          <a:latin typeface="Calibri" panose="020F0502020204030204" pitchFamily="34" charset="0"/>
                        </a:rPr>
                        <a:t>2009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33329">
                <a:tc>
                  <a:txBody>
                    <a:bodyPr/>
                    <a:lstStyle/>
                    <a:p>
                      <a:pPr algn="ctr" fontAlgn="b"/>
                      <a:r>
                        <a:rPr lang="en-US" sz="1100" b="1" i="0" u="none" strike="noStrike">
                          <a:solidFill>
                            <a:srgbClr val="000000"/>
                          </a:solidFill>
                          <a:effectLst/>
                          <a:latin typeface="Calibri" panose="020F0502020204030204" pitchFamily="34" charset="0"/>
                        </a:rPr>
                        <a:t>2007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33329">
                <a:tc>
                  <a:txBody>
                    <a:bodyPr/>
                    <a:lstStyle/>
                    <a:p>
                      <a:pPr algn="ctr" fontAlgn="b"/>
                      <a:r>
                        <a:rPr lang="en-US" sz="1100" b="1" i="0" u="none" strike="noStrike">
                          <a:solidFill>
                            <a:srgbClr val="000000"/>
                          </a:solidFill>
                          <a:effectLst/>
                          <a:latin typeface="Calibri" panose="020F0502020204030204" pitchFamily="34" charset="0"/>
                        </a:rPr>
                        <a:t>2006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116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33329">
                <a:tc>
                  <a:txBody>
                    <a:bodyPr/>
                    <a:lstStyle/>
                    <a:p>
                      <a:pPr algn="ctr" fontAlgn="b"/>
                      <a:r>
                        <a:rPr lang="en-US" sz="1100" b="1" i="0" u="none" strike="noStrike">
                          <a:solidFill>
                            <a:srgbClr val="000000"/>
                          </a:solidFill>
                          <a:effectLst/>
                          <a:latin typeface="Calibri" panose="020F0502020204030204" pitchFamily="34" charset="0"/>
                        </a:rPr>
                        <a:t>2005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114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33329">
                <a:tc>
                  <a:txBody>
                    <a:bodyPr/>
                    <a:lstStyle/>
                    <a:p>
                      <a:pPr algn="ctr" fontAlgn="b"/>
                      <a:r>
                        <a:rPr lang="en-US" sz="1100" b="1"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a:solidFill>
                            <a:srgbClr val="000000"/>
                          </a:solidFill>
                          <a:effectLst/>
                          <a:latin typeface="Calibri" panose="020F0502020204030204" pitchFamily="34" charset="0"/>
                        </a:rPr>
                        <a:t>288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14" name="TextBox 13"/>
          <p:cNvSpPr txBox="1"/>
          <p:nvPr/>
        </p:nvSpPr>
        <p:spPr>
          <a:xfrm>
            <a:off x="4146698" y="894674"/>
            <a:ext cx="3136604" cy="369332"/>
          </a:xfrm>
          <a:prstGeom prst="rect">
            <a:avLst/>
          </a:prstGeom>
          <a:noFill/>
          <a:ln>
            <a:solidFill>
              <a:srgbClr val="FF0000"/>
            </a:solidFill>
          </a:ln>
        </p:spPr>
        <p:txBody>
          <a:bodyPr wrap="square" rtlCol="0">
            <a:spAutoFit/>
          </a:bodyPr>
          <a:lstStyle/>
          <a:p>
            <a:r>
              <a:rPr lang="en-US" dirty="0">
                <a:solidFill>
                  <a:srgbClr val="FF0000"/>
                </a:solidFill>
              </a:rPr>
              <a:t>Exception KEIs for Q&amp;A section</a:t>
            </a:r>
          </a:p>
        </p:txBody>
      </p:sp>
      <p:pic>
        <p:nvPicPr>
          <p:cNvPr id="15" name="Picture 14"/>
          <p:cNvPicPr>
            <a:picLocks noChangeAspect="1"/>
          </p:cNvPicPr>
          <p:nvPr/>
        </p:nvPicPr>
        <p:blipFill>
          <a:blip r:embed="rId2"/>
          <a:stretch>
            <a:fillRect/>
          </a:stretch>
        </p:blipFill>
        <p:spPr>
          <a:xfrm>
            <a:off x="5973678" y="1625267"/>
            <a:ext cx="6154524" cy="4076442"/>
          </a:xfrm>
          <a:prstGeom prst="rect">
            <a:avLst/>
          </a:prstGeom>
        </p:spPr>
      </p:pic>
      <p:sp>
        <p:nvSpPr>
          <p:cNvPr id="10" name="Slide Number Placeholder 9"/>
          <p:cNvSpPr>
            <a:spLocks noGrp="1"/>
          </p:cNvSpPr>
          <p:nvPr>
            <p:ph type="sldNum" sz="quarter" idx="12"/>
          </p:nvPr>
        </p:nvSpPr>
        <p:spPr/>
        <p:txBody>
          <a:bodyPr/>
          <a:lstStyle/>
          <a:p>
            <a:fld id="{167A3B25-41FB-4CD8-B6FE-C89400D42D92}" type="slidenum">
              <a:rPr lang="en-US" smtClean="0"/>
              <a:t>14</a:t>
            </a:fld>
            <a:endParaRPr lang="en-US"/>
          </a:p>
        </p:txBody>
      </p:sp>
    </p:spTree>
    <p:extLst>
      <p:ext uri="{BB962C8B-B14F-4D97-AF65-F5344CB8AC3E}">
        <p14:creationId xmlns:p14="http://schemas.microsoft.com/office/powerpoint/2010/main" val="286613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1" name="TextBox 3"/>
          <p:cNvSpPr txBox="1"/>
          <p:nvPr/>
        </p:nvSpPr>
        <p:spPr>
          <a:xfrm>
            <a:off x="887422" y="1704350"/>
            <a:ext cx="3057257" cy="3930905"/>
          </a:xfrm>
          <a:prstGeom prst="rect">
            <a:avLst/>
          </a:prstGeom>
          <a:solidFill>
            <a:srgbClr val="FFC000">
              <a:lumMod val="20000"/>
              <a:lumOff val="80000"/>
            </a:srgbClr>
          </a:solidFill>
          <a:ln w="12700" cap="flat" cmpd="sng" algn="ctr">
            <a:solidFill>
              <a:sysClr val="windowText" lastClr="000000"/>
            </a:solidFill>
            <a:prstDash val="solid"/>
            <a:miter lim="800000"/>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rPr>
              <a:t>1) Vote has the highest frequency i.e. 1065 In the QA corpus. However,  On analyzing, we find that it appears anonymously  with   other words so there cannot be any specific analysis to it.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rPr>
              <a:t>2) Meet is the second highest appearing word  among the corpus. On analysis we find that it is perhaps meetings which appear as Meet.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rPr>
              <a:t>3) Proxy is among the top words in our list. It generally correlates  with the word Material  most number of times in the corpus.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rPr>
              <a:t>4) Annual is among the top 3 words in our list. Similarly, It correlates with meeting most number of times. So ,We conclude that  it stresses the fact that is Annual Meeting.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rPr>
              <a:t>5) We notice that words like proposal, Yahoo, Vote appear anonymously in the QA corpus . However ,These words are the most important words in the corpus for proxy statement.</a:t>
            </a:r>
          </a:p>
        </p:txBody>
      </p:sp>
      <p:graphicFrame>
        <p:nvGraphicFramePr>
          <p:cNvPr id="12" name="Chart 11"/>
          <p:cNvGraphicFramePr>
            <a:graphicFrameLocks/>
          </p:cNvGraphicFramePr>
          <p:nvPr>
            <p:extLst>
              <p:ext uri="{D42A27DB-BD31-4B8C-83A1-F6EECF244321}">
                <p14:modId xmlns:p14="http://schemas.microsoft.com/office/powerpoint/2010/main" val="4264172872"/>
              </p:ext>
            </p:extLst>
          </p:nvPr>
        </p:nvGraphicFramePr>
        <p:xfrm>
          <a:off x="4070101" y="1704350"/>
          <a:ext cx="7830610" cy="4842933"/>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p:cNvSpPr txBox="1"/>
          <p:nvPr/>
        </p:nvSpPr>
        <p:spPr>
          <a:xfrm>
            <a:off x="3859618" y="900579"/>
            <a:ext cx="4114800" cy="369332"/>
          </a:xfrm>
          <a:prstGeom prst="rect">
            <a:avLst/>
          </a:prstGeom>
          <a:noFill/>
          <a:ln>
            <a:solidFill>
              <a:srgbClr val="FF0000"/>
            </a:solidFill>
          </a:ln>
        </p:spPr>
        <p:txBody>
          <a:bodyPr wrap="square" rtlCol="0">
            <a:spAutoFit/>
          </a:bodyPr>
          <a:lstStyle/>
          <a:p>
            <a:r>
              <a:rPr lang="en-US" dirty="0">
                <a:solidFill>
                  <a:srgbClr val="FF0000"/>
                </a:solidFill>
              </a:rPr>
              <a:t>Most Frequent words in Q &amp; A Sections </a:t>
            </a:r>
          </a:p>
        </p:txBody>
      </p:sp>
      <p:sp>
        <p:nvSpPr>
          <p:cNvPr id="10" name="Slide Number Placeholder 9"/>
          <p:cNvSpPr>
            <a:spLocks noGrp="1"/>
          </p:cNvSpPr>
          <p:nvPr>
            <p:ph type="sldNum" sz="quarter" idx="12"/>
          </p:nvPr>
        </p:nvSpPr>
        <p:spPr/>
        <p:txBody>
          <a:bodyPr/>
          <a:lstStyle/>
          <a:p>
            <a:fld id="{167A3B25-41FB-4CD8-B6FE-C89400D42D92}" type="slidenum">
              <a:rPr lang="en-US" smtClean="0"/>
              <a:t>15</a:t>
            </a:fld>
            <a:endParaRPr lang="en-US"/>
          </a:p>
        </p:txBody>
      </p:sp>
    </p:spTree>
    <p:extLst>
      <p:ext uri="{BB962C8B-B14F-4D97-AF65-F5344CB8AC3E}">
        <p14:creationId xmlns:p14="http://schemas.microsoft.com/office/powerpoint/2010/main" val="207017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1"/>
          <p:cNvSpPr txBox="1"/>
          <p:nvPr/>
        </p:nvSpPr>
        <p:spPr>
          <a:xfrm>
            <a:off x="887422" y="3806457"/>
            <a:ext cx="4244625" cy="2612454"/>
          </a:xfrm>
          <a:prstGeom prst="rect">
            <a:avLst/>
          </a:prstGeom>
          <a:solidFill>
            <a:srgbClr val="D3BDD7"/>
          </a:solidFill>
          <a:ln w="12700" cap="flat" cmpd="sng" algn="ctr">
            <a:solidFill>
              <a:sysClr val="windowText" lastClr="000000"/>
            </a:solidFill>
            <a:prstDash val="solid"/>
            <a:miter lim="800000"/>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ea typeface="+mn-ea"/>
                <a:cs typeface="+mn-cs"/>
              </a:rPr>
              <a:t>1)  The word authorized appears as author.  Usage of  the word  Authorized decreases from year 2005 to year 2015. This is because, Yahoo does not use the word 'authorized', instead they use the word 'Representative' from the year 2014.</a:t>
            </a:r>
            <a:r>
              <a:rPr kumimoji="0" lang="en-US" sz="1100" b="1" i="0" u="none" strike="noStrike" kern="0" cap="none" spc="0" normalizeH="0" baseline="0" noProof="0" dirty="0">
                <a:ln>
                  <a:noFill/>
                </a:ln>
                <a:solidFill>
                  <a:sysClr val="windowText" lastClr="000000"/>
                </a:solidFill>
                <a:effectLst/>
                <a:uLnTx/>
                <a:uFillTx/>
                <a:latin typeface="Calibri" panose="020F0502020204030204"/>
              </a:rPr>
              <a:t> </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ndParaRPr>
          </a:p>
          <a:p>
            <a:pPr marL="228600" marR="0" lvl="0" indent="-228600" algn="l" defTabSz="914400" eaLnBrk="1" fontAlgn="auto" latinLnBrk="0" hangingPunct="1">
              <a:lnSpc>
                <a:spcPct val="100000"/>
              </a:lnSpc>
              <a:spcBef>
                <a:spcPts val="0"/>
              </a:spcBef>
              <a:spcAft>
                <a:spcPts val="0"/>
              </a:spcAft>
              <a:buClrTx/>
              <a:buSzTx/>
              <a:buFontTx/>
              <a:buAutoNum type="arabicParenR" startAt="2"/>
              <a:tabLst/>
              <a:defRPr/>
            </a:pPr>
            <a:r>
              <a:rPr kumimoji="0" lang="en-US" sz="1100" b="1" i="0" u="none" strike="noStrike" kern="0" cap="none" spc="0" normalizeH="0" baseline="0" noProof="0" dirty="0">
                <a:ln>
                  <a:noFill/>
                </a:ln>
                <a:solidFill>
                  <a:sysClr val="windowText" lastClr="000000"/>
                </a:solidFill>
                <a:effectLst/>
                <a:uLnTx/>
                <a:uFillTx/>
                <a:latin typeface="Calibri" panose="020F0502020204030204"/>
                <a:ea typeface="+mn-ea"/>
                <a:cs typeface="+mn-cs"/>
              </a:rPr>
              <a:t>The frequency of the word 'Board' is decreasing from year 2005 to year 2015.   Initial years of filings of DEF 14A, yahoo used the word 'Board' to represent the board of directors. Later they started to use the word 'yahoo' directors.</a:t>
            </a:r>
          </a:p>
          <a:p>
            <a:pPr marR="0" lvl="0" algn="l" defTabSz="914400" eaLnBrk="1" fontAlgn="auto" latinLnBrk="0" hangingPunct="1">
              <a:lnSpc>
                <a:spcPct val="100000"/>
              </a:lnSpc>
              <a:spcBef>
                <a:spcPts val="0"/>
              </a:spcBef>
              <a:spcAft>
                <a:spcPts val="0"/>
              </a:spcAft>
              <a:buClrTx/>
              <a:buSzTx/>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914400" eaLnBrk="1" fontAlgn="auto" latinLnBrk="0" hangingPunct="1">
              <a:lnSpc>
                <a:spcPct val="100000"/>
              </a:lnSpc>
              <a:spcBef>
                <a:spcPts val="0"/>
              </a:spcBef>
              <a:spcAft>
                <a:spcPts val="0"/>
              </a:spcAft>
              <a:buClrTx/>
              <a:buSzTx/>
              <a:tabLst/>
              <a:defRPr/>
            </a:pPr>
            <a:endParaRPr kumimoji="0" lang="en-US" sz="11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4" name="Picture 13"/>
          <p:cNvPicPr>
            <a:picLocks noChangeAspect="1"/>
          </p:cNvPicPr>
          <p:nvPr/>
        </p:nvPicPr>
        <p:blipFill>
          <a:blip r:embed="rId2"/>
          <a:stretch>
            <a:fillRect/>
          </a:stretch>
        </p:blipFill>
        <p:spPr>
          <a:xfrm>
            <a:off x="850630" y="1570036"/>
            <a:ext cx="4244625" cy="2037500"/>
          </a:xfrm>
          <a:prstGeom prst="rect">
            <a:avLst/>
          </a:prstGeom>
        </p:spPr>
      </p:pic>
      <p:sp>
        <p:nvSpPr>
          <p:cNvPr id="15" name="TextBox 14"/>
          <p:cNvSpPr txBox="1"/>
          <p:nvPr/>
        </p:nvSpPr>
        <p:spPr>
          <a:xfrm>
            <a:off x="3668233" y="808074"/>
            <a:ext cx="4805916" cy="369332"/>
          </a:xfrm>
          <a:prstGeom prst="rect">
            <a:avLst/>
          </a:prstGeom>
          <a:noFill/>
          <a:ln>
            <a:solidFill>
              <a:srgbClr val="FF0000"/>
            </a:solidFill>
          </a:ln>
        </p:spPr>
        <p:txBody>
          <a:bodyPr wrap="square" rtlCol="0">
            <a:spAutoFit/>
          </a:bodyPr>
          <a:lstStyle/>
          <a:p>
            <a:r>
              <a:rPr lang="en-US" dirty="0">
                <a:solidFill>
                  <a:srgbClr val="FF0000"/>
                </a:solidFill>
              </a:rPr>
              <a:t>Gradual decrease for Word Frequency – DEF 14A</a:t>
            </a:r>
            <a:r>
              <a:rPr lang="en-US" dirty="0"/>
              <a:t> </a:t>
            </a:r>
          </a:p>
        </p:txBody>
      </p:sp>
      <p:pic>
        <p:nvPicPr>
          <p:cNvPr id="16" name="Picture 15"/>
          <p:cNvPicPr>
            <a:picLocks noChangeAspect="1"/>
          </p:cNvPicPr>
          <p:nvPr/>
        </p:nvPicPr>
        <p:blipFill>
          <a:blip r:embed="rId3"/>
          <a:stretch>
            <a:fillRect/>
          </a:stretch>
        </p:blipFill>
        <p:spPr>
          <a:xfrm>
            <a:off x="5220677" y="1570036"/>
            <a:ext cx="6834913" cy="3501374"/>
          </a:xfrm>
          <a:prstGeom prst="rect">
            <a:avLst/>
          </a:prstGeom>
        </p:spPr>
      </p:pic>
      <p:sp>
        <p:nvSpPr>
          <p:cNvPr id="10" name="Slide Number Placeholder 9"/>
          <p:cNvSpPr>
            <a:spLocks noGrp="1"/>
          </p:cNvSpPr>
          <p:nvPr>
            <p:ph type="sldNum" sz="quarter" idx="12"/>
          </p:nvPr>
        </p:nvSpPr>
        <p:spPr/>
        <p:txBody>
          <a:bodyPr/>
          <a:lstStyle/>
          <a:p>
            <a:fld id="{167A3B25-41FB-4CD8-B6FE-C89400D42D92}" type="slidenum">
              <a:rPr lang="en-US" smtClean="0"/>
              <a:t>16</a:t>
            </a:fld>
            <a:endParaRPr lang="en-US"/>
          </a:p>
        </p:txBody>
      </p:sp>
    </p:spTree>
    <p:extLst>
      <p:ext uri="{BB962C8B-B14F-4D97-AF65-F5344CB8AC3E}">
        <p14:creationId xmlns:p14="http://schemas.microsoft.com/office/powerpoint/2010/main" val="381351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45704" y="1829890"/>
            <a:ext cx="10515600" cy="1325563"/>
          </a:xfrm>
        </p:spPr>
        <p:txBody>
          <a:bodyPr>
            <a:normAutofit/>
          </a:bodyPr>
          <a:lstStyle/>
          <a:p>
            <a:pPr algn="ctr"/>
            <a:r>
              <a:rPr lang="en-US" sz="4800" b="1" dirty="0"/>
              <a:t>QUESTIONS ?</a:t>
            </a:r>
          </a:p>
        </p:txBody>
      </p:sp>
      <p:sp>
        <p:nvSpPr>
          <p:cNvPr id="2" name="Slide Number Placeholder 1"/>
          <p:cNvSpPr>
            <a:spLocks noGrp="1"/>
          </p:cNvSpPr>
          <p:nvPr>
            <p:ph type="sldNum" sz="quarter" idx="12"/>
          </p:nvPr>
        </p:nvSpPr>
        <p:spPr/>
        <p:txBody>
          <a:bodyPr/>
          <a:lstStyle/>
          <a:p>
            <a:fld id="{167A3B25-41FB-4CD8-B6FE-C89400D42D92}" type="slidenum">
              <a:rPr lang="en-US" smtClean="0"/>
              <a:t>17</a:t>
            </a:fld>
            <a:endParaRPr lang="en-US"/>
          </a:p>
        </p:txBody>
      </p:sp>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pic>
        <p:nvPicPr>
          <p:cNvPr id="1026" name="Picture 2" descr="http://images.clipartpanda.com/animated-question-mark-for-powerpoint-PPP_CNAVI_LT3_Action_Button_Help_Blu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8841" y="3613004"/>
            <a:ext cx="2720671" cy="246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1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11"/>
          <p:cNvSpPr txBox="1"/>
          <p:nvPr/>
        </p:nvSpPr>
        <p:spPr>
          <a:xfrm>
            <a:off x="4922874" y="797442"/>
            <a:ext cx="2062717" cy="369332"/>
          </a:xfrm>
          <a:prstGeom prst="rect">
            <a:avLst/>
          </a:prstGeom>
          <a:noFill/>
          <a:ln>
            <a:solidFill>
              <a:srgbClr val="FF0000"/>
            </a:solidFill>
          </a:ln>
        </p:spPr>
        <p:txBody>
          <a:bodyPr wrap="square" rtlCol="0">
            <a:spAutoFit/>
          </a:bodyPr>
          <a:lstStyle/>
          <a:p>
            <a:r>
              <a:rPr lang="en-US" dirty="0">
                <a:solidFill>
                  <a:srgbClr val="FF0000"/>
                </a:solidFill>
              </a:rPr>
              <a:t>TABLE OF CONTENT </a:t>
            </a:r>
          </a:p>
        </p:txBody>
      </p:sp>
      <p:graphicFrame>
        <p:nvGraphicFramePr>
          <p:cNvPr id="13" name="Table 12"/>
          <p:cNvGraphicFramePr>
            <a:graphicFrameLocks noGrp="1"/>
          </p:cNvGraphicFramePr>
          <p:nvPr>
            <p:extLst>
              <p:ext uri="{D42A27DB-BD31-4B8C-83A1-F6EECF244321}">
                <p14:modId xmlns:p14="http://schemas.microsoft.com/office/powerpoint/2010/main" val="2037095822"/>
              </p:ext>
            </p:extLst>
          </p:nvPr>
        </p:nvGraphicFramePr>
        <p:xfrm>
          <a:off x="1112464" y="1720557"/>
          <a:ext cx="4364883" cy="5008014"/>
        </p:xfrm>
        <a:graphic>
          <a:graphicData uri="http://schemas.openxmlformats.org/drawingml/2006/table">
            <a:tbl>
              <a:tblPr firstRow="1" bandRow="1">
                <a:tableStyleId>{5940675A-B579-460E-94D1-54222C63F5DA}</a:tableStyleId>
              </a:tblPr>
              <a:tblGrid>
                <a:gridCol w="2651208">
                  <a:extLst>
                    <a:ext uri="{9D8B030D-6E8A-4147-A177-3AD203B41FA5}">
                      <a16:colId xmlns:a16="http://schemas.microsoft.com/office/drawing/2014/main" xmlns="" val="20000"/>
                    </a:ext>
                  </a:extLst>
                </a:gridCol>
                <a:gridCol w="1713675">
                  <a:extLst>
                    <a:ext uri="{9D8B030D-6E8A-4147-A177-3AD203B41FA5}">
                      <a16:colId xmlns:a16="http://schemas.microsoft.com/office/drawing/2014/main" xmlns="" val="20001"/>
                    </a:ext>
                  </a:extLst>
                </a:gridCol>
              </a:tblGrid>
              <a:tr h="370840">
                <a:tc>
                  <a:txBody>
                    <a:bodyPr/>
                    <a:lstStyle/>
                    <a:p>
                      <a:pPr algn="ctr"/>
                      <a:r>
                        <a:rPr lang="en-US" sz="1200" b="1" dirty="0"/>
                        <a:t>Title </a:t>
                      </a:r>
                    </a:p>
                  </a:txBody>
                  <a:tcPr/>
                </a:tc>
                <a:tc>
                  <a:txBody>
                    <a:bodyPr/>
                    <a:lstStyle/>
                    <a:p>
                      <a:pPr algn="ctr"/>
                      <a:r>
                        <a:rPr lang="en-US" sz="1200" b="1" dirty="0"/>
                        <a:t>Slide Number</a:t>
                      </a:r>
                    </a:p>
                  </a:txBody>
                  <a:tcPr/>
                </a:tc>
                <a:extLst>
                  <a:ext uri="{0D108BD9-81ED-4DB2-BD59-A6C34878D82A}">
                    <a16:rowId xmlns:a16="http://schemas.microsoft.com/office/drawing/2014/main" xmlns="" val="10000"/>
                  </a:ext>
                </a:extLst>
              </a:tr>
              <a:tr h="370840">
                <a:tc>
                  <a:txBody>
                    <a:bodyPr/>
                    <a:lstStyle/>
                    <a:p>
                      <a:r>
                        <a:rPr lang="en-US" sz="1200" dirty="0"/>
                        <a:t>Introduction</a:t>
                      </a:r>
                    </a:p>
                  </a:txBody>
                  <a:tcPr/>
                </a:tc>
                <a:tc>
                  <a:txBody>
                    <a:bodyPr/>
                    <a:lstStyle/>
                    <a:p>
                      <a:pPr algn="ctr"/>
                      <a:r>
                        <a:rPr lang="en-US" sz="1200" dirty="0"/>
                        <a:t>3</a:t>
                      </a:r>
                    </a:p>
                  </a:txBody>
                  <a:tcPr/>
                </a:tc>
                <a:extLst>
                  <a:ext uri="{0D108BD9-81ED-4DB2-BD59-A6C34878D82A}">
                    <a16:rowId xmlns:a16="http://schemas.microsoft.com/office/drawing/2014/main" xmlns="" val="10001"/>
                  </a:ext>
                </a:extLst>
              </a:tr>
              <a:tr h="47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Salary of the CEO’s for each year of YAHOO</a:t>
                      </a:r>
                    </a:p>
                  </a:txBody>
                  <a:tcPr/>
                </a:tc>
                <a:tc>
                  <a:txBody>
                    <a:bodyPr/>
                    <a:lstStyle/>
                    <a:p>
                      <a:pPr algn="ctr"/>
                      <a:r>
                        <a:rPr lang="en-US" sz="1200" dirty="0"/>
                        <a:t>4</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Stock awards of the CEO’s for each year of YAHOO </a:t>
                      </a:r>
                    </a:p>
                  </a:txBody>
                  <a:tcPr/>
                </a:tc>
                <a:tc>
                  <a:txBody>
                    <a:bodyPr/>
                    <a:lstStyle/>
                    <a:p>
                      <a:pPr algn="ctr"/>
                      <a:r>
                        <a:rPr lang="en-US" sz="1200" dirty="0"/>
                        <a:t>5</a:t>
                      </a:r>
                    </a:p>
                  </a:txBody>
                  <a:tcPr/>
                </a:tc>
                <a:extLst>
                  <a:ext uri="{0D108BD9-81ED-4DB2-BD59-A6C34878D82A}">
                    <a16:rowId xmlns:a16="http://schemas.microsoft.com/office/drawing/2014/main" xmlns="" val="10003"/>
                  </a:ext>
                </a:extLst>
              </a:tr>
              <a:tr h="474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Option awards of the CEO’s for each year of YAHOO </a:t>
                      </a:r>
                    </a:p>
                  </a:txBody>
                  <a:tcPr/>
                </a:tc>
                <a:tc>
                  <a:txBody>
                    <a:bodyPr/>
                    <a:lstStyle/>
                    <a:p>
                      <a:pPr algn="ctr"/>
                      <a:r>
                        <a:rPr lang="en-US" sz="1200" dirty="0"/>
                        <a:t>6</a:t>
                      </a:r>
                    </a:p>
                  </a:txBody>
                  <a:tcPr/>
                </a:tc>
                <a:extLst>
                  <a:ext uri="{0D108BD9-81ED-4DB2-BD59-A6C34878D82A}">
                    <a16:rowId xmlns:a16="http://schemas.microsoft.com/office/drawing/2014/main" xmlns="" val="10004"/>
                  </a:ext>
                </a:extLst>
              </a:tr>
              <a:tr h="370840">
                <a:tc>
                  <a:txBody>
                    <a:bodyPr/>
                    <a:lstStyle/>
                    <a:p>
                      <a:r>
                        <a:rPr lang="en-US" sz="1200" kern="1200" dirty="0">
                          <a:solidFill>
                            <a:schemeClr val="tx1"/>
                          </a:solidFill>
                          <a:latin typeface="+mn-lt"/>
                          <a:ea typeface="+mn-ea"/>
                          <a:cs typeface="+mn-cs"/>
                        </a:rPr>
                        <a:t>Salary and compensation for the CEOs of Yahoo for all the available year</a:t>
                      </a:r>
                    </a:p>
                  </a:txBody>
                  <a:tcPr/>
                </a:tc>
                <a:tc>
                  <a:txBody>
                    <a:bodyPr/>
                    <a:lstStyle/>
                    <a:p>
                      <a:pPr algn="ctr"/>
                      <a:r>
                        <a:rPr lang="en-US" sz="1200" dirty="0"/>
                        <a:t>7</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Highlights on stock trend before and after the filing date for 2015</a:t>
                      </a:r>
                    </a:p>
                  </a:txBody>
                  <a:tcPr/>
                </a:tc>
                <a:tc>
                  <a:txBody>
                    <a:bodyPr/>
                    <a:lstStyle/>
                    <a:p>
                      <a:pPr algn="ctr"/>
                      <a:r>
                        <a:rPr lang="en-US" sz="1200" dirty="0"/>
                        <a:t>8</a:t>
                      </a:r>
                    </a:p>
                  </a:txBody>
                  <a:tcPr/>
                </a:tc>
                <a:extLst>
                  <a:ext uri="{0D108BD9-81ED-4DB2-BD59-A6C34878D82A}">
                    <a16:rowId xmlns:a16="http://schemas.microsoft.com/office/drawing/2014/main" xmlns="" val="10006"/>
                  </a:ext>
                </a:extLst>
              </a:tr>
              <a:tr h="370840">
                <a:tc>
                  <a:txBody>
                    <a:bodyPr/>
                    <a:lstStyle/>
                    <a:p>
                      <a:r>
                        <a:rPr lang="en-US" sz="1200" dirty="0"/>
                        <a:t>Stock trend analysis for the year 2012 – 2015</a:t>
                      </a:r>
                    </a:p>
                  </a:txBody>
                  <a:tcPr/>
                </a:tc>
                <a:tc>
                  <a:txBody>
                    <a:bodyPr/>
                    <a:lstStyle/>
                    <a:p>
                      <a:pPr algn="ctr"/>
                      <a:r>
                        <a:rPr lang="en-US" sz="1200" dirty="0"/>
                        <a:t>9</a:t>
                      </a:r>
                    </a:p>
                  </a:txBody>
                  <a:tcPr/>
                </a:tc>
                <a:extLst>
                  <a:ext uri="{0D108BD9-81ED-4DB2-BD59-A6C34878D82A}">
                    <a16:rowId xmlns:a16="http://schemas.microsoft.com/office/drawing/2014/main" xmlns="" val="10007"/>
                  </a:ext>
                </a:extLst>
              </a:tr>
              <a:tr h="370840">
                <a:tc>
                  <a:txBody>
                    <a:bodyPr/>
                    <a:lstStyle/>
                    <a:p>
                      <a:r>
                        <a:rPr lang="en-US" sz="1200" dirty="0"/>
                        <a:t>Key Event Indicator</a:t>
                      </a:r>
                      <a:r>
                        <a:rPr lang="en-US" sz="1200" baseline="0" dirty="0"/>
                        <a:t> 1 - Share</a:t>
                      </a:r>
                      <a:endParaRPr lang="en-US" sz="1200" dirty="0"/>
                    </a:p>
                  </a:txBody>
                  <a:tcPr/>
                </a:tc>
                <a:tc>
                  <a:txBody>
                    <a:bodyPr/>
                    <a:lstStyle/>
                    <a:p>
                      <a:pPr algn="ctr"/>
                      <a:r>
                        <a:rPr lang="en-US" sz="1200" dirty="0"/>
                        <a:t>10</a:t>
                      </a:r>
                    </a:p>
                  </a:txBody>
                  <a:tcPr/>
                </a:tc>
                <a:extLst>
                  <a:ext uri="{0D108BD9-81ED-4DB2-BD59-A6C34878D82A}">
                    <a16:rowId xmlns:a16="http://schemas.microsoft.com/office/drawing/2014/main" xmlns="" val="159080923"/>
                  </a:ext>
                </a:extLst>
              </a:tr>
              <a:tr h="370840">
                <a:tc>
                  <a:txBody>
                    <a:bodyPr/>
                    <a:lstStyle/>
                    <a:p>
                      <a:r>
                        <a:rPr lang="en-US" sz="1200" dirty="0"/>
                        <a:t>Key Event Indicator 2 - Annual</a:t>
                      </a:r>
                    </a:p>
                  </a:txBody>
                  <a:tcPr/>
                </a:tc>
                <a:tc>
                  <a:txBody>
                    <a:bodyPr/>
                    <a:lstStyle/>
                    <a:p>
                      <a:pPr algn="ctr"/>
                      <a:r>
                        <a:rPr lang="en-US" sz="1200" dirty="0"/>
                        <a:t>11</a:t>
                      </a:r>
                    </a:p>
                  </a:txBody>
                  <a:tcPr/>
                </a:tc>
                <a:extLst>
                  <a:ext uri="{0D108BD9-81ED-4DB2-BD59-A6C34878D82A}">
                    <a16:rowId xmlns:a16="http://schemas.microsoft.com/office/drawing/2014/main" xmlns="" val="3702387867"/>
                  </a:ext>
                </a:extLst>
              </a:tr>
              <a:tr h="370840">
                <a:tc>
                  <a:txBody>
                    <a:bodyPr/>
                    <a:lstStyle/>
                    <a:p>
                      <a:r>
                        <a:rPr lang="en-US" sz="1200" dirty="0"/>
                        <a:t>Word Cloud for the</a:t>
                      </a:r>
                      <a:r>
                        <a:rPr lang="en-US" sz="1200" baseline="0" dirty="0"/>
                        <a:t> top 10 words</a:t>
                      </a:r>
                      <a:endParaRPr lang="en-US" sz="1200" dirty="0"/>
                    </a:p>
                  </a:txBody>
                  <a:tcPr/>
                </a:tc>
                <a:tc>
                  <a:txBody>
                    <a:bodyPr/>
                    <a:lstStyle/>
                    <a:p>
                      <a:pPr algn="ctr"/>
                      <a:r>
                        <a:rPr lang="en-US" sz="1200" dirty="0"/>
                        <a:t>12</a:t>
                      </a:r>
                    </a:p>
                  </a:txBody>
                  <a:tcPr/>
                </a:tc>
                <a:extLst>
                  <a:ext uri="{0D108BD9-81ED-4DB2-BD59-A6C34878D82A}">
                    <a16:rowId xmlns:a16="http://schemas.microsoft.com/office/drawing/2014/main" xmlns="" val="2883316739"/>
                  </a:ext>
                </a:extLst>
              </a:tr>
              <a:tr h="370840">
                <a:tc>
                  <a:txBody>
                    <a:bodyPr/>
                    <a:lstStyle/>
                    <a:p>
                      <a:r>
                        <a:rPr lang="en-US" sz="1200" dirty="0"/>
                        <a:t>Exception KEIs for Q&amp;A section</a:t>
                      </a:r>
                    </a:p>
                  </a:txBody>
                  <a:tcPr/>
                </a:tc>
                <a:tc>
                  <a:txBody>
                    <a:bodyPr/>
                    <a:lstStyle/>
                    <a:p>
                      <a:pPr algn="ctr"/>
                      <a:r>
                        <a:rPr lang="en-US" sz="1200" dirty="0"/>
                        <a:t>13</a:t>
                      </a:r>
                    </a:p>
                  </a:txBody>
                  <a:tcPr/>
                </a:tc>
                <a:extLst>
                  <a:ext uri="{0D108BD9-81ED-4DB2-BD59-A6C34878D82A}">
                    <a16:rowId xmlns:a16="http://schemas.microsoft.com/office/drawing/2014/main" xmlns="" val="3610254517"/>
                  </a:ext>
                </a:extLst>
              </a:tr>
            </a:tbl>
          </a:graphicData>
        </a:graphic>
      </p:graphicFrame>
      <p:sp>
        <p:nvSpPr>
          <p:cNvPr id="10" name="Slide Number Placeholder 9"/>
          <p:cNvSpPr>
            <a:spLocks noGrp="1"/>
          </p:cNvSpPr>
          <p:nvPr>
            <p:ph type="sldNum" sz="quarter" idx="12"/>
          </p:nvPr>
        </p:nvSpPr>
        <p:spPr/>
        <p:txBody>
          <a:bodyPr/>
          <a:lstStyle/>
          <a:p>
            <a:fld id="{167A3B25-41FB-4CD8-B6FE-C89400D42D92}" type="slidenum">
              <a:rPr lang="en-US" smtClean="0"/>
              <a:t>2</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101633338"/>
              </p:ext>
            </p:extLst>
          </p:nvPr>
        </p:nvGraphicFramePr>
        <p:xfrm>
          <a:off x="5587856" y="1665990"/>
          <a:ext cx="4253261" cy="1221426"/>
        </p:xfrm>
        <a:graphic>
          <a:graphicData uri="http://schemas.openxmlformats.org/drawingml/2006/table">
            <a:tbl>
              <a:tblPr firstRow="1" bandRow="1">
                <a:tableStyleId>{5940675A-B579-460E-94D1-54222C63F5DA}</a:tableStyleId>
              </a:tblPr>
              <a:tblGrid>
                <a:gridCol w="2651208">
                  <a:extLst>
                    <a:ext uri="{9D8B030D-6E8A-4147-A177-3AD203B41FA5}">
                      <a16:colId xmlns:a16="http://schemas.microsoft.com/office/drawing/2014/main" xmlns="" val="3470798678"/>
                    </a:ext>
                  </a:extLst>
                </a:gridCol>
                <a:gridCol w="1602053">
                  <a:extLst>
                    <a:ext uri="{9D8B030D-6E8A-4147-A177-3AD203B41FA5}">
                      <a16:colId xmlns:a16="http://schemas.microsoft.com/office/drawing/2014/main" xmlns="" val="1360571794"/>
                    </a:ext>
                  </a:extLst>
                </a:gridCol>
              </a:tblGrid>
              <a:tr h="370840">
                <a:tc>
                  <a:txBody>
                    <a:bodyPr/>
                    <a:lstStyle/>
                    <a:p>
                      <a:pPr algn="ctr"/>
                      <a:r>
                        <a:rPr lang="en-US" sz="1200" b="1" dirty="0"/>
                        <a:t>Title </a:t>
                      </a:r>
                    </a:p>
                  </a:txBody>
                  <a:tcPr/>
                </a:tc>
                <a:tc>
                  <a:txBody>
                    <a:bodyPr/>
                    <a:lstStyle/>
                    <a:p>
                      <a:pPr algn="ctr"/>
                      <a:r>
                        <a:rPr lang="en-US" sz="1200" b="1" dirty="0"/>
                        <a:t>Slide Number</a:t>
                      </a:r>
                    </a:p>
                  </a:txBody>
                  <a:tcPr/>
                </a:tc>
                <a:extLst>
                  <a:ext uri="{0D108BD9-81ED-4DB2-BD59-A6C34878D82A}">
                    <a16:rowId xmlns:a16="http://schemas.microsoft.com/office/drawing/2014/main" xmlns="" val="727284249"/>
                  </a:ext>
                </a:extLst>
              </a:tr>
              <a:tr h="370840">
                <a:tc>
                  <a:txBody>
                    <a:bodyPr/>
                    <a:lstStyle/>
                    <a:p>
                      <a:r>
                        <a:rPr lang="en-US" sz="1200" dirty="0"/>
                        <a:t>Most Frequent words in Q&amp;</a:t>
                      </a:r>
                      <a:r>
                        <a:rPr lang="en-US" sz="1200" baseline="0" dirty="0"/>
                        <a:t>A section</a:t>
                      </a:r>
                      <a:endParaRPr lang="en-US" sz="1200" dirty="0"/>
                    </a:p>
                  </a:txBody>
                  <a:tcPr/>
                </a:tc>
                <a:tc>
                  <a:txBody>
                    <a:bodyPr/>
                    <a:lstStyle/>
                    <a:p>
                      <a:pPr algn="ctr"/>
                      <a:r>
                        <a:rPr lang="en-US" sz="1200" dirty="0"/>
                        <a:t>14</a:t>
                      </a:r>
                    </a:p>
                  </a:txBody>
                  <a:tcPr/>
                </a:tc>
                <a:extLst>
                  <a:ext uri="{0D108BD9-81ED-4DB2-BD59-A6C34878D82A}">
                    <a16:rowId xmlns:a16="http://schemas.microsoft.com/office/drawing/2014/main" xmlns="" val="4199695283"/>
                  </a:ext>
                </a:extLst>
              </a:tr>
              <a:tr h="47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Gradual decrease for word frequency for DEF 14 A filings</a:t>
                      </a:r>
                    </a:p>
                  </a:txBody>
                  <a:tcPr/>
                </a:tc>
                <a:tc>
                  <a:txBody>
                    <a:bodyPr/>
                    <a:lstStyle/>
                    <a:p>
                      <a:pPr algn="ctr"/>
                      <a:r>
                        <a:rPr lang="en-US" sz="1200" dirty="0"/>
                        <a:t>15</a:t>
                      </a:r>
                    </a:p>
                  </a:txBody>
                  <a:tcPr/>
                </a:tc>
                <a:extLst>
                  <a:ext uri="{0D108BD9-81ED-4DB2-BD59-A6C34878D82A}">
                    <a16:rowId xmlns:a16="http://schemas.microsoft.com/office/drawing/2014/main" xmlns="" val="3066835032"/>
                  </a:ext>
                </a:extLst>
              </a:tr>
            </a:tbl>
          </a:graphicData>
        </a:graphic>
      </p:graphicFrame>
    </p:spTree>
    <p:extLst>
      <p:ext uri="{BB962C8B-B14F-4D97-AF65-F5344CB8AC3E}">
        <p14:creationId xmlns:p14="http://schemas.microsoft.com/office/powerpoint/2010/main" val="194440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792" y="0"/>
            <a:ext cx="12228792" cy="6930429"/>
            <a:chOff x="-36792" y="0"/>
            <a:chExt cx="12228792" cy="6930429"/>
          </a:xfrm>
        </p:grpSpPr>
        <p:grpSp>
          <p:nvGrpSpPr>
            <p:cNvPr id="5" name="Group 4"/>
            <p:cNvGrpSpPr/>
            <p:nvPr/>
          </p:nvGrpSpPr>
          <p:grpSpPr>
            <a:xfrm>
              <a:off x="0" y="0"/>
              <a:ext cx="12192000" cy="6930429"/>
              <a:chOff x="0" y="0"/>
              <a:chExt cx="12192000" cy="6930429"/>
            </a:xfrm>
          </p:grpSpPr>
          <p:sp>
            <p:nvSpPr>
              <p:cNvPr id="7"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0"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6" name="TextBox 5"/>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2" name="TextBox 11"/>
          <p:cNvSpPr txBox="1"/>
          <p:nvPr/>
        </p:nvSpPr>
        <p:spPr>
          <a:xfrm>
            <a:off x="887422" y="1570036"/>
            <a:ext cx="10461669" cy="7294305"/>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Yahoo is an American based multinational company, having its headquarters in Sunnyvale, California.</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Yahoo was founded in January, 1994 by Jerry Yang, David Filo. </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CEO (Chief Executive Officer) of Yahoo is  Marissa Mayer.</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October 2005, </a:t>
            </a:r>
            <a:r>
              <a:rPr lang="en-US" dirty="0" err="1">
                <a:latin typeface="Times New Roman" panose="02020603050405020304" pitchFamily="18" charset="0"/>
                <a:cs typeface="Times New Roman" panose="02020603050405020304" pitchFamily="18" charset="0"/>
              </a:rPr>
              <a:t>Alibaba</a:t>
            </a:r>
            <a:r>
              <a:rPr lang="en-US" dirty="0">
                <a:latin typeface="Times New Roman" panose="02020603050405020304" pitchFamily="18" charset="0"/>
                <a:cs typeface="Times New Roman" panose="02020603050405020304" pitchFamily="18" charset="0"/>
              </a:rPr>
              <a:t> Group took over the operation of China Yahoo! as part of its strategic partnership with Yahoo! Inc.</a:t>
            </a:r>
          </a:p>
          <a:p>
            <a:pPr lvl="0"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Yahoo grew rapidly throughout the 1990s and diversified into a web portal, followed by numerous high-profile acquisitions.  </a:t>
            </a:r>
          </a:p>
          <a:p>
            <a:pPr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Yahoo offers different types of products like Yahoo news, mail, Finance, Sports, Search, Messenger, Answers, </a:t>
            </a:r>
            <a:r>
              <a:rPr lang="en-US" dirty="0" err="1">
                <a:latin typeface="Times New Roman" panose="02020603050405020304" pitchFamily="18" charset="0"/>
                <a:cs typeface="Times New Roman" panose="02020603050405020304" pitchFamily="18" charset="0"/>
              </a:rPr>
              <a:t>Tumblr</a:t>
            </a:r>
            <a:r>
              <a:rPr lang="en-US" dirty="0">
                <a:latin typeface="Times New Roman" panose="02020603050405020304" pitchFamily="18" charset="0"/>
                <a:cs typeface="Times New Roman" panose="02020603050405020304" pitchFamily="18" charset="0"/>
              </a:rPr>
              <a:t>, Flickr, having total asset of US $45.20 billion and equity shares of US$29.04 billion and a revenue of US$4.96 billion. </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Yahoo provides small services such as Yahoo Domain Keys, Yahoo Web Hosting, Yahoo Merchant Solutions, Yahoo Business Email and Yahoo Store etc.</a:t>
            </a:r>
          </a:p>
          <a:p>
            <a:pPr lvl="0" algn="just"/>
            <a:endParaRPr lang="en-US" dirty="0">
              <a:latin typeface="Times New Roman" panose="02020603050405020304" pitchFamily="18" charset="0"/>
              <a:cs typeface="Times New Roman" panose="02020603050405020304" pitchFamily="18" charset="0"/>
            </a:endParaRPr>
          </a:p>
          <a:p>
            <a:pPr lvl="0"/>
            <a:endParaRPr lang="en-US" dirty="0"/>
          </a:p>
          <a:p>
            <a:endParaRPr lang="en-US" dirty="0"/>
          </a:p>
          <a:p>
            <a:endParaRPr lang="en-US" dirty="0"/>
          </a:p>
          <a:p>
            <a:endParaRPr lang="en-US" dirty="0"/>
          </a:p>
          <a:p>
            <a:endParaRPr lang="en-US" dirty="0"/>
          </a:p>
          <a:p>
            <a:r>
              <a:rPr lang="en-US" dirty="0"/>
              <a:t> </a:t>
            </a:r>
          </a:p>
        </p:txBody>
      </p:sp>
      <p:sp>
        <p:nvSpPr>
          <p:cNvPr id="2" name="TextBox 1"/>
          <p:cNvSpPr txBox="1"/>
          <p:nvPr/>
        </p:nvSpPr>
        <p:spPr>
          <a:xfrm>
            <a:off x="743894" y="475306"/>
            <a:ext cx="4944140" cy="369332"/>
          </a:xfrm>
          <a:prstGeom prst="rect">
            <a:avLst/>
          </a:prstGeom>
          <a:noFill/>
        </p:spPr>
        <p:txBody>
          <a:bodyPr wrap="square" rtlCol="0">
            <a:spAutoFit/>
          </a:bodyPr>
          <a:lstStyle/>
          <a:p>
            <a:r>
              <a:rPr lang="en-US" dirty="0"/>
              <a:t>INTRODUCTION</a:t>
            </a:r>
          </a:p>
        </p:txBody>
      </p:sp>
      <p:sp>
        <p:nvSpPr>
          <p:cNvPr id="3" name="TextBox 2"/>
          <p:cNvSpPr txBox="1"/>
          <p:nvPr/>
        </p:nvSpPr>
        <p:spPr>
          <a:xfrm>
            <a:off x="5050465" y="765945"/>
            <a:ext cx="1754372" cy="369332"/>
          </a:xfrm>
          <a:prstGeom prst="rect">
            <a:avLst/>
          </a:prstGeom>
          <a:noFill/>
          <a:ln>
            <a:solidFill>
              <a:srgbClr val="FF0000"/>
            </a:solidFill>
          </a:ln>
        </p:spPr>
        <p:txBody>
          <a:bodyPr wrap="square" rtlCol="0">
            <a:spAutoFit/>
          </a:bodyPr>
          <a:lstStyle/>
          <a:p>
            <a:r>
              <a:rPr lang="en-US" dirty="0">
                <a:solidFill>
                  <a:srgbClr val="FF0000"/>
                </a:solidFill>
              </a:rPr>
              <a:t>INTRODUCTION</a:t>
            </a:r>
          </a:p>
        </p:txBody>
      </p:sp>
      <p:sp>
        <p:nvSpPr>
          <p:cNvPr id="13" name="Slide Number Placeholder 12"/>
          <p:cNvSpPr>
            <a:spLocks noGrp="1"/>
          </p:cNvSpPr>
          <p:nvPr>
            <p:ph type="sldNum" sz="quarter" idx="12"/>
          </p:nvPr>
        </p:nvSpPr>
        <p:spPr/>
        <p:txBody>
          <a:bodyPr/>
          <a:lstStyle/>
          <a:p>
            <a:fld id="{167A3B25-41FB-4CD8-B6FE-C89400D42D92}" type="slidenum">
              <a:rPr lang="en-US" smtClean="0"/>
              <a:t>3</a:t>
            </a:fld>
            <a:endParaRPr lang="en-US"/>
          </a:p>
        </p:txBody>
      </p:sp>
    </p:spTree>
    <p:extLst>
      <p:ext uri="{BB962C8B-B14F-4D97-AF65-F5344CB8AC3E}">
        <p14:creationId xmlns:p14="http://schemas.microsoft.com/office/powerpoint/2010/main" val="2206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3784821" y="793717"/>
            <a:ext cx="4299924" cy="369332"/>
          </a:xfrm>
          <a:prstGeom prst="rect">
            <a:avLst/>
          </a:prstGeom>
          <a:noFill/>
          <a:ln>
            <a:solidFill>
              <a:srgbClr val="FF0000"/>
            </a:solidFill>
          </a:ln>
        </p:spPr>
        <p:txBody>
          <a:bodyPr wrap="square" rtlCol="0">
            <a:spAutoFit/>
          </a:bodyPr>
          <a:lstStyle/>
          <a:p>
            <a:r>
              <a:rPr lang="en-US" dirty="0">
                <a:solidFill>
                  <a:srgbClr val="FF0000"/>
                </a:solidFill>
              </a:rPr>
              <a:t>Salary of the CEO’s for each year of YAHOO</a:t>
            </a:r>
            <a:r>
              <a:rPr lang="en-US" dirty="0"/>
              <a:t> </a:t>
            </a:r>
          </a:p>
        </p:txBody>
      </p:sp>
      <p:pic>
        <p:nvPicPr>
          <p:cNvPr id="12" name="Picture 11"/>
          <p:cNvPicPr>
            <a:picLocks noChangeAspect="1"/>
          </p:cNvPicPr>
          <p:nvPr/>
        </p:nvPicPr>
        <p:blipFill>
          <a:blip r:embed="rId2"/>
          <a:stretch>
            <a:fillRect/>
          </a:stretch>
        </p:blipFill>
        <p:spPr>
          <a:xfrm>
            <a:off x="1004935" y="1713318"/>
            <a:ext cx="7045444" cy="3745922"/>
          </a:xfrm>
          <a:prstGeom prst="rect">
            <a:avLst/>
          </a:prstGeom>
        </p:spPr>
      </p:pic>
      <p:grpSp>
        <p:nvGrpSpPr>
          <p:cNvPr id="15" name="Group 14"/>
          <p:cNvGrpSpPr/>
          <p:nvPr/>
        </p:nvGrpSpPr>
        <p:grpSpPr>
          <a:xfrm>
            <a:off x="8333467" y="1680103"/>
            <a:ext cx="2858445" cy="3592072"/>
            <a:chOff x="1898890" y="3491517"/>
            <a:chExt cx="2858445" cy="3041500"/>
          </a:xfrm>
        </p:grpSpPr>
        <p:pic>
          <p:nvPicPr>
            <p:cNvPr id="13" name="Picture 12"/>
            <p:cNvPicPr>
              <a:picLocks noChangeAspect="1"/>
            </p:cNvPicPr>
            <p:nvPr/>
          </p:nvPicPr>
          <p:blipFill>
            <a:blip r:embed="rId3"/>
            <a:stretch>
              <a:fillRect/>
            </a:stretch>
          </p:blipFill>
          <p:spPr>
            <a:xfrm>
              <a:off x="1898890" y="3491517"/>
              <a:ext cx="1361588" cy="3041500"/>
            </a:xfrm>
            <a:prstGeom prst="rect">
              <a:avLst/>
            </a:prstGeom>
          </p:spPr>
        </p:pic>
        <p:pic>
          <p:nvPicPr>
            <p:cNvPr id="14" name="Picture 13"/>
            <p:cNvPicPr>
              <a:picLocks noChangeAspect="1"/>
            </p:cNvPicPr>
            <p:nvPr/>
          </p:nvPicPr>
          <p:blipFill>
            <a:blip r:embed="rId4"/>
            <a:stretch>
              <a:fillRect/>
            </a:stretch>
          </p:blipFill>
          <p:spPr>
            <a:xfrm>
              <a:off x="3224860" y="3491517"/>
              <a:ext cx="1532475" cy="3041500"/>
            </a:xfrm>
            <a:prstGeom prst="rect">
              <a:avLst/>
            </a:prstGeom>
          </p:spPr>
        </p:pic>
      </p:grpSp>
      <p:sp>
        <p:nvSpPr>
          <p:cNvPr id="11" name="Slide Number Placeholder 10"/>
          <p:cNvSpPr>
            <a:spLocks noGrp="1"/>
          </p:cNvSpPr>
          <p:nvPr>
            <p:ph type="sldNum" sz="quarter" idx="12"/>
          </p:nvPr>
        </p:nvSpPr>
        <p:spPr/>
        <p:txBody>
          <a:bodyPr/>
          <a:lstStyle/>
          <a:p>
            <a:fld id="{167A3B25-41FB-4CD8-B6FE-C89400D42D92}" type="slidenum">
              <a:rPr lang="en-US" smtClean="0"/>
              <a:t>4</a:t>
            </a:fld>
            <a:endParaRPr lang="en-US"/>
          </a:p>
        </p:txBody>
      </p:sp>
    </p:spTree>
    <p:extLst>
      <p:ext uri="{BB962C8B-B14F-4D97-AF65-F5344CB8AC3E}">
        <p14:creationId xmlns:p14="http://schemas.microsoft.com/office/powerpoint/2010/main" val="132665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3784820" y="793718"/>
            <a:ext cx="4888399" cy="369332"/>
          </a:xfrm>
          <a:prstGeom prst="rect">
            <a:avLst/>
          </a:prstGeom>
          <a:noFill/>
          <a:ln>
            <a:solidFill>
              <a:srgbClr val="FF0000"/>
            </a:solidFill>
          </a:ln>
        </p:spPr>
        <p:txBody>
          <a:bodyPr wrap="square" rtlCol="0">
            <a:spAutoFit/>
          </a:bodyPr>
          <a:lstStyle/>
          <a:p>
            <a:r>
              <a:rPr lang="en-US" dirty="0">
                <a:solidFill>
                  <a:srgbClr val="FF0000"/>
                </a:solidFill>
              </a:rPr>
              <a:t>Stock awards of the CEO’s for each year of YAHOO</a:t>
            </a:r>
            <a:r>
              <a:rPr lang="en-US" dirty="0"/>
              <a:t> </a:t>
            </a:r>
          </a:p>
        </p:txBody>
      </p:sp>
      <p:pic>
        <p:nvPicPr>
          <p:cNvPr id="12" name="Picture 11"/>
          <p:cNvPicPr>
            <a:picLocks noChangeAspect="1"/>
          </p:cNvPicPr>
          <p:nvPr/>
        </p:nvPicPr>
        <p:blipFill>
          <a:blip r:embed="rId2"/>
          <a:stretch>
            <a:fillRect/>
          </a:stretch>
        </p:blipFill>
        <p:spPr>
          <a:xfrm>
            <a:off x="8487250" y="1576682"/>
            <a:ext cx="3594419" cy="3873450"/>
          </a:xfrm>
          <a:prstGeom prst="rect">
            <a:avLst/>
          </a:prstGeom>
        </p:spPr>
      </p:pic>
      <p:pic>
        <p:nvPicPr>
          <p:cNvPr id="13" name="Picture 12"/>
          <p:cNvPicPr>
            <a:picLocks noChangeAspect="1"/>
          </p:cNvPicPr>
          <p:nvPr/>
        </p:nvPicPr>
        <p:blipFill>
          <a:blip r:embed="rId3"/>
          <a:stretch>
            <a:fillRect/>
          </a:stretch>
        </p:blipFill>
        <p:spPr>
          <a:xfrm>
            <a:off x="850629" y="1576681"/>
            <a:ext cx="6666589" cy="3640203"/>
          </a:xfrm>
          <a:prstGeom prst="rect">
            <a:avLst/>
          </a:prstGeom>
        </p:spPr>
      </p:pic>
      <p:sp>
        <p:nvSpPr>
          <p:cNvPr id="14" name="TextBox 13"/>
          <p:cNvSpPr txBox="1"/>
          <p:nvPr/>
        </p:nvSpPr>
        <p:spPr>
          <a:xfrm>
            <a:off x="873252" y="5276182"/>
            <a:ext cx="7494578" cy="1200329"/>
          </a:xfrm>
          <a:prstGeom prst="rect">
            <a:avLst/>
          </a:prstGeom>
          <a:solidFill>
            <a:schemeClr val="accent2">
              <a:lumMod val="20000"/>
              <a:lumOff val="80000"/>
            </a:schemeClr>
          </a:solidFill>
          <a:ln>
            <a:solidFill>
              <a:schemeClr val="tx1"/>
            </a:solidFill>
          </a:ln>
        </p:spPr>
        <p:txBody>
          <a:bodyPr wrap="square" rtlCol="0">
            <a:spAutoFit/>
          </a:bodyPr>
          <a:lstStyle/>
          <a:p>
            <a:pPr marL="171450" lvl="0" indent="-171450" algn="just">
              <a:buFont typeface="Arial" panose="020B0604020202020204" pitchFamily="34" charset="0"/>
              <a:buChar char="•"/>
            </a:pPr>
            <a:r>
              <a:rPr lang="en-US" sz="1200" dirty="0"/>
              <a:t>Years, 2012 to 2015 marked under the governance of Marissa.A.mayer , has a significant and consistent  rise in stock value and a consistent salary of the CEO, which signifies a profit of the shareholders ,leading to an increase in the Stock Awards, with the highest lying in the year 2012</a:t>
            </a:r>
          </a:p>
          <a:p>
            <a:pPr marL="171450" lvl="0" indent="-171450" algn="just">
              <a:buFont typeface="Arial" panose="020B0604020202020204" pitchFamily="34" charset="0"/>
              <a:buChar char="•"/>
            </a:pPr>
            <a:r>
              <a:rPr lang="en-US" sz="1200" dirty="0"/>
              <a:t>Alibaba paid Yahoo $7.6 billion to buy back a relatively small portion of that stake. Yahoo took that money and started buying Yahoo stock with it. This drove up the price and hence created a provision for an increased the stock awards</a:t>
            </a:r>
          </a:p>
        </p:txBody>
      </p:sp>
      <p:sp>
        <p:nvSpPr>
          <p:cNvPr id="11" name="Slide Number Placeholder 10"/>
          <p:cNvSpPr>
            <a:spLocks noGrp="1"/>
          </p:cNvSpPr>
          <p:nvPr>
            <p:ph type="sldNum" sz="quarter" idx="12"/>
          </p:nvPr>
        </p:nvSpPr>
        <p:spPr/>
        <p:txBody>
          <a:bodyPr/>
          <a:lstStyle/>
          <a:p>
            <a:fld id="{167A3B25-41FB-4CD8-B6FE-C89400D42D92}" type="slidenum">
              <a:rPr lang="en-US" smtClean="0"/>
              <a:t>5</a:t>
            </a:fld>
            <a:endParaRPr lang="en-US"/>
          </a:p>
        </p:txBody>
      </p:sp>
    </p:spTree>
    <p:extLst>
      <p:ext uri="{BB962C8B-B14F-4D97-AF65-F5344CB8AC3E}">
        <p14:creationId xmlns:p14="http://schemas.microsoft.com/office/powerpoint/2010/main" val="23592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792" y="0"/>
            <a:ext cx="12228792" cy="6930429"/>
            <a:chOff x="-36792" y="0"/>
            <a:chExt cx="12228792" cy="6930429"/>
          </a:xfrm>
        </p:grpSpPr>
        <p:grpSp>
          <p:nvGrpSpPr>
            <p:cNvPr id="3" name="Group 2"/>
            <p:cNvGrpSpPr/>
            <p:nvPr/>
          </p:nvGrpSpPr>
          <p:grpSpPr>
            <a:xfrm>
              <a:off x="0" y="0"/>
              <a:ext cx="12192000" cy="6930429"/>
              <a:chOff x="0" y="0"/>
              <a:chExt cx="12192000" cy="6930429"/>
            </a:xfrm>
          </p:grpSpPr>
          <p:sp>
            <p:nvSpPr>
              <p:cNvPr id="5"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6"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8"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4" name="TextBox 3"/>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0" name="TextBox 9"/>
          <p:cNvSpPr txBox="1"/>
          <p:nvPr/>
        </p:nvSpPr>
        <p:spPr>
          <a:xfrm>
            <a:off x="3784820" y="894674"/>
            <a:ext cx="4969881" cy="369332"/>
          </a:xfrm>
          <a:prstGeom prst="rect">
            <a:avLst/>
          </a:prstGeom>
          <a:noFill/>
          <a:ln>
            <a:solidFill>
              <a:srgbClr val="FF0000"/>
            </a:solidFill>
          </a:ln>
        </p:spPr>
        <p:txBody>
          <a:bodyPr wrap="square" rtlCol="0">
            <a:spAutoFit/>
          </a:bodyPr>
          <a:lstStyle/>
          <a:p>
            <a:r>
              <a:rPr lang="en-US" dirty="0">
                <a:solidFill>
                  <a:srgbClr val="FF0000"/>
                </a:solidFill>
              </a:rPr>
              <a:t>Option awards of the CEO’s for each year of YAHOO</a:t>
            </a:r>
            <a:r>
              <a:rPr lang="en-US" dirty="0"/>
              <a:t> </a:t>
            </a:r>
          </a:p>
        </p:txBody>
      </p:sp>
      <p:pic>
        <p:nvPicPr>
          <p:cNvPr id="11" name="Picture 10"/>
          <p:cNvPicPr>
            <a:picLocks noChangeAspect="1"/>
          </p:cNvPicPr>
          <p:nvPr/>
        </p:nvPicPr>
        <p:blipFill>
          <a:blip r:embed="rId2"/>
          <a:stretch>
            <a:fillRect/>
          </a:stretch>
        </p:blipFill>
        <p:spPr>
          <a:xfrm>
            <a:off x="798792" y="1570036"/>
            <a:ext cx="11153866" cy="2938590"/>
          </a:xfrm>
          <a:prstGeom prst="rect">
            <a:avLst/>
          </a:prstGeom>
        </p:spPr>
      </p:pic>
      <p:sp>
        <p:nvSpPr>
          <p:cNvPr id="13" name="TextBox 12"/>
          <p:cNvSpPr txBox="1"/>
          <p:nvPr/>
        </p:nvSpPr>
        <p:spPr>
          <a:xfrm>
            <a:off x="798792" y="4581788"/>
            <a:ext cx="10654748" cy="2092881"/>
          </a:xfrm>
          <a:prstGeom prst="rect">
            <a:avLst/>
          </a:prstGeom>
          <a:solidFill>
            <a:schemeClr val="accent2">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Like stock compensation, performance cash bonuses jumped in the year 2006 as a result of the surging stock market and higher corporate profits. Earnings per share rose 5.3 percent in 2013, according to Fact Set. That resulted in a median cash bonus of $1.9 million, a jump of 12.6 percent from the prior year.</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2009, there was an abrupt decrease in the stock value, and yet the option awards for that year was high. The salary of CEO was also high in that year.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 year 2007, option awards sum up to zero, this adds up nothing to the salary of the CEO. The CEO s salary is also zero. </a:t>
            </a:r>
          </a:p>
          <a:p>
            <a:endParaRPr lang="en-US" dirty="0"/>
          </a:p>
        </p:txBody>
      </p:sp>
      <p:sp>
        <p:nvSpPr>
          <p:cNvPr id="12" name="Slide Number Placeholder 11"/>
          <p:cNvSpPr>
            <a:spLocks noGrp="1"/>
          </p:cNvSpPr>
          <p:nvPr>
            <p:ph type="sldNum" sz="quarter" idx="12"/>
          </p:nvPr>
        </p:nvSpPr>
        <p:spPr/>
        <p:txBody>
          <a:bodyPr/>
          <a:lstStyle/>
          <a:p>
            <a:fld id="{167A3B25-41FB-4CD8-B6FE-C89400D42D92}" type="slidenum">
              <a:rPr lang="en-US" smtClean="0"/>
              <a:t>6</a:t>
            </a:fld>
            <a:endParaRPr lang="en-US"/>
          </a:p>
        </p:txBody>
      </p:sp>
    </p:spTree>
    <p:extLst>
      <p:ext uri="{BB962C8B-B14F-4D97-AF65-F5344CB8AC3E}">
        <p14:creationId xmlns:p14="http://schemas.microsoft.com/office/powerpoint/2010/main" val="141141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5892" y="1750217"/>
            <a:ext cx="9308567" cy="3243202"/>
          </a:xfrm>
          <a:prstGeom prst="rect">
            <a:avLst/>
          </a:prstGeom>
        </p:spPr>
      </p:pic>
      <p:grpSp>
        <p:nvGrpSpPr>
          <p:cNvPr id="3" name="Group 2"/>
          <p:cNvGrpSpPr/>
          <p:nvPr/>
        </p:nvGrpSpPr>
        <p:grpSpPr>
          <a:xfrm>
            <a:off x="-36792" y="0"/>
            <a:ext cx="12228792" cy="6930429"/>
            <a:chOff x="-36792" y="0"/>
            <a:chExt cx="12228792" cy="6930429"/>
          </a:xfrm>
        </p:grpSpPr>
        <p:grpSp>
          <p:nvGrpSpPr>
            <p:cNvPr id="4" name="Group 3"/>
            <p:cNvGrpSpPr/>
            <p:nvPr/>
          </p:nvGrpSpPr>
          <p:grpSpPr>
            <a:xfrm>
              <a:off x="0" y="0"/>
              <a:ext cx="12192000" cy="6930429"/>
              <a:chOff x="0" y="0"/>
              <a:chExt cx="12192000" cy="6930429"/>
            </a:xfrm>
          </p:grpSpPr>
          <p:sp>
            <p:nvSpPr>
              <p:cNvPr id="6"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7"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8"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9"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5" name="TextBox 4"/>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1" name="TextBox 10"/>
          <p:cNvSpPr txBox="1"/>
          <p:nvPr/>
        </p:nvSpPr>
        <p:spPr>
          <a:xfrm>
            <a:off x="4731026" y="5716988"/>
            <a:ext cx="45719" cy="369332"/>
          </a:xfrm>
          <a:prstGeom prst="rect">
            <a:avLst/>
          </a:prstGeom>
          <a:noFill/>
        </p:spPr>
        <p:txBody>
          <a:bodyPr wrap="square" rtlCol="0">
            <a:spAutoFit/>
          </a:bodyPr>
          <a:lstStyle/>
          <a:p>
            <a:endParaRPr lang="en-US" dirty="0"/>
          </a:p>
        </p:txBody>
      </p:sp>
      <p:sp>
        <p:nvSpPr>
          <p:cNvPr id="12" name="TextBox 11"/>
          <p:cNvSpPr txBox="1"/>
          <p:nvPr/>
        </p:nvSpPr>
        <p:spPr>
          <a:xfrm>
            <a:off x="975893" y="5096786"/>
            <a:ext cx="8015707" cy="144655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If we assume the fact that the CEO’s salary include stocks as a compensation, then the above graph shows selling of those stocks in most of the years.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However, in 2000, 2007, and 2008 his compensation is same as his salary which means those years he did not sell any stocks given to the CEO for that particular year.</a:t>
            </a:r>
          </a:p>
          <a:p>
            <a:endParaRPr lang="en-US" dirty="0"/>
          </a:p>
        </p:txBody>
      </p:sp>
      <p:sp>
        <p:nvSpPr>
          <p:cNvPr id="13" name="TextBox 12"/>
          <p:cNvSpPr txBox="1"/>
          <p:nvPr/>
        </p:nvSpPr>
        <p:spPr>
          <a:xfrm>
            <a:off x="2337683" y="726176"/>
            <a:ext cx="7331103" cy="369332"/>
          </a:xfrm>
          <a:prstGeom prst="rect">
            <a:avLst/>
          </a:prstGeom>
          <a:noFill/>
          <a:ln>
            <a:solidFill>
              <a:srgbClr val="FF0000"/>
            </a:solidFill>
          </a:ln>
        </p:spPr>
        <p:txBody>
          <a:bodyPr wrap="square" rtlCol="0">
            <a:spAutoFit/>
          </a:bodyPr>
          <a:lstStyle/>
          <a:p>
            <a:r>
              <a:rPr lang="en-US" dirty="0">
                <a:solidFill>
                  <a:srgbClr val="FF0000"/>
                </a:solidFill>
              </a:rPr>
              <a:t>Salary and Compensation for the CEO of YAHOO for all the DEF 14A Filings</a:t>
            </a:r>
            <a:endParaRPr lang="en-US" dirty="0"/>
          </a:p>
        </p:txBody>
      </p:sp>
      <p:sp>
        <p:nvSpPr>
          <p:cNvPr id="14" name="Slide Number Placeholder 13"/>
          <p:cNvSpPr>
            <a:spLocks noGrp="1"/>
          </p:cNvSpPr>
          <p:nvPr>
            <p:ph type="sldNum" sz="quarter" idx="12"/>
          </p:nvPr>
        </p:nvSpPr>
        <p:spPr/>
        <p:txBody>
          <a:bodyPr/>
          <a:lstStyle/>
          <a:p>
            <a:fld id="{167A3B25-41FB-4CD8-B6FE-C89400D42D92}" type="slidenum">
              <a:rPr lang="en-US" smtClean="0"/>
              <a:t>7</a:t>
            </a:fld>
            <a:endParaRPr lang="en-US"/>
          </a:p>
        </p:txBody>
      </p:sp>
    </p:spTree>
    <p:extLst>
      <p:ext uri="{BB962C8B-B14F-4D97-AF65-F5344CB8AC3E}">
        <p14:creationId xmlns:p14="http://schemas.microsoft.com/office/powerpoint/2010/main" val="402769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6792" y="0"/>
            <a:ext cx="12228792" cy="6930429"/>
            <a:chOff x="-36792" y="0"/>
            <a:chExt cx="12228792" cy="6930429"/>
          </a:xfrm>
        </p:grpSpPr>
        <p:grpSp>
          <p:nvGrpSpPr>
            <p:cNvPr id="7" name="Group 6"/>
            <p:cNvGrpSpPr/>
            <p:nvPr/>
          </p:nvGrpSpPr>
          <p:grpSpPr>
            <a:xfrm>
              <a:off x="0" y="0"/>
              <a:ext cx="12192000" cy="6930429"/>
              <a:chOff x="0" y="0"/>
              <a:chExt cx="12192000" cy="6930429"/>
            </a:xfrm>
          </p:grpSpPr>
          <p:sp>
            <p:nvSpPr>
              <p:cNvPr id="9"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1"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2"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3"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8" name="TextBox 7"/>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8" name="TextBox 17"/>
          <p:cNvSpPr txBox="1"/>
          <p:nvPr/>
        </p:nvSpPr>
        <p:spPr>
          <a:xfrm>
            <a:off x="3107267" y="793717"/>
            <a:ext cx="6428157" cy="369332"/>
          </a:xfrm>
          <a:prstGeom prst="rect">
            <a:avLst/>
          </a:prstGeom>
          <a:noFill/>
          <a:ln>
            <a:solidFill>
              <a:srgbClr val="FF0000"/>
            </a:solidFill>
          </a:ln>
        </p:spPr>
        <p:txBody>
          <a:bodyPr wrap="square" rtlCol="0">
            <a:spAutoFit/>
          </a:bodyPr>
          <a:lstStyle/>
          <a:p>
            <a:r>
              <a:rPr lang="en-US" dirty="0">
                <a:solidFill>
                  <a:srgbClr val="FF0000"/>
                </a:solidFill>
              </a:rPr>
              <a:t>Highlights on Stock Trend before and after the filing date for 2015</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30" y="1625268"/>
            <a:ext cx="6280473" cy="3351744"/>
          </a:xfrm>
          <a:prstGeom prst="rect">
            <a:avLst/>
          </a:prstGeom>
        </p:spPr>
      </p:pic>
      <p:pic>
        <p:nvPicPr>
          <p:cNvPr id="20" name="Picture 19"/>
          <p:cNvPicPr>
            <a:picLocks noChangeAspect="1"/>
          </p:cNvPicPr>
          <p:nvPr/>
        </p:nvPicPr>
        <p:blipFill>
          <a:blip r:embed="rId3"/>
          <a:stretch>
            <a:fillRect/>
          </a:stretch>
        </p:blipFill>
        <p:spPr>
          <a:xfrm>
            <a:off x="7177758" y="1676325"/>
            <a:ext cx="4942273" cy="2070376"/>
          </a:xfrm>
          <a:prstGeom prst="rect">
            <a:avLst/>
          </a:prstGeom>
        </p:spPr>
      </p:pic>
      <p:sp>
        <p:nvSpPr>
          <p:cNvPr id="21" name="TextBox 20"/>
          <p:cNvSpPr txBox="1"/>
          <p:nvPr/>
        </p:nvSpPr>
        <p:spPr>
          <a:xfrm>
            <a:off x="7219733" y="3911097"/>
            <a:ext cx="4858325" cy="1908215"/>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2007 marked as Jerry yang time, has a closing stock value of 27.61 $, has the least CEO Salary that year but in 2 years, It marks a drop in the closing stock value to 14.29 $, which is almost 50 percent but had the CEO salary increasing. This period indicates a decrease in the shareholder's profit</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2011, the filing was done twice and  has a decrease in the stock value but increases when compared to the previous year 2010</a:t>
            </a:r>
            <a:r>
              <a:rPr lang="en-US" sz="1100" dirty="0"/>
              <a:t>.</a:t>
            </a:r>
          </a:p>
          <a:p>
            <a:endParaRPr lang="en-US" sz="1100" dirty="0"/>
          </a:p>
          <a:p>
            <a:endParaRPr lang="en-US" sz="1100" dirty="0"/>
          </a:p>
        </p:txBody>
      </p:sp>
      <p:sp>
        <p:nvSpPr>
          <p:cNvPr id="22" name="TextBox 21"/>
          <p:cNvSpPr txBox="1"/>
          <p:nvPr/>
        </p:nvSpPr>
        <p:spPr>
          <a:xfrm>
            <a:off x="939260" y="5260064"/>
            <a:ext cx="5867041" cy="1477328"/>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2012 to 2015 marked under the governance of </a:t>
            </a:r>
            <a:r>
              <a:rPr lang="en-US" sz="1200" dirty="0" err="1">
                <a:latin typeface="Times New Roman" panose="02020603050405020304" pitchFamily="18" charset="0"/>
                <a:cs typeface="Times New Roman" panose="02020603050405020304" pitchFamily="18" charset="0"/>
              </a:rPr>
              <a:t>Marissa.A.Mayer</a:t>
            </a:r>
            <a:r>
              <a:rPr lang="en-US" sz="1200" dirty="0">
                <a:latin typeface="Times New Roman" panose="02020603050405020304" pitchFamily="18" charset="0"/>
                <a:cs typeface="Times New Roman" panose="02020603050405020304" pitchFamily="18" charset="0"/>
              </a:rPr>
              <a:t> , has a significant and consistent  rise in stock value and a consistent salary of the CEO, which signifies a profit of the shareholders a.k.a investors.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dk1"/>
                </a:solidFill>
                <a:latin typeface="Times New Roman" panose="02020603050405020304" pitchFamily="18" charset="0"/>
                <a:cs typeface="Times New Roman" panose="02020603050405020304" pitchFamily="18" charset="0"/>
              </a:rPr>
              <a:t>The stock has nearly tripled in value since Ms. Mayer was hired as their CEO, rising from $15.65 on July 16, 2012 (her hire date) to $44.13 on April 1, 2015.</a:t>
            </a:r>
          </a:p>
          <a:p>
            <a:endParaRPr lang="en-US" dirty="0"/>
          </a:p>
        </p:txBody>
      </p:sp>
      <p:sp>
        <p:nvSpPr>
          <p:cNvPr id="2" name="Slide Number Placeholder 1"/>
          <p:cNvSpPr>
            <a:spLocks noGrp="1"/>
          </p:cNvSpPr>
          <p:nvPr>
            <p:ph type="sldNum" sz="quarter" idx="12"/>
          </p:nvPr>
        </p:nvSpPr>
        <p:spPr/>
        <p:txBody>
          <a:bodyPr/>
          <a:lstStyle/>
          <a:p>
            <a:fld id="{167A3B25-41FB-4CD8-B6FE-C89400D42D92}" type="slidenum">
              <a:rPr lang="en-US" smtClean="0"/>
              <a:t>8</a:t>
            </a:fld>
            <a:endParaRPr lang="en-US"/>
          </a:p>
        </p:txBody>
      </p:sp>
    </p:spTree>
    <p:extLst>
      <p:ext uri="{BB962C8B-B14F-4D97-AF65-F5344CB8AC3E}">
        <p14:creationId xmlns:p14="http://schemas.microsoft.com/office/powerpoint/2010/main" val="109969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47" y="4114800"/>
            <a:ext cx="4466684" cy="2612696"/>
          </a:xfrm>
          <a:prstGeom prst="rect">
            <a:avLst/>
          </a:prstGeom>
        </p:spPr>
      </p:pic>
      <p:grpSp>
        <p:nvGrpSpPr>
          <p:cNvPr id="5" name="Group 4"/>
          <p:cNvGrpSpPr/>
          <p:nvPr/>
        </p:nvGrpSpPr>
        <p:grpSpPr>
          <a:xfrm>
            <a:off x="-36792" y="0"/>
            <a:ext cx="12228792" cy="6930429"/>
            <a:chOff x="-36792" y="0"/>
            <a:chExt cx="12228792" cy="6930429"/>
          </a:xfrm>
        </p:grpSpPr>
        <p:grpSp>
          <p:nvGrpSpPr>
            <p:cNvPr id="6" name="Group 5"/>
            <p:cNvGrpSpPr/>
            <p:nvPr/>
          </p:nvGrpSpPr>
          <p:grpSpPr>
            <a:xfrm>
              <a:off x="0" y="0"/>
              <a:ext cx="12192000" cy="6930429"/>
              <a:chOff x="0" y="0"/>
              <a:chExt cx="12192000" cy="6930429"/>
            </a:xfrm>
          </p:grpSpPr>
          <p:sp>
            <p:nvSpPr>
              <p:cNvPr id="8" name="object 3"/>
              <p:cNvSpPr/>
              <p:nvPr/>
            </p:nvSpPr>
            <p:spPr>
              <a:xfrm>
                <a:off x="0" y="529629"/>
                <a:ext cx="762000"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9" name="object 3"/>
              <p:cNvSpPr/>
              <p:nvPr/>
            </p:nvSpPr>
            <p:spPr>
              <a:xfrm rot="5400000">
                <a:off x="5858347" y="-5858347"/>
                <a:ext cx="475306" cy="121920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0" name="object 3"/>
              <p:cNvSpPr/>
              <p:nvPr/>
            </p:nvSpPr>
            <p:spPr>
              <a:xfrm rot="5400000">
                <a:off x="8753947" y="-2962747"/>
                <a:ext cx="475306" cy="6400800"/>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FF0000"/>
              </a:solidFill>
            </p:spPr>
            <p:txBody>
              <a:bodyPr wrap="square" lIns="0" tIns="0" rIns="0" bIns="0" rtlCol="0"/>
              <a:lstStyle/>
              <a:p>
                <a:endParaRPr/>
              </a:p>
            </p:txBody>
          </p:sp>
          <p:sp>
            <p:nvSpPr>
              <p:cNvPr id="11" name="object 3"/>
              <p:cNvSpPr/>
              <p:nvPr/>
            </p:nvSpPr>
            <p:spPr>
              <a:xfrm rot="5400000">
                <a:off x="5978689" y="-4701382"/>
                <a:ext cx="978516" cy="11448106"/>
              </a:xfrm>
              <a:custGeom>
                <a:avLst/>
                <a:gdLst/>
                <a:ahLst/>
                <a:cxnLst/>
                <a:rect l="l" t="t" r="r" b="b"/>
                <a:pathLst>
                  <a:path w="762000" h="6400800">
                    <a:moveTo>
                      <a:pt x="0" y="6400800"/>
                    </a:moveTo>
                    <a:lnTo>
                      <a:pt x="762000" y="6400800"/>
                    </a:lnTo>
                    <a:lnTo>
                      <a:pt x="762000" y="0"/>
                    </a:lnTo>
                    <a:lnTo>
                      <a:pt x="0" y="0"/>
                    </a:lnTo>
                    <a:lnTo>
                      <a:pt x="0" y="6400800"/>
                    </a:lnTo>
                    <a:close/>
                  </a:path>
                </a:pathLst>
              </a:custGeom>
              <a:solidFill>
                <a:srgbClr val="000000"/>
              </a:solidFill>
            </p:spPr>
            <p:txBody>
              <a:bodyPr wrap="square" lIns="0" tIns="0" rIns="0" bIns="0" rtlCol="0"/>
              <a:lstStyle/>
              <a:p>
                <a:endParaRPr/>
              </a:p>
            </p:txBody>
          </p:sp>
          <p:sp>
            <p:nvSpPr>
              <p:cNvPr id="12" name="object 2"/>
              <p:cNvSpPr txBox="1">
                <a:spLocks/>
              </p:cNvSpPr>
              <p:nvPr/>
            </p:nvSpPr>
            <p:spPr>
              <a:xfrm>
                <a:off x="1297940" y="83820"/>
                <a:ext cx="8986520" cy="307777"/>
              </a:xfrm>
              <a:prstGeom prst="rect">
                <a:avLst/>
              </a:prstGeom>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tabLst>
                    <a:tab pos="4705985" algn="l"/>
                  </a:tabLst>
                </a:pPr>
                <a:r>
                  <a:rPr lang="en-US" sz="2800" b="1" spc="-7" baseline="3086" dirty="0">
                    <a:solidFill>
                      <a:schemeClr val="bg1"/>
                    </a:solidFill>
                  </a:rPr>
                  <a:t>ILLINOIS  INSTITUTE</a:t>
                </a:r>
                <a:r>
                  <a:rPr lang="en-US" sz="2800" b="1" spc="390" baseline="3086" dirty="0">
                    <a:solidFill>
                      <a:schemeClr val="bg1"/>
                    </a:solidFill>
                  </a:rPr>
                  <a:t> </a:t>
                </a:r>
                <a:r>
                  <a:rPr lang="en-US" sz="2800" b="1" spc="-7" baseline="3086" dirty="0">
                    <a:solidFill>
                      <a:schemeClr val="bg1"/>
                    </a:solidFill>
                  </a:rPr>
                  <a:t>OF</a:t>
                </a:r>
                <a:r>
                  <a:rPr lang="en-US" sz="2800" b="1" spc="465" baseline="3086" dirty="0">
                    <a:solidFill>
                      <a:schemeClr val="bg1"/>
                    </a:solidFill>
                  </a:rPr>
                  <a:t> </a:t>
                </a:r>
                <a:r>
                  <a:rPr lang="en-US" sz="2800" b="1" spc="-7" baseline="3086" dirty="0">
                    <a:solidFill>
                      <a:schemeClr val="bg1"/>
                    </a:solidFill>
                  </a:rPr>
                  <a:t>TECHNOLOGY	</a:t>
                </a:r>
                <a:r>
                  <a:rPr lang="en-US" sz="2000" b="1" i="1" spc="-5" dirty="0">
                    <a:solidFill>
                      <a:schemeClr val="bg1"/>
                    </a:solidFill>
                    <a:latin typeface="Arial"/>
                    <a:cs typeface="Arial"/>
                  </a:rPr>
                  <a:t>School of Applied</a:t>
                </a:r>
                <a:r>
                  <a:rPr lang="en-US" sz="2000" b="1" i="1" spc="-105" dirty="0">
                    <a:solidFill>
                      <a:schemeClr val="bg1"/>
                    </a:solidFill>
                    <a:latin typeface="Arial"/>
                    <a:cs typeface="Arial"/>
                  </a:rPr>
                  <a:t> </a:t>
                </a:r>
                <a:r>
                  <a:rPr lang="en-US" sz="2000" b="1" i="1" spc="-25" dirty="0">
                    <a:solidFill>
                      <a:schemeClr val="bg1"/>
                    </a:solidFill>
                    <a:latin typeface="Arial"/>
                    <a:cs typeface="Arial"/>
                  </a:rPr>
                  <a:t>Technology</a:t>
                </a:r>
                <a:endParaRPr lang="en-US" sz="2000" b="1" dirty="0">
                  <a:solidFill>
                    <a:schemeClr val="bg1"/>
                  </a:solidFill>
                  <a:latin typeface="Arial"/>
                  <a:cs typeface="Arial"/>
                </a:endParaRPr>
              </a:p>
            </p:txBody>
          </p:sp>
        </p:grpSp>
        <p:sp>
          <p:nvSpPr>
            <p:cNvPr id="7" name="TextBox 6"/>
            <p:cNvSpPr txBox="1"/>
            <p:nvPr/>
          </p:nvSpPr>
          <p:spPr>
            <a:xfrm rot="16200000">
              <a:off x="-1358828" y="4209452"/>
              <a:ext cx="3531494" cy="887422"/>
            </a:xfrm>
            <a:prstGeom prst="rect">
              <a:avLst/>
            </a:prstGeom>
            <a:noFill/>
          </p:spPr>
          <p:txBody>
            <a:bodyPr wrap="square" rtlCol="0">
              <a:spAutoFit/>
            </a:bodyPr>
            <a:lstStyle/>
            <a:p>
              <a:pPr marL="12700">
                <a:lnSpc>
                  <a:spcPts val="6165"/>
                </a:lnSpc>
              </a:pPr>
              <a:r>
                <a:rPr lang="en-US" sz="5400" b="1" dirty="0">
                  <a:solidFill>
                    <a:srgbClr val="FF0000"/>
                  </a:solidFill>
                  <a:latin typeface="Arial"/>
                  <a:cs typeface="Arial"/>
                </a:rPr>
                <a:t>ITM - 527</a:t>
              </a:r>
            </a:p>
          </p:txBody>
        </p:sp>
      </p:grpSp>
      <p:sp>
        <p:nvSpPr>
          <p:cNvPr id="13" name="TextBox 1"/>
          <p:cNvSpPr txBox="1"/>
          <p:nvPr/>
        </p:nvSpPr>
        <p:spPr>
          <a:xfrm>
            <a:off x="6048245" y="1856850"/>
            <a:ext cx="5566162" cy="1841898"/>
          </a:xfrm>
          <a:prstGeom prst="rect">
            <a:avLst/>
          </a:prstGeom>
          <a:solidFill>
            <a:schemeClr val="accent1">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The Trend Analysis shows the</a:t>
            </a:r>
            <a:r>
              <a:rPr lang="en-US" sz="1200" baseline="0" dirty="0">
                <a:latin typeface="Times New Roman" panose="02020603050405020304" pitchFamily="18" charset="0"/>
                <a:cs typeface="Times New Roman" panose="02020603050405020304" pitchFamily="18" charset="0"/>
              </a:rPr>
              <a:t> variation of the stocks with </a:t>
            </a:r>
            <a:r>
              <a:rPr lang="en-US" sz="1200" dirty="0">
                <a:latin typeface="Times New Roman" panose="02020603050405020304" pitchFamily="18" charset="0"/>
                <a:cs typeface="Times New Roman" panose="02020603050405020304" pitchFamily="18" charset="0"/>
              </a:rPr>
              <a:t>start date, filing date and the End </a:t>
            </a:r>
            <a:r>
              <a:rPr lang="en-US" sz="1200" baseline="0" dirty="0">
                <a:latin typeface="Times New Roman" panose="02020603050405020304" pitchFamily="18" charset="0"/>
                <a:cs typeface="Times New Roman" panose="02020603050405020304" pitchFamily="18" charset="0"/>
              </a:rPr>
              <a:t> dates for the year 2015. </a:t>
            </a:r>
          </a:p>
          <a:p>
            <a:endParaRPr lang="en-US" sz="1200" baseline="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As we</a:t>
            </a:r>
            <a:r>
              <a:rPr lang="en-US" sz="1200" baseline="0" dirty="0">
                <a:latin typeface="Times New Roman" panose="02020603050405020304" pitchFamily="18" charset="0"/>
                <a:cs typeface="Times New Roman" panose="02020603050405020304" pitchFamily="18" charset="0"/>
              </a:rPr>
              <a:t> plot the stock value corresponding to the </a:t>
            </a:r>
          </a:p>
          <a:p>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Start date</a:t>
            </a:r>
            <a:r>
              <a:rPr lang="en-US" sz="1200" baseline="0" dirty="0">
                <a:latin typeface="Times New Roman" panose="02020603050405020304" pitchFamily="18" charset="0"/>
                <a:cs typeface="Times New Roman" panose="02020603050405020304" pitchFamily="18" charset="0"/>
              </a:rPr>
              <a:t>( one day previous to the filing date)</a:t>
            </a:r>
          </a:p>
          <a:p>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Filing Date</a:t>
            </a:r>
          </a:p>
          <a:p>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And the end Date </a:t>
            </a:r>
            <a:r>
              <a:rPr lang="en-US" sz="1200" baseline="0" dirty="0">
                <a:latin typeface="Times New Roman" panose="02020603050405020304" pitchFamily="18" charset="0"/>
                <a:cs typeface="Times New Roman" panose="02020603050405020304" pitchFamily="18" charset="0"/>
              </a:rPr>
              <a:t>( one day prior to the filing date),</a:t>
            </a:r>
            <a:r>
              <a:rPr lang="en-US" sz="1200" dirty="0">
                <a:latin typeface="Times New Roman" panose="02020603050405020304" pitchFamily="18" charset="0"/>
                <a:cs typeface="Times New Roman" panose="02020603050405020304" pitchFamily="18" charset="0"/>
              </a:rPr>
              <a:t> </a:t>
            </a:r>
            <a:r>
              <a:rPr lang="en-US" sz="1200" baseline="0" dirty="0">
                <a:latin typeface="Times New Roman" panose="02020603050405020304" pitchFamily="18" charset="0"/>
                <a:cs typeface="Times New Roman" panose="02020603050405020304" pitchFamily="18" charset="0"/>
              </a:rPr>
              <a:t>we can see an corresponding  increase in the stock value. This also shows that the market fluctuations to quantify the financial impact of an SEC filing in the year 2015</a:t>
            </a:r>
          </a:p>
          <a:p>
            <a:endParaRPr lang="en-US" sz="1100" dirty="0"/>
          </a:p>
        </p:txBody>
      </p:sp>
      <p:sp>
        <p:nvSpPr>
          <p:cNvPr id="16" name="TextBox 15"/>
          <p:cNvSpPr txBox="1"/>
          <p:nvPr/>
        </p:nvSpPr>
        <p:spPr>
          <a:xfrm>
            <a:off x="6058495" y="3858237"/>
            <a:ext cx="5689600" cy="24468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b="1" u="sng" dirty="0">
                <a:solidFill>
                  <a:schemeClr val="dk1"/>
                </a:solidFill>
              </a:rPr>
              <a:t>Building Shareholder Value</a:t>
            </a:r>
          </a:p>
          <a:p>
            <a:endParaRPr lang="en-US" sz="1100" dirty="0">
              <a:solidFill>
                <a:schemeClr val="dk1"/>
              </a:solidFill>
            </a:endParaRPr>
          </a:p>
          <a:p>
            <a:pPr marL="171450" indent="-171450" algn="just">
              <a:buFont typeface="Arial" panose="020B0604020202020204" pitchFamily="34" charset="0"/>
              <a:buChar char="•"/>
            </a:pPr>
            <a:r>
              <a:rPr lang="en-US" sz="1200" dirty="0">
                <a:solidFill>
                  <a:schemeClr val="dk1"/>
                </a:solidFill>
                <a:latin typeface="Times New Roman" panose="02020603050405020304" pitchFamily="18" charset="0"/>
                <a:cs typeface="Times New Roman" panose="02020603050405020304" pitchFamily="18" charset="0"/>
              </a:rPr>
              <a:t>Besides re-investing in the business, during 2014 </a:t>
            </a:r>
            <a:r>
              <a:rPr lang="en-US" sz="1200" dirty="0">
                <a:latin typeface="Times New Roman" panose="02020603050405020304" pitchFamily="18" charset="0"/>
                <a:cs typeface="Times New Roman" panose="02020603050405020304" pitchFamily="18" charset="0"/>
              </a:rPr>
              <a:t>they</a:t>
            </a:r>
            <a:r>
              <a:rPr lang="en-US" sz="1200" dirty="0">
                <a:solidFill>
                  <a:schemeClr val="dk1"/>
                </a:solidFill>
                <a:latin typeface="Times New Roman" panose="02020603050405020304" pitchFamily="18" charset="0"/>
                <a:cs typeface="Times New Roman" panose="02020603050405020304" pitchFamily="18" charset="0"/>
              </a:rPr>
              <a:t> returned approximately </a:t>
            </a:r>
            <a:r>
              <a:rPr lang="en-US" sz="1200" b="1" dirty="0">
                <a:solidFill>
                  <a:schemeClr val="dk1"/>
                </a:solidFill>
                <a:latin typeface="Times New Roman" panose="02020603050405020304" pitchFamily="18" charset="0"/>
                <a:cs typeface="Times New Roman" panose="02020603050405020304" pitchFamily="18" charset="0"/>
              </a:rPr>
              <a:t>$4.2 </a:t>
            </a:r>
            <a:r>
              <a:rPr lang="en-US" sz="1200" dirty="0">
                <a:solidFill>
                  <a:schemeClr val="dk1"/>
                </a:solidFill>
                <a:latin typeface="Times New Roman" panose="02020603050405020304" pitchFamily="18" charset="0"/>
                <a:cs typeface="Times New Roman" panose="02020603050405020304" pitchFamily="18" charset="0"/>
              </a:rPr>
              <a:t>billion to their shareholders through stock repurchases. </a:t>
            </a:r>
          </a:p>
          <a:p>
            <a:pPr algn="just"/>
            <a:endParaRPr lang="en-US" sz="1200" dirty="0">
              <a:solidFill>
                <a:schemeClr val="dk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Yahoo’ </a:t>
            </a:r>
            <a:r>
              <a:rPr lang="en-US" sz="1200" dirty="0">
                <a:solidFill>
                  <a:schemeClr val="dk1"/>
                </a:solidFill>
                <a:latin typeface="Times New Roman" panose="02020603050405020304" pitchFamily="18" charset="0"/>
                <a:cs typeface="Times New Roman" panose="02020603050405020304" pitchFamily="18" charset="0"/>
              </a:rPr>
              <a:t>stock price has increased </a:t>
            </a:r>
            <a:r>
              <a:rPr lang="en-US" sz="1200" b="1" dirty="0">
                <a:solidFill>
                  <a:schemeClr val="dk1"/>
                </a:solidFill>
                <a:latin typeface="Times New Roman" panose="02020603050405020304" pitchFamily="18" charset="0"/>
                <a:cs typeface="Times New Roman" panose="02020603050405020304" pitchFamily="18" charset="0"/>
              </a:rPr>
              <a:t>182</a:t>
            </a:r>
            <a:r>
              <a:rPr lang="en-US" sz="1200" dirty="0">
                <a:solidFill>
                  <a:schemeClr val="dk1"/>
                </a:solidFill>
                <a:latin typeface="Times New Roman" panose="02020603050405020304" pitchFamily="18" charset="0"/>
                <a:cs typeface="Times New Roman" panose="02020603050405020304" pitchFamily="18" charset="0"/>
              </a:rPr>
              <a:t> percent since </a:t>
            </a:r>
            <a:r>
              <a:rPr lang="en-US" sz="1200" b="1" dirty="0">
                <a:solidFill>
                  <a:schemeClr val="dk1"/>
                </a:solidFill>
                <a:latin typeface="Times New Roman" panose="02020603050405020304" pitchFamily="18" charset="0"/>
                <a:cs typeface="Times New Roman" panose="02020603050405020304" pitchFamily="18" charset="0"/>
              </a:rPr>
              <a:t>Ms. Mayer </a:t>
            </a:r>
            <a:r>
              <a:rPr lang="en-US" sz="1200" dirty="0">
                <a:solidFill>
                  <a:schemeClr val="dk1"/>
                </a:solidFill>
                <a:latin typeface="Times New Roman" panose="02020603050405020304" pitchFamily="18" charset="0"/>
                <a:cs typeface="Times New Roman" panose="02020603050405020304" pitchFamily="18" charset="0"/>
              </a:rPr>
              <a:t>was hired on July 16, 2012, from a closing price of </a:t>
            </a:r>
            <a:r>
              <a:rPr lang="en-US" sz="1200" b="1" dirty="0">
                <a:solidFill>
                  <a:schemeClr val="dk1"/>
                </a:solidFill>
                <a:latin typeface="Times New Roman" panose="02020603050405020304" pitchFamily="18" charset="0"/>
                <a:cs typeface="Times New Roman" panose="02020603050405020304" pitchFamily="18" charset="0"/>
              </a:rPr>
              <a:t>$15.65 that day to $44.13 on April 1, 2015. </a:t>
            </a:r>
          </a:p>
          <a:p>
            <a:pPr algn="just"/>
            <a:endParaRPr lang="en-US" sz="1200" dirty="0">
              <a:solidFill>
                <a:schemeClr val="dk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dk1"/>
                </a:solidFill>
                <a:latin typeface="Times New Roman" panose="02020603050405020304" pitchFamily="18" charset="0"/>
                <a:cs typeface="Times New Roman" panose="02020603050405020304" pitchFamily="18" charset="0"/>
              </a:rPr>
              <a:t>With approximately </a:t>
            </a:r>
            <a:r>
              <a:rPr lang="en-US" sz="1200" b="1" dirty="0">
                <a:solidFill>
                  <a:schemeClr val="dk1"/>
                </a:solidFill>
                <a:latin typeface="Times New Roman" panose="02020603050405020304" pitchFamily="18" charset="0"/>
                <a:cs typeface="Times New Roman" panose="02020603050405020304" pitchFamily="18" charset="0"/>
              </a:rPr>
              <a:t>1.2</a:t>
            </a:r>
            <a:r>
              <a:rPr lang="en-US" sz="1200" dirty="0">
                <a:solidFill>
                  <a:schemeClr val="dk1"/>
                </a:solidFill>
                <a:latin typeface="Times New Roman" panose="02020603050405020304" pitchFamily="18" charset="0"/>
                <a:cs typeface="Times New Roman" panose="02020603050405020304" pitchFamily="18" charset="0"/>
              </a:rPr>
              <a:t> billion shares of Yahoo common stock outstanding on July 16, 2012 and approximately </a:t>
            </a:r>
            <a:r>
              <a:rPr lang="en-US" sz="1200" b="1" dirty="0">
                <a:solidFill>
                  <a:schemeClr val="dk1"/>
                </a:solidFill>
                <a:latin typeface="Times New Roman" panose="02020603050405020304" pitchFamily="18" charset="0"/>
                <a:cs typeface="Times New Roman" panose="02020603050405020304" pitchFamily="18" charset="0"/>
              </a:rPr>
              <a:t>937</a:t>
            </a:r>
            <a:r>
              <a:rPr lang="en-US" sz="1200" dirty="0">
                <a:solidFill>
                  <a:schemeClr val="dk1"/>
                </a:solidFill>
                <a:latin typeface="Times New Roman" panose="02020603050405020304" pitchFamily="18" charset="0"/>
                <a:cs typeface="Times New Roman" panose="02020603050405020304" pitchFamily="18" charset="0"/>
              </a:rPr>
              <a:t> million shares outstanding on </a:t>
            </a:r>
            <a:r>
              <a:rPr lang="en-US" sz="1200" b="1" dirty="0">
                <a:solidFill>
                  <a:schemeClr val="dk1"/>
                </a:solidFill>
                <a:latin typeface="Times New Roman" panose="02020603050405020304" pitchFamily="18" charset="0"/>
                <a:cs typeface="Times New Roman" panose="02020603050405020304" pitchFamily="18" charset="0"/>
              </a:rPr>
              <a:t>April 1, 2015</a:t>
            </a:r>
            <a:r>
              <a:rPr lang="en-US" sz="1200" dirty="0">
                <a:solidFill>
                  <a:schemeClr val="dk1"/>
                </a:solidFill>
                <a:latin typeface="Times New Roman" panose="02020603050405020304" pitchFamily="18" charset="0"/>
                <a:cs typeface="Times New Roman" panose="02020603050405020304" pitchFamily="18" charset="0"/>
              </a:rPr>
              <a:t>, these stock price increases resulted in the creation of over $</a:t>
            </a:r>
            <a:r>
              <a:rPr lang="en-US" sz="1200" b="1" dirty="0">
                <a:solidFill>
                  <a:schemeClr val="dk1"/>
                </a:solidFill>
                <a:latin typeface="Times New Roman" panose="02020603050405020304" pitchFamily="18" charset="0"/>
                <a:cs typeface="Times New Roman" panose="02020603050405020304" pitchFamily="18" charset="0"/>
              </a:rPr>
              <a:t>22.7</a:t>
            </a:r>
            <a:r>
              <a:rPr lang="en-US" sz="1200" dirty="0">
                <a:solidFill>
                  <a:schemeClr val="dk1"/>
                </a:solidFill>
                <a:latin typeface="Times New Roman" panose="02020603050405020304" pitchFamily="18" charset="0"/>
                <a:cs typeface="Times New Roman" panose="02020603050405020304" pitchFamily="18" charset="0"/>
              </a:rPr>
              <a:t> billion of shareholder value from </a:t>
            </a:r>
            <a:r>
              <a:rPr lang="en-US" sz="1200" b="1" dirty="0">
                <a:solidFill>
                  <a:schemeClr val="dk1"/>
                </a:solidFill>
                <a:latin typeface="Times New Roman" panose="02020603050405020304" pitchFamily="18" charset="0"/>
                <a:cs typeface="Times New Roman" panose="02020603050405020304" pitchFamily="18" charset="0"/>
              </a:rPr>
              <a:t>July 16, 2012 </a:t>
            </a:r>
            <a:r>
              <a:rPr lang="en-US" sz="1200" dirty="0">
                <a:solidFill>
                  <a:schemeClr val="dk1"/>
                </a:solidFill>
                <a:latin typeface="Times New Roman" panose="02020603050405020304" pitchFamily="18" charset="0"/>
                <a:cs typeface="Times New Roman" panose="02020603050405020304" pitchFamily="18" charset="0"/>
              </a:rPr>
              <a:t>through </a:t>
            </a:r>
            <a:r>
              <a:rPr lang="en-US" sz="1200" b="1" dirty="0">
                <a:solidFill>
                  <a:schemeClr val="dk1"/>
                </a:solidFill>
                <a:latin typeface="Times New Roman" panose="02020603050405020304" pitchFamily="18" charset="0"/>
                <a:cs typeface="Times New Roman" panose="02020603050405020304" pitchFamily="18" charset="0"/>
              </a:rPr>
              <a:t>April 1, 2015.</a:t>
            </a:r>
          </a:p>
          <a:p>
            <a:pPr algn="just"/>
            <a:endParaRPr lang="en-US" sz="1100" dirty="0">
              <a:solidFill>
                <a:schemeClr val="dk1"/>
              </a:solidFill>
            </a:endParaRPr>
          </a:p>
        </p:txBody>
      </p:sp>
      <p:pic>
        <p:nvPicPr>
          <p:cNvPr id="17" name="Picture 16"/>
          <p:cNvPicPr>
            <a:picLocks noChangeAspect="1"/>
          </p:cNvPicPr>
          <p:nvPr/>
        </p:nvPicPr>
        <p:blipFill>
          <a:blip r:embed="rId3"/>
          <a:stretch>
            <a:fillRect/>
          </a:stretch>
        </p:blipFill>
        <p:spPr>
          <a:xfrm>
            <a:off x="942846" y="1652874"/>
            <a:ext cx="4924553" cy="2282963"/>
          </a:xfrm>
          <a:prstGeom prst="rect">
            <a:avLst/>
          </a:prstGeom>
        </p:spPr>
      </p:pic>
      <p:sp>
        <p:nvSpPr>
          <p:cNvPr id="18" name="TextBox 17"/>
          <p:cNvSpPr txBox="1"/>
          <p:nvPr/>
        </p:nvSpPr>
        <p:spPr>
          <a:xfrm>
            <a:off x="3320123" y="820227"/>
            <a:ext cx="5476744" cy="369332"/>
          </a:xfrm>
          <a:prstGeom prst="rect">
            <a:avLst/>
          </a:prstGeom>
          <a:noFill/>
          <a:ln>
            <a:solidFill>
              <a:srgbClr val="FF0000"/>
            </a:solidFill>
          </a:ln>
        </p:spPr>
        <p:txBody>
          <a:bodyPr wrap="square" rtlCol="0">
            <a:spAutoFit/>
          </a:bodyPr>
          <a:lstStyle/>
          <a:p>
            <a:r>
              <a:rPr lang="en-US" dirty="0">
                <a:solidFill>
                  <a:srgbClr val="FF0000"/>
                </a:solidFill>
              </a:rPr>
              <a:t>Stock Trend analysis for the years 2012 – 2015 - YAHOO</a:t>
            </a:r>
          </a:p>
        </p:txBody>
      </p:sp>
      <p:sp>
        <p:nvSpPr>
          <p:cNvPr id="2" name="Slide Number Placeholder 1"/>
          <p:cNvSpPr>
            <a:spLocks noGrp="1"/>
          </p:cNvSpPr>
          <p:nvPr>
            <p:ph type="sldNum" sz="quarter" idx="12"/>
          </p:nvPr>
        </p:nvSpPr>
        <p:spPr/>
        <p:txBody>
          <a:bodyPr/>
          <a:lstStyle/>
          <a:p>
            <a:fld id="{167A3B25-41FB-4CD8-B6FE-C89400D42D92}" type="slidenum">
              <a:rPr lang="en-US" smtClean="0"/>
              <a:t>9</a:t>
            </a:fld>
            <a:endParaRPr lang="en-US"/>
          </a:p>
        </p:txBody>
      </p:sp>
    </p:spTree>
    <p:extLst>
      <p:ext uri="{BB962C8B-B14F-4D97-AF65-F5344CB8AC3E}">
        <p14:creationId xmlns:p14="http://schemas.microsoft.com/office/powerpoint/2010/main" val="2486826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10420</TotalTime>
  <Words>1956</Words>
  <Application>Microsoft Office PowerPoint</Application>
  <PresentationFormat>Widescreen</PresentationFormat>
  <Paragraphs>260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Analysis on DEF 14 A Filings of  YAHOO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EVENT INDICATOR 1 - Share</vt:lpstr>
      <vt:lpstr>KEY EVENT INDICATOR 1</vt:lpstr>
      <vt:lpstr>PowerPoint Presentation</vt:lpstr>
      <vt:lpstr>PowerPoint Presentation</vt:lpstr>
      <vt:lpstr>PowerPoint Presentation</vt:lpstr>
      <vt:lpstr>PowerPoint Presentation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Thesinghraja</dc:creator>
  <cp:lastModifiedBy>Preethi Thesinghraja</cp:lastModifiedBy>
  <cp:revision>87</cp:revision>
  <dcterms:created xsi:type="dcterms:W3CDTF">2016-04-15T04:01:07Z</dcterms:created>
  <dcterms:modified xsi:type="dcterms:W3CDTF">2016-04-26T13:21:43Z</dcterms:modified>
</cp:coreProperties>
</file>