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28"/>
  </p:notesMasterIdLst>
  <p:sldIdLst>
    <p:sldId id="257" r:id="rId3"/>
    <p:sldId id="259" r:id="rId4"/>
    <p:sldId id="260" r:id="rId5"/>
    <p:sldId id="261" r:id="rId6"/>
    <p:sldId id="263" r:id="rId7"/>
    <p:sldId id="265" r:id="rId8"/>
    <p:sldId id="276" r:id="rId9"/>
    <p:sldId id="282" r:id="rId10"/>
    <p:sldId id="270" r:id="rId11"/>
    <p:sldId id="267" r:id="rId12"/>
    <p:sldId id="269" r:id="rId13"/>
    <p:sldId id="271" r:id="rId14"/>
    <p:sldId id="268" r:id="rId15"/>
    <p:sldId id="272" r:id="rId16"/>
    <p:sldId id="274" r:id="rId17"/>
    <p:sldId id="279" r:id="rId18"/>
    <p:sldId id="277" r:id="rId19"/>
    <p:sldId id="278" r:id="rId20"/>
    <p:sldId id="280" r:id="rId21"/>
    <p:sldId id="281" r:id="rId22"/>
    <p:sldId id="283" r:id="rId23"/>
    <p:sldId id="284" r:id="rId24"/>
    <p:sldId id="28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arathinam sivakumar" initials="ss" lastIdx="1" clrIdx="0">
    <p:extLst>
      <p:ext uri="{19B8F6BF-5375-455C-9EA6-DF929625EA0E}">
        <p15:presenceInfo xmlns:p15="http://schemas.microsoft.com/office/powerpoint/2012/main" userId="sabarathinam siva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68431" autoAdjust="0"/>
  </p:normalViewPr>
  <p:slideViewPr>
    <p:cSldViewPr snapToGrid="0">
      <p:cViewPr varScale="1">
        <p:scale>
          <a:sx n="50" d="100"/>
          <a:sy n="50" d="100"/>
        </p:scale>
        <p:origin x="1542" y="48"/>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hutosh\Downloads\Navistar%20--Compens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hutosh\Downloads\Navistar%20--Compens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hutosh\Downloads\Navistar%20--Compens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BA\Downloads\HistoricalQuotes%20(1).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College\Sem2\Data%20analytics\Week%2014%20--%20Navistar\frequencies100.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CEO Salary</a:t>
            </a:r>
            <a:r>
              <a:rPr lang="en-US" baseline="0"/>
              <a:t> Trends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Sheet2!$C$14</c:f>
              <c:strCache>
                <c:ptCount val="1"/>
                <c:pt idx="0">
                  <c:v>Salary($)</c:v>
                </c:pt>
              </c:strCache>
            </c:strRef>
          </c:tx>
          <c:spPr>
            <a:solidFill>
              <a:srgbClr val="00B0F0"/>
            </a:solidFill>
            <a:ln>
              <a:noFill/>
            </a:ln>
            <a:effectLst/>
          </c:spPr>
          <c:invertIfNegative val="0"/>
          <c:dLbls>
            <c:dLbl>
              <c:idx val="6"/>
              <c:layout>
                <c:manualLayout>
                  <c:x val="-1.0638297872340425E-2"/>
                  <c:y val="-0.1451451451451452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97A2-4AE0-B092-F721AC96070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Sheet2!$B$15:$B$24</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Sheet2!$C$15:$C$24</c:f>
              <c:numCache>
                <c:formatCode>"$"#,##0.00</c:formatCode>
                <c:ptCount val="10"/>
                <c:pt idx="0">
                  <c:v>1104167</c:v>
                </c:pt>
                <c:pt idx="1">
                  <c:v>1125000</c:v>
                </c:pt>
                <c:pt idx="2">
                  <c:v>1170833</c:v>
                </c:pt>
                <c:pt idx="3">
                  <c:v>1180000</c:v>
                </c:pt>
                <c:pt idx="4">
                  <c:v>1180000</c:v>
                </c:pt>
                <c:pt idx="5">
                  <c:v>1238333</c:v>
                </c:pt>
                <c:pt idx="6">
                  <c:v>94203</c:v>
                </c:pt>
                <c:pt idx="7">
                  <c:v>843182</c:v>
                </c:pt>
                <c:pt idx="8">
                  <c:v>900000</c:v>
                </c:pt>
                <c:pt idx="9">
                  <c:v>900000</c:v>
                </c:pt>
              </c:numCache>
            </c:numRef>
          </c:val>
          <c:extLst>
            <c:ext xmlns:c16="http://schemas.microsoft.com/office/drawing/2014/chart" uri="{C3380CC4-5D6E-409C-BE32-E72D297353CC}">
              <c16:uniqueId val="{00000001-97A2-4AE0-B092-F721AC960700}"/>
            </c:ext>
          </c:extLst>
        </c:ser>
        <c:dLbls>
          <c:showLegendKey val="0"/>
          <c:showVal val="0"/>
          <c:showCatName val="0"/>
          <c:showSerName val="0"/>
          <c:showPercent val="0"/>
          <c:showBubbleSize val="0"/>
        </c:dLbls>
        <c:gapWidth val="219"/>
        <c:overlap val="-27"/>
        <c:axId val="328488128"/>
        <c:axId val="328489112"/>
      </c:barChart>
      <c:lineChart>
        <c:grouping val="standard"/>
        <c:varyColors val="0"/>
        <c:ser>
          <c:idx val="1"/>
          <c:order val="1"/>
          <c:tx>
            <c:strRef>
              <c:f>Sheet2!$D$14</c:f>
              <c:strCache>
                <c:ptCount val="1"/>
                <c:pt idx="0">
                  <c:v>%Change in Salary</c:v>
                </c:pt>
              </c:strCache>
            </c:strRef>
          </c:tx>
          <c:spPr>
            <a:ln w="28575" cap="rnd">
              <a:solidFill>
                <a:schemeClr val="accent2"/>
              </a:solidFill>
              <a:round/>
            </a:ln>
            <a:effectLst/>
          </c:spPr>
          <c:marker>
            <c:symbol val="none"/>
          </c:marker>
          <c:dLbls>
            <c:dLbl>
              <c:idx val="1"/>
              <c:spPr>
                <a:solidFill>
                  <a:srgbClr val="92D05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97A2-4AE0-B092-F721AC960700}"/>
                </c:ext>
              </c:extLst>
            </c:dLbl>
            <c:dLbl>
              <c:idx val="2"/>
              <c:spPr>
                <a:solidFill>
                  <a:srgbClr val="92D05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97A2-4AE0-B092-F721AC960700}"/>
                </c:ext>
              </c:extLst>
            </c:dLbl>
            <c:dLbl>
              <c:idx val="3"/>
              <c:spPr>
                <a:solidFill>
                  <a:srgbClr val="92D05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8-97A2-4AE0-B092-F721AC960700}"/>
                </c:ext>
              </c:extLst>
            </c:dLbl>
            <c:dLbl>
              <c:idx val="4"/>
              <c:layout>
                <c:manualLayout>
                  <c:x val="6.1881182088447994E-3"/>
                  <c:y val="-5.4067047068131681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97A2-4AE0-B092-F721AC960700}"/>
                </c:ext>
              </c:extLst>
            </c:dLbl>
            <c:dLbl>
              <c:idx val="5"/>
              <c:layout>
                <c:manualLayout>
                  <c:x val="2.4752472835379196E-3"/>
                  <c:y val="-4.990804344750617E-2"/>
                </c:manualLayout>
              </c:layout>
              <c:spPr>
                <a:solidFill>
                  <a:srgbClr val="92D05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97A2-4AE0-B092-F721AC960700}"/>
                </c:ext>
              </c:extLst>
            </c:dLbl>
            <c:dLbl>
              <c:idx val="6"/>
              <c:spPr>
                <a:solidFill>
                  <a:srgbClr val="FF000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97A2-4AE0-B092-F721AC960700}"/>
                </c:ext>
              </c:extLst>
            </c:dLbl>
            <c:dLbl>
              <c:idx val="7"/>
              <c:layout>
                <c:manualLayout>
                  <c:x val="-5.1418439716312186E-2"/>
                  <c:y val="-6.5065065065065042E-2"/>
                </c:manualLayout>
              </c:layout>
              <c:spPr>
                <a:solidFill>
                  <a:srgbClr val="92D05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97A2-4AE0-B092-F721AC960700}"/>
                </c:ext>
              </c:extLst>
            </c:dLbl>
            <c:dLbl>
              <c:idx val="8"/>
              <c:spPr>
                <a:solidFill>
                  <a:srgbClr val="92D05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A-97A2-4AE0-B092-F721AC960700}"/>
                </c:ext>
              </c:extLst>
            </c:dLbl>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Sheet2!$B$15:$B$24</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Sheet2!$D$15:$D$24</c:f>
              <c:numCache>
                <c:formatCode>0.00%</c:formatCode>
                <c:ptCount val="10"/>
                <c:pt idx="1">
                  <c:v>1.8867616945625072E-2</c:v>
                </c:pt>
                <c:pt idx="2">
                  <c:v>4.0740444444444447E-2</c:v>
                </c:pt>
                <c:pt idx="3">
                  <c:v>7.8294684212009743E-3</c:v>
                </c:pt>
                <c:pt idx="4">
                  <c:v>0</c:v>
                </c:pt>
                <c:pt idx="5">
                  <c:v>4.9434745762711861E-2</c:v>
                </c:pt>
                <c:pt idx="6">
                  <c:v>-0.92392757037081297</c:v>
                </c:pt>
                <c:pt idx="7">
                  <c:v>7.9506915915629017</c:v>
                </c:pt>
                <c:pt idx="8">
                  <c:v>6.7385214580007638E-2</c:v>
                </c:pt>
                <c:pt idx="9">
                  <c:v>0</c:v>
                </c:pt>
              </c:numCache>
            </c:numRef>
          </c:val>
          <c:smooth val="0"/>
          <c:extLst>
            <c:ext xmlns:c16="http://schemas.microsoft.com/office/drawing/2014/chart" uri="{C3380CC4-5D6E-409C-BE32-E72D297353CC}">
              <c16:uniqueId val="{00000003-97A2-4AE0-B092-F721AC960700}"/>
            </c:ext>
          </c:extLst>
        </c:ser>
        <c:dLbls>
          <c:showLegendKey val="0"/>
          <c:showVal val="0"/>
          <c:showCatName val="0"/>
          <c:showSerName val="0"/>
          <c:showPercent val="0"/>
          <c:showBubbleSize val="0"/>
        </c:dLbls>
        <c:marker val="1"/>
        <c:smooth val="0"/>
        <c:axId val="455247280"/>
        <c:axId val="455246952"/>
      </c:lineChart>
      <c:catAx>
        <c:axId val="328488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489112"/>
        <c:crosses val="autoZero"/>
        <c:auto val="1"/>
        <c:lblAlgn val="ctr"/>
        <c:lblOffset val="100"/>
        <c:noMultiLvlLbl val="0"/>
      </c:catAx>
      <c:valAx>
        <c:axId val="328489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Salary</a:t>
                </a:r>
                <a:r>
                  <a:rPr lang="en-US" baseline="0" dirty="0"/>
                  <a:t> in Dollars</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488128"/>
        <c:crosses val="autoZero"/>
        <c:crossBetween val="between"/>
      </c:valAx>
      <c:valAx>
        <c:axId val="455246952"/>
        <c:scaling>
          <c:orientation val="minMax"/>
        </c:scaling>
        <c:delete val="0"/>
        <c:axPos val="r"/>
        <c:title>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247280"/>
        <c:crosses val="max"/>
        <c:crossBetween val="between"/>
      </c:valAx>
      <c:catAx>
        <c:axId val="455247280"/>
        <c:scaling>
          <c:orientation val="minMax"/>
        </c:scaling>
        <c:delete val="1"/>
        <c:axPos val="b"/>
        <c:numFmt formatCode="General" sourceLinked="1"/>
        <c:majorTickMark val="none"/>
        <c:minorTickMark val="none"/>
        <c:tickLblPos val="nextTo"/>
        <c:crossAx val="45524695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Options Awards Trend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Sheet2!$C$38</c:f>
              <c:strCache>
                <c:ptCount val="1"/>
                <c:pt idx="0">
                  <c:v>Options Awards</c:v>
                </c:pt>
              </c:strCache>
            </c:strRef>
          </c:tx>
          <c:spPr>
            <a:ln w="28575" cap="rnd">
              <a:solidFill>
                <a:schemeClr val="accent1"/>
              </a:solidFill>
              <a:round/>
            </a:ln>
            <a:effectLst/>
          </c:spPr>
          <c:marker>
            <c:symbol val="none"/>
          </c:marker>
          <c:dLbls>
            <c:dLbl>
              <c:idx val="0"/>
              <c:layout>
                <c:manualLayout>
                  <c:x val="-5.1440329218106996E-3"/>
                  <c:y val="-7.309941520467845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A989-4F15-847A-254C3DC7D153}"/>
                </c:ext>
              </c:extLst>
            </c:dLbl>
            <c:dLbl>
              <c:idx val="1"/>
              <c:layout>
                <c:manualLayout>
                  <c:x val="-6.287078720009873E-17"/>
                  <c:y val="-5.36062378167641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A989-4F15-847A-254C3DC7D153}"/>
                </c:ext>
              </c:extLst>
            </c:dLbl>
            <c:dLbl>
              <c:idx val="4"/>
              <c:layout>
                <c:manualLayout>
                  <c:x val="-2.4752475247524753E-3"/>
                  <c:y val="-3.327202896500411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A989-4F15-847A-254C3DC7D153}"/>
                </c:ext>
              </c:extLst>
            </c:dLbl>
            <c:dLbl>
              <c:idx val="5"/>
              <c:layout>
                <c:manualLayout>
                  <c:x val="-6.1728395061728461E-2"/>
                  <c:y val="-0.1461988304093567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A989-4F15-847A-254C3DC7D153}"/>
                </c:ext>
              </c:extLst>
            </c:dLbl>
            <c:spPr>
              <a:solidFill>
                <a:srgbClr val="00B0F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Sheet2!$B$39:$B$48</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Sheet2!$C$39:$C$48</c:f>
              <c:numCache>
                <c:formatCode>"$"#,##0.00</c:formatCode>
                <c:ptCount val="10"/>
                <c:pt idx="0">
                  <c:v>0</c:v>
                </c:pt>
                <c:pt idx="1">
                  <c:v>0</c:v>
                </c:pt>
                <c:pt idx="2">
                  <c:v>0</c:v>
                </c:pt>
                <c:pt idx="3">
                  <c:v>948640</c:v>
                </c:pt>
                <c:pt idx="4">
                  <c:v>2670606</c:v>
                </c:pt>
                <c:pt idx="5">
                  <c:v>4996330</c:v>
                </c:pt>
                <c:pt idx="6">
                  <c:v>5335000</c:v>
                </c:pt>
                <c:pt idx="7">
                  <c:v>11878341</c:v>
                </c:pt>
                <c:pt idx="8">
                  <c:v>3607507</c:v>
                </c:pt>
                <c:pt idx="9">
                  <c:v>0</c:v>
                </c:pt>
              </c:numCache>
            </c:numRef>
          </c:val>
          <c:smooth val="0"/>
          <c:extLst>
            <c:ext xmlns:c16="http://schemas.microsoft.com/office/drawing/2014/chart" uri="{C3380CC4-5D6E-409C-BE32-E72D297353CC}">
              <c16:uniqueId val="{00000003-A989-4F15-847A-254C3DC7D153}"/>
            </c:ext>
          </c:extLst>
        </c:ser>
        <c:dLbls>
          <c:showLegendKey val="0"/>
          <c:showVal val="0"/>
          <c:showCatName val="0"/>
          <c:showSerName val="0"/>
          <c:showPercent val="0"/>
          <c:showBubbleSize val="0"/>
        </c:dLbls>
        <c:smooth val="0"/>
        <c:axId val="328456008"/>
        <c:axId val="328452728"/>
      </c:lineChart>
      <c:catAx>
        <c:axId val="3284560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452728"/>
        <c:crosses val="autoZero"/>
        <c:auto val="1"/>
        <c:lblAlgn val="ctr"/>
        <c:lblOffset val="100"/>
        <c:noMultiLvlLbl val="0"/>
      </c:catAx>
      <c:valAx>
        <c:axId val="328452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Options</a:t>
                </a:r>
                <a:r>
                  <a:rPr lang="en-US" baseline="0" dirty="0"/>
                  <a:t> Awards in Dollars</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456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Stock</a:t>
            </a:r>
            <a:r>
              <a:rPr lang="en-US" baseline="0" dirty="0"/>
              <a:t> </a:t>
            </a:r>
            <a:r>
              <a:rPr lang="en-US" dirty="0"/>
              <a:t>Awards Trend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Sheet2!$C$26</c:f>
              <c:strCache>
                <c:ptCount val="1"/>
                <c:pt idx="0">
                  <c:v>Options Awards</c:v>
                </c:pt>
              </c:strCache>
            </c:strRef>
          </c:tx>
          <c:spPr>
            <a:ln w="28575" cap="rnd">
              <a:solidFill>
                <a:schemeClr val="accent1"/>
              </a:solidFill>
              <a:round/>
            </a:ln>
            <a:effectLst/>
          </c:spPr>
          <c:marker>
            <c:symbol val="none"/>
          </c:marker>
          <c:dLbls>
            <c:dLbl>
              <c:idx val="0"/>
              <c:layout>
                <c:manualLayout>
                  <c:x val="-9.9009891341517008E-3"/>
                  <c:y val="-8.597887627639719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6516-44BD-B47D-9FA654B083BE}"/>
                </c:ext>
              </c:extLst>
            </c:dLbl>
            <c:dLbl>
              <c:idx val="2"/>
              <c:layout>
                <c:manualLayout>
                  <c:x val="7.4257418506137587E-3"/>
                  <c:y val="-4.298943813819859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6516-44BD-B47D-9FA654B083BE}"/>
                </c:ext>
              </c:extLst>
            </c:dLbl>
            <c:dLbl>
              <c:idx val="4"/>
              <c:layout>
                <c:manualLayout>
                  <c:x val="7.4257418506137587E-3"/>
                  <c:y val="-9.953713576606171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6516-44BD-B47D-9FA654B083BE}"/>
                </c:ext>
              </c:extLst>
            </c:dLbl>
            <c:dLbl>
              <c:idx val="8"/>
              <c:layout>
                <c:manualLayout>
                  <c:x val="2.4752472835377383E-3"/>
                  <c:y val="-6.448415720729777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6516-44BD-B47D-9FA654B083BE}"/>
                </c:ext>
              </c:extLst>
            </c:dLbl>
            <c:spPr>
              <a:solidFill>
                <a:srgbClr val="00B0F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Sheet2!$A$27:$B$36</c:f>
              <c:strCache>
                <c:ptCount val="10"/>
                <c:pt idx="0">
                  <c:v>2006</c:v>
                </c:pt>
                <c:pt idx="1">
                  <c:v>2007</c:v>
                </c:pt>
                <c:pt idx="2">
                  <c:v>2008</c:v>
                </c:pt>
                <c:pt idx="3">
                  <c:v>2009</c:v>
                </c:pt>
                <c:pt idx="4">
                  <c:v>2010</c:v>
                </c:pt>
                <c:pt idx="5">
                  <c:v>2011</c:v>
                </c:pt>
                <c:pt idx="6">
                  <c:v>2012</c:v>
                </c:pt>
                <c:pt idx="7">
                  <c:v>2013</c:v>
                </c:pt>
                <c:pt idx="8">
                  <c:v>2014</c:v>
                </c:pt>
                <c:pt idx="9">
                  <c:v>2015</c:v>
                </c:pt>
              </c:strCache>
              <c:extLst/>
            </c:strRef>
          </c:cat>
          <c:val>
            <c:numRef>
              <c:f>Sheet2!$C$27:$C$36</c:f>
              <c:numCache>
                <c:formatCode>"$"#,##0.00</c:formatCode>
                <c:ptCount val="10"/>
                <c:pt idx="0">
                  <c:v>0</c:v>
                </c:pt>
                <c:pt idx="1">
                  <c:v>0</c:v>
                </c:pt>
                <c:pt idx="2">
                  <c:v>2775216</c:v>
                </c:pt>
                <c:pt idx="3">
                  <c:v>409081</c:v>
                </c:pt>
                <c:pt idx="4">
                  <c:v>646567</c:v>
                </c:pt>
                <c:pt idx="5">
                  <c:v>4671420</c:v>
                </c:pt>
                <c:pt idx="6">
                  <c:v>0</c:v>
                </c:pt>
                <c:pt idx="7">
                  <c:v>1333352</c:v>
                </c:pt>
                <c:pt idx="8">
                  <c:v>0</c:v>
                </c:pt>
                <c:pt idx="9">
                  <c:v>0</c:v>
                </c:pt>
              </c:numCache>
            </c:numRef>
          </c:val>
          <c:smooth val="0"/>
          <c:extLst>
            <c:ext xmlns:c16="http://schemas.microsoft.com/office/drawing/2014/chart" uri="{C3380CC4-5D6E-409C-BE32-E72D297353CC}">
              <c16:uniqueId val="{00000003-6516-44BD-B47D-9FA654B083BE}"/>
            </c:ext>
          </c:extLst>
        </c:ser>
        <c:dLbls>
          <c:showLegendKey val="0"/>
          <c:showVal val="0"/>
          <c:showCatName val="0"/>
          <c:showSerName val="0"/>
          <c:showPercent val="0"/>
          <c:showBubbleSize val="0"/>
        </c:dLbls>
        <c:smooth val="0"/>
        <c:axId val="468010008"/>
        <c:axId val="468009024"/>
      </c:lineChart>
      <c:catAx>
        <c:axId val="4680100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009024"/>
        <c:crosses val="autoZero"/>
        <c:auto val="1"/>
        <c:lblAlgn val="ctr"/>
        <c:lblOffset val="100"/>
        <c:noMultiLvlLbl val="0"/>
      </c:catAx>
      <c:valAx>
        <c:axId val="468009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Stock</a:t>
                </a:r>
                <a:r>
                  <a:rPr lang="en-US" baseline="0" dirty="0"/>
                  <a:t> Awards in Dollars</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010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Stock</a:t>
            </a:r>
            <a:r>
              <a:rPr lang="en-US" baseline="0" dirty="0"/>
              <a:t> Price Trends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'HistoricalQuotes (1)'!$L$1</c:f>
              <c:strCache>
                <c:ptCount val="1"/>
                <c:pt idx="0">
                  <c:v>Before 15 days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'HistoricalQuotes (1)'!$K$2:$K$9</c:f>
              <c:numCache>
                <c:formatCode>General</c:formatCode>
                <c:ptCount val="8"/>
                <c:pt idx="0">
                  <c:v>2008</c:v>
                </c:pt>
                <c:pt idx="1">
                  <c:v>2009</c:v>
                </c:pt>
                <c:pt idx="2">
                  <c:v>2010</c:v>
                </c:pt>
                <c:pt idx="3">
                  <c:v>2011</c:v>
                </c:pt>
                <c:pt idx="4">
                  <c:v>2012</c:v>
                </c:pt>
                <c:pt idx="5">
                  <c:v>2013</c:v>
                </c:pt>
                <c:pt idx="6">
                  <c:v>2014</c:v>
                </c:pt>
                <c:pt idx="7">
                  <c:v>2015</c:v>
                </c:pt>
              </c:numCache>
            </c:numRef>
          </c:cat>
          <c:val>
            <c:numRef>
              <c:f>'HistoricalQuotes (1)'!$L$2:$L$9</c:f>
              <c:numCache>
                <c:formatCode>General</c:formatCode>
                <c:ptCount val="8"/>
                <c:pt idx="0">
                  <c:v>58.99</c:v>
                </c:pt>
                <c:pt idx="1">
                  <c:v>21.38</c:v>
                </c:pt>
                <c:pt idx="2">
                  <c:v>57.91</c:v>
                </c:pt>
                <c:pt idx="3">
                  <c:v>63.52</c:v>
                </c:pt>
                <c:pt idx="4">
                  <c:v>39.81</c:v>
                </c:pt>
                <c:pt idx="5">
                  <c:v>22.09</c:v>
                </c:pt>
                <c:pt idx="6">
                  <c:v>35.049999999999997</c:v>
                </c:pt>
                <c:pt idx="7">
                  <c:v>12.12</c:v>
                </c:pt>
              </c:numCache>
            </c:numRef>
          </c:val>
          <c:extLst>
            <c:ext xmlns:c16="http://schemas.microsoft.com/office/drawing/2014/chart" uri="{C3380CC4-5D6E-409C-BE32-E72D297353CC}">
              <c16:uniqueId val="{00000000-EB01-44E1-8635-A8E471379270}"/>
            </c:ext>
          </c:extLst>
        </c:ser>
        <c:ser>
          <c:idx val="1"/>
          <c:order val="1"/>
          <c:tx>
            <c:strRef>
              <c:f>'HistoricalQuotes (1)'!$M$1</c:f>
              <c:strCache>
                <c:ptCount val="1"/>
                <c:pt idx="0">
                  <c:v>After 15 days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'HistoricalQuotes (1)'!$K$2:$K$9</c:f>
              <c:numCache>
                <c:formatCode>General</c:formatCode>
                <c:ptCount val="8"/>
                <c:pt idx="0">
                  <c:v>2008</c:v>
                </c:pt>
                <c:pt idx="1">
                  <c:v>2009</c:v>
                </c:pt>
                <c:pt idx="2">
                  <c:v>2010</c:v>
                </c:pt>
                <c:pt idx="3">
                  <c:v>2011</c:v>
                </c:pt>
                <c:pt idx="4">
                  <c:v>2012</c:v>
                </c:pt>
                <c:pt idx="5">
                  <c:v>2013</c:v>
                </c:pt>
                <c:pt idx="6">
                  <c:v>2014</c:v>
                </c:pt>
                <c:pt idx="7">
                  <c:v>2015</c:v>
                </c:pt>
              </c:numCache>
            </c:numRef>
          </c:cat>
          <c:val>
            <c:numRef>
              <c:f>'HistoricalQuotes (1)'!$M$2:$M$9</c:f>
              <c:numCache>
                <c:formatCode>General</c:formatCode>
                <c:ptCount val="8"/>
                <c:pt idx="0">
                  <c:v>58</c:v>
                </c:pt>
                <c:pt idx="1">
                  <c:v>30.37</c:v>
                </c:pt>
                <c:pt idx="2">
                  <c:v>38.14</c:v>
                </c:pt>
                <c:pt idx="3">
                  <c:v>57.91</c:v>
                </c:pt>
                <c:pt idx="4">
                  <c:v>47.2</c:v>
                </c:pt>
                <c:pt idx="5">
                  <c:v>25.64</c:v>
                </c:pt>
                <c:pt idx="6">
                  <c:v>31.73</c:v>
                </c:pt>
                <c:pt idx="7">
                  <c:v>9.6300000000000008</c:v>
                </c:pt>
              </c:numCache>
            </c:numRef>
          </c:val>
          <c:extLst>
            <c:ext xmlns:c16="http://schemas.microsoft.com/office/drawing/2014/chart" uri="{C3380CC4-5D6E-409C-BE32-E72D297353CC}">
              <c16:uniqueId val="{00000001-EB01-44E1-8635-A8E471379270}"/>
            </c:ext>
          </c:extLst>
        </c:ser>
        <c:dLbls>
          <c:showLegendKey val="0"/>
          <c:showVal val="0"/>
          <c:showCatName val="0"/>
          <c:showSerName val="0"/>
          <c:showPercent val="0"/>
          <c:showBubbleSize val="0"/>
        </c:dLbls>
        <c:gapWidth val="219"/>
        <c:overlap val="-27"/>
        <c:axId val="1298201744"/>
        <c:axId val="1298199248"/>
      </c:barChart>
      <c:lineChart>
        <c:grouping val="standard"/>
        <c:varyColors val="0"/>
        <c:ser>
          <c:idx val="2"/>
          <c:order val="2"/>
          <c:tx>
            <c:strRef>
              <c:f>'HistoricalQuotes (1)'!$O$1</c:f>
              <c:strCache>
                <c:ptCount val="1"/>
                <c:pt idx="0">
                  <c:v>Percent Change</c:v>
                </c:pt>
              </c:strCache>
            </c:strRef>
          </c:tx>
          <c:spPr>
            <a:ln w="28575" cap="rnd">
              <a:solidFill>
                <a:srgbClr val="0070C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'HistoricalQuotes (1)'!$K$2:$K$9</c:f>
              <c:numCache>
                <c:formatCode>General</c:formatCode>
                <c:ptCount val="8"/>
                <c:pt idx="0">
                  <c:v>2008</c:v>
                </c:pt>
                <c:pt idx="1">
                  <c:v>2009</c:v>
                </c:pt>
                <c:pt idx="2">
                  <c:v>2010</c:v>
                </c:pt>
                <c:pt idx="3">
                  <c:v>2011</c:v>
                </c:pt>
                <c:pt idx="4">
                  <c:v>2012</c:v>
                </c:pt>
                <c:pt idx="5">
                  <c:v>2013</c:v>
                </c:pt>
                <c:pt idx="6">
                  <c:v>2014</c:v>
                </c:pt>
                <c:pt idx="7">
                  <c:v>2015</c:v>
                </c:pt>
              </c:numCache>
            </c:numRef>
          </c:cat>
          <c:val>
            <c:numRef>
              <c:f>'HistoricalQuotes (1)'!$O$2:$O$9</c:f>
              <c:numCache>
                <c:formatCode>0.00%</c:formatCode>
                <c:ptCount val="8"/>
                <c:pt idx="0">
                  <c:v>-7.1199999999999999E-2</c:v>
                </c:pt>
                <c:pt idx="1">
                  <c:v>0.249</c:v>
                </c:pt>
                <c:pt idx="2">
                  <c:v>-0.44159999999999999</c:v>
                </c:pt>
                <c:pt idx="3">
                  <c:v>-6.7000000000000002E-3</c:v>
                </c:pt>
                <c:pt idx="4">
                  <c:v>-4.0000000000000001E-3</c:v>
                </c:pt>
                <c:pt idx="5">
                  <c:v>5.8799999999999998E-2</c:v>
                </c:pt>
                <c:pt idx="6">
                  <c:v>-2.8500000000000001E-2</c:v>
                </c:pt>
                <c:pt idx="7">
                  <c:v>-0.39629999999999999</c:v>
                </c:pt>
              </c:numCache>
            </c:numRef>
          </c:val>
          <c:smooth val="0"/>
          <c:extLst>
            <c:ext xmlns:c16="http://schemas.microsoft.com/office/drawing/2014/chart" uri="{C3380CC4-5D6E-409C-BE32-E72D297353CC}">
              <c16:uniqueId val="{00000002-EB01-44E1-8635-A8E471379270}"/>
            </c:ext>
          </c:extLst>
        </c:ser>
        <c:dLbls>
          <c:showLegendKey val="0"/>
          <c:showVal val="0"/>
          <c:showCatName val="0"/>
          <c:showSerName val="0"/>
          <c:showPercent val="0"/>
          <c:showBubbleSize val="0"/>
        </c:dLbls>
        <c:marker val="1"/>
        <c:smooth val="0"/>
        <c:axId val="1298200080"/>
        <c:axId val="1298194672"/>
      </c:lineChart>
      <c:catAx>
        <c:axId val="12982017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199248"/>
        <c:crosses val="autoZero"/>
        <c:auto val="1"/>
        <c:lblAlgn val="ctr"/>
        <c:lblOffset val="100"/>
        <c:noMultiLvlLbl val="0"/>
      </c:catAx>
      <c:valAx>
        <c:axId val="129819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Stock</a:t>
                </a:r>
                <a:r>
                  <a:rPr lang="en-US" baseline="0" dirty="0"/>
                  <a:t> Price</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201744"/>
        <c:crosses val="autoZero"/>
        <c:crossBetween val="between"/>
      </c:valAx>
      <c:valAx>
        <c:axId val="129819467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%Change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200080"/>
        <c:crosses val="max"/>
        <c:crossBetween val="between"/>
      </c:valAx>
      <c:catAx>
        <c:axId val="1298200080"/>
        <c:scaling>
          <c:orientation val="minMax"/>
        </c:scaling>
        <c:delete val="1"/>
        <c:axPos val="b"/>
        <c:numFmt formatCode="General" sourceLinked="1"/>
        <c:majorTickMark val="none"/>
        <c:minorTickMark val="none"/>
        <c:tickLblPos val="nextTo"/>
        <c:crossAx val="129819467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Frequency of Repeated</a:t>
            </a:r>
            <a:r>
              <a:rPr lang="en-US" baseline="0" dirty="0"/>
              <a:t> Words(2006-2015)</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frequencies100!$I$3</c:f>
              <c:strCache>
                <c:ptCount val="1"/>
                <c:pt idx="0">
                  <c:v>Frequency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frequencies100!$H$4:$H$8</c:f>
              <c:strCache>
                <c:ptCount val="5"/>
                <c:pt idx="0">
                  <c:v>vote</c:v>
                </c:pt>
                <c:pt idx="1">
                  <c:v>proxi</c:v>
                </c:pt>
                <c:pt idx="2">
                  <c:v>stockhold</c:v>
                </c:pt>
                <c:pt idx="3">
                  <c:v>share</c:v>
                </c:pt>
                <c:pt idx="4">
                  <c:v>annual</c:v>
                </c:pt>
              </c:strCache>
            </c:strRef>
          </c:cat>
          <c:val>
            <c:numRef>
              <c:f>frequencies100!$I$4:$I$8</c:f>
              <c:numCache>
                <c:formatCode>General</c:formatCode>
                <c:ptCount val="5"/>
                <c:pt idx="0">
                  <c:v>1328</c:v>
                </c:pt>
                <c:pt idx="1">
                  <c:v>788</c:v>
                </c:pt>
                <c:pt idx="2">
                  <c:v>742</c:v>
                </c:pt>
                <c:pt idx="3">
                  <c:v>658</c:v>
                </c:pt>
                <c:pt idx="4">
                  <c:v>586</c:v>
                </c:pt>
              </c:numCache>
            </c:numRef>
          </c:val>
          <c:extLst>
            <c:ext xmlns:c16="http://schemas.microsoft.com/office/drawing/2014/chart" uri="{C3380CC4-5D6E-409C-BE32-E72D297353CC}">
              <c16:uniqueId val="{00000000-9E02-45E7-BC53-25FD885CD31E}"/>
            </c:ext>
          </c:extLst>
        </c:ser>
        <c:dLbls>
          <c:showLegendKey val="0"/>
          <c:showVal val="0"/>
          <c:showCatName val="0"/>
          <c:showSerName val="0"/>
          <c:showPercent val="0"/>
          <c:showBubbleSize val="0"/>
        </c:dLbls>
        <c:gapWidth val="219"/>
        <c:overlap val="-27"/>
        <c:axId val="389723376"/>
        <c:axId val="389723704"/>
      </c:barChart>
      <c:catAx>
        <c:axId val="38972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89723704"/>
        <c:crosses val="autoZero"/>
        <c:auto val="1"/>
        <c:lblAlgn val="ctr"/>
        <c:lblOffset val="100"/>
        <c:noMultiLvlLbl val="0"/>
      </c:catAx>
      <c:valAx>
        <c:axId val="389723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723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05F0C8-AA31-4D6E-BE7D-C41C081569ED}" type="doc">
      <dgm:prSet loTypeId="urn:microsoft.com/office/officeart/2005/8/layout/bProcess4" loCatId="process" qsTypeId="urn:microsoft.com/office/officeart/2005/8/quickstyle/simple5" qsCatId="simple" csTypeId="urn:microsoft.com/office/officeart/2005/8/colors/accent1_2" csCatId="accent1" phldr="1"/>
      <dgm:spPr/>
      <dgm:t>
        <a:bodyPr/>
        <a:lstStyle/>
        <a:p>
          <a:endParaRPr lang="en-US"/>
        </a:p>
      </dgm:t>
    </dgm:pt>
    <dgm:pt modelId="{37D6216C-8A75-4F6D-BD7D-13F641204E6C}">
      <dgm:prSet phldrT="[Text]"/>
      <dgm:spPr/>
      <dgm:t>
        <a:bodyPr/>
        <a:lstStyle/>
        <a:p>
          <a:r>
            <a:rPr lang="en-US" dirty="0"/>
            <a:t>Load the file into R from URL (HTML file) or Local file (Text file)</a:t>
          </a:r>
        </a:p>
      </dgm:t>
    </dgm:pt>
    <dgm:pt modelId="{368DA549-C878-47D3-8FF5-3A60E99F58B3}" type="parTrans" cxnId="{CE44AB93-56FF-4DD9-83FD-4D9C47CB2584}">
      <dgm:prSet/>
      <dgm:spPr/>
      <dgm:t>
        <a:bodyPr/>
        <a:lstStyle/>
        <a:p>
          <a:endParaRPr lang="en-US"/>
        </a:p>
      </dgm:t>
    </dgm:pt>
    <dgm:pt modelId="{DA2265E7-2641-48B9-96D8-7B5A304BF515}" type="sibTrans" cxnId="{CE44AB93-56FF-4DD9-83FD-4D9C47CB2584}">
      <dgm:prSet/>
      <dgm:spPr/>
      <dgm:t>
        <a:bodyPr/>
        <a:lstStyle/>
        <a:p>
          <a:endParaRPr lang="en-US"/>
        </a:p>
      </dgm:t>
    </dgm:pt>
    <dgm:pt modelId="{89E21A9A-064B-482E-A61E-DAB24C5FC403}">
      <dgm:prSet phldrT="[Text]"/>
      <dgm:spPr/>
      <dgm:t>
        <a:bodyPr/>
        <a:lstStyle/>
        <a:p>
          <a:r>
            <a:rPr lang="en-US" dirty="0"/>
            <a:t>Search relative section (compensation table or Q &amp; A section)</a:t>
          </a:r>
        </a:p>
      </dgm:t>
    </dgm:pt>
    <dgm:pt modelId="{937254B5-3267-47C7-AEBF-F4FD7AC386A5}" type="parTrans" cxnId="{03A6A32D-FF52-4DE4-9054-7AC1A70C3D0C}">
      <dgm:prSet/>
      <dgm:spPr/>
      <dgm:t>
        <a:bodyPr/>
        <a:lstStyle/>
        <a:p>
          <a:endParaRPr lang="en-US"/>
        </a:p>
      </dgm:t>
    </dgm:pt>
    <dgm:pt modelId="{1A3F4986-28F4-4279-B560-47635DBE5C45}" type="sibTrans" cxnId="{03A6A32D-FF52-4DE4-9054-7AC1A70C3D0C}">
      <dgm:prSet/>
      <dgm:spPr/>
      <dgm:t>
        <a:bodyPr/>
        <a:lstStyle/>
        <a:p>
          <a:endParaRPr lang="en-US"/>
        </a:p>
      </dgm:t>
    </dgm:pt>
    <dgm:pt modelId="{D7F82C0F-207B-4F04-AF74-7EEA284E1F94}">
      <dgm:prSet phldrT="[Text]"/>
      <dgm:spPr/>
      <dgm:t>
        <a:bodyPr/>
        <a:lstStyle/>
        <a:p>
          <a:r>
            <a:rPr lang="en-US" dirty="0"/>
            <a:t>Subset the relative part</a:t>
          </a:r>
        </a:p>
      </dgm:t>
    </dgm:pt>
    <dgm:pt modelId="{761B9781-13E5-4E9E-A8CB-2FD75E7458D2}" type="parTrans" cxnId="{A98A56C8-1FBC-4B95-8C06-788B66428B80}">
      <dgm:prSet/>
      <dgm:spPr/>
      <dgm:t>
        <a:bodyPr/>
        <a:lstStyle/>
        <a:p>
          <a:endParaRPr lang="en-US"/>
        </a:p>
      </dgm:t>
    </dgm:pt>
    <dgm:pt modelId="{C770E680-7F93-44E4-AAEA-3297A4758896}" type="sibTrans" cxnId="{A98A56C8-1FBC-4B95-8C06-788B66428B80}">
      <dgm:prSet/>
      <dgm:spPr/>
      <dgm:t>
        <a:bodyPr/>
        <a:lstStyle/>
        <a:p>
          <a:endParaRPr lang="en-US"/>
        </a:p>
      </dgm:t>
    </dgm:pt>
    <dgm:pt modelId="{CEB1ADB3-F0DA-438D-AC95-6BFE85F1687F}">
      <dgm:prSet phldrT="[Text]"/>
      <dgm:spPr/>
      <dgm:t>
        <a:bodyPr/>
        <a:lstStyle/>
        <a:p>
          <a:r>
            <a:rPr lang="en-US" dirty="0"/>
            <a:t>Rename attributes in the subset</a:t>
          </a:r>
        </a:p>
      </dgm:t>
    </dgm:pt>
    <dgm:pt modelId="{467CAB24-E291-47B4-A766-FC5CC2DA9405}" type="parTrans" cxnId="{60359936-926A-468D-A032-B83152785350}">
      <dgm:prSet/>
      <dgm:spPr/>
      <dgm:t>
        <a:bodyPr/>
        <a:lstStyle/>
        <a:p>
          <a:endParaRPr lang="en-US"/>
        </a:p>
      </dgm:t>
    </dgm:pt>
    <dgm:pt modelId="{2254D81E-671E-4145-AEDD-BA71732D11C1}" type="sibTrans" cxnId="{60359936-926A-468D-A032-B83152785350}">
      <dgm:prSet/>
      <dgm:spPr/>
      <dgm:t>
        <a:bodyPr/>
        <a:lstStyle/>
        <a:p>
          <a:endParaRPr lang="en-US"/>
        </a:p>
      </dgm:t>
    </dgm:pt>
    <dgm:pt modelId="{43234FDC-CF96-49EA-A02E-9D0BCC4BB400}">
      <dgm:prSet phldrT="[Text]"/>
      <dgm:spPr/>
      <dgm:t>
        <a:bodyPr/>
        <a:lstStyle/>
        <a:p>
          <a:r>
            <a:rPr lang="en-US" dirty="0"/>
            <a:t>Merge different years’ subsets into a big one</a:t>
          </a:r>
        </a:p>
      </dgm:t>
    </dgm:pt>
    <dgm:pt modelId="{237F9727-4C89-42B7-91FF-A7293DF8DD35}" type="parTrans" cxnId="{006BEF2D-8E33-4B73-9707-6D409D5E25B7}">
      <dgm:prSet/>
      <dgm:spPr/>
      <dgm:t>
        <a:bodyPr/>
        <a:lstStyle/>
        <a:p>
          <a:endParaRPr lang="en-US"/>
        </a:p>
      </dgm:t>
    </dgm:pt>
    <dgm:pt modelId="{BC85ED6C-4BAF-41BC-A10F-C360D2D1F90B}" type="sibTrans" cxnId="{006BEF2D-8E33-4B73-9707-6D409D5E25B7}">
      <dgm:prSet/>
      <dgm:spPr/>
      <dgm:t>
        <a:bodyPr/>
        <a:lstStyle/>
        <a:p>
          <a:endParaRPr lang="en-US"/>
        </a:p>
      </dgm:t>
    </dgm:pt>
    <dgm:pt modelId="{B6F3317A-E233-4FDE-BD64-D1664335F174}">
      <dgm:prSet phldrT="[Text]"/>
      <dgm:spPr/>
      <dgm:t>
        <a:bodyPr/>
        <a:lstStyle/>
        <a:p>
          <a:r>
            <a:rPr lang="en-US" dirty="0"/>
            <a:t>Write the subset into files</a:t>
          </a:r>
        </a:p>
      </dgm:t>
    </dgm:pt>
    <dgm:pt modelId="{EBAB69B2-4707-400B-B00E-AE8DD4A7E016}" type="parTrans" cxnId="{6D1B8405-2F7D-4A4E-B82E-8FC049668B37}">
      <dgm:prSet/>
      <dgm:spPr/>
      <dgm:t>
        <a:bodyPr/>
        <a:lstStyle/>
        <a:p>
          <a:endParaRPr lang="en-US"/>
        </a:p>
      </dgm:t>
    </dgm:pt>
    <dgm:pt modelId="{FD767F93-34EA-496D-A1ED-DB933A9456CD}" type="sibTrans" cxnId="{6D1B8405-2F7D-4A4E-B82E-8FC049668B37}">
      <dgm:prSet/>
      <dgm:spPr/>
      <dgm:t>
        <a:bodyPr/>
        <a:lstStyle/>
        <a:p>
          <a:endParaRPr lang="en-US"/>
        </a:p>
      </dgm:t>
    </dgm:pt>
    <dgm:pt modelId="{DE8C6ED6-A496-4ECE-8DA6-82EC9BC183FD}">
      <dgm:prSet phldrT="[Text]"/>
      <dgm:spPr/>
      <dgm:t>
        <a:bodyPr/>
        <a:lstStyle/>
        <a:p>
          <a:r>
            <a:rPr lang="en-US" dirty="0"/>
            <a:t>Clear the data in the files</a:t>
          </a:r>
        </a:p>
      </dgm:t>
    </dgm:pt>
    <dgm:pt modelId="{2FD71C10-FCA5-435C-8B28-9BEF083C57C8}" type="parTrans" cxnId="{573BA57A-3F9C-4085-861D-34FE5320C57D}">
      <dgm:prSet/>
      <dgm:spPr/>
      <dgm:t>
        <a:bodyPr/>
        <a:lstStyle/>
        <a:p>
          <a:endParaRPr lang="en-US"/>
        </a:p>
      </dgm:t>
    </dgm:pt>
    <dgm:pt modelId="{566DFAEF-F95B-4D2B-8292-22F600F5FAA9}" type="sibTrans" cxnId="{573BA57A-3F9C-4085-861D-34FE5320C57D}">
      <dgm:prSet/>
      <dgm:spPr/>
      <dgm:t>
        <a:bodyPr/>
        <a:lstStyle/>
        <a:p>
          <a:endParaRPr lang="en-US"/>
        </a:p>
      </dgm:t>
    </dgm:pt>
    <dgm:pt modelId="{1BFB9F3E-67D0-45FB-8738-9E5F0DDB9C10}" type="pres">
      <dgm:prSet presAssocID="{6905F0C8-AA31-4D6E-BE7D-C41C081569ED}" presName="Name0" presStyleCnt="0">
        <dgm:presLayoutVars>
          <dgm:dir/>
          <dgm:resizeHandles/>
        </dgm:presLayoutVars>
      </dgm:prSet>
      <dgm:spPr/>
      <dgm:t>
        <a:bodyPr/>
        <a:lstStyle/>
        <a:p>
          <a:endParaRPr lang="en-US"/>
        </a:p>
      </dgm:t>
    </dgm:pt>
    <dgm:pt modelId="{F20449DC-7DE8-4D52-82F3-761856705FA8}" type="pres">
      <dgm:prSet presAssocID="{37D6216C-8A75-4F6D-BD7D-13F641204E6C}" presName="compNode" presStyleCnt="0"/>
      <dgm:spPr/>
    </dgm:pt>
    <dgm:pt modelId="{84A30F07-4EA5-4CB3-8530-19C8F2156CDF}" type="pres">
      <dgm:prSet presAssocID="{37D6216C-8A75-4F6D-BD7D-13F641204E6C}" presName="dummyConnPt" presStyleCnt="0"/>
      <dgm:spPr/>
    </dgm:pt>
    <dgm:pt modelId="{630F11E7-20E1-4E08-94CB-C5910BB02224}" type="pres">
      <dgm:prSet presAssocID="{37D6216C-8A75-4F6D-BD7D-13F641204E6C}" presName="node" presStyleLbl="node1" presStyleIdx="0" presStyleCnt="7">
        <dgm:presLayoutVars>
          <dgm:bulletEnabled val="1"/>
        </dgm:presLayoutVars>
      </dgm:prSet>
      <dgm:spPr/>
      <dgm:t>
        <a:bodyPr/>
        <a:lstStyle/>
        <a:p>
          <a:endParaRPr lang="en-US"/>
        </a:p>
      </dgm:t>
    </dgm:pt>
    <dgm:pt modelId="{5DBB666A-758F-455B-99CD-C7283A684F15}" type="pres">
      <dgm:prSet presAssocID="{DA2265E7-2641-48B9-96D8-7B5A304BF515}" presName="sibTrans" presStyleLbl="bgSibTrans2D1" presStyleIdx="0" presStyleCnt="6"/>
      <dgm:spPr/>
      <dgm:t>
        <a:bodyPr/>
        <a:lstStyle/>
        <a:p>
          <a:endParaRPr lang="en-US"/>
        </a:p>
      </dgm:t>
    </dgm:pt>
    <dgm:pt modelId="{620100B0-1752-457F-B594-C05B99FD8C88}" type="pres">
      <dgm:prSet presAssocID="{89E21A9A-064B-482E-A61E-DAB24C5FC403}" presName="compNode" presStyleCnt="0"/>
      <dgm:spPr/>
    </dgm:pt>
    <dgm:pt modelId="{63FB406E-31C2-4BA9-A672-C8F8E392A347}" type="pres">
      <dgm:prSet presAssocID="{89E21A9A-064B-482E-A61E-DAB24C5FC403}" presName="dummyConnPt" presStyleCnt="0"/>
      <dgm:spPr/>
    </dgm:pt>
    <dgm:pt modelId="{6C8B4C5D-878F-4D66-BF4A-4EEB341D8809}" type="pres">
      <dgm:prSet presAssocID="{89E21A9A-064B-482E-A61E-DAB24C5FC403}" presName="node" presStyleLbl="node1" presStyleIdx="1" presStyleCnt="7">
        <dgm:presLayoutVars>
          <dgm:bulletEnabled val="1"/>
        </dgm:presLayoutVars>
      </dgm:prSet>
      <dgm:spPr/>
      <dgm:t>
        <a:bodyPr/>
        <a:lstStyle/>
        <a:p>
          <a:endParaRPr lang="en-US"/>
        </a:p>
      </dgm:t>
    </dgm:pt>
    <dgm:pt modelId="{D193485B-0D58-4606-967E-2B233AC05D4C}" type="pres">
      <dgm:prSet presAssocID="{1A3F4986-28F4-4279-B560-47635DBE5C45}" presName="sibTrans" presStyleLbl="bgSibTrans2D1" presStyleIdx="1" presStyleCnt="6"/>
      <dgm:spPr/>
      <dgm:t>
        <a:bodyPr/>
        <a:lstStyle/>
        <a:p>
          <a:endParaRPr lang="en-US"/>
        </a:p>
      </dgm:t>
    </dgm:pt>
    <dgm:pt modelId="{C20F4C81-CE22-495B-AD17-B14095DE2FD6}" type="pres">
      <dgm:prSet presAssocID="{D7F82C0F-207B-4F04-AF74-7EEA284E1F94}" presName="compNode" presStyleCnt="0"/>
      <dgm:spPr/>
    </dgm:pt>
    <dgm:pt modelId="{81D2CA72-4585-4032-B6BA-69BB66D6ADBC}" type="pres">
      <dgm:prSet presAssocID="{D7F82C0F-207B-4F04-AF74-7EEA284E1F94}" presName="dummyConnPt" presStyleCnt="0"/>
      <dgm:spPr/>
    </dgm:pt>
    <dgm:pt modelId="{2FC8FC39-9F33-4CC6-8888-4DEC2E23E75B}" type="pres">
      <dgm:prSet presAssocID="{D7F82C0F-207B-4F04-AF74-7EEA284E1F94}" presName="node" presStyleLbl="node1" presStyleIdx="2" presStyleCnt="7">
        <dgm:presLayoutVars>
          <dgm:bulletEnabled val="1"/>
        </dgm:presLayoutVars>
      </dgm:prSet>
      <dgm:spPr/>
      <dgm:t>
        <a:bodyPr/>
        <a:lstStyle/>
        <a:p>
          <a:endParaRPr lang="en-US"/>
        </a:p>
      </dgm:t>
    </dgm:pt>
    <dgm:pt modelId="{2AA0C4B7-7BF5-418B-B346-8D07F20EE422}" type="pres">
      <dgm:prSet presAssocID="{C770E680-7F93-44E4-AAEA-3297A4758896}" presName="sibTrans" presStyleLbl="bgSibTrans2D1" presStyleIdx="2" presStyleCnt="6"/>
      <dgm:spPr/>
      <dgm:t>
        <a:bodyPr/>
        <a:lstStyle/>
        <a:p>
          <a:endParaRPr lang="en-US"/>
        </a:p>
      </dgm:t>
    </dgm:pt>
    <dgm:pt modelId="{C58C22E1-5BD9-4298-8781-020D61FA78BE}" type="pres">
      <dgm:prSet presAssocID="{CEB1ADB3-F0DA-438D-AC95-6BFE85F1687F}" presName="compNode" presStyleCnt="0"/>
      <dgm:spPr/>
    </dgm:pt>
    <dgm:pt modelId="{507D50C9-EBFD-4DA0-82F8-30EBEBCB2BC3}" type="pres">
      <dgm:prSet presAssocID="{CEB1ADB3-F0DA-438D-AC95-6BFE85F1687F}" presName="dummyConnPt" presStyleCnt="0"/>
      <dgm:spPr/>
    </dgm:pt>
    <dgm:pt modelId="{BE386167-998D-4D88-801D-D95B5345B845}" type="pres">
      <dgm:prSet presAssocID="{CEB1ADB3-F0DA-438D-AC95-6BFE85F1687F}" presName="node" presStyleLbl="node1" presStyleIdx="3" presStyleCnt="7">
        <dgm:presLayoutVars>
          <dgm:bulletEnabled val="1"/>
        </dgm:presLayoutVars>
      </dgm:prSet>
      <dgm:spPr/>
      <dgm:t>
        <a:bodyPr/>
        <a:lstStyle/>
        <a:p>
          <a:endParaRPr lang="en-US"/>
        </a:p>
      </dgm:t>
    </dgm:pt>
    <dgm:pt modelId="{22615408-66D1-4B7C-9B44-C5582308289F}" type="pres">
      <dgm:prSet presAssocID="{2254D81E-671E-4145-AEDD-BA71732D11C1}" presName="sibTrans" presStyleLbl="bgSibTrans2D1" presStyleIdx="3" presStyleCnt="6"/>
      <dgm:spPr/>
      <dgm:t>
        <a:bodyPr/>
        <a:lstStyle/>
        <a:p>
          <a:endParaRPr lang="en-US"/>
        </a:p>
      </dgm:t>
    </dgm:pt>
    <dgm:pt modelId="{1046FDD3-C12E-41A7-98BB-2426BF2DE926}" type="pres">
      <dgm:prSet presAssocID="{43234FDC-CF96-49EA-A02E-9D0BCC4BB400}" presName="compNode" presStyleCnt="0"/>
      <dgm:spPr/>
    </dgm:pt>
    <dgm:pt modelId="{D8F9D409-9E8F-4108-817C-3D68522A2470}" type="pres">
      <dgm:prSet presAssocID="{43234FDC-CF96-49EA-A02E-9D0BCC4BB400}" presName="dummyConnPt" presStyleCnt="0"/>
      <dgm:spPr/>
    </dgm:pt>
    <dgm:pt modelId="{C83ED027-574B-45EF-A61C-9EC1CC4BE997}" type="pres">
      <dgm:prSet presAssocID="{43234FDC-CF96-49EA-A02E-9D0BCC4BB400}" presName="node" presStyleLbl="node1" presStyleIdx="4" presStyleCnt="7">
        <dgm:presLayoutVars>
          <dgm:bulletEnabled val="1"/>
        </dgm:presLayoutVars>
      </dgm:prSet>
      <dgm:spPr/>
      <dgm:t>
        <a:bodyPr/>
        <a:lstStyle/>
        <a:p>
          <a:endParaRPr lang="en-US"/>
        </a:p>
      </dgm:t>
    </dgm:pt>
    <dgm:pt modelId="{5FAFC2C7-0977-4B2E-9DBA-B72ACAC04CF9}" type="pres">
      <dgm:prSet presAssocID="{BC85ED6C-4BAF-41BC-A10F-C360D2D1F90B}" presName="sibTrans" presStyleLbl="bgSibTrans2D1" presStyleIdx="4" presStyleCnt="6"/>
      <dgm:spPr/>
      <dgm:t>
        <a:bodyPr/>
        <a:lstStyle/>
        <a:p>
          <a:endParaRPr lang="en-US"/>
        </a:p>
      </dgm:t>
    </dgm:pt>
    <dgm:pt modelId="{922CC9F0-2961-4176-B70F-1B5D0A55F7A9}" type="pres">
      <dgm:prSet presAssocID="{B6F3317A-E233-4FDE-BD64-D1664335F174}" presName="compNode" presStyleCnt="0"/>
      <dgm:spPr/>
    </dgm:pt>
    <dgm:pt modelId="{DB8EB095-9558-4488-AD49-8926D0660D8C}" type="pres">
      <dgm:prSet presAssocID="{B6F3317A-E233-4FDE-BD64-D1664335F174}" presName="dummyConnPt" presStyleCnt="0"/>
      <dgm:spPr/>
    </dgm:pt>
    <dgm:pt modelId="{95AD7DA1-91BF-4FDF-B8A1-C9058DFEEFA6}" type="pres">
      <dgm:prSet presAssocID="{B6F3317A-E233-4FDE-BD64-D1664335F174}" presName="node" presStyleLbl="node1" presStyleIdx="5" presStyleCnt="7">
        <dgm:presLayoutVars>
          <dgm:bulletEnabled val="1"/>
        </dgm:presLayoutVars>
      </dgm:prSet>
      <dgm:spPr/>
      <dgm:t>
        <a:bodyPr/>
        <a:lstStyle/>
        <a:p>
          <a:endParaRPr lang="en-US"/>
        </a:p>
      </dgm:t>
    </dgm:pt>
    <dgm:pt modelId="{E5BE9DEB-963F-4132-94BF-91B775B52649}" type="pres">
      <dgm:prSet presAssocID="{FD767F93-34EA-496D-A1ED-DB933A9456CD}" presName="sibTrans" presStyleLbl="bgSibTrans2D1" presStyleIdx="5" presStyleCnt="6"/>
      <dgm:spPr/>
      <dgm:t>
        <a:bodyPr/>
        <a:lstStyle/>
        <a:p>
          <a:endParaRPr lang="en-US"/>
        </a:p>
      </dgm:t>
    </dgm:pt>
    <dgm:pt modelId="{F89C37B4-A426-49CB-8495-20B05A98614B}" type="pres">
      <dgm:prSet presAssocID="{DE8C6ED6-A496-4ECE-8DA6-82EC9BC183FD}" presName="compNode" presStyleCnt="0"/>
      <dgm:spPr/>
    </dgm:pt>
    <dgm:pt modelId="{A8E5FBE6-9C4F-47A4-B686-1CC4F2058E07}" type="pres">
      <dgm:prSet presAssocID="{DE8C6ED6-A496-4ECE-8DA6-82EC9BC183FD}" presName="dummyConnPt" presStyleCnt="0"/>
      <dgm:spPr/>
    </dgm:pt>
    <dgm:pt modelId="{898FE329-354C-497B-8D82-79932F3BCD2C}" type="pres">
      <dgm:prSet presAssocID="{DE8C6ED6-A496-4ECE-8DA6-82EC9BC183FD}" presName="node" presStyleLbl="node1" presStyleIdx="6" presStyleCnt="7">
        <dgm:presLayoutVars>
          <dgm:bulletEnabled val="1"/>
        </dgm:presLayoutVars>
      </dgm:prSet>
      <dgm:spPr/>
      <dgm:t>
        <a:bodyPr/>
        <a:lstStyle/>
        <a:p>
          <a:endParaRPr lang="en-US"/>
        </a:p>
      </dgm:t>
    </dgm:pt>
  </dgm:ptLst>
  <dgm:cxnLst>
    <dgm:cxn modelId="{006BEF2D-8E33-4B73-9707-6D409D5E25B7}" srcId="{6905F0C8-AA31-4D6E-BE7D-C41C081569ED}" destId="{43234FDC-CF96-49EA-A02E-9D0BCC4BB400}" srcOrd="4" destOrd="0" parTransId="{237F9727-4C89-42B7-91FF-A7293DF8DD35}" sibTransId="{BC85ED6C-4BAF-41BC-A10F-C360D2D1F90B}"/>
    <dgm:cxn modelId="{5A933038-BDA2-4DBC-8EEE-F86FAE2823AC}" type="presOf" srcId="{6905F0C8-AA31-4D6E-BE7D-C41C081569ED}" destId="{1BFB9F3E-67D0-45FB-8738-9E5F0DDB9C10}" srcOrd="0" destOrd="0" presId="urn:microsoft.com/office/officeart/2005/8/layout/bProcess4"/>
    <dgm:cxn modelId="{D0C55C37-E7B2-410A-8549-56820AB12062}" type="presOf" srcId="{89E21A9A-064B-482E-A61E-DAB24C5FC403}" destId="{6C8B4C5D-878F-4D66-BF4A-4EEB341D8809}" srcOrd="0" destOrd="0" presId="urn:microsoft.com/office/officeart/2005/8/layout/bProcess4"/>
    <dgm:cxn modelId="{CE44AB93-56FF-4DD9-83FD-4D9C47CB2584}" srcId="{6905F0C8-AA31-4D6E-BE7D-C41C081569ED}" destId="{37D6216C-8A75-4F6D-BD7D-13F641204E6C}" srcOrd="0" destOrd="0" parTransId="{368DA549-C878-47D3-8FF5-3A60E99F58B3}" sibTransId="{DA2265E7-2641-48B9-96D8-7B5A304BF515}"/>
    <dgm:cxn modelId="{A08A63AA-CE8F-4478-8821-557E44D57690}" type="presOf" srcId="{BC85ED6C-4BAF-41BC-A10F-C360D2D1F90B}" destId="{5FAFC2C7-0977-4B2E-9DBA-B72ACAC04CF9}" srcOrd="0" destOrd="0" presId="urn:microsoft.com/office/officeart/2005/8/layout/bProcess4"/>
    <dgm:cxn modelId="{A805CCF7-360C-46BD-AE87-1EE8353B0BD2}" type="presOf" srcId="{B6F3317A-E233-4FDE-BD64-D1664335F174}" destId="{95AD7DA1-91BF-4FDF-B8A1-C9058DFEEFA6}" srcOrd="0" destOrd="0" presId="urn:microsoft.com/office/officeart/2005/8/layout/bProcess4"/>
    <dgm:cxn modelId="{7CD057E5-B40F-455C-81A1-BC9B16D7A895}" type="presOf" srcId="{1A3F4986-28F4-4279-B560-47635DBE5C45}" destId="{D193485B-0D58-4606-967E-2B233AC05D4C}" srcOrd="0" destOrd="0" presId="urn:microsoft.com/office/officeart/2005/8/layout/bProcess4"/>
    <dgm:cxn modelId="{3C5C6F48-7222-463F-B80B-274C900E8C03}" type="presOf" srcId="{D7F82C0F-207B-4F04-AF74-7EEA284E1F94}" destId="{2FC8FC39-9F33-4CC6-8888-4DEC2E23E75B}" srcOrd="0" destOrd="0" presId="urn:microsoft.com/office/officeart/2005/8/layout/bProcess4"/>
    <dgm:cxn modelId="{A0D6BE5B-6A06-409F-B724-369BC68B840D}" type="presOf" srcId="{DE8C6ED6-A496-4ECE-8DA6-82EC9BC183FD}" destId="{898FE329-354C-497B-8D82-79932F3BCD2C}" srcOrd="0" destOrd="0" presId="urn:microsoft.com/office/officeart/2005/8/layout/bProcess4"/>
    <dgm:cxn modelId="{573BA57A-3F9C-4085-861D-34FE5320C57D}" srcId="{6905F0C8-AA31-4D6E-BE7D-C41C081569ED}" destId="{DE8C6ED6-A496-4ECE-8DA6-82EC9BC183FD}" srcOrd="6" destOrd="0" parTransId="{2FD71C10-FCA5-435C-8B28-9BEF083C57C8}" sibTransId="{566DFAEF-F95B-4D2B-8292-22F600F5FAA9}"/>
    <dgm:cxn modelId="{AD064F36-D386-4C4C-A770-37365B1B0989}" type="presOf" srcId="{CEB1ADB3-F0DA-438D-AC95-6BFE85F1687F}" destId="{BE386167-998D-4D88-801D-D95B5345B845}" srcOrd="0" destOrd="0" presId="urn:microsoft.com/office/officeart/2005/8/layout/bProcess4"/>
    <dgm:cxn modelId="{51EB6497-A20A-4C88-8D5D-F456ED340B90}" type="presOf" srcId="{FD767F93-34EA-496D-A1ED-DB933A9456CD}" destId="{E5BE9DEB-963F-4132-94BF-91B775B52649}" srcOrd="0" destOrd="0" presId="urn:microsoft.com/office/officeart/2005/8/layout/bProcess4"/>
    <dgm:cxn modelId="{4D35BF50-4B49-4BF3-9DD6-529FD955429D}" type="presOf" srcId="{37D6216C-8A75-4F6D-BD7D-13F641204E6C}" destId="{630F11E7-20E1-4E08-94CB-C5910BB02224}" srcOrd="0" destOrd="0" presId="urn:microsoft.com/office/officeart/2005/8/layout/bProcess4"/>
    <dgm:cxn modelId="{CFE1A3E5-F7D7-416A-935C-6E7034DDEE4C}" type="presOf" srcId="{2254D81E-671E-4145-AEDD-BA71732D11C1}" destId="{22615408-66D1-4B7C-9B44-C5582308289F}" srcOrd="0" destOrd="0" presId="urn:microsoft.com/office/officeart/2005/8/layout/bProcess4"/>
    <dgm:cxn modelId="{60359936-926A-468D-A032-B83152785350}" srcId="{6905F0C8-AA31-4D6E-BE7D-C41C081569ED}" destId="{CEB1ADB3-F0DA-438D-AC95-6BFE85F1687F}" srcOrd="3" destOrd="0" parTransId="{467CAB24-E291-47B4-A766-FC5CC2DA9405}" sibTransId="{2254D81E-671E-4145-AEDD-BA71732D11C1}"/>
    <dgm:cxn modelId="{C6A580A3-5AA1-4672-A51B-224CBB1DCE80}" type="presOf" srcId="{C770E680-7F93-44E4-AAEA-3297A4758896}" destId="{2AA0C4B7-7BF5-418B-B346-8D07F20EE422}" srcOrd="0" destOrd="0" presId="urn:microsoft.com/office/officeart/2005/8/layout/bProcess4"/>
    <dgm:cxn modelId="{03A6A32D-FF52-4DE4-9054-7AC1A70C3D0C}" srcId="{6905F0C8-AA31-4D6E-BE7D-C41C081569ED}" destId="{89E21A9A-064B-482E-A61E-DAB24C5FC403}" srcOrd="1" destOrd="0" parTransId="{937254B5-3267-47C7-AEBF-F4FD7AC386A5}" sibTransId="{1A3F4986-28F4-4279-B560-47635DBE5C45}"/>
    <dgm:cxn modelId="{E0878F60-5BDB-47AC-9A9E-EFCE4982CEC6}" type="presOf" srcId="{43234FDC-CF96-49EA-A02E-9D0BCC4BB400}" destId="{C83ED027-574B-45EF-A61C-9EC1CC4BE997}" srcOrd="0" destOrd="0" presId="urn:microsoft.com/office/officeart/2005/8/layout/bProcess4"/>
    <dgm:cxn modelId="{5EAE84CF-36DF-4173-AC71-CF53AFD20FA4}" type="presOf" srcId="{DA2265E7-2641-48B9-96D8-7B5A304BF515}" destId="{5DBB666A-758F-455B-99CD-C7283A684F15}" srcOrd="0" destOrd="0" presId="urn:microsoft.com/office/officeart/2005/8/layout/bProcess4"/>
    <dgm:cxn modelId="{A98A56C8-1FBC-4B95-8C06-788B66428B80}" srcId="{6905F0C8-AA31-4D6E-BE7D-C41C081569ED}" destId="{D7F82C0F-207B-4F04-AF74-7EEA284E1F94}" srcOrd="2" destOrd="0" parTransId="{761B9781-13E5-4E9E-A8CB-2FD75E7458D2}" sibTransId="{C770E680-7F93-44E4-AAEA-3297A4758896}"/>
    <dgm:cxn modelId="{6D1B8405-2F7D-4A4E-B82E-8FC049668B37}" srcId="{6905F0C8-AA31-4D6E-BE7D-C41C081569ED}" destId="{B6F3317A-E233-4FDE-BD64-D1664335F174}" srcOrd="5" destOrd="0" parTransId="{EBAB69B2-4707-400B-B00E-AE8DD4A7E016}" sibTransId="{FD767F93-34EA-496D-A1ED-DB933A9456CD}"/>
    <dgm:cxn modelId="{5431E77A-9DBE-4BCF-9EF0-E4A5DD978F63}" type="presParOf" srcId="{1BFB9F3E-67D0-45FB-8738-9E5F0DDB9C10}" destId="{F20449DC-7DE8-4D52-82F3-761856705FA8}" srcOrd="0" destOrd="0" presId="urn:microsoft.com/office/officeart/2005/8/layout/bProcess4"/>
    <dgm:cxn modelId="{DF26F3C7-9273-45DB-822A-B27EB4812D5E}" type="presParOf" srcId="{F20449DC-7DE8-4D52-82F3-761856705FA8}" destId="{84A30F07-4EA5-4CB3-8530-19C8F2156CDF}" srcOrd="0" destOrd="0" presId="urn:microsoft.com/office/officeart/2005/8/layout/bProcess4"/>
    <dgm:cxn modelId="{92E54F32-4CC0-4489-8D59-C8E652BF1D46}" type="presParOf" srcId="{F20449DC-7DE8-4D52-82F3-761856705FA8}" destId="{630F11E7-20E1-4E08-94CB-C5910BB02224}" srcOrd="1" destOrd="0" presId="urn:microsoft.com/office/officeart/2005/8/layout/bProcess4"/>
    <dgm:cxn modelId="{53471306-8FA2-4B46-8C87-EA5B446B42E4}" type="presParOf" srcId="{1BFB9F3E-67D0-45FB-8738-9E5F0DDB9C10}" destId="{5DBB666A-758F-455B-99CD-C7283A684F15}" srcOrd="1" destOrd="0" presId="urn:microsoft.com/office/officeart/2005/8/layout/bProcess4"/>
    <dgm:cxn modelId="{4F13FEF7-91AF-46B4-B60B-3D2347744841}" type="presParOf" srcId="{1BFB9F3E-67D0-45FB-8738-9E5F0DDB9C10}" destId="{620100B0-1752-457F-B594-C05B99FD8C88}" srcOrd="2" destOrd="0" presId="urn:microsoft.com/office/officeart/2005/8/layout/bProcess4"/>
    <dgm:cxn modelId="{397FF14A-24D1-4246-8595-977206558D64}" type="presParOf" srcId="{620100B0-1752-457F-B594-C05B99FD8C88}" destId="{63FB406E-31C2-4BA9-A672-C8F8E392A347}" srcOrd="0" destOrd="0" presId="urn:microsoft.com/office/officeart/2005/8/layout/bProcess4"/>
    <dgm:cxn modelId="{0B45E5D3-C6C2-4BE1-8B54-456497725994}" type="presParOf" srcId="{620100B0-1752-457F-B594-C05B99FD8C88}" destId="{6C8B4C5D-878F-4D66-BF4A-4EEB341D8809}" srcOrd="1" destOrd="0" presId="urn:microsoft.com/office/officeart/2005/8/layout/bProcess4"/>
    <dgm:cxn modelId="{9CC21FC5-569A-4BF2-957B-13C305B980E0}" type="presParOf" srcId="{1BFB9F3E-67D0-45FB-8738-9E5F0DDB9C10}" destId="{D193485B-0D58-4606-967E-2B233AC05D4C}" srcOrd="3" destOrd="0" presId="urn:microsoft.com/office/officeart/2005/8/layout/bProcess4"/>
    <dgm:cxn modelId="{9F5F8298-3039-4AB1-899C-88E26F0532AD}" type="presParOf" srcId="{1BFB9F3E-67D0-45FB-8738-9E5F0DDB9C10}" destId="{C20F4C81-CE22-495B-AD17-B14095DE2FD6}" srcOrd="4" destOrd="0" presId="urn:microsoft.com/office/officeart/2005/8/layout/bProcess4"/>
    <dgm:cxn modelId="{656B366A-76D9-422A-A219-29AB8DDB9DF5}" type="presParOf" srcId="{C20F4C81-CE22-495B-AD17-B14095DE2FD6}" destId="{81D2CA72-4585-4032-B6BA-69BB66D6ADBC}" srcOrd="0" destOrd="0" presId="urn:microsoft.com/office/officeart/2005/8/layout/bProcess4"/>
    <dgm:cxn modelId="{FCDE2C82-760A-4C96-B5D2-303C878434A2}" type="presParOf" srcId="{C20F4C81-CE22-495B-AD17-B14095DE2FD6}" destId="{2FC8FC39-9F33-4CC6-8888-4DEC2E23E75B}" srcOrd="1" destOrd="0" presId="urn:microsoft.com/office/officeart/2005/8/layout/bProcess4"/>
    <dgm:cxn modelId="{034741E3-9031-49F7-8340-3B760105B510}" type="presParOf" srcId="{1BFB9F3E-67D0-45FB-8738-9E5F0DDB9C10}" destId="{2AA0C4B7-7BF5-418B-B346-8D07F20EE422}" srcOrd="5" destOrd="0" presId="urn:microsoft.com/office/officeart/2005/8/layout/bProcess4"/>
    <dgm:cxn modelId="{196E7F35-DC78-4062-8CB7-3884A3D31C9D}" type="presParOf" srcId="{1BFB9F3E-67D0-45FB-8738-9E5F0DDB9C10}" destId="{C58C22E1-5BD9-4298-8781-020D61FA78BE}" srcOrd="6" destOrd="0" presId="urn:microsoft.com/office/officeart/2005/8/layout/bProcess4"/>
    <dgm:cxn modelId="{49519370-C717-4750-BEE1-0057A385CC31}" type="presParOf" srcId="{C58C22E1-5BD9-4298-8781-020D61FA78BE}" destId="{507D50C9-EBFD-4DA0-82F8-30EBEBCB2BC3}" srcOrd="0" destOrd="0" presId="urn:microsoft.com/office/officeart/2005/8/layout/bProcess4"/>
    <dgm:cxn modelId="{1E4E89FE-4053-4C81-854C-85FD630A98D9}" type="presParOf" srcId="{C58C22E1-5BD9-4298-8781-020D61FA78BE}" destId="{BE386167-998D-4D88-801D-D95B5345B845}" srcOrd="1" destOrd="0" presId="urn:microsoft.com/office/officeart/2005/8/layout/bProcess4"/>
    <dgm:cxn modelId="{3A174099-BE88-469D-9708-CF95B3B49BEC}" type="presParOf" srcId="{1BFB9F3E-67D0-45FB-8738-9E5F0DDB9C10}" destId="{22615408-66D1-4B7C-9B44-C5582308289F}" srcOrd="7" destOrd="0" presId="urn:microsoft.com/office/officeart/2005/8/layout/bProcess4"/>
    <dgm:cxn modelId="{25FF3CC9-E773-46CF-B406-B04D980053B3}" type="presParOf" srcId="{1BFB9F3E-67D0-45FB-8738-9E5F0DDB9C10}" destId="{1046FDD3-C12E-41A7-98BB-2426BF2DE926}" srcOrd="8" destOrd="0" presId="urn:microsoft.com/office/officeart/2005/8/layout/bProcess4"/>
    <dgm:cxn modelId="{47A82C53-4E71-413F-AB52-F46332F9512B}" type="presParOf" srcId="{1046FDD3-C12E-41A7-98BB-2426BF2DE926}" destId="{D8F9D409-9E8F-4108-817C-3D68522A2470}" srcOrd="0" destOrd="0" presId="urn:microsoft.com/office/officeart/2005/8/layout/bProcess4"/>
    <dgm:cxn modelId="{5DE51AC8-3DE6-4A3D-BBB6-C31710682026}" type="presParOf" srcId="{1046FDD3-C12E-41A7-98BB-2426BF2DE926}" destId="{C83ED027-574B-45EF-A61C-9EC1CC4BE997}" srcOrd="1" destOrd="0" presId="urn:microsoft.com/office/officeart/2005/8/layout/bProcess4"/>
    <dgm:cxn modelId="{D87EB800-781A-48E4-883C-0DB163838928}" type="presParOf" srcId="{1BFB9F3E-67D0-45FB-8738-9E5F0DDB9C10}" destId="{5FAFC2C7-0977-4B2E-9DBA-B72ACAC04CF9}" srcOrd="9" destOrd="0" presId="urn:microsoft.com/office/officeart/2005/8/layout/bProcess4"/>
    <dgm:cxn modelId="{57F178E7-C0C7-44D6-B5F2-969CC348F9AA}" type="presParOf" srcId="{1BFB9F3E-67D0-45FB-8738-9E5F0DDB9C10}" destId="{922CC9F0-2961-4176-B70F-1B5D0A55F7A9}" srcOrd="10" destOrd="0" presId="urn:microsoft.com/office/officeart/2005/8/layout/bProcess4"/>
    <dgm:cxn modelId="{1BF8F9CE-1C5D-4EA2-AC7D-6D8ABC4B5CF9}" type="presParOf" srcId="{922CC9F0-2961-4176-B70F-1B5D0A55F7A9}" destId="{DB8EB095-9558-4488-AD49-8926D0660D8C}" srcOrd="0" destOrd="0" presId="urn:microsoft.com/office/officeart/2005/8/layout/bProcess4"/>
    <dgm:cxn modelId="{86BF474C-57D1-4AEA-9B22-2CBC45931086}" type="presParOf" srcId="{922CC9F0-2961-4176-B70F-1B5D0A55F7A9}" destId="{95AD7DA1-91BF-4FDF-B8A1-C9058DFEEFA6}" srcOrd="1" destOrd="0" presId="urn:microsoft.com/office/officeart/2005/8/layout/bProcess4"/>
    <dgm:cxn modelId="{BF25EE66-CDCA-4167-B135-E9C69ED7B872}" type="presParOf" srcId="{1BFB9F3E-67D0-45FB-8738-9E5F0DDB9C10}" destId="{E5BE9DEB-963F-4132-94BF-91B775B52649}" srcOrd="11" destOrd="0" presId="urn:microsoft.com/office/officeart/2005/8/layout/bProcess4"/>
    <dgm:cxn modelId="{E253E315-949C-4DF5-AC62-DA7A6F87AAE2}" type="presParOf" srcId="{1BFB9F3E-67D0-45FB-8738-9E5F0DDB9C10}" destId="{F89C37B4-A426-49CB-8495-20B05A98614B}" srcOrd="12" destOrd="0" presId="urn:microsoft.com/office/officeart/2005/8/layout/bProcess4"/>
    <dgm:cxn modelId="{9202741F-CFC6-47CA-A3EB-D3E03BCFEE75}" type="presParOf" srcId="{F89C37B4-A426-49CB-8495-20B05A98614B}" destId="{A8E5FBE6-9C4F-47A4-B686-1CC4F2058E07}" srcOrd="0" destOrd="0" presId="urn:microsoft.com/office/officeart/2005/8/layout/bProcess4"/>
    <dgm:cxn modelId="{EAE64EE3-FC38-4BF9-8317-3F763BA001AC}" type="presParOf" srcId="{F89C37B4-A426-49CB-8495-20B05A98614B}" destId="{898FE329-354C-497B-8D82-79932F3BCD2C}"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666A-758F-455B-99CD-C7283A684F15}">
      <dsp:nvSpPr>
        <dsp:cNvPr id="0" name=""/>
        <dsp:cNvSpPr/>
      </dsp:nvSpPr>
      <dsp:spPr>
        <a:xfrm rot="5400000">
          <a:off x="-346302" y="1012260"/>
          <a:ext cx="1532679"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30F11E7-20E1-4E08-94CB-C5910BB02224}">
      <dsp:nvSpPr>
        <dsp:cNvPr id="0" name=""/>
        <dsp:cNvSpPr/>
      </dsp:nvSpPr>
      <dsp:spPr>
        <a:xfrm>
          <a:off x="3789" y="30427"/>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Load the file into R from URL (HTML file) or Local file (Text file)</a:t>
          </a:r>
        </a:p>
      </dsp:txBody>
      <dsp:txXfrm>
        <a:off x="39932" y="66570"/>
        <a:ext cx="1984388" cy="1161718"/>
      </dsp:txXfrm>
    </dsp:sp>
    <dsp:sp modelId="{D193485B-0D58-4606-967E-2B233AC05D4C}">
      <dsp:nvSpPr>
        <dsp:cNvPr id="0" name=""/>
        <dsp:cNvSpPr/>
      </dsp:nvSpPr>
      <dsp:spPr>
        <a:xfrm rot="5400000">
          <a:off x="-346302" y="2554766"/>
          <a:ext cx="1532679"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C8B4C5D-878F-4D66-BF4A-4EEB341D8809}">
      <dsp:nvSpPr>
        <dsp:cNvPr id="0" name=""/>
        <dsp:cNvSpPr/>
      </dsp:nvSpPr>
      <dsp:spPr>
        <a:xfrm>
          <a:off x="3789" y="1572933"/>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Search relative section (compensation table or Q &amp; A section)</a:t>
          </a:r>
        </a:p>
      </dsp:txBody>
      <dsp:txXfrm>
        <a:off x="39932" y="1609076"/>
        <a:ext cx="1984388" cy="1161718"/>
      </dsp:txXfrm>
    </dsp:sp>
    <dsp:sp modelId="{2AA0C4B7-7BF5-418B-B346-8D07F20EE422}">
      <dsp:nvSpPr>
        <dsp:cNvPr id="0" name=""/>
        <dsp:cNvSpPr/>
      </dsp:nvSpPr>
      <dsp:spPr>
        <a:xfrm>
          <a:off x="424950" y="3326019"/>
          <a:ext cx="2725550"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FC8FC39-9F33-4CC6-8888-4DEC2E23E75B}">
      <dsp:nvSpPr>
        <dsp:cNvPr id="0" name=""/>
        <dsp:cNvSpPr/>
      </dsp:nvSpPr>
      <dsp:spPr>
        <a:xfrm>
          <a:off x="3789" y="3115439"/>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Subset the relative part</a:t>
          </a:r>
        </a:p>
      </dsp:txBody>
      <dsp:txXfrm>
        <a:off x="39932" y="3151582"/>
        <a:ext cx="1984388" cy="1161718"/>
      </dsp:txXfrm>
    </dsp:sp>
    <dsp:sp modelId="{22615408-66D1-4B7C-9B44-C5582308289F}">
      <dsp:nvSpPr>
        <dsp:cNvPr id="0" name=""/>
        <dsp:cNvSpPr/>
      </dsp:nvSpPr>
      <dsp:spPr>
        <a:xfrm rot="16200000">
          <a:off x="2389074" y="2554766"/>
          <a:ext cx="1532679"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E386167-998D-4D88-801D-D95B5345B845}">
      <dsp:nvSpPr>
        <dsp:cNvPr id="0" name=""/>
        <dsp:cNvSpPr/>
      </dsp:nvSpPr>
      <dsp:spPr>
        <a:xfrm>
          <a:off x="2739166" y="3115439"/>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Rename attributes in the subset</a:t>
          </a:r>
        </a:p>
      </dsp:txBody>
      <dsp:txXfrm>
        <a:off x="2775309" y="3151582"/>
        <a:ext cx="1984388" cy="1161718"/>
      </dsp:txXfrm>
    </dsp:sp>
    <dsp:sp modelId="{5FAFC2C7-0977-4B2E-9DBA-B72ACAC04CF9}">
      <dsp:nvSpPr>
        <dsp:cNvPr id="0" name=""/>
        <dsp:cNvSpPr/>
      </dsp:nvSpPr>
      <dsp:spPr>
        <a:xfrm rot="16200000">
          <a:off x="2389074" y="1012260"/>
          <a:ext cx="1532679"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83ED027-574B-45EF-A61C-9EC1CC4BE997}">
      <dsp:nvSpPr>
        <dsp:cNvPr id="0" name=""/>
        <dsp:cNvSpPr/>
      </dsp:nvSpPr>
      <dsp:spPr>
        <a:xfrm>
          <a:off x="2739166" y="1572933"/>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Merge different years’ subsets into a big one</a:t>
          </a:r>
        </a:p>
      </dsp:txBody>
      <dsp:txXfrm>
        <a:off x="2775309" y="1609076"/>
        <a:ext cx="1984388" cy="1161718"/>
      </dsp:txXfrm>
    </dsp:sp>
    <dsp:sp modelId="{E5BE9DEB-963F-4132-94BF-91B775B52649}">
      <dsp:nvSpPr>
        <dsp:cNvPr id="0" name=""/>
        <dsp:cNvSpPr/>
      </dsp:nvSpPr>
      <dsp:spPr>
        <a:xfrm>
          <a:off x="3160327" y="241007"/>
          <a:ext cx="2725550"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5AD7DA1-91BF-4FDF-B8A1-C9058DFEEFA6}">
      <dsp:nvSpPr>
        <dsp:cNvPr id="0" name=""/>
        <dsp:cNvSpPr/>
      </dsp:nvSpPr>
      <dsp:spPr>
        <a:xfrm>
          <a:off x="2739166" y="30427"/>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Write the subset into files</a:t>
          </a:r>
        </a:p>
      </dsp:txBody>
      <dsp:txXfrm>
        <a:off x="2775309" y="66570"/>
        <a:ext cx="1984388" cy="1161718"/>
      </dsp:txXfrm>
    </dsp:sp>
    <dsp:sp modelId="{898FE329-354C-497B-8D82-79932F3BCD2C}">
      <dsp:nvSpPr>
        <dsp:cNvPr id="0" name=""/>
        <dsp:cNvSpPr/>
      </dsp:nvSpPr>
      <dsp:spPr>
        <a:xfrm>
          <a:off x="5474543" y="30427"/>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Clear the data in the files</a:t>
          </a:r>
        </a:p>
      </dsp:txBody>
      <dsp:txXfrm>
        <a:off x="5510686" y="66570"/>
        <a:ext cx="1984388" cy="11617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FA18C-7586-4A38-928B-25B712E93A48}" type="datetimeFigureOut">
              <a:rPr lang="en-US" smtClean="0"/>
              <a:t>5/2/2016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6F81E-A807-4A9C-832B-0125C8FE262A}" type="slidenum">
              <a:rPr lang="en-US" smtClean="0"/>
              <a:t>‹#›</a:t>
            </a:fld>
            <a:endParaRPr lang="en-US" dirty="0"/>
          </a:p>
        </p:txBody>
      </p:sp>
    </p:spTree>
    <p:extLst>
      <p:ext uri="{BB962C8B-B14F-4D97-AF65-F5344CB8AC3E}">
        <p14:creationId xmlns:p14="http://schemas.microsoft.com/office/powerpoint/2010/main" val="341544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nvestopedia.com/video/play/financial-stateme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B46F81E-A807-4A9C-832B-0125C8FE262A}" type="slidenum">
              <a:rPr lang="en-US" smtClean="0"/>
              <a:t>1</a:t>
            </a:fld>
            <a:endParaRPr lang="en-US" dirty="0"/>
          </a:p>
        </p:txBody>
      </p:sp>
    </p:spTree>
    <p:extLst>
      <p:ext uri="{BB962C8B-B14F-4D97-AF65-F5344CB8AC3E}">
        <p14:creationId xmlns:p14="http://schemas.microsoft.com/office/powerpoint/2010/main" val="2767036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As we can clearly see the salary for the CEO in</a:t>
            </a:r>
            <a:r>
              <a:rPr lang="en-US" baseline="0" dirty="0"/>
              <a:t> 2012 was very low since he worked only for a period of 6 months</a:t>
            </a: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In August 2012, Navistar International Corp replaced Chief Executive Officer Daniel </a:t>
            </a:r>
            <a:r>
              <a:rPr lang="en-US" sz="1200" b="0" i="0" kern="1200" dirty="0" err="1">
                <a:solidFill>
                  <a:schemeClr val="tx1"/>
                </a:solidFill>
                <a:effectLst/>
                <a:latin typeface="+mn-lt"/>
                <a:ea typeface="+mn-ea"/>
                <a:cs typeface="+mn-cs"/>
              </a:rPr>
              <a:t>Ustian</a:t>
            </a:r>
            <a:r>
              <a:rPr lang="en-US" sz="1200" b="0" i="0" kern="1200" dirty="0">
                <a:solidFill>
                  <a:schemeClr val="tx1"/>
                </a:solidFill>
                <a:effectLst/>
                <a:latin typeface="+mn-lt"/>
                <a:ea typeface="+mn-ea"/>
                <a:cs typeface="+mn-cs"/>
              </a:rPr>
              <a:t> with former Textron </a:t>
            </a:r>
            <a:r>
              <a:rPr lang="en-US" sz="1200" b="0" i="0" kern="1200" dirty="0" err="1">
                <a:solidFill>
                  <a:schemeClr val="tx1"/>
                </a:solidFill>
                <a:effectLst/>
                <a:latin typeface="+mn-lt"/>
                <a:ea typeface="+mn-ea"/>
                <a:cs typeface="+mn-cs"/>
              </a:rPr>
              <a:t>Inc</a:t>
            </a:r>
            <a:r>
              <a:rPr lang="en-US" sz="1200" b="0" i="0" kern="1200" dirty="0">
                <a:solidFill>
                  <a:schemeClr val="tx1"/>
                </a:solidFill>
                <a:effectLst/>
                <a:latin typeface="+mn-lt"/>
                <a:ea typeface="+mn-ea"/>
                <a:cs typeface="+mn-cs"/>
              </a:rPr>
              <a:t> (TXT.N) CEO Lewis Campbell on an interim basis, after the truck maker's bet on a new generation of diesel engines failed to live up to its promise. </a:t>
            </a: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Because each engine it made that did not meet current emissions standards, the Environmental Protection Agency required Navistar to pay the fine of $3,744 per engine. The company was hit hard by its failed engine strategy and Navistar’s pretax loss was $516 million on revenues of $6.4 billion in the first half of fiscal 2012.</a:t>
            </a:r>
          </a:p>
          <a:p>
            <a:pPr marL="171450" indent="-171450">
              <a:buFont typeface="Wingdings" panose="05000000000000000000" pitchFamily="2" charset="2"/>
              <a:buChar char="Ø"/>
            </a:pPr>
            <a:r>
              <a:rPr lang="en-US" sz="1200" b="0" i="0" kern="1200" dirty="0">
                <a:solidFill>
                  <a:schemeClr val="tx1"/>
                </a:solidFill>
                <a:effectLst/>
                <a:latin typeface="+mn-lt"/>
                <a:ea typeface="+mn-ea"/>
                <a:cs typeface="+mn-cs"/>
              </a:rPr>
              <a:t>However, Lewis Campbell left Navistar in March 2013. Then, the company named a permanent CEO, Troy Clarke.</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43290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7821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From the CEO salary we</a:t>
            </a:r>
            <a:r>
              <a:rPr lang="en-US" baseline="0" dirty="0"/>
              <a:t> can analyze that after the 2012 fiasco the salary amount for CEOs was decreased</a:t>
            </a:r>
          </a:p>
          <a:p>
            <a:pPr marL="171450" indent="-171450">
              <a:buFont typeface="Wingdings" panose="05000000000000000000" pitchFamily="2" charset="2"/>
              <a:buChar char="Ø"/>
            </a:pPr>
            <a:r>
              <a:rPr lang="en-US" baseline="0" dirty="0"/>
              <a:t>But for compensation the options awards offered to the CEO increased in 2012 and 2013  </a:t>
            </a:r>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77187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684646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Due to the bad investment made in 2011 on the natural gas engine which had failed EPA testing the company moved from a $510 million operating profit to a loss of $490 million.</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This can also be gathered from the slides where we can see that in the year 2012 no stock awards were given to the CEO. In 2013, the new CEO came out with a plan to revive the company with plans such as reducing the number of manufacturing plants and concentrating on class 8 vehicles to provide the necessary funding to pay of fines and liabilities owed to the EPA.</a:t>
            </a:r>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18732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We have been able to analyze that during the recession period there was a dip in the stock price and also during the period of bad investment. But we also notice that in the year 2015, there is a drastic fall in the stock price. We can attribute this to Navistar’s loss of a major market share in the defense truck segment due to reduction in military funding from the government.</a:t>
            </a:r>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631411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defTabSz="914400" rtl="0" eaLnBrk="1" latinLnBrk="0" hangingPunct="1">
              <a:buFont typeface="Wingdings" panose="05000000000000000000" pitchFamily="2" charset="2"/>
              <a:buChar char="Ø"/>
            </a:pPr>
            <a:r>
              <a:rPr lang="en-US" sz="1200" kern="1200" dirty="0">
                <a:solidFill>
                  <a:schemeClr val="tx1"/>
                </a:solidFill>
                <a:latin typeface="+mn-lt"/>
                <a:ea typeface="+mn-ea"/>
                <a:cs typeface="+mn-cs"/>
              </a:rPr>
              <a:t>These are the major steps involved in the Text mining process using R. </a:t>
            </a:r>
          </a:p>
          <a:p>
            <a:pPr marL="171450" indent="-171450" algn="l" defTabSz="914400" rtl="0" eaLnBrk="1" latinLnBrk="0" hangingPunct="1">
              <a:buFont typeface="Wingdings" panose="05000000000000000000" pitchFamily="2" charset="2"/>
              <a:buChar char="Ø"/>
            </a:pPr>
            <a:endParaRPr lang="en-US" sz="1200" kern="120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kern="1200" dirty="0">
                <a:solidFill>
                  <a:schemeClr val="tx1"/>
                </a:solidFill>
                <a:latin typeface="+mn-lt"/>
                <a:ea typeface="+mn-ea"/>
                <a:cs typeface="+mn-cs"/>
              </a:rPr>
              <a:t>We</a:t>
            </a:r>
            <a:r>
              <a:rPr lang="en-US" sz="1200" kern="1200" baseline="0" dirty="0">
                <a:solidFill>
                  <a:schemeClr val="tx1"/>
                </a:solidFill>
                <a:latin typeface="+mn-lt"/>
                <a:ea typeface="+mn-ea"/>
                <a:cs typeface="+mn-cs"/>
              </a:rPr>
              <a:t> have also explained how the clean up activities are performed by removing the unwanted details from the DEF-14A.</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200" kern="1200" dirty="0">
              <a:solidFill>
                <a:schemeClr val="tx1"/>
              </a:solidFill>
              <a:latin typeface="+mn-lt"/>
              <a:ea typeface="+mn-ea"/>
              <a:cs typeface="+mn-cs"/>
            </a:endParaRPr>
          </a:p>
          <a:p>
            <a:pPr marL="171450" indent="-171450" algn="l" defTabSz="914400" rtl="0" eaLnBrk="1" latinLnBrk="0" hangingPunct="1">
              <a:buFont typeface="Wingdings" panose="05000000000000000000" pitchFamily="2" charset="2"/>
              <a:buChar char="Ø"/>
            </a:pPr>
            <a:r>
              <a:rPr lang="en-US" sz="1200" kern="1200" dirty="0">
                <a:solidFill>
                  <a:schemeClr val="tx1"/>
                </a:solidFill>
                <a:latin typeface="+mn-lt"/>
                <a:ea typeface="+mn-ea"/>
                <a:cs typeface="+mn-cs"/>
              </a:rPr>
              <a:t>For</a:t>
            </a:r>
            <a:r>
              <a:rPr lang="en-US" sz="1200" kern="1200" baseline="0" dirty="0">
                <a:solidFill>
                  <a:schemeClr val="tx1"/>
                </a:solidFill>
                <a:latin typeface="+mn-lt"/>
                <a:ea typeface="+mn-ea"/>
                <a:cs typeface="+mn-cs"/>
              </a:rPr>
              <a:t> our analysis we have considered 2006 to 2015 DEF-14 A forms for the text mining analysis.</a:t>
            </a:r>
            <a:endParaRPr lang="en-US" sz="1200" kern="1200" dirty="0">
              <a:solidFill>
                <a:schemeClr val="tx1"/>
              </a:solidFill>
              <a:latin typeface="+mn-lt"/>
              <a:ea typeface="+mn-ea"/>
              <a:cs typeface="+mn-cs"/>
            </a:endParaRPr>
          </a:p>
          <a:p>
            <a:pPr marL="171450" indent="-171450" algn="l" defTabSz="914400" rtl="0" eaLnBrk="1" latinLnBrk="0" hangingPunct="1">
              <a:buFont typeface="Wingdings" panose="05000000000000000000" pitchFamily="2" charset="2"/>
              <a:buChar char="Ø"/>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552522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kern="1200" dirty="0">
                <a:solidFill>
                  <a:schemeClr val="tx1"/>
                </a:solidFill>
                <a:latin typeface="+mn-lt"/>
                <a:ea typeface="+mn-ea"/>
                <a:cs typeface="+mn-cs"/>
              </a:rPr>
              <a:t>The 2 main KPIs</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considered</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for our analysis are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200" kern="1200" dirty="0">
              <a:solidFill>
                <a:schemeClr val="tx1"/>
              </a:solidFill>
              <a:latin typeface="+mn-lt"/>
              <a:ea typeface="+mn-ea"/>
              <a:cs typeface="+mn-cs"/>
            </a:endParaRPr>
          </a:p>
          <a:p>
            <a:pPr marL="628650" lvl="1" indent="-171450" algn="l" defTabSz="914400" rtl="0" eaLnBrk="1" latinLnBrk="0" hangingPunct="1">
              <a:buFont typeface="Wingdings" panose="05000000000000000000" pitchFamily="2" charset="2"/>
              <a:buChar char="§"/>
            </a:pPr>
            <a:r>
              <a:rPr lang="en-US" sz="1200" kern="1200" dirty="0">
                <a:solidFill>
                  <a:schemeClr val="tx1"/>
                </a:solidFill>
                <a:latin typeface="+mn-lt"/>
                <a:ea typeface="+mn-ea"/>
                <a:cs typeface="+mn-cs"/>
              </a:rPr>
              <a:t>The Frequency of the repeated words both Most and the least occurring words.</a:t>
            </a:r>
          </a:p>
          <a:p>
            <a:pPr marL="628650" lvl="1" indent="-171450" algn="l" defTabSz="914400" rtl="0" eaLnBrk="1" latinLnBrk="0" hangingPunct="1">
              <a:buFont typeface="Wingdings" panose="05000000000000000000" pitchFamily="2" charset="2"/>
              <a:buChar char="§"/>
            </a:pPr>
            <a:r>
              <a:rPr lang="en-US" sz="1200" kern="1200" dirty="0">
                <a:solidFill>
                  <a:schemeClr val="tx1"/>
                </a:solidFill>
                <a:latin typeface="+mn-lt"/>
                <a:ea typeface="+mn-ea"/>
                <a:cs typeface="+mn-cs"/>
              </a:rPr>
              <a:t>The Word cloud which was made using the R program.</a:t>
            </a:r>
          </a:p>
          <a:p>
            <a:pPr marL="171450" indent="-171450" algn="l" defTabSz="914400" rtl="0" eaLnBrk="1" latinLnBrk="0" hangingPunct="1">
              <a:buFont typeface="Wingdings" panose="05000000000000000000" pitchFamily="2" charset="2"/>
              <a:buChar char="Ø"/>
            </a:pPr>
            <a:endParaRPr lang="en-US" sz="1200" kern="1200" dirty="0">
              <a:solidFill>
                <a:schemeClr val="tx1"/>
              </a:solidFill>
              <a:latin typeface="+mn-lt"/>
              <a:ea typeface="+mn-ea"/>
              <a:cs typeface="+mn-cs"/>
            </a:endParaRPr>
          </a:p>
          <a:p>
            <a:pPr marL="171450" indent="-171450" algn="l" defTabSz="914400" rtl="0" eaLnBrk="1" latinLnBrk="0" hangingPunct="1">
              <a:buFont typeface="Wingdings" panose="05000000000000000000" pitchFamily="2" charset="2"/>
              <a:buChar char="Ø"/>
            </a:pPr>
            <a:r>
              <a:rPr lang="en-US" sz="1200" kern="1200" dirty="0">
                <a:solidFill>
                  <a:schemeClr val="tx1"/>
                </a:solidFill>
                <a:latin typeface="+mn-lt"/>
                <a:ea typeface="+mn-ea"/>
                <a:cs typeface="+mn-cs"/>
              </a:rPr>
              <a:t>Using these we were able to explain the Correlation of the company performance and the word frequency.</a:t>
            </a:r>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120810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Moving</a:t>
            </a:r>
            <a:r>
              <a:rPr lang="en-US" baseline="0" dirty="0"/>
              <a:t> on to the next section of Text-Mining. We have incorporated the Question and Answer section of all the ten DEF 14A filings into one corpus. The automated code handles this and many other functionalities such as highlighting the Key Event Indicators such as high frequency words etc. </a:t>
            </a:r>
          </a:p>
          <a:p>
            <a:pPr marL="171450" indent="-171450">
              <a:buFont typeface="Wingdings" panose="05000000000000000000" pitchFamily="2" charset="2"/>
              <a:buChar char="Ø"/>
            </a:pPr>
            <a:endParaRPr lang="en-US" baseline="0" dirty="0"/>
          </a:p>
          <a:p>
            <a:pPr marL="171450" indent="-171450">
              <a:buFont typeface="Wingdings" panose="05000000000000000000" pitchFamily="2" charset="2"/>
              <a:buChar char="Ø"/>
            </a:pPr>
            <a:r>
              <a:rPr lang="en-US" baseline="0" dirty="0"/>
              <a:t>The above graph indicates the most frequently occurring words in the corpus, those being Proxy, Vote, Stockholder etc. </a:t>
            </a:r>
          </a:p>
          <a:p>
            <a:pPr marL="171450" indent="-171450">
              <a:buFont typeface="Wingdings" panose="05000000000000000000" pitchFamily="2" charset="2"/>
              <a:buChar char="Ø"/>
            </a:pPr>
            <a:endParaRPr lang="en-US" baseline="0" dirty="0"/>
          </a:p>
          <a:p>
            <a:pPr marL="171450" indent="-171450">
              <a:buFont typeface="Wingdings" panose="05000000000000000000" pitchFamily="2" charset="2"/>
              <a:buChar char="Ø"/>
            </a:pPr>
            <a:r>
              <a:rPr lang="en-US" baseline="0" dirty="0"/>
              <a:t>We will get into further analysis, Key Event Indicators and their association in the coming slides.</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12626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We have created a </a:t>
            </a:r>
            <a:r>
              <a:rPr lang="en-US" dirty="0" err="1"/>
              <a:t>wordcloud</a:t>
            </a:r>
            <a:r>
              <a:rPr lang="en-US" dirty="0"/>
              <a:t> from the combined Question and</a:t>
            </a:r>
            <a:r>
              <a:rPr lang="en-US" baseline="0" dirty="0"/>
              <a:t> </a:t>
            </a:r>
            <a:r>
              <a:rPr lang="en-US" dirty="0"/>
              <a:t>Answer sections collected over the 10 years based on the high frequency words using the </a:t>
            </a:r>
            <a:r>
              <a:rPr lang="en-US" b="1" dirty="0" err="1"/>
              <a:t>worldcloud</a:t>
            </a:r>
            <a:r>
              <a:rPr lang="en-US" dirty="0"/>
              <a:t> function</a:t>
            </a:r>
            <a:r>
              <a:rPr lang="en-US" baseline="0" dirty="0"/>
              <a:t> in R.</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Its evident from the world cloud that the most frequently occurring word is “Vote” that has appeared 1225 times in the filing</a:t>
            </a:r>
            <a:r>
              <a:rPr lang="en-US" baseline="0" dirty="0"/>
              <a:t> </a:t>
            </a:r>
            <a:r>
              <a:rPr lang="en-US" dirty="0"/>
              <a:t>document followed by “</a:t>
            </a:r>
            <a:r>
              <a:rPr lang="en-US" dirty="0" err="1"/>
              <a:t>proxi</a:t>
            </a:r>
            <a:r>
              <a:rPr lang="en-US" dirty="0"/>
              <a:t>” which occurred 788 times, “</a:t>
            </a:r>
            <a:r>
              <a:rPr lang="en-US" dirty="0" err="1"/>
              <a:t>Stockhold</a:t>
            </a:r>
            <a:r>
              <a:rPr lang="en-US" dirty="0"/>
              <a:t>” 742 times and “shares” 653 times.</a:t>
            </a:r>
          </a:p>
          <a:p>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56724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Goo</a:t>
            </a:r>
            <a:r>
              <a:rPr lang="en-US" baseline="0" dirty="0"/>
              <a:t>d Morning,</a:t>
            </a:r>
          </a:p>
          <a:p>
            <a:pPr lvl="1"/>
            <a:endParaRPr lang="en-US" baseline="0" dirty="0"/>
          </a:p>
          <a:p>
            <a:pPr marL="628650" lvl="1" indent="-171450">
              <a:buFont typeface="Wingdings" panose="05000000000000000000" pitchFamily="2" charset="2"/>
              <a:buChar char="Ø"/>
            </a:pPr>
            <a:r>
              <a:rPr lang="en-US" baseline="0" dirty="0"/>
              <a:t>My group and I are going </a:t>
            </a:r>
            <a:r>
              <a:rPr lang="en-US" baseline="0" dirty="0" smtClean="0"/>
              <a:t>to be </a:t>
            </a:r>
            <a:r>
              <a:rPr lang="en-US" baseline="0" dirty="0"/>
              <a:t>presenting our analysis </a:t>
            </a:r>
            <a:r>
              <a:rPr lang="en-US" baseline="0" dirty="0" smtClean="0"/>
              <a:t>on </a:t>
            </a:r>
            <a:r>
              <a:rPr lang="en-US" baseline="0" dirty="0"/>
              <a:t>Executive </a:t>
            </a:r>
            <a:r>
              <a:rPr lang="en-US" baseline="0" dirty="0" smtClean="0"/>
              <a:t>Compensation and the Question </a:t>
            </a:r>
            <a:r>
              <a:rPr lang="en-US" baseline="0" dirty="0"/>
              <a:t>and Answer section of the SEC </a:t>
            </a:r>
            <a:r>
              <a:rPr lang="en-US" baseline="0" dirty="0" smtClean="0"/>
              <a:t>filings.</a:t>
            </a:r>
            <a:endParaRPr lang="en-US" baseline="0" dirty="0"/>
          </a:p>
          <a:p>
            <a:pPr marL="628650" lvl="1" indent="-171450">
              <a:buFont typeface="Wingdings" panose="05000000000000000000" pitchFamily="2" charset="2"/>
              <a:buChar char="Ø"/>
            </a:pPr>
            <a:endParaRPr lang="en-US" baseline="0" dirty="0"/>
          </a:p>
          <a:p>
            <a:pPr marL="628650" lvl="1" indent="-171450" algn="l" defTabSz="914400" rtl="0" eaLnBrk="1" latinLnBrk="0" hangingPunct="1">
              <a:buFont typeface="Wingdings" panose="05000000000000000000" pitchFamily="2" charset="2"/>
              <a:buChar char="Ø"/>
            </a:pPr>
            <a:r>
              <a:rPr lang="en-US" baseline="0" dirty="0"/>
              <a:t>For our analysis we have chosen </a:t>
            </a:r>
            <a:r>
              <a:rPr lang="en-US" sz="1200" kern="1200" baseline="0" dirty="0">
                <a:solidFill>
                  <a:schemeClr val="tx1"/>
                </a:solidFill>
                <a:latin typeface="+mn-lt"/>
                <a:ea typeface="+mn-ea"/>
                <a:cs typeface="+mn-cs"/>
              </a:rPr>
              <a:t>Navistar as our company.</a:t>
            </a:r>
          </a:p>
          <a:p>
            <a:pPr marL="628650" lvl="1" indent="-171450" algn="l" defTabSz="914400" rtl="0" eaLnBrk="1" latinLnBrk="0" hangingPunct="1">
              <a:buFont typeface="Wingdings" panose="05000000000000000000" pitchFamily="2" charset="2"/>
              <a:buChar char="Ø"/>
            </a:pPr>
            <a:endParaRPr lang="en-US" sz="1200" kern="1200" baseline="0" dirty="0">
              <a:solidFill>
                <a:schemeClr val="tx1"/>
              </a:solidFill>
              <a:latin typeface="+mn-lt"/>
              <a:ea typeface="+mn-ea"/>
              <a:cs typeface="+mn-cs"/>
            </a:endParaRPr>
          </a:p>
          <a:p>
            <a:pPr marL="628650" lvl="1" indent="-171450" algn="l" defTabSz="914400" rtl="0" eaLnBrk="1" latinLnBrk="0" hangingPunct="1">
              <a:buFont typeface="Wingdings" panose="05000000000000000000" pitchFamily="2" charset="2"/>
              <a:buChar char="Ø"/>
            </a:pPr>
            <a:r>
              <a:rPr lang="en-US" sz="1200" kern="1200" baseline="0" dirty="0">
                <a:solidFill>
                  <a:schemeClr val="tx1"/>
                </a:solidFill>
                <a:latin typeface="+mn-lt"/>
                <a:ea typeface="+mn-ea"/>
                <a:cs typeface="+mn-cs"/>
              </a:rPr>
              <a:t>SEC is the government organization to mange the securities and impose the regulations.</a:t>
            </a:r>
          </a:p>
          <a:p>
            <a:pPr marL="628650" lvl="1" indent="-171450" algn="l" defTabSz="914400" rtl="0" eaLnBrk="1" latinLnBrk="0" hangingPunct="1">
              <a:buFont typeface="Wingdings" panose="05000000000000000000" pitchFamily="2" charset="2"/>
              <a:buChar char="Ø"/>
            </a:pPr>
            <a:endParaRPr lang="en-US" sz="1200" kern="1200" baseline="0" dirty="0">
              <a:solidFill>
                <a:schemeClr val="tx1"/>
              </a:solidFill>
              <a:latin typeface="+mn-lt"/>
              <a:ea typeface="+mn-ea"/>
              <a:cs typeface="+mn-cs"/>
            </a:endParaRPr>
          </a:p>
          <a:p>
            <a:pPr marL="628650" lvl="1" indent="-171450" algn="l" defTabSz="914400" rtl="0" eaLnBrk="1" latinLnBrk="0" hangingPunct="1">
              <a:buFont typeface="Wingdings" panose="05000000000000000000" pitchFamily="2" charset="2"/>
              <a:buChar char="Ø"/>
            </a:pPr>
            <a:r>
              <a:rPr lang="en-US" sz="1200" kern="1200" baseline="0" dirty="0">
                <a:solidFill>
                  <a:schemeClr val="tx1"/>
                </a:solidFill>
                <a:latin typeface="+mn-lt"/>
                <a:ea typeface="+mn-ea"/>
                <a:cs typeface="+mn-cs"/>
              </a:rPr>
              <a:t>DEF 14A includes information about the date, time and place of the meeting of security holders; revocability of proxy; dissenter's right of appraisal; persons making the solicitation; direct or indirect interest of certain persons in matters to be acted upon; modification or exchange of securities; </a:t>
            </a:r>
            <a:r>
              <a:rPr lang="en-US" sz="1200" kern="1200" baseline="0" dirty="0">
                <a:solidFill>
                  <a:schemeClr val="tx1"/>
                </a:solidFill>
                <a:latin typeface="+mn-lt"/>
                <a:ea typeface="+mn-ea"/>
                <a:cs typeface="+mn-cs"/>
                <a:hlinkClick r:id="rId3"/>
              </a:rPr>
              <a:t>financial statements</a:t>
            </a:r>
            <a:r>
              <a:rPr lang="en-US" sz="1200" kern="1200" baseline="0" dirty="0">
                <a:solidFill>
                  <a:schemeClr val="tx1"/>
                </a:solidFill>
                <a:latin typeface="+mn-lt"/>
                <a:ea typeface="+mn-ea"/>
                <a:cs typeface="+mn-cs"/>
              </a:rPr>
              <a:t>; voting procedures; and other details.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700559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kern="1200" dirty="0">
                <a:solidFill>
                  <a:schemeClr val="tx1"/>
                </a:solidFill>
                <a:effectLst/>
                <a:latin typeface="Times New Roman" pitchFamily="18" charset="0"/>
                <a:ea typeface="+mn-ea"/>
                <a:cs typeface="+mn-cs"/>
              </a:rPr>
              <a:t>One of the text mining features in R, is the </a:t>
            </a:r>
            <a:r>
              <a:rPr lang="en-US" sz="1200" kern="1200" dirty="0" err="1">
                <a:solidFill>
                  <a:schemeClr val="tx1"/>
                </a:solidFill>
                <a:effectLst/>
                <a:latin typeface="Times New Roman" pitchFamily="18" charset="0"/>
                <a:ea typeface="+mn-ea"/>
                <a:cs typeface="+mn-cs"/>
              </a:rPr>
              <a:t>findAssoc</a:t>
            </a:r>
            <a:r>
              <a:rPr lang="en-US" sz="1200" kern="1200" dirty="0">
                <a:solidFill>
                  <a:schemeClr val="tx1"/>
                </a:solidFill>
                <a:effectLst/>
                <a:latin typeface="Times New Roman" pitchFamily="18" charset="0"/>
                <a:ea typeface="+mn-ea"/>
                <a:cs typeface="+mn-cs"/>
              </a:rPr>
              <a:t> function, where it can be used to find words which associate together.</a:t>
            </a:r>
          </a:p>
          <a:p>
            <a:pPr marL="171450" indent="-171450">
              <a:buFont typeface="Wingdings" panose="05000000000000000000" pitchFamily="2" charset="2"/>
              <a:buChar char="Ø"/>
            </a:pPr>
            <a:endParaRPr lang="en-US" sz="1200" kern="1200" dirty="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a:solidFill>
                  <a:schemeClr val="tx1"/>
                </a:solidFill>
                <a:effectLst/>
                <a:latin typeface="Times New Roman" pitchFamily="18" charset="0"/>
                <a:ea typeface="+mn-ea"/>
                <a:cs typeface="+mn-cs"/>
              </a:rPr>
              <a:t>For Example,</a:t>
            </a:r>
            <a:r>
              <a:rPr lang="en-US" sz="1200" kern="1200" baseline="0" dirty="0">
                <a:solidFill>
                  <a:schemeClr val="tx1"/>
                </a:solidFill>
                <a:effectLst/>
                <a:latin typeface="Times New Roman" pitchFamily="18" charset="0"/>
                <a:ea typeface="+mn-ea"/>
                <a:cs typeface="+mn-cs"/>
              </a:rPr>
              <a:t> in our analysis</a:t>
            </a:r>
            <a:r>
              <a:rPr lang="en-US" sz="1200" kern="1200" dirty="0">
                <a:solidFill>
                  <a:schemeClr val="tx1"/>
                </a:solidFill>
                <a:effectLst/>
                <a:latin typeface="Times New Roman" pitchFamily="18" charset="0"/>
                <a:ea typeface="+mn-ea"/>
                <a:cs typeface="+mn-cs"/>
              </a:rPr>
              <a:t> we found the associated words for the term ‘director’ using the </a:t>
            </a:r>
            <a:r>
              <a:rPr lang="en-US" sz="1200" kern="1200" dirty="0" err="1">
                <a:solidFill>
                  <a:schemeClr val="tx1"/>
                </a:solidFill>
                <a:effectLst/>
                <a:latin typeface="Times New Roman" pitchFamily="18" charset="0"/>
                <a:ea typeface="+mn-ea"/>
                <a:cs typeface="+mn-cs"/>
              </a:rPr>
              <a:t>findAssoc</a:t>
            </a:r>
            <a:r>
              <a:rPr lang="en-US" sz="1200" kern="1200" dirty="0">
                <a:solidFill>
                  <a:schemeClr val="tx1"/>
                </a:solidFill>
                <a:effectLst/>
                <a:latin typeface="Times New Roman" pitchFamily="18" charset="0"/>
                <a:ea typeface="+mn-ea"/>
                <a:cs typeface="+mn-cs"/>
              </a:rPr>
              <a:t> function. We also specify the correlation limit which is a</a:t>
            </a:r>
            <a:r>
              <a:rPr lang="en-US" sz="1200" kern="1200" baseline="0" dirty="0">
                <a:solidFill>
                  <a:schemeClr val="tx1"/>
                </a:solidFill>
                <a:effectLst/>
                <a:latin typeface="Times New Roman" pitchFamily="18" charset="0"/>
                <a:ea typeface="+mn-ea"/>
                <a:cs typeface="+mn-cs"/>
              </a:rPr>
              <a:t> value between 0 and 1 </a:t>
            </a:r>
            <a:r>
              <a:rPr lang="en-US" sz="1200" kern="1200" dirty="0">
                <a:solidFill>
                  <a:schemeClr val="tx1"/>
                </a:solidFill>
                <a:effectLst/>
                <a:latin typeface="Times New Roman" pitchFamily="18" charset="0"/>
                <a:ea typeface="+mn-ea"/>
                <a:cs typeface="+mn-cs"/>
              </a:rPr>
              <a:t>and 0.99 indicates</a:t>
            </a:r>
            <a:r>
              <a:rPr lang="en-US" sz="1200" kern="1200" baseline="0" dirty="0">
                <a:solidFill>
                  <a:schemeClr val="tx1"/>
                </a:solidFill>
                <a:effectLst/>
                <a:latin typeface="Times New Roman" pitchFamily="18" charset="0"/>
                <a:ea typeface="+mn-ea"/>
                <a:cs typeface="+mn-cs"/>
              </a:rPr>
              <a:t> that only the words that are strongly associated with the term “</a:t>
            </a:r>
            <a:r>
              <a:rPr lang="en-US" sz="1200" kern="1200" baseline="0" dirty="0" err="1">
                <a:solidFill>
                  <a:schemeClr val="tx1"/>
                </a:solidFill>
                <a:effectLst/>
                <a:latin typeface="Times New Roman" pitchFamily="18" charset="0"/>
                <a:ea typeface="+mn-ea"/>
                <a:cs typeface="+mn-cs"/>
              </a:rPr>
              <a:t>direcor</a:t>
            </a:r>
            <a:r>
              <a:rPr lang="en-US" sz="1200" kern="1200" baseline="0" dirty="0">
                <a:solidFill>
                  <a:schemeClr val="tx1"/>
                </a:solidFill>
                <a:effectLst/>
                <a:latin typeface="Times New Roman" pitchFamily="18" charset="0"/>
                <a:ea typeface="+mn-ea"/>
                <a:cs typeface="+mn-cs"/>
              </a:rPr>
              <a:t>” will be listed.</a:t>
            </a:r>
          </a:p>
          <a:p>
            <a:pPr marL="171450" indent="-171450">
              <a:buFont typeface="Wingdings" panose="05000000000000000000" pitchFamily="2" charset="2"/>
              <a:buChar char="Ø"/>
            </a:pPr>
            <a:endParaRPr lang="en-US" sz="1200" kern="1200" dirty="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a:solidFill>
                  <a:schemeClr val="tx1"/>
                </a:solidFill>
                <a:effectLst/>
                <a:latin typeface="Times New Roman" pitchFamily="18" charset="0"/>
                <a:ea typeface="+mn-ea"/>
                <a:cs typeface="+mn-cs"/>
              </a:rPr>
              <a:t>We</a:t>
            </a:r>
            <a:r>
              <a:rPr lang="en-US" sz="1200" kern="1200" baseline="0" dirty="0">
                <a:solidFill>
                  <a:schemeClr val="tx1"/>
                </a:solidFill>
                <a:effectLst/>
                <a:latin typeface="Times New Roman" pitchFamily="18" charset="0"/>
                <a:ea typeface="+mn-ea"/>
                <a:cs typeface="+mn-cs"/>
              </a:rPr>
              <a:t> came with a list of </a:t>
            </a:r>
            <a:r>
              <a:rPr lang="en-US" sz="1200" kern="1200" dirty="0">
                <a:solidFill>
                  <a:schemeClr val="tx1"/>
                </a:solidFill>
                <a:effectLst/>
                <a:latin typeface="Times New Roman" pitchFamily="18" charset="0"/>
                <a:ea typeface="+mn-ea"/>
                <a:cs typeface="+mn-cs"/>
              </a:rPr>
              <a:t>words that </a:t>
            </a:r>
            <a:r>
              <a:rPr lang="en-US" sz="1200" kern="1200" baseline="0" dirty="0">
                <a:solidFill>
                  <a:schemeClr val="tx1"/>
                </a:solidFill>
                <a:effectLst/>
                <a:latin typeface="Times New Roman" pitchFamily="18" charset="0"/>
                <a:ea typeface="+mn-ea"/>
                <a:cs typeface="+mn-cs"/>
              </a:rPr>
              <a:t>closely associate with term “</a:t>
            </a:r>
            <a:r>
              <a:rPr lang="en-US" sz="1200" kern="1200" dirty="0">
                <a:solidFill>
                  <a:schemeClr val="tx1"/>
                </a:solidFill>
                <a:effectLst/>
                <a:latin typeface="Times New Roman" pitchFamily="18" charset="0"/>
                <a:ea typeface="+mn-ea"/>
                <a:cs typeface="+mn-cs"/>
              </a:rPr>
              <a:t>awards”.</a:t>
            </a:r>
          </a:p>
          <a:p>
            <a:pPr marL="171450" indent="-171450">
              <a:buFont typeface="Wingdings" panose="05000000000000000000" pitchFamily="2" charset="2"/>
              <a:buChar char="Ø"/>
            </a:pPr>
            <a:endParaRPr lang="en-US" sz="1200" kern="1200" dirty="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a:solidFill>
                  <a:schemeClr val="tx1"/>
                </a:solidFill>
                <a:effectLst/>
                <a:latin typeface="Times New Roman" pitchFamily="18" charset="0"/>
                <a:ea typeface="+mn-ea"/>
                <a:cs typeface="+mn-cs"/>
              </a:rPr>
              <a:t>For example, Director will be handling an Account. Director hold the ownership of the account etc...</a:t>
            </a:r>
          </a:p>
          <a:p>
            <a:pPr marL="0" indent="0">
              <a:buFont typeface="Wingdings" panose="05000000000000000000" pitchFamily="2" charset="2"/>
              <a:buNone/>
            </a:pPr>
            <a:endParaRPr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567796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kern="1200" dirty="0">
                <a:solidFill>
                  <a:schemeClr val="tx1"/>
                </a:solidFill>
                <a:effectLst/>
                <a:latin typeface="Times New Roman" pitchFamily="18" charset="0"/>
                <a:ea typeface="+mn-ea"/>
                <a:cs typeface="+mn-cs"/>
              </a:rPr>
              <a:t>Another</a:t>
            </a:r>
            <a:r>
              <a:rPr lang="en-US" sz="1200" kern="1200" baseline="0" dirty="0">
                <a:solidFill>
                  <a:schemeClr val="tx1"/>
                </a:solidFill>
                <a:effectLst/>
                <a:latin typeface="Times New Roman" pitchFamily="18" charset="0"/>
                <a:ea typeface="+mn-ea"/>
                <a:cs typeface="+mn-cs"/>
              </a:rPr>
              <a:t> KEI that we came across in</a:t>
            </a:r>
            <a:r>
              <a:rPr lang="en-US" sz="1200" kern="1200" dirty="0">
                <a:solidFill>
                  <a:schemeClr val="tx1"/>
                </a:solidFill>
                <a:effectLst/>
                <a:latin typeface="Times New Roman" pitchFamily="18" charset="0"/>
                <a:ea typeface="+mn-ea"/>
                <a:cs typeface="+mn-cs"/>
              </a:rPr>
              <a:t> the analysis</a:t>
            </a:r>
            <a:r>
              <a:rPr lang="en-US" sz="1200" kern="1200" baseline="0" dirty="0">
                <a:solidFill>
                  <a:schemeClr val="tx1"/>
                </a:solidFill>
                <a:effectLst/>
                <a:latin typeface="Times New Roman" pitchFamily="18" charset="0"/>
                <a:ea typeface="+mn-ea"/>
                <a:cs typeface="+mn-cs"/>
              </a:rPr>
              <a:t> of the</a:t>
            </a:r>
            <a:r>
              <a:rPr lang="en-US" sz="1200" kern="1200" dirty="0">
                <a:solidFill>
                  <a:schemeClr val="tx1"/>
                </a:solidFill>
                <a:effectLst/>
                <a:latin typeface="Times New Roman" pitchFamily="18" charset="0"/>
                <a:ea typeface="+mn-ea"/>
                <a:cs typeface="+mn-cs"/>
              </a:rPr>
              <a:t> Question and Answer section, where we chose one of the highest frequency words ‘</a:t>
            </a:r>
            <a:r>
              <a:rPr lang="en-US" sz="1200" b="1" kern="1200" dirty="0">
                <a:solidFill>
                  <a:schemeClr val="tx1"/>
                </a:solidFill>
                <a:effectLst/>
                <a:latin typeface="Times New Roman" pitchFamily="18" charset="0"/>
                <a:ea typeface="+mn-ea"/>
                <a:cs typeface="+mn-cs"/>
              </a:rPr>
              <a:t>propose</a:t>
            </a:r>
            <a:r>
              <a:rPr lang="en-US" sz="1200" kern="1200" dirty="0">
                <a:solidFill>
                  <a:schemeClr val="tx1"/>
                </a:solidFill>
                <a:effectLst/>
                <a:latin typeface="Times New Roman" pitchFamily="18" charset="0"/>
                <a:ea typeface="+mn-ea"/>
                <a:cs typeface="+mn-cs"/>
              </a:rPr>
              <a:t>’ and a negative word ‘</a:t>
            </a:r>
            <a:r>
              <a:rPr lang="en-US" sz="1200" b="1" kern="1200" dirty="0">
                <a:solidFill>
                  <a:schemeClr val="tx1"/>
                </a:solidFill>
                <a:effectLst/>
                <a:latin typeface="Times New Roman" pitchFamily="18" charset="0"/>
                <a:ea typeface="+mn-ea"/>
                <a:cs typeface="+mn-cs"/>
              </a:rPr>
              <a:t>resign</a:t>
            </a:r>
            <a:r>
              <a:rPr lang="en-US" sz="1200" kern="1200" dirty="0">
                <a:solidFill>
                  <a:schemeClr val="tx1"/>
                </a:solidFill>
                <a:effectLst/>
                <a:latin typeface="Times New Roman" pitchFamily="18" charset="0"/>
                <a:ea typeface="+mn-ea"/>
                <a:cs typeface="+mn-cs"/>
              </a:rPr>
              <a:t>’.</a:t>
            </a:r>
          </a:p>
          <a:p>
            <a:pPr marL="171450" indent="-171450">
              <a:buFont typeface="Wingdings" panose="05000000000000000000" pitchFamily="2" charset="2"/>
              <a:buChar char="Ø"/>
            </a:pPr>
            <a:endParaRPr lang="en-US" sz="1200" kern="1200" dirty="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a:solidFill>
                  <a:schemeClr val="tx1"/>
                </a:solidFill>
                <a:effectLst/>
                <a:latin typeface="Times New Roman" pitchFamily="18" charset="0"/>
                <a:ea typeface="+mn-ea"/>
                <a:cs typeface="+mn-cs"/>
              </a:rPr>
              <a:t>The table represents the years and the number</a:t>
            </a:r>
            <a:r>
              <a:rPr lang="en-US" sz="1200" kern="1200" baseline="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of times the words have appeared in the Question and Answer section.</a:t>
            </a:r>
          </a:p>
          <a:p>
            <a:pPr marL="171450" indent="-171450">
              <a:buFont typeface="Wingdings" panose="05000000000000000000" pitchFamily="2" charset="2"/>
              <a:buChar char="Ø"/>
            </a:pPr>
            <a:endParaRPr lang="en-US" sz="1200" kern="1200" dirty="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a:solidFill>
                  <a:schemeClr val="tx1"/>
                </a:solidFill>
                <a:effectLst/>
                <a:latin typeface="Times New Roman" pitchFamily="18" charset="0"/>
                <a:ea typeface="+mn-ea"/>
                <a:cs typeface="+mn-cs"/>
              </a:rPr>
              <a:t>We found both these words Co-Related</a:t>
            </a:r>
            <a:r>
              <a:rPr lang="en-US" sz="1200" kern="1200" baseline="0" dirty="0">
                <a:solidFill>
                  <a:schemeClr val="tx1"/>
                </a:solidFill>
                <a:effectLst/>
                <a:latin typeface="Times New Roman" pitchFamily="18" charset="0"/>
                <a:ea typeface="+mn-ea"/>
                <a:cs typeface="+mn-cs"/>
              </a:rPr>
              <a:t> with the changes that occurred over the years in the organization.</a:t>
            </a:r>
            <a:endParaRPr lang="en-US" sz="1200" kern="1200" dirty="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endParaRPr lang="en-US" sz="1200" kern="1200" dirty="0">
              <a:solidFill>
                <a:schemeClr val="tx1"/>
              </a:solidFill>
              <a:effectLst/>
              <a:latin typeface="Times New Roman" pitchFamily="18" charset="0"/>
              <a:ea typeface="+mn-ea"/>
              <a:cs typeface="+mn-cs"/>
            </a:endParaRPr>
          </a:p>
          <a:p>
            <a:pPr marL="171450" indent="-171450">
              <a:buFont typeface="Wingdings" panose="05000000000000000000" pitchFamily="2" charset="2"/>
              <a:buChar char="Ø"/>
            </a:pPr>
            <a:r>
              <a:rPr lang="en-US" sz="1200" kern="1200" dirty="0">
                <a:solidFill>
                  <a:schemeClr val="tx1"/>
                </a:solidFill>
                <a:effectLst/>
                <a:latin typeface="Times New Roman" pitchFamily="18" charset="0"/>
                <a:ea typeface="+mn-ea"/>
                <a:cs typeface="+mn-cs"/>
              </a:rPr>
              <a:t>But these 2 are correlated by the events, in the year 2011 and 2015 there is spike in the word occurrences compare to the normal that is mainly because there is change in the CEO in those years so the word Resign was repeated more than the normal. Because of that there was more proposal in those year.</a:t>
            </a:r>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37685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6F81E-A807-4A9C-832B-0125C8FE262A}" type="slidenum">
              <a:rPr lang="en-US" smtClean="0"/>
              <a:t>23</a:t>
            </a:fld>
            <a:endParaRPr lang="en-US" dirty="0"/>
          </a:p>
        </p:txBody>
      </p:sp>
    </p:spTree>
    <p:extLst>
      <p:ext uri="{BB962C8B-B14F-4D97-AF65-F5344CB8AC3E}">
        <p14:creationId xmlns:p14="http://schemas.microsoft.com/office/powerpoint/2010/main" val="781866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baseline="0" dirty="0"/>
              <a:t>In this slide we have given a brief explanation of what is exec compensation and its components in the report.</a:t>
            </a:r>
          </a:p>
          <a:p>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5050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kern="1200" dirty="0">
                <a:solidFill>
                  <a:schemeClr val="tx1"/>
                </a:solidFill>
                <a:latin typeface="+mn-lt"/>
                <a:ea typeface="+mn-ea"/>
                <a:cs typeface="+mn-cs"/>
              </a:rPr>
              <a:t>The main KPIs</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considered</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for our analysis are </a:t>
            </a:r>
          </a:p>
          <a:p>
            <a:pPr marL="800100" lvl="1" indent="-285750">
              <a:buFont typeface="Arial" panose="020B0604020202020204" pitchFamily="34" charset="0"/>
              <a:buChar char="•"/>
            </a:pPr>
            <a:r>
              <a:rPr lang="en-IN" sz="1200" kern="1200" dirty="0">
                <a:solidFill>
                  <a:schemeClr val="tx1"/>
                </a:solidFill>
                <a:latin typeface="+mn-lt"/>
                <a:ea typeface="+mn-ea"/>
                <a:cs typeface="+mn-cs"/>
              </a:rPr>
              <a:t>Salary of the CEO</a:t>
            </a:r>
          </a:p>
          <a:p>
            <a:pPr marL="800100" lvl="1" indent="-285750">
              <a:buFont typeface="Arial" panose="020B0604020202020204" pitchFamily="34" charset="0"/>
              <a:buChar char="•"/>
            </a:pPr>
            <a:r>
              <a:rPr lang="en-IN" sz="1200" kern="1200" dirty="0">
                <a:solidFill>
                  <a:schemeClr val="tx1"/>
                </a:solidFill>
                <a:latin typeface="+mn-lt"/>
                <a:ea typeface="+mn-ea"/>
                <a:cs typeface="+mn-cs"/>
              </a:rPr>
              <a:t>Options Awards</a:t>
            </a:r>
          </a:p>
          <a:p>
            <a:pPr marL="800100" lvl="1" indent="-285750">
              <a:buFont typeface="Arial" panose="020B0604020202020204" pitchFamily="34" charset="0"/>
              <a:buChar char="•"/>
            </a:pPr>
            <a:r>
              <a:rPr lang="en-IN" sz="1200" kern="1200" dirty="0">
                <a:solidFill>
                  <a:schemeClr val="tx1"/>
                </a:solidFill>
                <a:latin typeface="+mn-lt"/>
                <a:ea typeface="+mn-ea"/>
                <a:cs typeface="+mn-cs"/>
              </a:rPr>
              <a:t>Vested Stock Awards</a:t>
            </a:r>
          </a:p>
          <a:p>
            <a:pPr marL="171450" indent="-171450" algn="l" defTabSz="914400" rtl="0" eaLnBrk="1" latinLnBrk="0" hangingPunct="1">
              <a:buFont typeface="Wingdings" panose="05000000000000000000" pitchFamily="2" charset="2"/>
              <a:buChar char="Ø"/>
            </a:pPr>
            <a:endParaRPr lang="en-US" sz="1200" kern="1200" dirty="0">
              <a:solidFill>
                <a:schemeClr val="tx1"/>
              </a:solidFill>
              <a:latin typeface="+mn-lt"/>
              <a:ea typeface="+mn-ea"/>
              <a:cs typeface="+mn-cs"/>
            </a:endParaRPr>
          </a:p>
          <a:p>
            <a:pPr marL="171450" indent="-171450" algn="l" defTabSz="914400" rtl="0" eaLnBrk="1" latinLnBrk="0" hangingPunct="1">
              <a:buFont typeface="Wingdings" panose="05000000000000000000" pitchFamily="2" charset="2"/>
              <a:buChar char="Ø"/>
            </a:pPr>
            <a:r>
              <a:rPr lang="en-US" sz="1200" kern="1200" dirty="0">
                <a:solidFill>
                  <a:schemeClr val="tx1"/>
                </a:solidFill>
                <a:latin typeface="+mn-lt"/>
                <a:ea typeface="+mn-ea"/>
                <a:cs typeface="+mn-cs"/>
              </a:rPr>
              <a:t>Using these we were able to explain the below</a:t>
            </a:r>
            <a:r>
              <a:rPr lang="en-US" sz="1200" kern="1200" baseline="0" dirty="0">
                <a:solidFill>
                  <a:schemeClr val="tx1"/>
                </a:solidFill>
                <a:latin typeface="+mn-lt"/>
                <a:ea typeface="+mn-ea"/>
                <a:cs typeface="+mn-cs"/>
              </a:rPr>
              <a:t> analysis</a:t>
            </a:r>
            <a:r>
              <a:rPr lang="en-US" sz="1200" kern="1200" dirty="0">
                <a:solidFill>
                  <a:schemeClr val="tx1"/>
                </a:solidFill>
                <a:latin typeface="+mn-lt"/>
                <a:ea typeface="+mn-ea"/>
                <a:cs typeface="+mn-cs"/>
              </a:rPr>
              <a:t>.</a:t>
            </a:r>
          </a:p>
          <a:p>
            <a:pPr marL="171450" indent="-171450" algn="l" defTabSz="914400" rtl="0" eaLnBrk="1" latinLnBrk="0" hangingPunct="1">
              <a:buFont typeface="Wingdings" panose="05000000000000000000" pitchFamily="2" charset="2"/>
              <a:buChar char="Ø"/>
            </a:pPr>
            <a:endParaRPr lang="en-US" sz="1200" kern="1200" dirty="0">
              <a:solidFill>
                <a:schemeClr val="tx1"/>
              </a:solidFill>
              <a:latin typeface="+mn-lt"/>
              <a:ea typeface="+mn-ea"/>
              <a:cs typeface="+mn-cs"/>
            </a:endParaRPr>
          </a:p>
          <a:p>
            <a:pPr marL="800100" lvl="1" indent="-285750">
              <a:buFont typeface="Arial" panose="020B0604020202020204" pitchFamily="34" charset="0"/>
              <a:buChar char="•"/>
            </a:pPr>
            <a:r>
              <a:rPr lang="en-IN" sz="1200" kern="1200" dirty="0">
                <a:solidFill>
                  <a:schemeClr val="tx1"/>
                </a:solidFill>
                <a:latin typeface="+mn-lt"/>
                <a:ea typeface="+mn-ea"/>
                <a:cs typeface="+mn-cs"/>
              </a:rPr>
              <a:t>Trends in Salary of CEOs over the period of ten years</a:t>
            </a:r>
          </a:p>
          <a:p>
            <a:pPr marL="800100" lvl="1" indent="-285750">
              <a:buFont typeface="Arial" panose="020B0604020202020204" pitchFamily="34" charset="0"/>
              <a:buChar char="•"/>
            </a:pPr>
            <a:r>
              <a:rPr lang="en-IN" sz="1200" kern="1200" dirty="0">
                <a:solidFill>
                  <a:schemeClr val="tx1"/>
                </a:solidFill>
                <a:latin typeface="+mn-lt"/>
                <a:ea typeface="+mn-ea"/>
                <a:cs typeface="+mn-cs"/>
              </a:rPr>
              <a:t>Trends in Options Awards over the period of ten years</a:t>
            </a:r>
          </a:p>
          <a:p>
            <a:pPr marL="800100" lvl="1" indent="-285750">
              <a:buFont typeface="Arial" panose="020B0604020202020204" pitchFamily="34" charset="0"/>
              <a:buChar char="•"/>
            </a:pPr>
            <a:r>
              <a:rPr lang="en-IN" sz="1200" kern="1200" dirty="0">
                <a:solidFill>
                  <a:schemeClr val="tx1"/>
                </a:solidFill>
                <a:latin typeface="+mn-lt"/>
                <a:ea typeface="+mn-ea"/>
                <a:cs typeface="+mn-cs"/>
              </a:rPr>
              <a:t>Trends in Vested Stock Awards over the period of ten years</a:t>
            </a:r>
          </a:p>
          <a:p>
            <a:pPr marL="171450" indent="-171450" algn="l" defTabSz="914400" rtl="0" eaLnBrk="1" latinLnBrk="0" hangingPunct="1">
              <a:buFont typeface="Wingdings" panose="05000000000000000000" pitchFamily="2" charset="2"/>
              <a:buChar char="Ø"/>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835975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These</a:t>
            </a:r>
            <a:r>
              <a:rPr lang="en-US" baseline="0" dirty="0"/>
              <a:t> are the steps we followed to extract the data for analysis</a:t>
            </a:r>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45133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46F81E-A807-4A9C-832B-0125C8FE262A}" type="slidenum">
              <a:rPr lang="en-US" smtClean="0"/>
              <a:t>6</a:t>
            </a:fld>
            <a:endParaRPr lang="en-US" dirty="0"/>
          </a:p>
        </p:txBody>
      </p:sp>
    </p:spTree>
    <p:extLst>
      <p:ext uri="{BB962C8B-B14F-4D97-AF65-F5344CB8AC3E}">
        <p14:creationId xmlns:p14="http://schemas.microsoft.com/office/powerpoint/2010/main" val="2428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brief introduction about the company.</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834812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After extracting the</a:t>
            </a:r>
            <a:r>
              <a:rPr lang="en-US" baseline="0" dirty="0"/>
              <a:t> data into excel we formatted the executive compensation table to perform further analysis on it</a:t>
            </a:r>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218104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Positive % change</a:t>
            </a:r>
            <a:r>
              <a:rPr lang="en-US" baseline="0" dirty="0"/>
              <a:t> has been highlighted in green for the CEO salary while negative change has been highlighted in red</a:t>
            </a:r>
          </a:p>
          <a:p>
            <a:pPr marL="171450" indent="-171450">
              <a:buFont typeface="Wingdings" panose="05000000000000000000" pitchFamily="2" charset="2"/>
              <a:buChar char="Ø"/>
            </a:pPr>
            <a:r>
              <a:rPr lang="en-US" baseline="0" dirty="0"/>
              <a:t>To better understand such a huge negative change in the Salary for the CEO we need to take a look at the graph on the next slide</a:t>
            </a:r>
          </a:p>
          <a:p>
            <a:pPr marL="0" indent="0">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83983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dirty="0"/>
          </a:p>
        </p:txBody>
      </p:sp>
      <p:sp>
        <p:nvSpPr>
          <p:cNvPr id="5" name="Rectangle 3"/>
          <p:cNvSpPr>
            <a:spLocks noGrp="1" noChangeArrowheads="1"/>
          </p:cNvSpPr>
          <p:nvPr>
            <p:ph type="title"/>
          </p:nvPr>
        </p:nvSpPr>
        <p:spPr bwMode="auto">
          <a:xfrm>
            <a:off x="0" y="2819400"/>
            <a:ext cx="12192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3759200" y="4267200"/>
            <a:ext cx="79248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43162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1016000" y="457200"/>
            <a:ext cx="11176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9017000" y="533401"/>
            <a:ext cx="256540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20800" y="533401"/>
            <a:ext cx="749300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dirty="0"/>
          </a:p>
        </p:txBody>
      </p:sp>
    </p:spTree>
    <p:extLst>
      <p:ext uri="{BB962C8B-B14F-4D97-AF65-F5344CB8AC3E}">
        <p14:creationId xmlns:p14="http://schemas.microsoft.com/office/powerpoint/2010/main" val="43348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20800" y="533400"/>
            <a:ext cx="10261600" cy="1143000"/>
          </a:xfrm>
        </p:spPr>
        <p:txBody>
          <a:bodyPr/>
          <a:lstStyle/>
          <a:p>
            <a:r>
              <a:rPr lang="en-US"/>
              <a:t>Click to edit Master title style</a:t>
            </a:r>
          </a:p>
        </p:txBody>
      </p:sp>
      <p:sp>
        <p:nvSpPr>
          <p:cNvPr id="3" name="Table Placeholder 2"/>
          <p:cNvSpPr>
            <a:spLocks noGrp="1"/>
          </p:cNvSpPr>
          <p:nvPr>
            <p:ph type="tbl" idx="1"/>
          </p:nvPr>
        </p:nvSpPr>
        <p:spPr>
          <a:xfrm>
            <a:off x="1320800" y="1828801"/>
            <a:ext cx="10261600" cy="4297363"/>
          </a:xfrm>
        </p:spPr>
        <p:txBody>
          <a:bodyPr/>
          <a:lstStyle/>
          <a:p>
            <a:pPr lvl="0"/>
            <a:r>
              <a:rPr lang="en-US" noProof="0" dirty="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dirty="0"/>
          </a:p>
        </p:txBody>
      </p:sp>
    </p:spTree>
    <p:extLst>
      <p:ext uri="{BB962C8B-B14F-4D97-AF65-F5344CB8AC3E}">
        <p14:creationId xmlns:p14="http://schemas.microsoft.com/office/powerpoint/2010/main" val="3836356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533400"/>
            <a:ext cx="10261600" cy="1143000"/>
          </a:xfrm>
        </p:spPr>
        <p:txBody>
          <a:bodyPr/>
          <a:lstStyle/>
          <a:p>
            <a:r>
              <a:rPr lang="en-US"/>
              <a:t>Click to edit Master title style</a:t>
            </a:r>
          </a:p>
        </p:txBody>
      </p:sp>
      <p:sp>
        <p:nvSpPr>
          <p:cNvPr id="3" name="Text Placeholder 2"/>
          <p:cNvSpPr>
            <a:spLocks noGrp="1"/>
          </p:cNvSpPr>
          <p:nvPr>
            <p:ph type="body" sz="half" idx="1"/>
          </p:nvPr>
        </p:nvSpPr>
        <p:spPr>
          <a:xfrm>
            <a:off x="1320800" y="1828801"/>
            <a:ext cx="50292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828801"/>
            <a:ext cx="50292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dirty="0"/>
          </a:p>
        </p:txBody>
      </p:sp>
    </p:spTree>
    <p:extLst>
      <p:ext uri="{BB962C8B-B14F-4D97-AF65-F5344CB8AC3E}">
        <p14:creationId xmlns:p14="http://schemas.microsoft.com/office/powerpoint/2010/main" val="215714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320800" y="533400"/>
            <a:ext cx="10871200" cy="1143000"/>
          </a:xfrm>
        </p:spPr>
        <p:txBody>
          <a:bodyPr/>
          <a:lstStyle/>
          <a:p>
            <a:r>
              <a:rPr lang="en-US" dirty="0"/>
              <a:t>Click to edit Master title style</a:t>
            </a:r>
          </a:p>
        </p:txBody>
      </p:sp>
      <p:sp>
        <p:nvSpPr>
          <p:cNvPr id="3" name="Text Placeholder 2"/>
          <p:cNvSpPr>
            <a:spLocks noGrp="1"/>
          </p:cNvSpPr>
          <p:nvPr>
            <p:ph type="body" sz="half" idx="1"/>
          </p:nvPr>
        </p:nvSpPr>
        <p:spPr>
          <a:xfrm>
            <a:off x="1320800" y="1752600"/>
            <a:ext cx="5283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807200" y="1752600"/>
            <a:ext cx="5181600" cy="4876800"/>
          </a:xfrm>
        </p:spPr>
        <p:txBody>
          <a:bodyPr/>
          <a:lstStyle/>
          <a:p>
            <a:pPr lvl="0"/>
            <a:endParaRPr lang="en-US" noProof="0" dirty="0"/>
          </a:p>
        </p:txBody>
      </p:sp>
    </p:spTree>
    <p:extLst>
      <p:ext uri="{BB962C8B-B14F-4D97-AF65-F5344CB8AC3E}">
        <p14:creationId xmlns:p14="http://schemas.microsoft.com/office/powerpoint/2010/main" val="114390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dirty="0"/>
          </a:p>
        </p:txBody>
      </p:sp>
    </p:spTree>
    <p:extLst>
      <p:ext uri="{BB962C8B-B14F-4D97-AF65-F5344CB8AC3E}">
        <p14:creationId xmlns:p14="http://schemas.microsoft.com/office/powerpoint/2010/main" val="366957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20800" y="1828801"/>
            <a:ext cx="5029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828801"/>
            <a:ext cx="5029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dirty="0"/>
          </a:p>
        </p:txBody>
      </p:sp>
    </p:spTree>
    <p:extLst>
      <p:ext uri="{BB962C8B-B14F-4D97-AF65-F5344CB8AC3E}">
        <p14:creationId xmlns:p14="http://schemas.microsoft.com/office/powerpoint/2010/main" val="210276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0800" y="53340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20800" y="1793875"/>
            <a:ext cx="49784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320800" y="2632076"/>
            <a:ext cx="49784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04001" y="1793875"/>
            <a:ext cx="5084233"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4001" y="2632076"/>
            <a:ext cx="5084233"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422400" y="6245225"/>
            <a:ext cx="2844800" cy="47625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4673600" y="6245225"/>
            <a:ext cx="3860800" cy="476250"/>
          </a:xfrm>
          <a:ln/>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a:xfrm>
            <a:off x="8839200" y="6245225"/>
            <a:ext cx="2844800" cy="476250"/>
          </a:xfrm>
          <a:ln/>
        </p:spPr>
        <p:txBody>
          <a:bodyPr/>
          <a:lstStyle>
            <a:lvl1pPr>
              <a:defRPr/>
            </a:lvl1pPr>
          </a:lstStyle>
          <a:p>
            <a:pPr>
              <a:defRPr/>
            </a:pPr>
            <a:fld id="{4A42361D-285A-4411-BF2F-5F15F18B962C}" type="slidenum">
              <a:rPr lang="en-US"/>
              <a:pPr>
                <a:defRPr/>
              </a:pPr>
              <a:t>‹#›</a:t>
            </a:fld>
            <a:endParaRPr lang="en-US" dirty="0"/>
          </a:p>
        </p:txBody>
      </p:sp>
    </p:spTree>
    <p:extLst>
      <p:ext uri="{BB962C8B-B14F-4D97-AF65-F5344CB8AC3E}">
        <p14:creationId xmlns:p14="http://schemas.microsoft.com/office/powerpoint/2010/main" val="404403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dirty="0"/>
          </a:p>
        </p:txBody>
      </p:sp>
    </p:spTree>
    <p:extLst>
      <p:ext uri="{BB962C8B-B14F-4D97-AF65-F5344CB8AC3E}">
        <p14:creationId xmlns:p14="http://schemas.microsoft.com/office/powerpoint/2010/main" val="334279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dirty="0"/>
          </a:p>
        </p:txBody>
      </p:sp>
      <p:sp>
        <p:nvSpPr>
          <p:cNvPr id="3"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dirty="0"/>
          </a:p>
        </p:txBody>
      </p:sp>
    </p:spTree>
    <p:extLst>
      <p:ext uri="{BB962C8B-B14F-4D97-AF65-F5344CB8AC3E}">
        <p14:creationId xmlns:p14="http://schemas.microsoft.com/office/powerpoint/2010/main" val="184626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0801" y="1828800"/>
            <a:ext cx="38608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5486400" y="1810111"/>
            <a:ext cx="6096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20801" y="2895601"/>
            <a:ext cx="38608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dirty="0"/>
          </a:p>
        </p:txBody>
      </p:sp>
    </p:spTree>
    <p:extLst>
      <p:ext uri="{BB962C8B-B14F-4D97-AF65-F5344CB8AC3E}">
        <p14:creationId xmlns:p14="http://schemas.microsoft.com/office/powerpoint/2010/main" val="74523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dirty="0"/>
          </a:p>
        </p:txBody>
      </p:sp>
      <p:sp>
        <p:nvSpPr>
          <p:cNvPr id="8" name="Rectangle 7"/>
          <p:cNvSpPr/>
          <p:nvPr userDrawn="1"/>
        </p:nvSpPr>
        <p:spPr bwMode="auto">
          <a:xfrm>
            <a:off x="1016000" y="457200"/>
            <a:ext cx="11176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Tree>
    <p:extLst>
      <p:ext uri="{BB962C8B-B14F-4D97-AF65-F5344CB8AC3E}">
        <p14:creationId xmlns:p14="http://schemas.microsoft.com/office/powerpoint/2010/main" val="361854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dirty="0"/>
          </a:p>
        </p:txBody>
      </p:sp>
    </p:spTree>
    <p:extLst>
      <p:ext uri="{BB962C8B-B14F-4D97-AF65-F5344CB8AC3E}">
        <p14:creationId xmlns:p14="http://schemas.microsoft.com/office/powerpoint/2010/main" val="9696859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2032000" y="1237074"/>
            <a:ext cx="10193867"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609600" y="6245225"/>
            <a:ext cx="2844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dirty="0"/>
          </a:p>
        </p:txBody>
      </p:sp>
      <p:sp>
        <p:nvSpPr>
          <p:cNvPr id="25" name="Rectangle 5"/>
          <p:cNvSpPr>
            <a:spLocks noGrp="1" noChangeArrowheads="1"/>
          </p:cNvSpPr>
          <p:nvPr>
            <p:ph type="ftr" sz="quarter" idx="3"/>
          </p:nvPr>
        </p:nvSpPr>
        <p:spPr bwMode="auto">
          <a:xfrm>
            <a:off x="4368800" y="6245225"/>
            <a:ext cx="3860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dirty="0"/>
          </a:p>
        </p:txBody>
      </p:sp>
      <p:sp>
        <p:nvSpPr>
          <p:cNvPr id="26" name="Rectangle 6"/>
          <p:cNvSpPr>
            <a:spLocks noGrp="1" noChangeArrowheads="1"/>
          </p:cNvSpPr>
          <p:nvPr>
            <p:ph type="sldNum" sz="quarter" idx="4"/>
          </p:nvPr>
        </p:nvSpPr>
        <p:spPr bwMode="auto">
          <a:xfrm>
            <a:off x="9042400" y="6245225"/>
            <a:ext cx="2844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dirty="0"/>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508000" y="304801"/>
            <a:ext cx="11121747" cy="854439"/>
          </a:xfrm>
          <a:prstGeom prst="rect">
            <a:avLst/>
          </a:prstGeom>
          <a:noFill/>
        </p:spPr>
      </p:pic>
    </p:spTree>
    <p:extLst>
      <p:ext uri="{BB962C8B-B14F-4D97-AF65-F5344CB8AC3E}">
        <p14:creationId xmlns:p14="http://schemas.microsoft.com/office/powerpoint/2010/main" val="2672437840"/>
      </p:ext>
    </p:extLst>
  </p:cSld>
  <p:clrMap bg1="lt1" tx1="dk1" bg2="lt2" tx2="dk2" accent1="accent1" accent2="accent2" accent3="accent3" accent4="accent4" accent5="accent5" accent6="accent6" hlink="hlink" folHlink="folHlink"/>
  <p:sldLayoutIdLst>
    <p:sldLayoutId id="2147483661"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09600" y="457200"/>
            <a:ext cx="11582400" cy="1143000"/>
          </a:xfrm>
          <a:prstGeom prst="rect">
            <a:avLst/>
          </a:prstGeom>
          <a:solidFill>
            <a:schemeClr val="tx1"/>
          </a:solidFill>
          <a:ln w="9525">
            <a:noFill/>
            <a:miter lim="800000"/>
            <a:headEnd/>
            <a:tailEnd/>
          </a:ln>
          <a:effectLst/>
        </p:spPr>
        <p:txBody>
          <a:bodyPr wrap="none" anchor="ctr"/>
          <a:lstStyle/>
          <a:p>
            <a:pPr>
              <a:defRPr/>
            </a:pPr>
            <a:endParaRPr lang="en-US" sz="1800" dirty="0"/>
          </a:p>
        </p:txBody>
      </p:sp>
      <p:sp>
        <p:nvSpPr>
          <p:cNvPr id="2051" name="Rectangle 3"/>
          <p:cNvSpPr>
            <a:spLocks noGrp="1" noChangeArrowheads="1"/>
          </p:cNvSpPr>
          <p:nvPr>
            <p:ph type="title"/>
          </p:nvPr>
        </p:nvSpPr>
        <p:spPr bwMode="auto">
          <a:xfrm>
            <a:off x="1320800" y="533400"/>
            <a:ext cx="10261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1320800" y="1828801"/>
            <a:ext cx="102616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13208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dirty="0"/>
          </a:p>
        </p:txBody>
      </p:sp>
      <p:sp>
        <p:nvSpPr>
          <p:cNvPr id="55302" name="Rectangle 6"/>
          <p:cNvSpPr>
            <a:spLocks noGrp="1" noChangeArrowheads="1"/>
          </p:cNvSpPr>
          <p:nvPr>
            <p:ph type="ftr" sz="quarter" idx="3"/>
          </p:nvPr>
        </p:nvSpPr>
        <p:spPr bwMode="auto">
          <a:xfrm>
            <a:off x="45720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dirty="0"/>
          </a:p>
        </p:txBody>
      </p:sp>
      <p:sp>
        <p:nvSpPr>
          <p:cNvPr id="55303" name="Rectangle 7"/>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dirty="0"/>
          </a:p>
        </p:txBody>
      </p:sp>
      <p:sp>
        <p:nvSpPr>
          <p:cNvPr id="55304" name="Rectangle 8"/>
          <p:cNvSpPr>
            <a:spLocks noChangeArrowheads="1"/>
          </p:cNvSpPr>
          <p:nvPr/>
        </p:nvSpPr>
        <p:spPr bwMode="auto">
          <a:xfrm>
            <a:off x="0" y="0"/>
            <a:ext cx="6096000" cy="457200"/>
          </a:xfrm>
          <a:prstGeom prst="rect">
            <a:avLst/>
          </a:prstGeom>
          <a:solidFill>
            <a:schemeClr val="tx1"/>
          </a:solidFill>
          <a:ln w="9525">
            <a:noFill/>
            <a:miter lim="800000"/>
            <a:headEnd/>
            <a:tailEnd/>
          </a:ln>
          <a:effectLst/>
        </p:spPr>
        <p:txBody>
          <a:bodyPr wrap="none" anchor="ctr"/>
          <a:lstStyle/>
          <a:p>
            <a:pPr>
              <a:defRPr/>
            </a:pPr>
            <a:endParaRPr lang="en-US" sz="1800" dirty="0"/>
          </a:p>
        </p:txBody>
      </p:sp>
      <p:sp>
        <p:nvSpPr>
          <p:cNvPr id="55305" name="Rectangle 9"/>
          <p:cNvSpPr>
            <a:spLocks noChangeArrowheads="1"/>
          </p:cNvSpPr>
          <p:nvPr/>
        </p:nvSpPr>
        <p:spPr bwMode="auto">
          <a:xfrm>
            <a:off x="6096000" y="0"/>
            <a:ext cx="6096000" cy="457200"/>
          </a:xfrm>
          <a:prstGeom prst="rect">
            <a:avLst/>
          </a:prstGeom>
          <a:solidFill>
            <a:srgbClr val="FF0000"/>
          </a:solidFill>
          <a:ln w="9525">
            <a:noFill/>
            <a:miter lim="800000"/>
            <a:headEnd/>
            <a:tailEnd/>
          </a:ln>
          <a:effectLst/>
        </p:spPr>
        <p:txBody>
          <a:bodyPr wrap="none" anchor="ctr"/>
          <a:lstStyle/>
          <a:p>
            <a:pPr algn="l">
              <a:defRPr/>
            </a:pPr>
            <a:endParaRPr lang="en-US" sz="1800" dirty="0"/>
          </a:p>
        </p:txBody>
      </p:sp>
      <p:sp>
        <p:nvSpPr>
          <p:cNvPr id="55306" name="Text Box 10"/>
          <p:cNvSpPr txBox="1">
            <a:spLocks noChangeArrowheads="1"/>
          </p:cNvSpPr>
          <p:nvPr/>
        </p:nvSpPr>
        <p:spPr bwMode="auto">
          <a:xfrm>
            <a:off x="0" y="76200"/>
            <a:ext cx="6096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6256867" y="87312"/>
            <a:ext cx="5731933"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692400" y="3149600"/>
            <a:ext cx="6400800" cy="1016000"/>
          </a:xfrm>
          <a:prstGeom prst="rect">
            <a:avLst/>
          </a:prstGeom>
          <a:solidFill>
            <a:schemeClr val="tx1"/>
          </a:solidFill>
          <a:ln w="9525">
            <a:noFill/>
            <a:miter lim="800000"/>
            <a:headEnd/>
            <a:tailEnd/>
          </a:ln>
          <a:effectLst/>
        </p:spPr>
        <p:txBody>
          <a:bodyPr wrap="none" anchor="ctr"/>
          <a:lstStyle/>
          <a:p>
            <a:pPr>
              <a:defRPr/>
            </a:pPr>
            <a:endParaRPr lang="en-US" sz="1800" dirty="0"/>
          </a:p>
        </p:txBody>
      </p:sp>
      <p:sp>
        <p:nvSpPr>
          <p:cNvPr id="55309" name="Line 13"/>
          <p:cNvSpPr>
            <a:spLocks noChangeShapeType="1"/>
          </p:cNvSpPr>
          <p:nvPr/>
        </p:nvSpPr>
        <p:spPr bwMode="auto">
          <a:xfrm>
            <a:off x="0" y="457200"/>
            <a:ext cx="12192000" cy="0"/>
          </a:xfrm>
          <a:prstGeom prst="line">
            <a:avLst/>
          </a:prstGeom>
          <a:noFill/>
          <a:ln w="28575">
            <a:solidFill>
              <a:schemeClr val="bg1"/>
            </a:solidFill>
            <a:round/>
            <a:headEnd/>
            <a:tailEnd/>
          </a:ln>
          <a:effectLst/>
        </p:spPr>
        <p:txBody>
          <a:bodyPr/>
          <a:lstStyle/>
          <a:p>
            <a:pPr>
              <a:defRPr/>
            </a:pPr>
            <a:endParaRPr lang="en-US" sz="1800" dirty="0"/>
          </a:p>
        </p:txBody>
      </p:sp>
      <p:sp>
        <p:nvSpPr>
          <p:cNvPr id="55310" name="Text Box 14"/>
          <p:cNvSpPr txBox="1">
            <a:spLocks noChangeArrowheads="1"/>
          </p:cNvSpPr>
          <p:nvPr/>
        </p:nvSpPr>
        <p:spPr bwMode="auto">
          <a:xfrm rot="16200000">
            <a:off x="-1933310" y="3949076"/>
            <a:ext cx="4802187" cy="1015663"/>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- 527</a:t>
            </a:r>
          </a:p>
        </p:txBody>
      </p:sp>
    </p:spTree>
    <p:extLst>
      <p:ext uri="{BB962C8B-B14F-4D97-AF65-F5344CB8AC3E}">
        <p14:creationId xmlns:p14="http://schemas.microsoft.com/office/powerpoint/2010/main" val="410903902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527 Data Analytics – Group 2</a:t>
            </a:r>
          </a:p>
        </p:txBody>
      </p:sp>
      <p:sp>
        <p:nvSpPr>
          <p:cNvPr id="3" name="Text Placeholder 2"/>
          <p:cNvSpPr>
            <a:spLocks noGrp="1"/>
          </p:cNvSpPr>
          <p:nvPr>
            <p:ph type="body" sz="quarter" idx="13"/>
          </p:nvPr>
        </p:nvSpPr>
        <p:spPr>
          <a:xfrm>
            <a:off x="803365" y="4101736"/>
            <a:ext cx="5884818" cy="2351315"/>
          </a:xfrm>
        </p:spPr>
        <p:txBody>
          <a:bodyPr/>
          <a:lstStyle/>
          <a:p>
            <a:r>
              <a:rPr lang="en-US" sz="2400" dirty="0"/>
              <a:t>Executive Compensation Analysis &amp; Review – Navistar</a:t>
            </a:r>
          </a:p>
          <a:p>
            <a:endParaRPr lang="en-US" sz="1200" dirty="0"/>
          </a:p>
          <a:p>
            <a:r>
              <a:rPr lang="en-US" sz="1400" dirty="0"/>
              <a:t>Sabarathinam Sivakumar - A20363568</a:t>
            </a:r>
          </a:p>
          <a:p>
            <a:r>
              <a:rPr lang="en-US" sz="1400" dirty="0"/>
              <a:t>Anirudh Srikanthan - A20354161</a:t>
            </a:r>
          </a:p>
          <a:p>
            <a:r>
              <a:rPr lang="en-US" sz="1400" dirty="0"/>
              <a:t>Hong Zhang - A20340043</a:t>
            </a:r>
          </a:p>
          <a:p>
            <a:r>
              <a:rPr lang="en-US" sz="1400" dirty="0"/>
              <a:t>Ashutosh Nikumbh - A20351771</a:t>
            </a:r>
          </a:p>
          <a:p>
            <a:r>
              <a:rPr lang="en-US" sz="1400" dirty="0"/>
              <a:t>Amarsinh Deshmukh - A20359346</a:t>
            </a:r>
          </a:p>
        </p:txBody>
      </p:sp>
    </p:spTree>
    <p:extLst>
      <p:ext uri="{BB962C8B-B14F-4D97-AF65-F5344CB8AC3E}">
        <p14:creationId xmlns:p14="http://schemas.microsoft.com/office/powerpoint/2010/main" val="159541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Navistar (CEO Salary Trend Analysis)</a:t>
            </a:r>
          </a:p>
        </p:txBody>
      </p:sp>
      <p:sp>
        <p:nvSpPr>
          <p:cNvPr id="3" name="Content Placeholder 2"/>
          <p:cNvSpPr>
            <a:spLocks noGrp="1"/>
          </p:cNvSpPr>
          <p:nvPr>
            <p:ph sz="half" idx="1"/>
          </p:nvPr>
        </p:nvSpPr>
        <p:spPr>
          <a:xfrm>
            <a:off x="1320800" y="1676401"/>
            <a:ext cx="10261600" cy="1515208"/>
          </a:xfrm>
        </p:spPr>
        <p:txBody>
          <a:bodyPr/>
          <a:lstStyle/>
          <a:p>
            <a:pPr marL="57150" indent="0">
              <a:buNone/>
            </a:pPr>
            <a:r>
              <a:rPr lang="en-US" sz="1800" b="1" dirty="0"/>
              <a:t>Salary Trend:</a:t>
            </a:r>
          </a:p>
          <a:p>
            <a:pPr marL="400050" indent="-342900"/>
            <a:r>
              <a:rPr lang="en-US" sz="1800" dirty="0"/>
              <a:t>For analysis propose we consider data for the past 10 years</a:t>
            </a:r>
          </a:p>
          <a:p>
            <a:pPr marL="400050" indent="-342900"/>
            <a:r>
              <a:rPr lang="en-US" sz="1800" dirty="0"/>
              <a:t>To show a trend in the increase in salary of the CEO we use %change in salary to get a better idea of how the salary has increased over the 10 years</a:t>
            </a:r>
            <a:endParaRPr lang="en-IN" sz="1800"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10</a:t>
            </a:fld>
            <a:endParaRPr lang="en-US" dirty="0">
              <a:solidFill>
                <a:srgbClr val="000000"/>
              </a:solidFill>
              <a:latin typeface="Futura Md BT"/>
            </a:endParaRPr>
          </a:p>
        </p:txBody>
      </p:sp>
      <p:graphicFrame>
        <p:nvGraphicFramePr>
          <p:cNvPr id="7" name="Chart 6"/>
          <p:cNvGraphicFramePr>
            <a:graphicFrameLocks/>
          </p:cNvGraphicFramePr>
          <p:nvPr>
            <p:extLst>
              <p:ext uri="{D42A27DB-BD31-4B8C-83A1-F6EECF244321}">
                <p14:modId xmlns:p14="http://schemas.microsoft.com/office/powerpoint/2010/main" val="3763262638"/>
              </p:ext>
            </p:extLst>
          </p:nvPr>
        </p:nvGraphicFramePr>
        <p:xfrm>
          <a:off x="1320799" y="3191609"/>
          <a:ext cx="10261601" cy="3053616"/>
        </p:xfrm>
        <a:graphic>
          <a:graphicData uri="http://schemas.openxmlformats.org/drawingml/2006/chart">
            <c:chart xmlns:c="http://schemas.openxmlformats.org/drawingml/2006/chart" xmlns:r="http://schemas.openxmlformats.org/officeDocument/2006/relationships" r:id="rId3"/>
          </a:graphicData>
        </a:graphic>
      </p:graphicFrame>
      <p:sp>
        <p:nvSpPr>
          <p:cNvPr id="4" name="Rounded Rectangle 3"/>
          <p:cNvSpPr/>
          <p:nvPr/>
        </p:nvSpPr>
        <p:spPr bwMode="auto">
          <a:xfrm>
            <a:off x="2646485" y="3191609"/>
            <a:ext cx="2294792" cy="457199"/>
          </a:xfrm>
          <a:prstGeom prst="roundRect">
            <a:avLst/>
          </a:prstGeom>
          <a:solidFill>
            <a:schemeClr val="accent6">
              <a:lumMod val="75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Change in CEO</a:t>
            </a:r>
          </a:p>
        </p:txBody>
      </p:sp>
      <p:cxnSp>
        <p:nvCxnSpPr>
          <p:cNvPr id="9" name="Straight Arrow Connector 8"/>
          <p:cNvCxnSpPr/>
          <p:nvPr/>
        </p:nvCxnSpPr>
        <p:spPr bwMode="auto">
          <a:xfrm>
            <a:off x="3824654" y="3648808"/>
            <a:ext cx="3297115" cy="175846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 name="Straight Arrow Connector 9"/>
          <p:cNvCxnSpPr/>
          <p:nvPr/>
        </p:nvCxnSpPr>
        <p:spPr bwMode="auto">
          <a:xfrm>
            <a:off x="3824653" y="3648808"/>
            <a:ext cx="4158762" cy="175846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71346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Navistar (CEO Options Awards Analysis)</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11</a:t>
            </a:fld>
            <a:endParaRPr lang="en-US" dirty="0">
              <a:solidFill>
                <a:srgbClr val="000000"/>
              </a:solidFill>
              <a:latin typeface="Futura Md BT"/>
            </a:endParaRPr>
          </a:p>
        </p:txBody>
      </p:sp>
      <p:graphicFrame>
        <p:nvGraphicFramePr>
          <p:cNvPr id="4" name="Table 3"/>
          <p:cNvGraphicFramePr>
            <a:graphicFrameLocks noGrp="1"/>
          </p:cNvGraphicFramePr>
          <p:nvPr>
            <p:extLst>
              <p:ext uri="{D42A27DB-BD31-4B8C-83A1-F6EECF244321}">
                <p14:modId xmlns:p14="http://schemas.microsoft.com/office/powerpoint/2010/main" val="4263641386"/>
              </p:ext>
            </p:extLst>
          </p:nvPr>
        </p:nvGraphicFramePr>
        <p:xfrm>
          <a:off x="1320800" y="1676402"/>
          <a:ext cx="10261600" cy="4568828"/>
        </p:xfrm>
        <a:graphic>
          <a:graphicData uri="http://schemas.openxmlformats.org/drawingml/2006/table">
            <a:tbl>
              <a:tblPr/>
              <a:tblGrid>
                <a:gridCol w="7306070">
                  <a:extLst>
                    <a:ext uri="{9D8B030D-6E8A-4147-A177-3AD203B41FA5}">
                      <a16:colId xmlns:a16="http://schemas.microsoft.com/office/drawing/2014/main" val="3828521965"/>
                    </a:ext>
                  </a:extLst>
                </a:gridCol>
                <a:gridCol w="1134924">
                  <a:extLst>
                    <a:ext uri="{9D8B030D-6E8A-4147-A177-3AD203B41FA5}">
                      <a16:colId xmlns:a16="http://schemas.microsoft.com/office/drawing/2014/main" val="1422034635"/>
                    </a:ext>
                  </a:extLst>
                </a:gridCol>
                <a:gridCol w="1820606">
                  <a:extLst>
                    <a:ext uri="{9D8B030D-6E8A-4147-A177-3AD203B41FA5}">
                      <a16:colId xmlns:a16="http://schemas.microsoft.com/office/drawing/2014/main" val="4030649751"/>
                    </a:ext>
                  </a:extLst>
                </a:gridCol>
              </a:tblGrid>
              <a:tr h="415348">
                <a:tc>
                  <a:txBody>
                    <a:bodyPr/>
                    <a:lstStyle/>
                    <a:p>
                      <a:pPr algn="ctr" fontAlgn="b"/>
                      <a:r>
                        <a:rPr lang="en-US" sz="1600" b="1" i="0" u="none" strike="noStrike" dirty="0">
                          <a:solidFill>
                            <a:srgbClr val="000000"/>
                          </a:solidFill>
                          <a:effectLst/>
                          <a:latin typeface="Calibri" panose="020F0502020204030204" pitchFamily="34" charset="0"/>
                        </a:rPr>
                        <a:t>Name and Principal Position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600" b="1" i="0" u="none" strike="noStrike">
                          <a:solidFill>
                            <a:srgbClr val="000000"/>
                          </a:solidFill>
                          <a:effectLst/>
                          <a:latin typeface="Calibri" panose="020F0502020204030204" pitchFamily="34" charset="0"/>
                        </a:rPr>
                        <a:t>Year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600" b="1" i="0" u="none" strike="noStrike" dirty="0">
                          <a:solidFill>
                            <a:srgbClr val="000000"/>
                          </a:solidFill>
                          <a:effectLst/>
                          <a:latin typeface="Calibri" panose="020F0502020204030204" pitchFamily="34" charset="0"/>
                        </a:rPr>
                        <a:t>Options Awards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173668186"/>
                  </a:ext>
                </a:extLst>
              </a:tr>
              <a:tr h="415348">
                <a:tc rowSpan="6">
                  <a:txBody>
                    <a:bodyPr/>
                    <a:lstStyle/>
                    <a:p>
                      <a:pPr algn="ctr" fontAlgn="ctr"/>
                      <a:r>
                        <a:rPr lang="en-US" sz="1600" b="1" i="0" u="none" strike="noStrike" dirty="0">
                          <a:solidFill>
                            <a:srgbClr val="000000"/>
                          </a:solidFill>
                          <a:effectLst/>
                          <a:latin typeface="Calibri" panose="020F0502020204030204" pitchFamily="34" charset="0"/>
                        </a:rPr>
                        <a:t>Daniel C. Ustian (Chairman, President &amp; Chief Executive Officer)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424070"/>
                  </a:ext>
                </a:extLst>
              </a:tr>
              <a:tr h="415348">
                <a:tc vMerge="1">
                  <a:txBody>
                    <a:bodyPr/>
                    <a:lstStyle/>
                    <a:p>
                      <a:pPr algn="ctr" fontAlgn="ctr"/>
                      <a:endParaRPr lang="en-US" sz="1600" b="1"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2007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2303042"/>
                  </a:ext>
                </a:extLst>
              </a:tr>
              <a:tr h="415348">
                <a:tc vMerge="1">
                  <a:txBody>
                    <a:bodyPr/>
                    <a:lstStyle/>
                    <a:p>
                      <a:pPr algn="ctr" fontAlgn="ctr"/>
                      <a:endParaRPr lang="en-US" sz="1600" b="1"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2008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292272"/>
                  </a:ext>
                </a:extLst>
              </a:tr>
              <a:tr h="415348">
                <a:tc vMerge="1">
                  <a:txBody>
                    <a:bodyPr/>
                    <a:lstStyle/>
                    <a:p>
                      <a:pPr algn="ctr" fontAlgn="ctr"/>
                      <a:endParaRPr lang="en-US" sz="1600" b="1"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2009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$948,640.00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5005427"/>
                  </a:ext>
                </a:extLst>
              </a:tr>
              <a:tr h="415348">
                <a:tc vMerge="1">
                  <a:txBody>
                    <a:bodyPr/>
                    <a:lstStyle/>
                    <a:p>
                      <a:pPr algn="ctr" fontAlgn="ctr"/>
                      <a:endParaRPr lang="en-US" sz="1600" b="1" i="0" u="none" strike="noStrike">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2010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$2,670,606.00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107615"/>
                  </a:ext>
                </a:extLst>
              </a:tr>
              <a:tr h="415348">
                <a:tc vMerge="1">
                  <a:txBody>
                    <a:bodyPr/>
                    <a:lstStyle/>
                    <a:p>
                      <a:pPr algn="ctr" fontAlgn="ctr"/>
                      <a:endParaRPr lang="en-US" sz="1600" b="1"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2011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$4,996,330.00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4629493"/>
                  </a:ext>
                </a:extLst>
              </a:tr>
              <a:tr h="415348">
                <a:tc>
                  <a:txBody>
                    <a:bodyPr/>
                    <a:lstStyle/>
                    <a:p>
                      <a:pPr algn="ctr" fontAlgn="ctr"/>
                      <a:r>
                        <a:rPr lang="en-US" sz="1600" b="1" i="0" u="none" strike="noStrike">
                          <a:solidFill>
                            <a:srgbClr val="000000"/>
                          </a:solidFill>
                          <a:effectLst/>
                          <a:latin typeface="Calibri" panose="020F0502020204030204" pitchFamily="34" charset="0"/>
                        </a:rPr>
                        <a:t>Lewis B. Campbell (Executive Chairman and Chief Executive Officer)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$5,335,000.00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910061"/>
                  </a:ext>
                </a:extLst>
              </a:tr>
              <a:tr h="415348">
                <a:tc rowSpan="3">
                  <a:txBody>
                    <a:bodyPr/>
                    <a:lstStyle/>
                    <a:p>
                      <a:pPr algn="ctr" fontAlgn="ctr"/>
                      <a:r>
                        <a:rPr lang="en-US" sz="1600" b="1" i="0" u="none" strike="noStrike" dirty="0">
                          <a:solidFill>
                            <a:srgbClr val="000000"/>
                          </a:solidFill>
                          <a:effectLst/>
                          <a:latin typeface="Calibri" panose="020F0502020204030204" pitchFamily="34" charset="0"/>
                        </a:rPr>
                        <a:t>Troy A. Clarke (President and Chief Executive Officer)</a:t>
                      </a:r>
                    </a:p>
                    <a:p>
                      <a:pPr algn="ctr" fontAlgn="ctr"/>
                      <a:endParaRPr lang="en-US" sz="16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$11,878,341.00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54591"/>
                  </a:ext>
                </a:extLst>
              </a:tr>
              <a:tr h="415348">
                <a:tc vMerge="1">
                  <a:txBody>
                    <a:bodyPr/>
                    <a:lstStyle/>
                    <a:p>
                      <a:pPr algn="ctr" fontAlgn="ctr"/>
                      <a:endParaRPr lang="en-US" sz="1600" b="1"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2014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$3,607,507.00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449760"/>
                  </a:ext>
                </a:extLst>
              </a:tr>
              <a:tr h="415348">
                <a:tc vMerge="1">
                  <a:txBody>
                    <a:bodyPr/>
                    <a:lstStyle/>
                    <a:p>
                      <a:pPr algn="ctr" fontAlgn="ctr"/>
                      <a:endParaRPr lang="en-US" sz="1600" b="1" i="0" u="none" strike="noStrike" dirty="0">
                        <a:solidFill>
                          <a:srgbClr val="000000"/>
                        </a:solidFill>
                        <a:effectLst/>
                        <a:latin typeface="Calibri" panose="020F0502020204030204" pitchFamily="34" charset="0"/>
                      </a:endParaRPr>
                    </a:p>
                  </a:txBody>
                  <a:tcPr marL="7620" marR="7620" marT="7620" marB="0" anchor="ctr">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2015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673376"/>
                  </a:ext>
                </a:extLst>
              </a:tr>
            </a:tbl>
          </a:graphicData>
        </a:graphic>
      </p:graphicFrame>
    </p:spTree>
    <p:extLst>
      <p:ext uri="{BB962C8B-B14F-4D97-AF65-F5344CB8AC3E}">
        <p14:creationId xmlns:p14="http://schemas.microsoft.com/office/powerpoint/2010/main" val="54269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Navistar (CEO Options Awards Trend Analysis)</a:t>
            </a:r>
          </a:p>
        </p:txBody>
      </p:sp>
      <p:sp>
        <p:nvSpPr>
          <p:cNvPr id="3" name="Content Placeholder 2"/>
          <p:cNvSpPr>
            <a:spLocks noGrp="1"/>
          </p:cNvSpPr>
          <p:nvPr>
            <p:ph sz="half" idx="1"/>
          </p:nvPr>
        </p:nvSpPr>
        <p:spPr>
          <a:xfrm>
            <a:off x="1320800" y="1676401"/>
            <a:ext cx="10261600" cy="1515208"/>
          </a:xfrm>
        </p:spPr>
        <p:txBody>
          <a:bodyPr/>
          <a:lstStyle/>
          <a:p>
            <a:pPr marL="57150" indent="0">
              <a:buNone/>
            </a:pPr>
            <a:r>
              <a:rPr lang="en-US" sz="1800" b="1" dirty="0"/>
              <a:t>Options Awards Trend: </a:t>
            </a:r>
          </a:p>
          <a:p>
            <a:pPr marL="400050" indent="-342900"/>
            <a:r>
              <a:rPr lang="en-US" sz="1800" dirty="0"/>
              <a:t>Every year the CEO receives an amount in options awards </a:t>
            </a:r>
          </a:p>
          <a:p>
            <a:pPr marL="400050" indent="-342900"/>
            <a:r>
              <a:rPr lang="en-US" sz="1800" dirty="0"/>
              <a:t>To better understand the trend of options awards offered we plot the options awards for the CEO from 2006 to 2016</a:t>
            </a:r>
            <a:endParaRPr lang="en-IN" sz="1800"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12</a:t>
            </a:fld>
            <a:endParaRPr lang="en-US" dirty="0">
              <a:solidFill>
                <a:srgbClr val="000000"/>
              </a:solidFill>
              <a:latin typeface="Futura Md BT"/>
            </a:endParaRPr>
          </a:p>
        </p:txBody>
      </p:sp>
      <p:graphicFrame>
        <p:nvGraphicFramePr>
          <p:cNvPr id="8" name="Chart 7"/>
          <p:cNvGraphicFramePr>
            <a:graphicFrameLocks/>
          </p:cNvGraphicFramePr>
          <p:nvPr>
            <p:extLst>
              <p:ext uri="{D42A27DB-BD31-4B8C-83A1-F6EECF244321}">
                <p14:modId xmlns:p14="http://schemas.microsoft.com/office/powerpoint/2010/main" val="770013593"/>
              </p:ext>
            </p:extLst>
          </p:nvPr>
        </p:nvGraphicFramePr>
        <p:xfrm>
          <a:off x="1320800" y="3191609"/>
          <a:ext cx="10261600" cy="3053616"/>
        </p:xfrm>
        <a:graphic>
          <a:graphicData uri="http://schemas.openxmlformats.org/drawingml/2006/chart">
            <c:chart xmlns:c="http://schemas.openxmlformats.org/drawingml/2006/chart" xmlns:r="http://schemas.openxmlformats.org/officeDocument/2006/relationships" r:id="rId3"/>
          </a:graphicData>
        </a:graphic>
      </p:graphicFrame>
      <p:sp>
        <p:nvSpPr>
          <p:cNvPr id="9" name="Rounded Rectangle 8"/>
          <p:cNvSpPr/>
          <p:nvPr/>
        </p:nvSpPr>
        <p:spPr bwMode="auto">
          <a:xfrm>
            <a:off x="2646485" y="3191609"/>
            <a:ext cx="2294792" cy="457199"/>
          </a:xfrm>
          <a:prstGeom prst="roundRect">
            <a:avLst/>
          </a:prstGeom>
          <a:solidFill>
            <a:schemeClr val="accent6">
              <a:lumMod val="75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Change in CEO</a:t>
            </a:r>
          </a:p>
        </p:txBody>
      </p:sp>
      <p:cxnSp>
        <p:nvCxnSpPr>
          <p:cNvPr id="10" name="Straight Arrow Connector 9"/>
          <p:cNvCxnSpPr/>
          <p:nvPr/>
        </p:nvCxnSpPr>
        <p:spPr bwMode="auto">
          <a:xfrm>
            <a:off x="3798277" y="3666392"/>
            <a:ext cx="3516923" cy="2039816"/>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1" name="Straight Arrow Connector 10"/>
          <p:cNvCxnSpPr/>
          <p:nvPr/>
        </p:nvCxnSpPr>
        <p:spPr bwMode="auto">
          <a:xfrm>
            <a:off x="3798277" y="3666392"/>
            <a:ext cx="4501661" cy="2039816"/>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96965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Navistar (CEO Stock Awards Analysis)</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13</a:t>
            </a:fld>
            <a:endParaRPr lang="en-US" dirty="0">
              <a:solidFill>
                <a:srgbClr val="000000"/>
              </a:solidFill>
              <a:latin typeface="Futura Md BT"/>
            </a:endParaRPr>
          </a:p>
        </p:txBody>
      </p:sp>
      <p:graphicFrame>
        <p:nvGraphicFramePr>
          <p:cNvPr id="4" name="Table 3"/>
          <p:cNvGraphicFramePr>
            <a:graphicFrameLocks noGrp="1"/>
          </p:cNvGraphicFramePr>
          <p:nvPr>
            <p:extLst>
              <p:ext uri="{D42A27DB-BD31-4B8C-83A1-F6EECF244321}">
                <p14:modId xmlns:p14="http://schemas.microsoft.com/office/powerpoint/2010/main" val="2368759303"/>
              </p:ext>
            </p:extLst>
          </p:nvPr>
        </p:nvGraphicFramePr>
        <p:xfrm>
          <a:off x="1320800" y="1676402"/>
          <a:ext cx="10261600" cy="4568828"/>
        </p:xfrm>
        <a:graphic>
          <a:graphicData uri="http://schemas.openxmlformats.org/drawingml/2006/table">
            <a:tbl>
              <a:tblPr/>
              <a:tblGrid>
                <a:gridCol w="7306070">
                  <a:extLst>
                    <a:ext uri="{9D8B030D-6E8A-4147-A177-3AD203B41FA5}">
                      <a16:colId xmlns:a16="http://schemas.microsoft.com/office/drawing/2014/main" val="1030782774"/>
                    </a:ext>
                  </a:extLst>
                </a:gridCol>
                <a:gridCol w="1134924">
                  <a:extLst>
                    <a:ext uri="{9D8B030D-6E8A-4147-A177-3AD203B41FA5}">
                      <a16:colId xmlns:a16="http://schemas.microsoft.com/office/drawing/2014/main" val="4018683332"/>
                    </a:ext>
                  </a:extLst>
                </a:gridCol>
                <a:gridCol w="1820606">
                  <a:extLst>
                    <a:ext uri="{9D8B030D-6E8A-4147-A177-3AD203B41FA5}">
                      <a16:colId xmlns:a16="http://schemas.microsoft.com/office/drawing/2014/main" val="754709952"/>
                    </a:ext>
                  </a:extLst>
                </a:gridCol>
              </a:tblGrid>
              <a:tr h="415348">
                <a:tc>
                  <a:txBody>
                    <a:bodyPr/>
                    <a:lstStyle/>
                    <a:p>
                      <a:pPr algn="ctr" fontAlgn="b"/>
                      <a:r>
                        <a:rPr lang="en-US" sz="1600" b="1" i="0" u="none" strike="noStrike" dirty="0">
                          <a:solidFill>
                            <a:srgbClr val="000000"/>
                          </a:solidFill>
                          <a:effectLst/>
                          <a:latin typeface="Calibri" panose="020F0502020204030204" pitchFamily="34" charset="0"/>
                        </a:rPr>
                        <a:t>Name and Principal Position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600" b="1" i="0" u="none" strike="noStrike" dirty="0">
                          <a:solidFill>
                            <a:srgbClr val="000000"/>
                          </a:solidFill>
                          <a:effectLst/>
                          <a:latin typeface="Calibri" panose="020F0502020204030204" pitchFamily="34" charset="0"/>
                        </a:rPr>
                        <a:t>Year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600" b="1" i="0" u="none" strike="noStrike" dirty="0">
                          <a:solidFill>
                            <a:srgbClr val="000000"/>
                          </a:solidFill>
                          <a:effectLst/>
                          <a:latin typeface="Calibri" panose="020F0502020204030204" pitchFamily="34" charset="0"/>
                        </a:rPr>
                        <a:t>Options Awards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17286899"/>
                  </a:ext>
                </a:extLst>
              </a:tr>
              <a:tr h="415348">
                <a:tc rowSpan="6">
                  <a:txBody>
                    <a:bodyPr/>
                    <a:lstStyle/>
                    <a:p>
                      <a:pPr algn="ctr" fontAlgn="ctr"/>
                      <a:r>
                        <a:rPr lang="en-US" sz="1600" b="1" i="0" u="none" strike="noStrike">
                          <a:solidFill>
                            <a:srgbClr val="000000"/>
                          </a:solidFill>
                          <a:effectLst/>
                          <a:latin typeface="Calibri" panose="020F0502020204030204" pitchFamily="34" charset="0"/>
                        </a:rPr>
                        <a:t>Daniel C. Ustian (Chairman, President &amp; Chief Executive Officer)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2006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67235"/>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039508"/>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$2,775,216.00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778474"/>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$409,081.00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968379"/>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$646,567.00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329878"/>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$4,671,420.00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5686635"/>
                  </a:ext>
                </a:extLst>
              </a:tr>
              <a:tr h="415348">
                <a:tc>
                  <a:txBody>
                    <a:bodyPr/>
                    <a:lstStyle/>
                    <a:p>
                      <a:pPr algn="ctr" fontAlgn="ctr"/>
                      <a:r>
                        <a:rPr lang="en-US" sz="1600" b="1" i="0" u="none" strike="noStrike">
                          <a:solidFill>
                            <a:srgbClr val="000000"/>
                          </a:solidFill>
                          <a:effectLst/>
                          <a:latin typeface="Calibri" panose="020F0502020204030204" pitchFamily="34" charset="0"/>
                        </a:rPr>
                        <a:t>Lewis B. Campbell (Executive Chairman and Chief Executive Officer)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1440976"/>
                  </a:ext>
                </a:extLst>
              </a:tr>
              <a:tr h="415348">
                <a:tc rowSpan="3">
                  <a:txBody>
                    <a:bodyPr/>
                    <a:lstStyle/>
                    <a:p>
                      <a:pPr algn="ctr" fontAlgn="ctr"/>
                      <a:r>
                        <a:rPr lang="en-US" sz="1600" b="1" i="0" u="none" strike="noStrike">
                          <a:solidFill>
                            <a:srgbClr val="000000"/>
                          </a:solidFill>
                          <a:effectLst/>
                          <a:latin typeface="Calibri" panose="020F0502020204030204" pitchFamily="34" charset="0"/>
                        </a:rPr>
                        <a:t>Troy A. Clarke (President and Chief Executive Officer)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$1,333,352.00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303974"/>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364031"/>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4761693"/>
                  </a:ext>
                </a:extLst>
              </a:tr>
            </a:tbl>
          </a:graphicData>
        </a:graphic>
      </p:graphicFrame>
    </p:spTree>
    <p:extLst>
      <p:ext uri="{BB962C8B-B14F-4D97-AF65-F5344CB8AC3E}">
        <p14:creationId xmlns:p14="http://schemas.microsoft.com/office/powerpoint/2010/main" val="258726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Navistar (CEO Stock Awards Analysis)</a:t>
            </a:r>
          </a:p>
        </p:txBody>
      </p:sp>
      <p:sp>
        <p:nvSpPr>
          <p:cNvPr id="3" name="Content Placeholder 2"/>
          <p:cNvSpPr>
            <a:spLocks noGrp="1"/>
          </p:cNvSpPr>
          <p:nvPr>
            <p:ph sz="half" idx="1"/>
          </p:nvPr>
        </p:nvSpPr>
        <p:spPr>
          <a:xfrm>
            <a:off x="1320800" y="1676401"/>
            <a:ext cx="10261600" cy="1515208"/>
          </a:xfrm>
        </p:spPr>
        <p:txBody>
          <a:bodyPr/>
          <a:lstStyle/>
          <a:p>
            <a:pPr marL="57150" indent="0">
              <a:buNone/>
            </a:pPr>
            <a:r>
              <a:rPr lang="en-US" sz="1800" b="1" dirty="0"/>
              <a:t>Stock Awards Trend: </a:t>
            </a:r>
          </a:p>
          <a:p>
            <a:pPr marL="400050" indent="-342900"/>
            <a:r>
              <a:rPr lang="en-US" sz="1800" dirty="0"/>
              <a:t>If you work for a corporation, you may receive compensation in the form of stock of that corporation (or perhaps the parent of that corporation)</a:t>
            </a:r>
          </a:p>
          <a:p>
            <a:pPr marL="400050" indent="-342900"/>
            <a:r>
              <a:rPr lang="en-US" sz="1800" dirty="0"/>
              <a:t>If the stock is vested when you receive it, you have to report compensation income at that time</a:t>
            </a:r>
          </a:p>
          <a:p>
            <a:pPr marL="400050" indent="-342900"/>
            <a:r>
              <a:rPr lang="en-US" sz="1800" dirty="0"/>
              <a:t> Otherwise the stock is restricted, and you won't report compensation income until the stock vests</a:t>
            </a:r>
            <a:endParaRPr lang="en-IN" sz="1800"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14</a:t>
            </a:fld>
            <a:endParaRPr lang="en-US" dirty="0">
              <a:solidFill>
                <a:srgbClr val="000000"/>
              </a:solidFill>
              <a:latin typeface="Futura Md BT"/>
            </a:endParaRPr>
          </a:p>
        </p:txBody>
      </p:sp>
      <p:graphicFrame>
        <p:nvGraphicFramePr>
          <p:cNvPr id="7" name="Chart 6"/>
          <p:cNvGraphicFramePr>
            <a:graphicFrameLocks/>
          </p:cNvGraphicFramePr>
          <p:nvPr>
            <p:extLst>
              <p:ext uri="{D42A27DB-BD31-4B8C-83A1-F6EECF244321}">
                <p14:modId xmlns:p14="http://schemas.microsoft.com/office/powerpoint/2010/main" val="1720658071"/>
              </p:ext>
            </p:extLst>
          </p:nvPr>
        </p:nvGraphicFramePr>
        <p:xfrm>
          <a:off x="1320800" y="3529136"/>
          <a:ext cx="10261601" cy="2954214"/>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bwMode="auto">
          <a:xfrm>
            <a:off x="2391508" y="3965332"/>
            <a:ext cx="2294792" cy="457199"/>
          </a:xfrm>
          <a:prstGeom prst="roundRect">
            <a:avLst/>
          </a:prstGeom>
          <a:solidFill>
            <a:schemeClr val="accent6">
              <a:lumMod val="75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Change in CEO</a:t>
            </a:r>
          </a:p>
        </p:txBody>
      </p:sp>
      <p:cxnSp>
        <p:nvCxnSpPr>
          <p:cNvPr id="9" name="Straight Arrow Connector 8"/>
          <p:cNvCxnSpPr/>
          <p:nvPr/>
        </p:nvCxnSpPr>
        <p:spPr bwMode="auto">
          <a:xfrm>
            <a:off x="3578469" y="4431323"/>
            <a:ext cx="3745523" cy="1521069"/>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 name="Straight Arrow Connector 9"/>
          <p:cNvCxnSpPr/>
          <p:nvPr/>
        </p:nvCxnSpPr>
        <p:spPr bwMode="auto">
          <a:xfrm>
            <a:off x="3538904" y="4422531"/>
            <a:ext cx="4699488" cy="152986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36005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Navistar (Stock Price Analysis)</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15</a:t>
            </a:fld>
            <a:endParaRPr lang="en-US" dirty="0">
              <a:solidFill>
                <a:srgbClr val="000000"/>
              </a:solidFill>
              <a:latin typeface="Futura Md BT"/>
            </a:endParaRPr>
          </a:p>
        </p:txBody>
      </p:sp>
      <p:sp>
        <p:nvSpPr>
          <p:cNvPr id="9" name="Content Placeholder 2"/>
          <p:cNvSpPr>
            <a:spLocks noGrp="1"/>
          </p:cNvSpPr>
          <p:nvPr>
            <p:ph sz="half" idx="1"/>
          </p:nvPr>
        </p:nvSpPr>
        <p:spPr>
          <a:xfrm>
            <a:off x="1320800" y="1676401"/>
            <a:ext cx="10261600" cy="1515208"/>
          </a:xfrm>
        </p:spPr>
        <p:txBody>
          <a:bodyPr/>
          <a:lstStyle/>
          <a:p>
            <a:pPr marL="57150" indent="0">
              <a:buNone/>
            </a:pPr>
            <a:r>
              <a:rPr lang="en-US" sz="1800" b="1" dirty="0"/>
              <a:t>Stock Price Trend: </a:t>
            </a:r>
          </a:p>
          <a:p>
            <a:pPr marL="400050" indent="-342900"/>
            <a:r>
              <a:rPr lang="en-US" sz="1800" dirty="0"/>
              <a:t>There is no clear trend on the stock activity based on the filing. For example the year 2012 is heavy loss to the company but after the filling we could see there is little surge in the stock prices.</a:t>
            </a:r>
          </a:p>
          <a:p>
            <a:pPr marL="400050" indent="-342900"/>
            <a:r>
              <a:rPr lang="en-US" sz="1800" dirty="0"/>
              <a:t>From this we could come to a clear conclusion as the stock prices get affected from various factor apart from the filling.</a:t>
            </a:r>
          </a:p>
          <a:p>
            <a:pPr marL="400050" indent="-342900"/>
            <a:endParaRPr lang="en-US" sz="1800" dirty="0"/>
          </a:p>
          <a:p>
            <a:pPr marL="400050" indent="-342900"/>
            <a:endParaRPr lang="en-US" sz="1800" dirty="0"/>
          </a:p>
        </p:txBody>
      </p:sp>
      <p:graphicFrame>
        <p:nvGraphicFramePr>
          <p:cNvPr id="6" name="Chart 5"/>
          <p:cNvGraphicFramePr>
            <a:graphicFrameLocks/>
          </p:cNvGraphicFramePr>
          <p:nvPr>
            <p:extLst>
              <p:ext uri="{D42A27DB-BD31-4B8C-83A1-F6EECF244321}">
                <p14:modId xmlns:p14="http://schemas.microsoft.com/office/powerpoint/2010/main" val="3342608035"/>
              </p:ext>
            </p:extLst>
          </p:nvPr>
        </p:nvGraphicFramePr>
        <p:xfrm>
          <a:off x="1320800" y="3513909"/>
          <a:ext cx="10261600" cy="25472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2241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Analysis Review </a:t>
            </a:r>
          </a:p>
        </p:txBody>
      </p:sp>
      <p:sp>
        <p:nvSpPr>
          <p:cNvPr id="3" name="Text Placeholder 2"/>
          <p:cNvSpPr>
            <a:spLocks noGrp="1"/>
          </p:cNvSpPr>
          <p:nvPr>
            <p:ph type="body" sz="quarter" idx="13"/>
          </p:nvPr>
        </p:nvSpPr>
        <p:spPr>
          <a:xfrm>
            <a:off x="3429000" y="4343400"/>
            <a:ext cx="5943600" cy="1676400"/>
          </a:xfrm>
        </p:spPr>
        <p:txBody>
          <a:bodyPr/>
          <a:lstStyle/>
          <a:p>
            <a:pPr marL="457200" indent="-457200">
              <a:buClr>
                <a:schemeClr val="tx2"/>
              </a:buClr>
              <a:buFont typeface="Wingdings" panose="05000000000000000000" pitchFamily="2" charset="2"/>
              <a:buChar char="q"/>
            </a:pPr>
            <a:r>
              <a:rPr lang="en-US" sz="2000" dirty="0"/>
              <a:t>Introduction to Text Analysis</a:t>
            </a:r>
          </a:p>
          <a:p>
            <a:pPr marL="457200" indent="-457200">
              <a:buClr>
                <a:schemeClr val="tx2"/>
              </a:buClr>
              <a:buFont typeface="Wingdings" panose="05000000000000000000" pitchFamily="2" charset="2"/>
              <a:buChar char="q"/>
            </a:pPr>
            <a:r>
              <a:rPr lang="en-US" sz="2000" dirty="0"/>
              <a:t>KPIs and Analysis Points</a:t>
            </a:r>
          </a:p>
          <a:p>
            <a:pPr marL="457200" indent="-457200">
              <a:buClr>
                <a:schemeClr val="tx2"/>
              </a:buClr>
              <a:buFont typeface="Wingdings" panose="05000000000000000000" pitchFamily="2" charset="2"/>
              <a:buChar char="q"/>
            </a:pPr>
            <a:r>
              <a:rPr lang="en-US" sz="2000" dirty="0"/>
              <a:t>Analysis of Navistar</a:t>
            </a:r>
          </a:p>
        </p:txBody>
      </p:sp>
    </p:spTree>
    <p:extLst>
      <p:ext uri="{BB962C8B-B14F-4D97-AF65-F5344CB8AC3E}">
        <p14:creationId xmlns:p14="http://schemas.microsoft.com/office/powerpoint/2010/main" val="421306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Introduction to Text Mining Analysis</a:t>
            </a:r>
          </a:p>
        </p:txBody>
      </p:sp>
      <p:sp>
        <p:nvSpPr>
          <p:cNvPr id="3" name="Content Placeholder 2"/>
          <p:cNvSpPr>
            <a:spLocks noGrp="1"/>
          </p:cNvSpPr>
          <p:nvPr>
            <p:ph sz="half" idx="1"/>
          </p:nvPr>
        </p:nvSpPr>
        <p:spPr>
          <a:xfrm>
            <a:off x="1320800" y="1676400"/>
            <a:ext cx="10261600" cy="4451837"/>
          </a:xfrm>
        </p:spPr>
        <p:txBody>
          <a:bodyPr/>
          <a:lstStyle/>
          <a:p>
            <a:pPr marL="57150" indent="0">
              <a:buNone/>
            </a:pPr>
            <a:r>
              <a:rPr lang="en-IN" sz="2000" b="1" dirty="0"/>
              <a:t>What is Text Mining Analysis:</a:t>
            </a:r>
          </a:p>
          <a:p>
            <a:pPr marL="342900" indent="-285750"/>
            <a:r>
              <a:rPr lang="en-US" sz="2000" dirty="0"/>
              <a:t>Text mining refers to the process of parsing a selection or corpus of text in order to identify certain aspects, such as the most frequently occurring word or phrase</a:t>
            </a:r>
          </a:p>
          <a:p>
            <a:pPr marL="342900" indent="-285750"/>
            <a:r>
              <a:rPr lang="en-US" sz="2000" dirty="0"/>
              <a:t>To perform this analysis we use R</a:t>
            </a:r>
          </a:p>
          <a:p>
            <a:pPr marL="342900" indent="-285750"/>
            <a:r>
              <a:rPr lang="en-US" sz="2000" dirty="0"/>
              <a:t>We collect the sample of text from the Q&amp;A part of the DEF 14A form</a:t>
            </a:r>
            <a:r>
              <a:rPr lang="en-IN" sz="2000" dirty="0"/>
              <a:t> and conduct a rudimentary analysis of it</a:t>
            </a:r>
          </a:p>
          <a:p>
            <a:pPr marL="342900" indent="-285750"/>
            <a:r>
              <a:rPr lang="en-IN" sz="2000" dirty="0"/>
              <a:t>Create a corpus of all the files on which we will perform the analysis</a:t>
            </a:r>
          </a:p>
          <a:p>
            <a:pPr marL="342900" indent="-285750"/>
            <a:r>
              <a:rPr lang="en-IN" sz="2000" dirty="0"/>
              <a:t>For this analysis to work we need to remove the following:</a:t>
            </a:r>
          </a:p>
          <a:p>
            <a:pPr marL="514350" indent="-457200">
              <a:buFont typeface="+mj-lt"/>
              <a:buAutoNum type="arabicPeriod"/>
            </a:pPr>
            <a:r>
              <a:rPr lang="en-IN" sz="2000" dirty="0"/>
              <a:t>Numbers</a:t>
            </a:r>
          </a:p>
          <a:p>
            <a:pPr marL="514350" indent="-457200">
              <a:buFont typeface="+mj-lt"/>
              <a:buAutoNum type="arabicPeriod"/>
            </a:pPr>
            <a:r>
              <a:rPr lang="en-IN" sz="2000" dirty="0"/>
              <a:t>Stop Words</a:t>
            </a:r>
          </a:p>
          <a:p>
            <a:pPr marL="514350" indent="-457200">
              <a:buFont typeface="+mj-lt"/>
              <a:buAutoNum type="arabicPeriod"/>
            </a:pPr>
            <a:r>
              <a:rPr lang="en-IN" sz="2000" dirty="0"/>
              <a:t>Punctuation </a:t>
            </a:r>
          </a:p>
          <a:p>
            <a:pPr marL="514350" indent="-457200">
              <a:buFont typeface="+mj-lt"/>
              <a:buAutoNum type="arabicPeriod"/>
            </a:pPr>
            <a:r>
              <a:rPr lang="en-IN" sz="2000" dirty="0"/>
              <a:t>White Spaces</a:t>
            </a:r>
          </a:p>
          <a:p>
            <a:pPr marL="514350" indent="-457200">
              <a:buFont typeface="+mj-lt"/>
              <a:buAutoNum type="arabicPeriod"/>
            </a:pPr>
            <a:r>
              <a:rPr lang="en-IN" sz="2000" dirty="0"/>
              <a:t>Articles and random words which are not important for analysis example ‘the’ ‘and’</a:t>
            </a:r>
          </a:p>
          <a:p>
            <a:pPr marL="342900" indent="-285750"/>
            <a:endParaRPr lang="en-US" sz="2000"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17</a:t>
            </a:fld>
            <a:endParaRPr lang="en-US" dirty="0">
              <a:solidFill>
                <a:srgbClr val="000000"/>
              </a:solidFill>
              <a:latin typeface="Futura Md BT"/>
            </a:endParaRPr>
          </a:p>
        </p:txBody>
      </p:sp>
    </p:spTree>
    <p:extLst>
      <p:ext uri="{BB962C8B-B14F-4D97-AF65-F5344CB8AC3E}">
        <p14:creationId xmlns:p14="http://schemas.microsoft.com/office/powerpoint/2010/main" val="3263464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Points to be considered for analysis</a:t>
            </a:r>
          </a:p>
        </p:txBody>
      </p:sp>
      <p:sp>
        <p:nvSpPr>
          <p:cNvPr id="3" name="Content Placeholder 2"/>
          <p:cNvSpPr>
            <a:spLocks noGrp="1"/>
          </p:cNvSpPr>
          <p:nvPr>
            <p:ph sz="half" idx="1"/>
          </p:nvPr>
        </p:nvSpPr>
        <p:spPr>
          <a:xfrm>
            <a:off x="1320800" y="1676400"/>
            <a:ext cx="10261600" cy="4451837"/>
          </a:xfrm>
        </p:spPr>
        <p:txBody>
          <a:bodyPr/>
          <a:lstStyle/>
          <a:p>
            <a:pPr marL="57150" indent="0">
              <a:buNone/>
            </a:pPr>
            <a:r>
              <a:rPr lang="en-IN" sz="2000" b="1" dirty="0"/>
              <a:t>KPIs to be considered for analysis:</a:t>
            </a:r>
          </a:p>
          <a:p>
            <a:pPr marL="342900" indent="-285750"/>
            <a:r>
              <a:rPr lang="en-IN" sz="2000" b="1" dirty="0"/>
              <a:t>Frequency of the most repeated words</a:t>
            </a:r>
          </a:p>
          <a:p>
            <a:pPr marL="342900" indent="-285750"/>
            <a:r>
              <a:rPr lang="en-IN" sz="2000" b="1" dirty="0"/>
              <a:t>Word Cloud for all the repeated words</a:t>
            </a:r>
          </a:p>
          <a:p>
            <a:pPr marL="57150" indent="0">
              <a:buNone/>
            </a:pPr>
            <a:endParaRPr lang="en-IN" sz="2000" b="1" dirty="0"/>
          </a:p>
          <a:p>
            <a:pPr marL="57150" indent="0">
              <a:buNone/>
            </a:pPr>
            <a:r>
              <a:rPr lang="en-IN" sz="2000" b="1" dirty="0"/>
              <a:t>Analysis &amp; Comparison:</a:t>
            </a:r>
          </a:p>
          <a:p>
            <a:pPr marL="342900" indent="-285750"/>
            <a:r>
              <a:rPr lang="en-IN" sz="2000" b="1" dirty="0"/>
              <a:t>Analysis of the frequency of the words repeated</a:t>
            </a:r>
          </a:p>
          <a:p>
            <a:pPr marL="342900" indent="-285750"/>
            <a:r>
              <a:rPr lang="en-IN" sz="2000" b="1" dirty="0"/>
              <a:t>Correlation between the most repeated words </a:t>
            </a:r>
          </a:p>
          <a:p>
            <a:pPr marL="342900" indent="-285750"/>
            <a:r>
              <a:rPr lang="en-IN" sz="2000" b="1" dirty="0"/>
              <a:t>Reason for the words with most frequency being repeated</a:t>
            </a:r>
          </a:p>
          <a:p>
            <a:pPr marL="57150" indent="0">
              <a:buNone/>
            </a:pPr>
            <a:endParaRPr lang="en-IN" sz="2000" b="1"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18</a:t>
            </a:fld>
            <a:endParaRPr lang="en-US" dirty="0">
              <a:solidFill>
                <a:srgbClr val="000000"/>
              </a:solidFill>
              <a:latin typeface="Futura Md BT"/>
            </a:endParaRPr>
          </a:p>
        </p:txBody>
      </p:sp>
    </p:spTree>
    <p:extLst>
      <p:ext uri="{BB962C8B-B14F-4D97-AF65-F5344CB8AC3E}">
        <p14:creationId xmlns:p14="http://schemas.microsoft.com/office/powerpoint/2010/main" val="3766501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Top 5 Words With Most Frequency</a:t>
            </a:r>
          </a:p>
        </p:txBody>
      </p:sp>
      <p:sp>
        <p:nvSpPr>
          <p:cNvPr id="3" name="Content Placeholder 2"/>
          <p:cNvSpPr>
            <a:spLocks noGrp="1"/>
          </p:cNvSpPr>
          <p:nvPr>
            <p:ph sz="half" idx="1"/>
          </p:nvPr>
        </p:nvSpPr>
        <p:spPr>
          <a:xfrm>
            <a:off x="1320800" y="1676400"/>
            <a:ext cx="10021277" cy="1550377"/>
          </a:xfrm>
        </p:spPr>
        <p:txBody>
          <a:bodyPr>
            <a:normAutofit/>
          </a:bodyPr>
          <a:lstStyle/>
          <a:p>
            <a:pPr marL="0" lvl="0" indent="0">
              <a:buNone/>
            </a:pPr>
            <a:r>
              <a:rPr lang="en-IN" sz="2000" b="1" dirty="0"/>
              <a:t>Analysis:</a:t>
            </a:r>
          </a:p>
          <a:p>
            <a:r>
              <a:rPr lang="en-IN" sz="2000" b="1" dirty="0"/>
              <a:t>The word vote and stockholder are repeated the most</a:t>
            </a:r>
          </a:p>
          <a:p>
            <a:r>
              <a:rPr lang="en-IN" sz="2000" b="1" dirty="0"/>
              <a:t>The word vote is probably repeated because the CEO (Chairman) position has changed 3 times over the 10 years</a:t>
            </a:r>
          </a:p>
        </p:txBody>
      </p:sp>
      <p:sp>
        <p:nvSpPr>
          <p:cNvPr id="5" name="Slide Number Placeholder 4"/>
          <p:cNvSpPr>
            <a:spLocks noGrp="1"/>
          </p:cNvSpPr>
          <p:nvPr>
            <p:ph type="sldNum" sz="quarter" idx="12"/>
          </p:nvPr>
        </p:nvSpPr>
        <p:spPr/>
        <p:txBody>
          <a:bodyPr/>
          <a:lstStyle/>
          <a:p>
            <a:pPr marL="0" marR="0" lvl="0" indent="0" defTabSz="914400" eaLnBrk="1" fontAlgn="base" latinLnBrk="0" hangingPunct="1">
              <a:lnSpc>
                <a:spcPct val="100000"/>
              </a:lnSpc>
              <a:spcBef>
                <a:spcPct val="0"/>
              </a:spcBef>
              <a:spcAft>
                <a:spcPct val="0"/>
              </a:spcAft>
              <a:buClrTx/>
              <a:buSzTx/>
              <a:buFontTx/>
              <a:buNone/>
              <a:tabLst/>
              <a:defRPr/>
            </a:pPr>
            <a:fld id="{5D74AC02-7534-425D-9D68-BB86A7E0F91B}" type="slidenum">
              <a:rPr kumimoji="0" lang="en-US" sz="1800" b="0" i="0" u="none" strike="noStrike" kern="0" cap="none" spc="0" normalizeH="0" baseline="0" noProof="0">
                <a:ln>
                  <a:noFill/>
                </a:ln>
                <a:solidFill>
                  <a:srgbClr val="000000"/>
                </a:solidFill>
                <a:effectLst/>
                <a:uLnTx/>
                <a:uFillTx/>
                <a:latin typeface="Futura Md BT"/>
              </a:rPr>
              <a:pPr marL="0" marR="0" lvl="0" indent="0" defTabSz="914400" eaLnBrk="1" fontAlgn="base" latinLnBrk="0" hangingPunct="1">
                <a:lnSpc>
                  <a:spcPct val="100000"/>
                </a:lnSpc>
                <a:spcBef>
                  <a:spcPct val="0"/>
                </a:spcBef>
                <a:spcAft>
                  <a:spcPct val="0"/>
                </a:spcAft>
                <a:buClrTx/>
                <a:buSzTx/>
                <a:buFontTx/>
                <a:buNone/>
                <a:tabLst/>
                <a:defRPr/>
              </a:pPr>
              <a:t>19</a:t>
            </a:fld>
            <a:endParaRPr kumimoji="0" lang="en-US" sz="1800" b="0" i="0" u="none" strike="noStrike" kern="0" cap="none" spc="0" normalizeH="0" baseline="0" noProof="0" dirty="0">
              <a:ln>
                <a:noFill/>
              </a:ln>
              <a:solidFill>
                <a:srgbClr val="000000"/>
              </a:solidFill>
              <a:effectLst/>
              <a:uLnTx/>
              <a:uFillTx/>
              <a:latin typeface="Futura Md BT"/>
            </a:endParaRPr>
          </a:p>
        </p:txBody>
      </p:sp>
      <p:graphicFrame>
        <p:nvGraphicFramePr>
          <p:cNvPr id="7" name="Chart 6"/>
          <p:cNvGraphicFramePr>
            <a:graphicFrameLocks/>
          </p:cNvGraphicFramePr>
          <p:nvPr>
            <p:extLst>
              <p:ext uri="{D42A27DB-BD31-4B8C-83A1-F6EECF244321}">
                <p14:modId xmlns:p14="http://schemas.microsoft.com/office/powerpoint/2010/main" val="3723974527"/>
              </p:ext>
            </p:extLst>
          </p:nvPr>
        </p:nvGraphicFramePr>
        <p:xfrm>
          <a:off x="1320799" y="3437792"/>
          <a:ext cx="10021277" cy="26103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68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Introduction (What is DEF 14A Form)</a:t>
            </a:r>
            <a:endParaRPr lang="en-US" sz="3200" dirty="0"/>
          </a:p>
        </p:txBody>
      </p:sp>
      <p:sp>
        <p:nvSpPr>
          <p:cNvPr id="3" name="Content Placeholder 2"/>
          <p:cNvSpPr>
            <a:spLocks noGrp="1"/>
          </p:cNvSpPr>
          <p:nvPr>
            <p:ph sz="half" idx="1"/>
          </p:nvPr>
        </p:nvSpPr>
        <p:spPr>
          <a:xfrm>
            <a:off x="1320800" y="1676400"/>
            <a:ext cx="10261600" cy="4451837"/>
          </a:xfrm>
        </p:spPr>
        <p:txBody>
          <a:bodyPr/>
          <a:lstStyle/>
          <a:p>
            <a:pPr marL="0" indent="0">
              <a:buNone/>
            </a:pPr>
            <a:r>
              <a:rPr lang="en-US" sz="2000" b="1" dirty="0"/>
              <a:t>What is SEC :</a:t>
            </a:r>
          </a:p>
          <a:p>
            <a:pPr lvl="0"/>
            <a:r>
              <a:rPr lang="en-US" sz="2000" dirty="0"/>
              <a:t>The Securities and Exchange Commission (SEC) is government commission made by congress to manage the securities advertises and ensure financial specialists. Notwithstanding regulation and insurance, it additionally screens the corporate takeovers in the U.S. </a:t>
            </a:r>
          </a:p>
          <a:p>
            <a:pPr marL="0" indent="0">
              <a:buNone/>
            </a:pPr>
            <a:endParaRPr lang="en-US" sz="2000" dirty="0"/>
          </a:p>
          <a:p>
            <a:pPr marL="0" indent="0">
              <a:buNone/>
            </a:pPr>
            <a:r>
              <a:rPr lang="en-US" sz="2000" b="1" dirty="0"/>
              <a:t>What is </a:t>
            </a:r>
            <a:r>
              <a:rPr lang="en-US" sz="2000" b="1" dirty="0" err="1"/>
              <a:t>def</a:t>
            </a:r>
            <a:r>
              <a:rPr lang="en-US" sz="2000" b="1" dirty="0"/>
              <a:t> 14a form?</a:t>
            </a:r>
          </a:p>
          <a:p>
            <a:pPr lvl="0"/>
            <a:r>
              <a:rPr lang="en-US" sz="2000" dirty="0"/>
              <a:t>Form DEF 14A, which is otherwise called "definitive proxy statement", is required under Section 14(a) of the Securities Exchange Act of 1934. This structure is documented with the SEC when an authoritative intermediary proclamation is given to shareholders and helps the SEC guarantee that shareholders' rights are maintained. </a:t>
            </a:r>
          </a:p>
          <a:p>
            <a:pPr marL="57150" indent="0">
              <a:buNone/>
            </a:pPr>
            <a:r>
              <a:rPr lang="en-IN" sz="2000" dirty="0"/>
              <a:t> </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2</a:t>
            </a:fld>
            <a:endParaRPr lang="en-US" dirty="0">
              <a:solidFill>
                <a:srgbClr val="000000"/>
              </a:solidFill>
              <a:latin typeface="Futura Md BT"/>
            </a:endParaRPr>
          </a:p>
        </p:txBody>
      </p:sp>
    </p:spTree>
    <p:extLst>
      <p:ext uri="{BB962C8B-B14F-4D97-AF65-F5344CB8AC3E}">
        <p14:creationId xmlns:p14="http://schemas.microsoft.com/office/powerpoint/2010/main" val="1825858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Word Cloud of Navistar</a:t>
            </a:r>
          </a:p>
        </p:txBody>
      </p:sp>
      <p:sp>
        <p:nvSpPr>
          <p:cNvPr id="3" name="Content Placeholder 2"/>
          <p:cNvSpPr>
            <a:spLocks noGrp="1"/>
          </p:cNvSpPr>
          <p:nvPr>
            <p:ph sz="half" idx="1"/>
          </p:nvPr>
        </p:nvSpPr>
        <p:spPr>
          <a:xfrm>
            <a:off x="1320801" y="1676400"/>
            <a:ext cx="5898062" cy="3722077"/>
          </a:xfrm>
        </p:spPr>
        <p:txBody>
          <a:bodyPr>
            <a:normAutofit/>
          </a:bodyPr>
          <a:lstStyle/>
          <a:p>
            <a:pPr marL="0" lvl="0" indent="0">
              <a:buNone/>
            </a:pPr>
            <a:r>
              <a:rPr lang="en-IN" sz="2000" b="1" dirty="0"/>
              <a:t>Analysis:</a:t>
            </a:r>
          </a:p>
          <a:p>
            <a:r>
              <a:rPr lang="en-IN" sz="2000" b="1" dirty="0"/>
              <a:t>The word vote, stockhold and share are prominent in the word cloud</a:t>
            </a:r>
          </a:p>
          <a:p>
            <a:r>
              <a:rPr lang="en-IN" sz="2000" b="1" dirty="0"/>
              <a:t>This shows that shares, stocks and votes are the main agenda for all the meetings</a:t>
            </a:r>
          </a:p>
        </p:txBody>
      </p:sp>
      <p:sp>
        <p:nvSpPr>
          <p:cNvPr id="5" name="Slide Number Placeholder 4"/>
          <p:cNvSpPr>
            <a:spLocks noGrp="1"/>
          </p:cNvSpPr>
          <p:nvPr>
            <p:ph type="sldNum" sz="quarter" idx="12"/>
          </p:nvPr>
        </p:nvSpPr>
        <p:spPr/>
        <p:txBody>
          <a:bodyPr/>
          <a:lstStyle/>
          <a:p>
            <a:pPr marL="0" marR="0" lvl="0" indent="0" defTabSz="914400" eaLnBrk="1" fontAlgn="base" latinLnBrk="0" hangingPunct="1">
              <a:lnSpc>
                <a:spcPct val="100000"/>
              </a:lnSpc>
              <a:spcBef>
                <a:spcPct val="0"/>
              </a:spcBef>
              <a:spcAft>
                <a:spcPct val="0"/>
              </a:spcAft>
              <a:buClrTx/>
              <a:buSzTx/>
              <a:buFontTx/>
              <a:buNone/>
              <a:tabLst/>
              <a:defRPr/>
            </a:pPr>
            <a:fld id="{5D74AC02-7534-425D-9D68-BB86A7E0F91B}" type="slidenum">
              <a:rPr kumimoji="0" lang="en-US" sz="1800" b="0" i="0" u="none" strike="noStrike" kern="0" cap="none" spc="0" normalizeH="0" baseline="0" noProof="0">
                <a:ln>
                  <a:noFill/>
                </a:ln>
                <a:solidFill>
                  <a:srgbClr val="000000"/>
                </a:solidFill>
                <a:effectLst/>
                <a:uLnTx/>
                <a:uFillTx/>
                <a:latin typeface="Futura Md BT"/>
              </a:rPr>
              <a:pPr marL="0" marR="0" lvl="0" indent="0" defTabSz="914400" eaLnBrk="1" fontAlgn="base" latinLnBrk="0" hangingPunct="1">
                <a:lnSpc>
                  <a:spcPct val="100000"/>
                </a:lnSpc>
                <a:spcBef>
                  <a:spcPct val="0"/>
                </a:spcBef>
                <a:spcAft>
                  <a:spcPct val="0"/>
                </a:spcAft>
                <a:buClrTx/>
                <a:buSzTx/>
                <a:buFontTx/>
                <a:buNone/>
                <a:tabLst/>
                <a:defRPr/>
              </a:pPr>
              <a:t>20</a:t>
            </a:fld>
            <a:endParaRPr kumimoji="0" lang="en-US" sz="1800" b="0" i="0" u="none" strike="noStrike" kern="0" cap="none" spc="0" normalizeH="0" baseline="0" noProof="0" dirty="0">
              <a:ln>
                <a:noFill/>
              </a:ln>
              <a:solidFill>
                <a:srgbClr val="000000"/>
              </a:solidFill>
              <a:effectLst/>
              <a:uLnTx/>
              <a:uFillTx/>
              <a:latin typeface="Futura Md B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863" y="1837592"/>
            <a:ext cx="3923425" cy="4734413"/>
          </a:xfrm>
          <a:prstGeom prst="rect">
            <a:avLst/>
          </a:prstGeom>
        </p:spPr>
      </p:pic>
    </p:spTree>
    <p:extLst>
      <p:ext uri="{BB962C8B-B14F-4D97-AF65-F5344CB8AC3E}">
        <p14:creationId xmlns:p14="http://schemas.microsoft.com/office/powerpoint/2010/main" val="3356322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Word Association</a:t>
            </a:r>
          </a:p>
        </p:txBody>
      </p:sp>
      <p:sp>
        <p:nvSpPr>
          <p:cNvPr id="3" name="Content Placeholder 2"/>
          <p:cNvSpPr>
            <a:spLocks noGrp="1"/>
          </p:cNvSpPr>
          <p:nvPr>
            <p:ph sz="half" idx="1"/>
          </p:nvPr>
        </p:nvSpPr>
        <p:spPr>
          <a:xfrm>
            <a:off x="1320800" y="1676400"/>
            <a:ext cx="10021277" cy="1550377"/>
          </a:xfrm>
        </p:spPr>
        <p:txBody>
          <a:bodyPr>
            <a:normAutofit fontScale="92500" lnSpcReduction="20000"/>
          </a:bodyPr>
          <a:lstStyle/>
          <a:p>
            <a:pPr marL="0" lvl="0" indent="0">
              <a:buNone/>
            </a:pPr>
            <a:r>
              <a:rPr lang="en-IN" sz="2000" b="1" dirty="0"/>
              <a:t>Analysis:</a:t>
            </a:r>
          </a:p>
          <a:p>
            <a:r>
              <a:rPr lang="en-IN" sz="2000" b="1" dirty="0"/>
              <a:t>Upon analysis for word association we find the word director has a strong correlation of 0.99 for words such as account and examin</a:t>
            </a:r>
          </a:p>
          <a:p>
            <a:r>
              <a:rPr lang="en-IN" sz="2000" b="1" dirty="0"/>
              <a:t>We used the following code to find a correlation</a:t>
            </a:r>
          </a:p>
          <a:p>
            <a:pPr marL="0" indent="0">
              <a:buNone/>
            </a:pPr>
            <a:r>
              <a:rPr lang="en-US" sz="2000" i="1" dirty="0">
                <a:solidFill>
                  <a:srgbClr val="FF0000"/>
                </a:solidFill>
                <a:latin typeface="helvetica" panose="020B0604020202020204" pitchFamily="34" charset="0"/>
              </a:rPr>
              <a:t>	</a:t>
            </a:r>
            <a:r>
              <a:rPr lang="en-US" sz="2000" i="1" dirty="0" err="1">
                <a:solidFill>
                  <a:srgbClr val="FF0000"/>
                </a:solidFill>
                <a:latin typeface="helvetica" panose="020B0604020202020204" pitchFamily="34" charset="0"/>
              </a:rPr>
              <a:t>findAssocs</a:t>
            </a:r>
            <a:r>
              <a:rPr lang="en-US" sz="2000" i="1" dirty="0">
                <a:solidFill>
                  <a:srgbClr val="FF0000"/>
                </a:solidFill>
                <a:latin typeface="helvetica" panose="020B0604020202020204" pitchFamily="34" charset="0"/>
              </a:rPr>
              <a:t>(</a:t>
            </a:r>
            <a:r>
              <a:rPr lang="en-US" sz="2000" i="1" dirty="0" err="1">
                <a:solidFill>
                  <a:srgbClr val="FF0000"/>
                </a:solidFill>
                <a:latin typeface="helvetica" panose="020B0604020202020204" pitchFamily="34" charset="0"/>
              </a:rPr>
              <a:t>dtms</a:t>
            </a:r>
            <a:r>
              <a:rPr lang="en-US" sz="2000" i="1" dirty="0">
                <a:solidFill>
                  <a:srgbClr val="FF0000"/>
                </a:solidFill>
                <a:latin typeface="helvetica" panose="020B0604020202020204" pitchFamily="34" charset="0"/>
              </a:rPr>
              <a:t>, "director", </a:t>
            </a:r>
            <a:r>
              <a:rPr lang="en-US" sz="2000" i="1" dirty="0" err="1">
                <a:solidFill>
                  <a:srgbClr val="FF0000"/>
                </a:solidFill>
                <a:latin typeface="helvetica" panose="020B0604020202020204" pitchFamily="34" charset="0"/>
              </a:rPr>
              <a:t>corlimit</a:t>
            </a:r>
            <a:r>
              <a:rPr lang="en-US" sz="2000" i="1" dirty="0">
                <a:solidFill>
                  <a:srgbClr val="FF0000"/>
                </a:solidFill>
                <a:latin typeface="helvetica" panose="020B0604020202020204" pitchFamily="34" charset="0"/>
              </a:rPr>
              <a:t> = .99)</a:t>
            </a:r>
            <a:endParaRPr lang="en-IN" sz="2000" b="1" i="1" dirty="0">
              <a:solidFill>
                <a:srgbClr val="FF0000"/>
              </a:solidFill>
            </a:endParaRPr>
          </a:p>
          <a:p>
            <a:endParaRPr lang="en-IN" sz="2000" b="1" dirty="0"/>
          </a:p>
        </p:txBody>
      </p:sp>
      <p:sp>
        <p:nvSpPr>
          <p:cNvPr id="5" name="Slide Number Placeholder 4"/>
          <p:cNvSpPr>
            <a:spLocks noGrp="1"/>
          </p:cNvSpPr>
          <p:nvPr>
            <p:ph type="sldNum" sz="quarter" idx="12"/>
          </p:nvPr>
        </p:nvSpPr>
        <p:spPr/>
        <p:txBody>
          <a:bodyPr/>
          <a:lstStyle/>
          <a:p>
            <a:pPr marL="0" marR="0" lvl="0" indent="0" defTabSz="914400" eaLnBrk="1" fontAlgn="base" latinLnBrk="0" hangingPunct="1">
              <a:lnSpc>
                <a:spcPct val="100000"/>
              </a:lnSpc>
              <a:spcBef>
                <a:spcPct val="0"/>
              </a:spcBef>
              <a:spcAft>
                <a:spcPct val="0"/>
              </a:spcAft>
              <a:buClrTx/>
              <a:buSzTx/>
              <a:buFontTx/>
              <a:buNone/>
              <a:tabLst/>
              <a:defRPr/>
            </a:pPr>
            <a:fld id="{5D74AC02-7534-425D-9D68-BB86A7E0F91B}" type="slidenum">
              <a:rPr kumimoji="0" lang="en-US" sz="1800" b="0" i="0" u="none" strike="noStrike" kern="0" cap="none" spc="0" normalizeH="0" baseline="0" noProof="0">
                <a:ln>
                  <a:noFill/>
                </a:ln>
                <a:solidFill>
                  <a:srgbClr val="000000"/>
                </a:solidFill>
                <a:effectLst/>
                <a:uLnTx/>
                <a:uFillTx/>
                <a:latin typeface="Futura Md BT"/>
              </a:rPr>
              <a:pPr marL="0" marR="0" lvl="0" indent="0" defTabSz="914400" eaLnBrk="1" fontAlgn="base" latinLnBrk="0" hangingPunct="1">
                <a:lnSpc>
                  <a:spcPct val="100000"/>
                </a:lnSpc>
                <a:spcBef>
                  <a:spcPct val="0"/>
                </a:spcBef>
                <a:spcAft>
                  <a:spcPct val="0"/>
                </a:spcAft>
                <a:buClrTx/>
                <a:buSzTx/>
                <a:buFontTx/>
                <a:buNone/>
                <a:tabLst/>
                <a:defRPr/>
              </a:pPr>
              <a:t>21</a:t>
            </a:fld>
            <a:endParaRPr kumimoji="0" lang="en-US" sz="1800" b="0" i="0" u="none" strike="noStrike" kern="0" cap="none" spc="0" normalizeH="0" baseline="0" noProof="0" dirty="0">
              <a:ln>
                <a:noFill/>
              </a:ln>
              <a:solidFill>
                <a:srgbClr val="000000"/>
              </a:solidFill>
              <a:effectLst/>
              <a:uLnTx/>
              <a:uFillTx/>
              <a:latin typeface="Futura Md BT"/>
            </a:endParaRPr>
          </a:p>
        </p:txBody>
      </p:sp>
      <p:graphicFrame>
        <p:nvGraphicFramePr>
          <p:cNvPr id="6" name="Table 5"/>
          <p:cNvGraphicFramePr>
            <a:graphicFrameLocks noGrp="1"/>
          </p:cNvGraphicFramePr>
          <p:nvPr>
            <p:extLst/>
          </p:nvPr>
        </p:nvGraphicFramePr>
        <p:xfrm>
          <a:off x="2596662" y="3758550"/>
          <a:ext cx="7469551" cy="1543210"/>
        </p:xfrm>
        <a:graphic>
          <a:graphicData uri="http://schemas.openxmlformats.org/drawingml/2006/table">
            <a:tbl>
              <a:tblPr/>
              <a:tblGrid>
                <a:gridCol w="679050">
                  <a:extLst>
                    <a:ext uri="{9D8B030D-6E8A-4147-A177-3AD203B41FA5}">
                      <a16:colId xmlns:a16="http://schemas.microsoft.com/office/drawing/2014/main" val="2375400683"/>
                    </a:ext>
                  </a:extLst>
                </a:gridCol>
                <a:gridCol w="679050">
                  <a:extLst>
                    <a:ext uri="{9D8B030D-6E8A-4147-A177-3AD203B41FA5}">
                      <a16:colId xmlns:a16="http://schemas.microsoft.com/office/drawing/2014/main" val="1634026827"/>
                    </a:ext>
                  </a:extLst>
                </a:gridCol>
                <a:gridCol w="679050">
                  <a:extLst>
                    <a:ext uri="{9D8B030D-6E8A-4147-A177-3AD203B41FA5}">
                      <a16:colId xmlns:a16="http://schemas.microsoft.com/office/drawing/2014/main" val="4258552299"/>
                    </a:ext>
                  </a:extLst>
                </a:gridCol>
                <a:gridCol w="679050">
                  <a:extLst>
                    <a:ext uri="{9D8B030D-6E8A-4147-A177-3AD203B41FA5}">
                      <a16:colId xmlns:a16="http://schemas.microsoft.com/office/drawing/2014/main" val="297638462"/>
                    </a:ext>
                  </a:extLst>
                </a:gridCol>
                <a:gridCol w="679050">
                  <a:extLst>
                    <a:ext uri="{9D8B030D-6E8A-4147-A177-3AD203B41FA5}">
                      <a16:colId xmlns:a16="http://schemas.microsoft.com/office/drawing/2014/main" val="676686767"/>
                    </a:ext>
                  </a:extLst>
                </a:gridCol>
                <a:gridCol w="679050">
                  <a:extLst>
                    <a:ext uri="{9D8B030D-6E8A-4147-A177-3AD203B41FA5}">
                      <a16:colId xmlns:a16="http://schemas.microsoft.com/office/drawing/2014/main" val="2560287946"/>
                    </a:ext>
                  </a:extLst>
                </a:gridCol>
                <a:gridCol w="679050">
                  <a:extLst>
                    <a:ext uri="{9D8B030D-6E8A-4147-A177-3AD203B41FA5}">
                      <a16:colId xmlns:a16="http://schemas.microsoft.com/office/drawing/2014/main" val="1769746046"/>
                    </a:ext>
                  </a:extLst>
                </a:gridCol>
                <a:gridCol w="679050">
                  <a:extLst>
                    <a:ext uri="{9D8B030D-6E8A-4147-A177-3AD203B41FA5}">
                      <a16:colId xmlns:a16="http://schemas.microsoft.com/office/drawing/2014/main" val="2160872061"/>
                    </a:ext>
                  </a:extLst>
                </a:gridCol>
                <a:gridCol w="762843">
                  <a:extLst>
                    <a:ext uri="{9D8B030D-6E8A-4147-A177-3AD203B41FA5}">
                      <a16:colId xmlns:a16="http://schemas.microsoft.com/office/drawing/2014/main" val="908517674"/>
                    </a:ext>
                  </a:extLst>
                </a:gridCol>
                <a:gridCol w="595258">
                  <a:extLst>
                    <a:ext uri="{9D8B030D-6E8A-4147-A177-3AD203B41FA5}">
                      <a16:colId xmlns:a16="http://schemas.microsoft.com/office/drawing/2014/main" val="3159589627"/>
                    </a:ext>
                  </a:extLst>
                </a:gridCol>
                <a:gridCol w="679050">
                  <a:extLst>
                    <a:ext uri="{9D8B030D-6E8A-4147-A177-3AD203B41FA5}">
                      <a16:colId xmlns:a16="http://schemas.microsoft.com/office/drawing/2014/main" val="2627360381"/>
                    </a:ext>
                  </a:extLst>
                </a:gridCol>
              </a:tblGrid>
              <a:tr h="771605">
                <a:tc>
                  <a:txBody>
                    <a:bodyPr/>
                    <a:lstStyle/>
                    <a:p>
                      <a:pPr algn="ctr" fontAlgn="b"/>
                      <a:r>
                        <a:rPr lang="en-US" sz="1200" b="0" i="0" u="none" strike="noStrike">
                          <a:solidFill>
                            <a:srgbClr val="000000"/>
                          </a:solidFill>
                          <a:effectLst/>
                          <a:latin typeface="Calibri" panose="020F0502020204030204" pitchFamily="34" charset="0"/>
                        </a:rPr>
                        <a:t>account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direct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dirty="0" err="1">
                          <a:solidFill>
                            <a:srgbClr val="000000"/>
                          </a:solidFill>
                          <a:effectLst/>
                          <a:latin typeface="Calibri" panose="020F0502020204030204" pitchFamily="34" charset="0"/>
                        </a:rPr>
                        <a:t>examin</a:t>
                      </a:r>
                      <a:endParaRPr lang="en-US" sz="12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firm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dirty="0" err="1">
                          <a:solidFill>
                            <a:srgbClr val="000000"/>
                          </a:solidFill>
                          <a:effectLst/>
                          <a:latin typeface="Calibri" panose="020F0502020204030204" pitchFamily="34" charset="0"/>
                        </a:rPr>
                        <a:t>addit</a:t>
                      </a:r>
                      <a:endParaRPr lang="en-US" sz="12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ballot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a:solidFill>
                            <a:srgbClr val="000000"/>
                          </a:solidFill>
                          <a:effectLst/>
                          <a:latin typeface="Calibri" panose="020F0502020204030204" pitchFamily="34" charset="0"/>
                        </a:rPr>
                        <a:t>held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a:solidFill>
                            <a:srgbClr val="000000"/>
                          </a:solidFill>
                          <a:effectLst/>
                          <a:latin typeface="Calibri" panose="020F0502020204030204" pitchFamily="34" charset="0"/>
                        </a:rPr>
                        <a:t>matter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a:solidFill>
                            <a:srgbClr val="000000"/>
                          </a:solidFill>
                          <a:effectLst/>
                          <a:latin typeface="Calibri" panose="020F0502020204030204" pitchFamily="34" charset="0"/>
                        </a:rPr>
                        <a:t>ownership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a:solidFill>
                            <a:srgbClr val="000000"/>
                          </a:solidFill>
                          <a:effectLst/>
                          <a:latin typeface="Calibri" panose="020F0502020204030204" pitchFamily="34" charset="0"/>
                        </a:rPr>
                        <a:t>question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a:solidFill>
                            <a:srgbClr val="000000"/>
                          </a:solidFill>
                          <a:effectLst/>
                          <a:latin typeface="Calibri" panose="020F0502020204030204" pitchFamily="34" charset="0"/>
                        </a:rPr>
                        <a:t>statement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3250612747"/>
                  </a:ext>
                </a:extLst>
              </a:tr>
              <a:tr h="771605">
                <a:tc>
                  <a:txBody>
                    <a:bodyPr/>
                    <a:lstStyle/>
                    <a:p>
                      <a:pPr algn="ctr" fontAlgn="b"/>
                      <a:r>
                        <a:rPr lang="en-US" sz="1200" b="0" i="0" u="none" strike="noStrike">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a:solidFill>
                            <a:srgbClr val="000000"/>
                          </a:solidFill>
                          <a:effectLst/>
                          <a:latin typeface="Calibri" panose="020F0502020204030204" pitchFamily="34" charset="0"/>
                        </a:rPr>
                        <a:t>0.99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a:solidFill>
                            <a:srgbClr val="000000"/>
                          </a:solidFill>
                          <a:effectLst/>
                          <a:latin typeface="Calibri" panose="020F0502020204030204" pitchFamily="34" charset="0"/>
                        </a:rPr>
                        <a:t>0.99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0.99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926630694"/>
                  </a:ext>
                </a:extLst>
              </a:tr>
            </a:tbl>
          </a:graphicData>
        </a:graphic>
      </p:graphicFrame>
    </p:spTree>
    <p:extLst>
      <p:ext uri="{BB962C8B-B14F-4D97-AF65-F5344CB8AC3E}">
        <p14:creationId xmlns:p14="http://schemas.microsoft.com/office/powerpoint/2010/main" val="3578874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Key Event Indicator (KEI)</a:t>
            </a:r>
          </a:p>
        </p:txBody>
      </p:sp>
      <p:sp>
        <p:nvSpPr>
          <p:cNvPr id="5" name="Slide Number Placeholder 4"/>
          <p:cNvSpPr>
            <a:spLocks noGrp="1"/>
          </p:cNvSpPr>
          <p:nvPr>
            <p:ph type="sldNum" sz="quarter" idx="12"/>
          </p:nvPr>
        </p:nvSpPr>
        <p:spPr/>
        <p:txBody>
          <a:bodyPr/>
          <a:lstStyle/>
          <a:p>
            <a:pPr marL="0" marR="0" lvl="0" indent="0" defTabSz="914400" eaLnBrk="1" fontAlgn="base" latinLnBrk="0" hangingPunct="1">
              <a:lnSpc>
                <a:spcPct val="100000"/>
              </a:lnSpc>
              <a:spcBef>
                <a:spcPct val="0"/>
              </a:spcBef>
              <a:spcAft>
                <a:spcPct val="0"/>
              </a:spcAft>
              <a:buClrTx/>
              <a:buSzTx/>
              <a:buFontTx/>
              <a:buNone/>
              <a:tabLst/>
              <a:defRPr/>
            </a:pPr>
            <a:fld id="{5D74AC02-7534-425D-9D68-BB86A7E0F91B}" type="slidenum">
              <a:rPr kumimoji="0" lang="en-US" sz="1800" b="0" i="0" u="none" strike="noStrike" kern="0" cap="none" spc="0" normalizeH="0" baseline="0" noProof="0">
                <a:ln>
                  <a:noFill/>
                </a:ln>
                <a:solidFill>
                  <a:srgbClr val="000000"/>
                </a:solidFill>
                <a:effectLst/>
                <a:uLnTx/>
                <a:uFillTx/>
                <a:latin typeface="Futura Md BT"/>
              </a:rPr>
              <a:pPr marL="0" marR="0" lvl="0" indent="0" defTabSz="914400" eaLnBrk="1" fontAlgn="base" latinLnBrk="0" hangingPunct="1">
                <a:lnSpc>
                  <a:spcPct val="100000"/>
                </a:lnSpc>
                <a:spcBef>
                  <a:spcPct val="0"/>
                </a:spcBef>
                <a:spcAft>
                  <a:spcPct val="0"/>
                </a:spcAft>
                <a:buClrTx/>
                <a:buSzTx/>
                <a:buFontTx/>
                <a:buNone/>
                <a:tabLst/>
                <a:defRPr/>
              </a:pPr>
              <a:t>22</a:t>
            </a:fld>
            <a:endParaRPr kumimoji="0" lang="en-US" sz="1800" b="0" i="0" u="none" strike="noStrike" kern="0" cap="none" spc="0" normalizeH="0" baseline="0" noProof="0" dirty="0">
              <a:ln>
                <a:noFill/>
              </a:ln>
              <a:solidFill>
                <a:srgbClr val="000000"/>
              </a:solidFill>
              <a:effectLst/>
              <a:uLnTx/>
              <a:uFillTx/>
              <a:latin typeface="Futura Md BT"/>
            </a:endParaRPr>
          </a:p>
        </p:txBody>
      </p:sp>
      <p:sp>
        <p:nvSpPr>
          <p:cNvPr id="8" name="Content Placeholder 6"/>
          <p:cNvSpPr>
            <a:spLocks noGrp="1"/>
          </p:cNvSpPr>
          <p:nvPr>
            <p:ph idx="1"/>
          </p:nvPr>
        </p:nvSpPr>
        <p:spPr>
          <a:xfrm>
            <a:off x="1320801" y="1881052"/>
            <a:ext cx="10261600" cy="4206240"/>
          </a:xfrm>
        </p:spPr>
        <p:txBody>
          <a:bodyPr/>
          <a:lstStyle/>
          <a:p>
            <a:r>
              <a:rPr lang="en-US" sz="2000" b="1" dirty="0"/>
              <a:t>Propose – As highlighted below, the word ‘propose’ in the year 2011 and 2015 was the highest indicating that the stakeholders received more proposals to vote for as compared to other years. Even more analysis shows that this trend is due to change in the CEO of the company </a:t>
            </a:r>
          </a:p>
          <a:p>
            <a:endParaRPr lang="en-US" sz="2000" b="1" dirty="0"/>
          </a:p>
          <a:p>
            <a:r>
              <a:rPr lang="en-US" sz="2000" b="1" dirty="0"/>
              <a:t>Resign – As highlighted below, the word ‘Resign’ in the year 2011 and 2015 was the highest indicating there is change in the directors. On further analysis there was in change in CEO in year 2011 and 2015.</a:t>
            </a:r>
            <a:endParaRPr lang="en-US" sz="1400" b="1" dirty="0"/>
          </a:p>
          <a:p>
            <a:endParaRPr lang="en-US" sz="1400" b="1" dirty="0"/>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583827145"/>
              </p:ext>
            </p:extLst>
          </p:nvPr>
        </p:nvGraphicFramePr>
        <p:xfrm>
          <a:off x="2024743" y="4715690"/>
          <a:ext cx="8961120" cy="1084218"/>
        </p:xfrm>
        <a:graphic>
          <a:graphicData uri="http://schemas.openxmlformats.org/drawingml/2006/table">
            <a:tbl>
              <a:tblPr>
                <a:tableStyleId>{5C22544A-7EE6-4342-B048-85BDC9FD1C3A}</a:tableStyleId>
              </a:tblPr>
              <a:tblGrid>
                <a:gridCol w="995680">
                  <a:extLst>
                    <a:ext uri="{9D8B030D-6E8A-4147-A177-3AD203B41FA5}">
                      <a16:colId xmlns:a16="http://schemas.microsoft.com/office/drawing/2014/main" val="2232082931"/>
                    </a:ext>
                  </a:extLst>
                </a:gridCol>
                <a:gridCol w="995680">
                  <a:extLst>
                    <a:ext uri="{9D8B030D-6E8A-4147-A177-3AD203B41FA5}">
                      <a16:colId xmlns:a16="http://schemas.microsoft.com/office/drawing/2014/main" val="3002537832"/>
                    </a:ext>
                  </a:extLst>
                </a:gridCol>
                <a:gridCol w="995680">
                  <a:extLst>
                    <a:ext uri="{9D8B030D-6E8A-4147-A177-3AD203B41FA5}">
                      <a16:colId xmlns:a16="http://schemas.microsoft.com/office/drawing/2014/main" val="1767788122"/>
                    </a:ext>
                  </a:extLst>
                </a:gridCol>
                <a:gridCol w="995680">
                  <a:extLst>
                    <a:ext uri="{9D8B030D-6E8A-4147-A177-3AD203B41FA5}">
                      <a16:colId xmlns:a16="http://schemas.microsoft.com/office/drawing/2014/main" val="1406758967"/>
                    </a:ext>
                  </a:extLst>
                </a:gridCol>
                <a:gridCol w="995680">
                  <a:extLst>
                    <a:ext uri="{9D8B030D-6E8A-4147-A177-3AD203B41FA5}">
                      <a16:colId xmlns:a16="http://schemas.microsoft.com/office/drawing/2014/main" val="1951688089"/>
                    </a:ext>
                  </a:extLst>
                </a:gridCol>
                <a:gridCol w="995680">
                  <a:extLst>
                    <a:ext uri="{9D8B030D-6E8A-4147-A177-3AD203B41FA5}">
                      <a16:colId xmlns:a16="http://schemas.microsoft.com/office/drawing/2014/main" val="2578198933"/>
                    </a:ext>
                  </a:extLst>
                </a:gridCol>
                <a:gridCol w="995680">
                  <a:extLst>
                    <a:ext uri="{9D8B030D-6E8A-4147-A177-3AD203B41FA5}">
                      <a16:colId xmlns:a16="http://schemas.microsoft.com/office/drawing/2014/main" val="2192739789"/>
                    </a:ext>
                  </a:extLst>
                </a:gridCol>
                <a:gridCol w="995680">
                  <a:extLst>
                    <a:ext uri="{9D8B030D-6E8A-4147-A177-3AD203B41FA5}">
                      <a16:colId xmlns:a16="http://schemas.microsoft.com/office/drawing/2014/main" val="4282411875"/>
                    </a:ext>
                  </a:extLst>
                </a:gridCol>
                <a:gridCol w="995680">
                  <a:extLst>
                    <a:ext uri="{9D8B030D-6E8A-4147-A177-3AD203B41FA5}">
                      <a16:colId xmlns:a16="http://schemas.microsoft.com/office/drawing/2014/main" val="1351644711"/>
                    </a:ext>
                  </a:extLst>
                </a:gridCol>
              </a:tblGrid>
              <a:tr h="361406">
                <a:tc>
                  <a:txBody>
                    <a:bodyPr/>
                    <a:lstStyle/>
                    <a:p>
                      <a:pPr algn="l" fontAlgn="b"/>
                      <a:r>
                        <a:rPr lang="en-US" sz="1500" u="none" strike="noStrike" baseline="0" dirty="0">
                          <a:effectLst/>
                        </a:rPr>
                        <a:t>year</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2008</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2009</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2010</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2011</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2012</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2013</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2014</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2015</a:t>
                      </a:r>
                      <a:endParaRPr lang="en-US" sz="15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3334255"/>
                  </a:ext>
                </a:extLst>
              </a:tr>
              <a:tr h="361406">
                <a:tc>
                  <a:txBody>
                    <a:bodyPr/>
                    <a:lstStyle/>
                    <a:p>
                      <a:pPr algn="l" fontAlgn="b"/>
                      <a:r>
                        <a:rPr lang="en-US" sz="1500" u="none" strike="noStrike" baseline="0" dirty="0">
                          <a:effectLst/>
                        </a:rPr>
                        <a:t>propose</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40</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47</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89</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136</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84</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96</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76</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127</a:t>
                      </a:r>
                      <a:endParaRPr lang="en-US" sz="15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474673"/>
                  </a:ext>
                </a:extLst>
              </a:tr>
              <a:tr h="361406">
                <a:tc>
                  <a:txBody>
                    <a:bodyPr/>
                    <a:lstStyle/>
                    <a:p>
                      <a:pPr algn="l" fontAlgn="b"/>
                      <a:r>
                        <a:rPr lang="en-US" sz="1500" u="none" strike="noStrike" baseline="0" dirty="0">
                          <a:effectLst/>
                        </a:rPr>
                        <a:t>resign</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5</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4</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3</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b="0" i="0" u="none" strike="noStrike" baseline="0" dirty="0">
                          <a:solidFill>
                            <a:srgbClr val="000000"/>
                          </a:solidFill>
                          <a:effectLst/>
                          <a:latin typeface="Calibri" panose="020F0502020204030204" pitchFamily="34" charset="0"/>
                        </a:rPr>
                        <a:t>8</a:t>
                      </a:r>
                    </a:p>
                  </a:txBody>
                  <a:tcPr marL="9525" marR="9525" marT="9525" marB="0" anchor="b"/>
                </a:tc>
                <a:tc>
                  <a:txBody>
                    <a:bodyPr/>
                    <a:lstStyle/>
                    <a:p>
                      <a:pPr algn="r" fontAlgn="b"/>
                      <a:r>
                        <a:rPr lang="en-US" sz="1500" u="none" strike="noStrike" baseline="0" dirty="0">
                          <a:effectLst/>
                        </a:rPr>
                        <a:t>3</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4</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4</a:t>
                      </a:r>
                      <a:endParaRPr lang="en-US" sz="15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500" u="none" strike="noStrike" baseline="0" dirty="0">
                          <a:effectLst/>
                        </a:rPr>
                        <a:t>10</a:t>
                      </a:r>
                      <a:endParaRPr lang="en-US" sz="15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6363281"/>
                  </a:ext>
                </a:extLst>
              </a:tr>
            </a:tbl>
          </a:graphicData>
        </a:graphic>
      </p:graphicFrame>
    </p:spTree>
    <p:extLst>
      <p:ext uri="{BB962C8B-B14F-4D97-AF65-F5344CB8AC3E}">
        <p14:creationId xmlns:p14="http://schemas.microsoft.com/office/powerpoint/2010/main" val="3392478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half" idx="1"/>
          </p:nvPr>
        </p:nvSpPr>
        <p:spPr>
          <a:xfrm>
            <a:off x="1320800" y="1828801"/>
            <a:ext cx="9728200" cy="4892674"/>
          </a:xfrm>
        </p:spPr>
        <p:txBody>
          <a:bodyPr/>
          <a:lstStyle/>
          <a:p>
            <a:pPr>
              <a:buFont typeface="Wingdings" panose="05000000000000000000" pitchFamily="2" charset="2"/>
              <a:buChar char="Ø"/>
            </a:pPr>
            <a:r>
              <a:rPr lang="en-US" sz="1900" b="1" dirty="0"/>
              <a:t>Salary Trends and Stock option awards of CEO’s was at its lowest in 2012.</a:t>
            </a:r>
          </a:p>
          <a:p>
            <a:pPr>
              <a:buFont typeface="Wingdings" panose="05000000000000000000" pitchFamily="2" charset="2"/>
              <a:buChar char="Ø"/>
            </a:pPr>
            <a:endParaRPr lang="en-US" sz="1900" b="1" dirty="0"/>
          </a:p>
          <a:p>
            <a:pPr>
              <a:buFont typeface="Wingdings" panose="05000000000000000000" pitchFamily="2" charset="2"/>
              <a:buChar char="Ø"/>
            </a:pPr>
            <a:r>
              <a:rPr lang="en-US" sz="1900" b="1" dirty="0"/>
              <a:t>Performance and rating improved in 2013 and 2014. Then again in 2015 there was a dip in the performance due to bad investment.</a:t>
            </a:r>
          </a:p>
          <a:p>
            <a:pPr>
              <a:buFont typeface="Wingdings" panose="05000000000000000000" pitchFamily="2" charset="2"/>
              <a:buChar char="Ø"/>
            </a:pPr>
            <a:endParaRPr lang="en-US" sz="1900" b="1" dirty="0"/>
          </a:p>
          <a:p>
            <a:pPr>
              <a:buFont typeface="Wingdings" panose="05000000000000000000" pitchFamily="2" charset="2"/>
              <a:buChar char="Ø"/>
            </a:pPr>
            <a:r>
              <a:rPr lang="en-US" sz="1900" b="1" dirty="0"/>
              <a:t>High Frequency Words: proxy, vote, shareholder, annual</a:t>
            </a:r>
          </a:p>
          <a:p>
            <a:pPr>
              <a:buFont typeface="Wingdings" panose="05000000000000000000" pitchFamily="2" charset="2"/>
              <a:buChar char="Ø"/>
            </a:pPr>
            <a:endParaRPr lang="en-US" sz="1900" b="1" dirty="0"/>
          </a:p>
          <a:p>
            <a:pPr>
              <a:buFont typeface="Wingdings" panose="05000000000000000000" pitchFamily="2" charset="2"/>
              <a:buChar char="Ø"/>
            </a:pPr>
            <a:r>
              <a:rPr lang="en-US" sz="1900" b="1" dirty="0"/>
              <a:t>KEI: propose and resign</a:t>
            </a:r>
          </a:p>
          <a:p>
            <a:pPr>
              <a:buFont typeface="Wingdings" panose="05000000000000000000" pitchFamily="2" charset="2"/>
              <a:buChar char="Ø"/>
            </a:pPr>
            <a:endParaRPr lang="en-US" sz="1900" b="1" dirty="0"/>
          </a:p>
          <a:p>
            <a:pPr>
              <a:buFont typeface="Wingdings" panose="05000000000000000000" pitchFamily="2" charset="2"/>
              <a:buChar char="Ø"/>
            </a:pPr>
            <a:r>
              <a:rPr lang="en-US" sz="1900" b="1" dirty="0"/>
              <a:t>Using the KEI and the Salary Trends and Stock option awards of CEO’s we could establish a correlation, when there is low performance the word resign and propose was will increase showing there is change in CEO and increase in the proposal to improve the company performance.</a:t>
            </a:r>
          </a:p>
          <a:p>
            <a:endParaRPr lang="en-US"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23</a:t>
            </a:fld>
            <a:endParaRPr lang="en-US" dirty="0"/>
          </a:p>
        </p:txBody>
      </p:sp>
    </p:spTree>
    <p:extLst>
      <p:ext uri="{BB962C8B-B14F-4D97-AF65-F5344CB8AC3E}">
        <p14:creationId xmlns:p14="http://schemas.microsoft.com/office/powerpoint/2010/main" val="197065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sz="half" idx="1"/>
          </p:nvPr>
        </p:nvSpPr>
        <p:spPr>
          <a:xfrm>
            <a:off x="1320800" y="1828801"/>
            <a:ext cx="9880600" cy="4297363"/>
          </a:xfrm>
        </p:spPr>
        <p:txBody>
          <a:bodyPr/>
          <a:lstStyle/>
          <a:p>
            <a:r>
              <a:rPr lang="en-US" sz="2000" dirty="0"/>
              <a:t>Kim, </a:t>
            </a:r>
            <a:r>
              <a:rPr lang="en-US" sz="2000" dirty="0" err="1"/>
              <a:t>Soyoung</a:t>
            </a:r>
            <a:r>
              <a:rPr lang="en-US" sz="2000" dirty="0"/>
              <a:t>. “Navistar board ousts CEO </a:t>
            </a:r>
            <a:r>
              <a:rPr lang="en-US" sz="2000" dirty="0" err="1"/>
              <a:t>Ustian</a:t>
            </a:r>
            <a:r>
              <a:rPr lang="en-US" sz="2000" dirty="0"/>
              <a:t> after failed engine bet” Reuters Online. August 27, 2012.</a:t>
            </a:r>
          </a:p>
          <a:p>
            <a:pPr marL="0" indent="0">
              <a:buNone/>
            </a:pPr>
            <a:endParaRPr lang="en-US" sz="2000" dirty="0"/>
          </a:p>
          <a:p>
            <a:pPr marL="400050" lvl="1" indent="0">
              <a:buNone/>
            </a:pPr>
            <a:r>
              <a:rPr lang="en-US" sz="1600" dirty="0"/>
              <a:t>http://www.reuters.com/article/us-navistar-ceo-idUSBRE87Q0Y620120827</a:t>
            </a:r>
          </a:p>
          <a:p>
            <a:endParaRPr lang="en-US" sz="2000" dirty="0"/>
          </a:p>
          <a:p>
            <a:r>
              <a:rPr lang="en-US" sz="2000" dirty="0"/>
              <a:t>Muller, Joann. "Navistar Starts Paying The Piper For Its Costly Strategic Mistake" Forbes Media LLC. August 31, 2012.</a:t>
            </a:r>
          </a:p>
          <a:p>
            <a:endParaRPr lang="en-US" sz="2000" dirty="0"/>
          </a:p>
          <a:p>
            <a:pPr marL="400050" lvl="1" indent="0">
              <a:buNone/>
            </a:pPr>
            <a:r>
              <a:rPr lang="en-US" sz="1600" dirty="0"/>
              <a:t>http://www.forbes.com/sites/joannmuller/2012/08/31/navistar-starts-paying-the-piper-for-its-costly-strategic-mistake/#7bd69f2f431d</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24</a:t>
            </a:fld>
            <a:endParaRPr lang="en-US" dirty="0"/>
          </a:p>
        </p:txBody>
      </p:sp>
    </p:spTree>
    <p:extLst>
      <p:ext uri="{BB962C8B-B14F-4D97-AF65-F5344CB8AC3E}">
        <p14:creationId xmlns:p14="http://schemas.microsoft.com/office/powerpoint/2010/main" val="156212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THANK YOU</a:t>
            </a:r>
          </a:p>
        </p:txBody>
      </p:sp>
    </p:spTree>
    <p:extLst>
      <p:ext uri="{BB962C8B-B14F-4D97-AF65-F5344CB8AC3E}">
        <p14:creationId xmlns:p14="http://schemas.microsoft.com/office/powerpoint/2010/main" val="142213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Executive Compensation Table</a:t>
            </a:r>
          </a:p>
        </p:txBody>
      </p:sp>
      <p:sp>
        <p:nvSpPr>
          <p:cNvPr id="3" name="Content Placeholder 2"/>
          <p:cNvSpPr>
            <a:spLocks noGrp="1"/>
          </p:cNvSpPr>
          <p:nvPr>
            <p:ph sz="half" idx="1"/>
          </p:nvPr>
        </p:nvSpPr>
        <p:spPr>
          <a:xfrm>
            <a:off x="1320800" y="1676400"/>
            <a:ext cx="10261600" cy="1550377"/>
          </a:xfrm>
        </p:spPr>
        <p:txBody>
          <a:bodyPr/>
          <a:lstStyle/>
          <a:p>
            <a:pPr marL="0" indent="0">
              <a:buNone/>
            </a:pPr>
            <a:r>
              <a:rPr lang="en-US" sz="2000" b="1" dirty="0"/>
              <a:t>What is exec compensation?</a:t>
            </a:r>
          </a:p>
          <a:p>
            <a:r>
              <a:rPr lang="en-US" sz="2000" dirty="0"/>
              <a:t>Executive Compensation is an expansive term for the money related remuneration honored to a company's executives</a:t>
            </a:r>
          </a:p>
          <a:p>
            <a:pPr marL="0" indent="0">
              <a:buNone/>
            </a:pPr>
            <a:r>
              <a:rPr lang="en-US" sz="2000" b="1" dirty="0"/>
              <a:t>Fields of exec compensation:</a:t>
            </a:r>
            <a:endParaRPr lang="en-IN" sz="2000" b="1"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3</a:t>
            </a:fld>
            <a:endParaRPr lang="en-US" dirty="0">
              <a:solidFill>
                <a:srgbClr val="000000"/>
              </a:solidFill>
              <a:latin typeface="Futura Md BT"/>
            </a:endParaRPr>
          </a:p>
        </p:txBody>
      </p:sp>
      <p:graphicFrame>
        <p:nvGraphicFramePr>
          <p:cNvPr id="4" name="Table 3"/>
          <p:cNvGraphicFramePr>
            <a:graphicFrameLocks noGrp="1"/>
          </p:cNvGraphicFramePr>
          <p:nvPr>
            <p:extLst>
              <p:ext uri="{D42A27DB-BD31-4B8C-83A1-F6EECF244321}">
                <p14:modId xmlns:p14="http://schemas.microsoft.com/office/powerpoint/2010/main" val="2961536847"/>
              </p:ext>
            </p:extLst>
          </p:nvPr>
        </p:nvGraphicFramePr>
        <p:xfrm>
          <a:off x="1320800" y="3086095"/>
          <a:ext cx="9986108" cy="3560890"/>
        </p:xfrm>
        <a:graphic>
          <a:graphicData uri="http://schemas.openxmlformats.org/drawingml/2006/table">
            <a:tbl>
              <a:tblPr firstRow="1" bandRow="1">
                <a:tableStyleId>{5C22544A-7EE6-4342-B048-85BDC9FD1C3A}</a:tableStyleId>
              </a:tblPr>
              <a:tblGrid>
                <a:gridCol w="1598120">
                  <a:extLst>
                    <a:ext uri="{9D8B030D-6E8A-4147-A177-3AD203B41FA5}">
                      <a16:colId xmlns:a16="http://schemas.microsoft.com/office/drawing/2014/main" val="3098781113"/>
                    </a:ext>
                  </a:extLst>
                </a:gridCol>
                <a:gridCol w="8387988">
                  <a:extLst>
                    <a:ext uri="{9D8B030D-6E8A-4147-A177-3AD203B41FA5}">
                      <a16:colId xmlns:a16="http://schemas.microsoft.com/office/drawing/2014/main" val="1853449343"/>
                    </a:ext>
                  </a:extLst>
                </a:gridCol>
              </a:tblGrid>
              <a:tr h="378316">
                <a:tc>
                  <a:txBody>
                    <a:bodyPr/>
                    <a:lstStyle/>
                    <a:p>
                      <a:r>
                        <a:rPr lang="en-US" sz="1100" dirty="0"/>
                        <a:t>Field</a:t>
                      </a:r>
                      <a:r>
                        <a:rPr lang="en-US" sz="1100" baseline="0" dirty="0"/>
                        <a:t> Name</a:t>
                      </a:r>
                      <a:endParaRPr lang="en-US" sz="1100" dirty="0"/>
                    </a:p>
                  </a:txBody>
                  <a:tcPr/>
                </a:tc>
                <a:tc>
                  <a:txBody>
                    <a:bodyPr/>
                    <a:lstStyle/>
                    <a:p>
                      <a:r>
                        <a:rPr lang="en-US" sz="1100" dirty="0"/>
                        <a:t>Comments</a:t>
                      </a:r>
                    </a:p>
                  </a:txBody>
                  <a:tcPr/>
                </a:tc>
                <a:extLst>
                  <a:ext uri="{0D108BD9-81ED-4DB2-BD59-A6C34878D82A}">
                    <a16:rowId xmlns:a16="http://schemas.microsoft.com/office/drawing/2014/main" val="1325241932"/>
                  </a:ext>
                </a:extLst>
              </a:tr>
              <a:tr h="378316">
                <a:tc>
                  <a:txBody>
                    <a:bodyPr/>
                    <a:lstStyle/>
                    <a:p>
                      <a:r>
                        <a:rPr lang="en-US" sz="1100" kern="1200" dirty="0">
                          <a:solidFill>
                            <a:schemeClr val="dk1"/>
                          </a:solidFill>
                          <a:effectLst/>
                          <a:latin typeface="+mn-lt"/>
                          <a:ea typeface="+mn-ea"/>
                          <a:cs typeface="+mn-cs"/>
                        </a:rPr>
                        <a:t>Salary</a:t>
                      </a:r>
                      <a:endParaRPr lang="en-US" sz="1100" dirty="0"/>
                    </a:p>
                  </a:txBody>
                  <a:tcPr/>
                </a:tc>
                <a:tc>
                  <a:txBody>
                    <a:bodyPr/>
                    <a:lstStyle/>
                    <a:p>
                      <a:r>
                        <a:rPr lang="en-US" sz="1100" kern="1200" dirty="0">
                          <a:solidFill>
                            <a:schemeClr val="dk1"/>
                          </a:solidFill>
                          <a:effectLst/>
                          <a:latin typeface="+mn-lt"/>
                          <a:ea typeface="+mn-ea"/>
                          <a:cs typeface="+mn-cs"/>
                        </a:rPr>
                        <a:t>Salary paid to the CEO for the fiscal year</a:t>
                      </a:r>
                      <a:endParaRPr lang="en-US" sz="1100" dirty="0"/>
                    </a:p>
                  </a:txBody>
                  <a:tcPr/>
                </a:tc>
                <a:extLst>
                  <a:ext uri="{0D108BD9-81ED-4DB2-BD59-A6C34878D82A}">
                    <a16:rowId xmlns:a16="http://schemas.microsoft.com/office/drawing/2014/main" val="114305361"/>
                  </a:ext>
                </a:extLst>
              </a:tr>
              <a:tr h="378316">
                <a:tc>
                  <a:txBody>
                    <a:bodyPr/>
                    <a:lstStyle/>
                    <a:p>
                      <a:r>
                        <a:rPr lang="en-US" sz="1100" kern="1200" dirty="0">
                          <a:solidFill>
                            <a:schemeClr val="dk1"/>
                          </a:solidFill>
                          <a:effectLst/>
                          <a:latin typeface="+mn-lt"/>
                          <a:ea typeface="+mn-ea"/>
                          <a:cs typeface="+mn-cs"/>
                        </a:rPr>
                        <a:t>Bonus</a:t>
                      </a:r>
                      <a:endParaRPr lang="en-US" sz="1100" dirty="0"/>
                    </a:p>
                  </a:txBody>
                  <a:tcPr/>
                </a:tc>
                <a:tc>
                  <a:txBody>
                    <a:bodyPr/>
                    <a:lstStyle/>
                    <a:p>
                      <a:r>
                        <a:rPr lang="en-US" sz="1100" kern="1200" dirty="0">
                          <a:solidFill>
                            <a:schemeClr val="dk1"/>
                          </a:solidFill>
                          <a:effectLst/>
                          <a:latin typeface="+mn-lt"/>
                          <a:ea typeface="+mn-ea"/>
                          <a:cs typeface="+mn-cs"/>
                        </a:rPr>
                        <a:t>Bonus paid to the CEO in the fiscal year</a:t>
                      </a:r>
                      <a:endParaRPr lang="en-US" sz="1100" dirty="0"/>
                    </a:p>
                  </a:txBody>
                  <a:tcPr/>
                </a:tc>
                <a:extLst>
                  <a:ext uri="{0D108BD9-81ED-4DB2-BD59-A6C34878D82A}">
                    <a16:rowId xmlns:a16="http://schemas.microsoft.com/office/drawing/2014/main" val="1694087745"/>
                  </a:ext>
                </a:extLst>
              </a:tr>
              <a:tr h="427862">
                <a:tc>
                  <a:txBody>
                    <a:bodyPr/>
                    <a:lstStyle/>
                    <a:p>
                      <a:r>
                        <a:rPr lang="en-US" sz="1100" kern="1200" dirty="0">
                          <a:solidFill>
                            <a:schemeClr val="dk1"/>
                          </a:solidFill>
                          <a:effectLst/>
                          <a:latin typeface="+mn-lt"/>
                          <a:ea typeface="+mn-ea"/>
                          <a:cs typeface="+mn-cs"/>
                        </a:rPr>
                        <a:t>Value of Stock Awards</a:t>
                      </a:r>
                      <a:endParaRPr lang="en-US" sz="1100" dirty="0"/>
                    </a:p>
                  </a:txBody>
                  <a:tcPr/>
                </a:tc>
                <a:tc>
                  <a:txBody>
                    <a:bodyPr/>
                    <a:lstStyle/>
                    <a:p>
                      <a:r>
                        <a:rPr lang="en-US" sz="1100" kern="1200" dirty="0">
                          <a:solidFill>
                            <a:schemeClr val="dk1"/>
                          </a:solidFill>
                          <a:effectLst/>
                          <a:latin typeface="+mn-lt"/>
                          <a:ea typeface="+mn-ea"/>
                          <a:cs typeface="+mn-cs"/>
                        </a:rPr>
                        <a:t>The estimation of the stock honors conceded in a financial year as recorded in the Summary Compensation Table. Stock grants are as stock or confined stock that is either time vesting or performance vesting</a:t>
                      </a:r>
                      <a:endParaRPr lang="en-US" sz="1100" dirty="0"/>
                    </a:p>
                  </a:txBody>
                  <a:tcPr/>
                </a:tc>
                <a:extLst>
                  <a:ext uri="{0D108BD9-81ED-4DB2-BD59-A6C34878D82A}">
                    <a16:rowId xmlns:a16="http://schemas.microsoft.com/office/drawing/2014/main" val="3834398666"/>
                  </a:ext>
                </a:extLst>
              </a:tr>
              <a:tr h="427862">
                <a:tc>
                  <a:txBody>
                    <a:bodyPr/>
                    <a:lstStyle/>
                    <a:p>
                      <a:r>
                        <a:rPr lang="en-US" sz="1100" kern="1200" dirty="0">
                          <a:solidFill>
                            <a:schemeClr val="dk1"/>
                          </a:solidFill>
                          <a:effectLst/>
                          <a:latin typeface="+mn-lt"/>
                          <a:ea typeface="+mn-ea"/>
                          <a:cs typeface="+mn-cs"/>
                        </a:rPr>
                        <a:t>Value of Option Awards</a:t>
                      </a:r>
                      <a:endParaRPr lang="en-US" sz="1100" dirty="0"/>
                    </a:p>
                  </a:txBody>
                  <a:tcPr/>
                </a:tc>
                <a:tc>
                  <a:txBody>
                    <a:bodyPr/>
                    <a:lstStyle/>
                    <a:p>
                      <a:r>
                        <a:rPr lang="en-US" sz="1100" kern="1200" dirty="0">
                          <a:solidFill>
                            <a:schemeClr val="dk1"/>
                          </a:solidFill>
                          <a:effectLst/>
                          <a:latin typeface="+mn-lt"/>
                          <a:ea typeface="+mn-ea"/>
                          <a:cs typeface="+mn-cs"/>
                        </a:rPr>
                        <a:t>Stock Options are the privilege to buy a predetermined number of normal stock at an expressed activity cost for a predefined timeframe</a:t>
                      </a:r>
                      <a:endParaRPr lang="en-US" sz="1100" dirty="0"/>
                    </a:p>
                  </a:txBody>
                  <a:tcPr/>
                </a:tc>
                <a:extLst>
                  <a:ext uri="{0D108BD9-81ED-4DB2-BD59-A6C34878D82A}">
                    <a16:rowId xmlns:a16="http://schemas.microsoft.com/office/drawing/2014/main" val="1319238992"/>
                  </a:ext>
                </a:extLst>
              </a:tr>
              <a:tr h="595951">
                <a:tc>
                  <a:txBody>
                    <a:bodyPr/>
                    <a:lstStyle/>
                    <a:p>
                      <a:r>
                        <a:rPr lang="en-US" sz="1100" kern="1200" dirty="0">
                          <a:solidFill>
                            <a:schemeClr val="dk1"/>
                          </a:solidFill>
                          <a:effectLst/>
                          <a:latin typeface="+mn-lt"/>
                          <a:ea typeface="+mn-ea"/>
                          <a:cs typeface="+mn-cs"/>
                        </a:rPr>
                        <a:t>Non-Equity Incentive Plan Compensation</a:t>
                      </a:r>
                      <a:endParaRPr lang="en-US" sz="1100" dirty="0"/>
                    </a:p>
                  </a:txBody>
                  <a:tcPr/>
                </a:tc>
                <a:tc>
                  <a:txBody>
                    <a:bodyPr/>
                    <a:lstStyle/>
                    <a:p>
                      <a:r>
                        <a:rPr lang="en-US" sz="1100" kern="1200" dirty="0">
                          <a:solidFill>
                            <a:schemeClr val="dk1"/>
                          </a:solidFill>
                          <a:effectLst/>
                          <a:latin typeface="+mn-lt"/>
                          <a:ea typeface="+mn-ea"/>
                          <a:cs typeface="+mn-cs"/>
                        </a:rPr>
                        <a:t>This is remuneration earned compliant with non-equity incentive plans. This incorporates incentive plan awards that are not stock or value. Incentive plans for the most part accommodate pay planned to serve as an impetus for execution to happen over a predefined period</a:t>
                      </a:r>
                      <a:endParaRPr lang="en-US" sz="1100" dirty="0"/>
                    </a:p>
                  </a:txBody>
                  <a:tcPr/>
                </a:tc>
                <a:extLst>
                  <a:ext uri="{0D108BD9-81ED-4DB2-BD59-A6C34878D82A}">
                    <a16:rowId xmlns:a16="http://schemas.microsoft.com/office/drawing/2014/main" val="2120737947"/>
                  </a:ext>
                </a:extLst>
              </a:tr>
              <a:tr h="595951">
                <a:tc>
                  <a:txBody>
                    <a:bodyPr/>
                    <a:lstStyle/>
                    <a:p>
                      <a:r>
                        <a:rPr lang="en-US" sz="1100" kern="1200" dirty="0">
                          <a:solidFill>
                            <a:schemeClr val="dk1"/>
                          </a:solidFill>
                          <a:effectLst/>
                          <a:latin typeface="+mn-lt"/>
                          <a:ea typeface="+mn-ea"/>
                          <a:cs typeface="+mn-cs"/>
                        </a:rPr>
                        <a:t>All Other Compensation</a:t>
                      </a:r>
                      <a:endParaRPr lang="en-US" sz="1100" dirty="0"/>
                    </a:p>
                  </a:txBody>
                  <a:tcPr/>
                </a:tc>
                <a:tc>
                  <a:txBody>
                    <a:bodyPr/>
                    <a:lstStyle/>
                    <a:p>
                      <a:r>
                        <a:rPr lang="en-US" sz="1100" kern="1200" dirty="0">
                          <a:solidFill>
                            <a:schemeClr val="dk1"/>
                          </a:solidFill>
                          <a:effectLst/>
                          <a:latin typeface="+mn-lt"/>
                          <a:ea typeface="+mn-ea"/>
                          <a:cs typeface="+mn-cs"/>
                        </a:rPr>
                        <a:t>The value of perquisites and other benefits provided to the CEO. This could include personal use of company cars and airplanes, country club memberships, tax reimbursements, insurance plans or payments to saving plans. Payments to savings plans are part of Change in Pension Value and Non-Qualified Deferred Compensation Earnings</a:t>
                      </a:r>
                      <a:endParaRPr lang="en-US" sz="1100" dirty="0"/>
                    </a:p>
                  </a:txBody>
                  <a:tcPr/>
                </a:tc>
                <a:extLst>
                  <a:ext uri="{0D108BD9-81ED-4DB2-BD59-A6C34878D82A}">
                    <a16:rowId xmlns:a16="http://schemas.microsoft.com/office/drawing/2014/main" val="3349047857"/>
                  </a:ext>
                </a:extLst>
              </a:tr>
              <a:tr h="378316">
                <a:tc>
                  <a:txBody>
                    <a:bodyPr/>
                    <a:lstStyle/>
                    <a:p>
                      <a:r>
                        <a:rPr lang="en-US" sz="1100" kern="1200" dirty="0">
                          <a:solidFill>
                            <a:schemeClr val="dk1"/>
                          </a:solidFill>
                          <a:effectLst/>
                          <a:latin typeface="+mn-lt"/>
                          <a:ea typeface="+mn-ea"/>
                          <a:cs typeface="+mn-cs"/>
                        </a:rPr>
                        <a:t>Total Compensation</a:t>
                      </a:r>
                      <a:endParaRPr lang="en-US" sz="1100" dirty="0"/>
                    </a:p>
                  </a:txBody>
                  <a:tcPr/>
                </a:tc>
                <a:tc>
                  <a:txBody>
                    <a:bodyPr/>
                    <a:lstStyle/>
                    <a:p>
                      <a:r>
                        <a:rPr lang="en-US" sz="1100" dirty="0"/>
                        <a:t>Addition of all the above fields</a:t>
                      </a:r>
                    </a:p>
                  </a:txBody>
                  <a:tcPr/>
                </a:tc>
                <a:extLst>
                  <a:ext uri="{0D108BD9-81ED-4DB2-BD59-A6C34878D82A}">
                    <a16:rowId xmlns:a16="http://schemas.microsoft.com/office/drawing/2014/main" val="504154177"/>
                  </a:ext>
                </a:extLst>
              </a:tr>
            </a:tbl>
          </a:graphicData>
        </a:graphic>
      </p:graphicFrame>
    </p:spTree>
    <p:extLst>
      <p:ext uri="{BB962C8B-B14F-4D97-AF65-F5344CB8AC3E}">
        <p14:creationId xmlns:p14="http://schemas.microsoft.com/office/powerpoint/2010/main" val="93815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Points to be considered for analysis</a:t>
            </a:r>
          </a:p>
        </p:txBody>
      </p:sp>
      <p:sp>
        <p:nvSpPr>
          <p:cNvPr id="3" name="Content Placeholder 2"/>
          <p:cNvSpPr>
            <a:spLocks noGrp="1"/>
          </p:cNvSpPr>
          <p:nvPr>
            <p:ph sz="half" idx="1"/>
          </p:nvPr>
        </p:nvSpPr>
        <p:spPr>
          <a:xfrm>
            <a:off x="1320800" y="1676400"/>
            <a:ext cx="10261600" cy="4451837"/>
          </a:xfrm>
        </p:spPr>
        <p:txBody>
          <a:bodyPr/>
          <a:lstStyle/>
          <a:p>
            <a:pPr marL="57150" indent="0">
              <a:buNone/>
            </a:pPr>
            <a:r>
              <a:rPr lang="en-IN" sz="2000" b="1" dirty="0"/>
              <a:t>KPIs to be considered for analysis:</a:t>
            </a:r>
          </a:p>
          <a:p>
            <a:pPr marL="342900" indent="-285750"/>
            <a:r>
              <a:rPr lang="en-IN" sz="2000" b="1" dirty="0"/>
              <a:t>Salary of the CEO</a:t>
            </a:r>
          </a:p>
          <a:p>
            <a:pPr marL="342900" indent="-285750"/>
            <a:r>
              <a:rPr lang="en-IN" sz="2000" b="1" dirty="0"/>
              <a:t>Options Awards</a:t>
            </a:r>
          </a:p>
          <a:p>
            <a:pPr marL="342900" indent="-285750"/>
            <a:r>
              <a:rPr lang="en-IN" sz="2000" b="1" dirty="0"/>
              <a:t>Vested Stock Awards</a:t>
            </a:r>
          </a:p>
          <a:p>
            <a:pPr marL="57150" indent="0">
              <a:buNone/>
            </a:pPr>
            <a:endParaRPr lang="en-IN" sz="2000" b="1" dirty="0"/>
          </a:p>
          <a:p>
            <a:pPr marL="57150" indent="0">
              <a:buNone/>
            </a:pPr>
            <a:endParaRPr lang="en-IN" sz="2000" b="1" dirty="0"/>
          </a:p>
          <a:p>
            <a:pPr marL="57150" indent="0">
              <a:buNone/>
            </a:pPr>
            <a:r>
              <a:rPr lang="en-IN" sz="2000" b="1" dirty="0"/>
              <a:t>Analysis &amp; Comparison:</a:t>
            </a:r>
          </a:p>
          <a:p>
            <a:pPr marL="342900" indent="-285750"/>
            <a:r>
              <a:rPr lang="en-IN" sz="2000" b="1" dirty="0"/>
              <a:t>Trends in Salary of CEOs over the period of ten years</a:t>
            </a:r>
          </a:p>
          <a:p>
            <a:pPr marL="342900" indent="-285750"/>
            <a:r>
              <a:rPr lang="en-IN" sz="2000" b="1" dirty="0"/>
              <a:t>Trends in Options Awards over the period of ten years</a:t>
            </a:r>
          </a:p>
          <a:p>
            <a:pPr marL="342900" indent="-285750"/>
            <a:r>
              <a:rPr lang="en-IN" sz="2000" b="1" dirty="0"/>
              <a:t>Trends in Vested Stock Awards over the period of ten years</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4</a:t>
            </a:fld>
            <a:endParaRPr lang="en-US" dirty="0">
              <a:solidFill>
                <a:srgbClr val="000000"/>
              </a:solidFill>
              <a:latin typeface="Futura Md BT"/>
            </a:endParaRPr>
          </a:p>
        </p:txBody>
      </p:sp>
    </p:spTree>
    <p:extLst>
      <p:ext uri="{BB962C8B-B14F-4D97-AF65-F5344CB8AC3E}">
        <p14:creationId xmlns:p14="http://schemas.microsoft.com/office/powerpoint/2010/main" val="256839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Automation Using R</a:t>
            </a:r>
          </a:p>
        </p:txBody>
      </p:sp>
      <p:sp>
        <p:nvSpPr>
          <p:cNvPr id="3" name="Content Placeholder 2"/>
          <p:cNvSpPr>
            <a:spLocks noGrp="1"/>
          </p:cNvSpPr>
          <p:nvPr>
            <p:ph sz="half" idx="1"/>
          </p:nvPr>
        </p:nvSpPr>
        <p:spPr>
          <a:xfrm>
            <a:off x="1320800" y="1676400"/>
            <a:ext cx="10261600" cy="4451837"/>
          </a:xfrm>
        </p:spPr>
        <p:txBody>
          <a:bodyPr/>
          <a:lstStyle/>
          <a:p>
            <a:pPr marL="57150" indent="0">
              <a:buNone/>
            </a:pPr>
            <a:r>
              <a:rPr lang="en-IN" sz="2000" b="1" dirty="0"/>
              <a:t>Steps for Automation:</a:t>
            </a:r>
          </a:p>
          <a:p>
            <a:pPr marL="57150" indent="0">
              <a:buNone/>
            </a:pPr>
            <a:endParaRPr lang="en-IN" sz="2000" b="1"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5</a:t>
            </a:fld>
            <a:endParaRPr lang="en-US" dirty="0">
              <a:solidFill>
                <a:srgbClr val="000000"/>
              </a:solidFill>
              <a:latin typeface="Futura Md BT"/>
            </a:endParaRPr>
          </a:p>
        </p:txBody>
      </p:sp>
      <p:graphicFrame>
        <p:nvGraphicFramePr>
          <p:cNvPr id="4" name="Diagram 3"/>
          <p:cNvGraphicFramePr/>
          <p:nvPr>
            <p:extLst>
              <p:ext uri="{D42A27DB-BD31-4B8C-83A1-F6EECF244321}">
                <p14:modId xmlns:p14="http://schemas.microsoft.com/office/powerpoint/2010/main" val="591849402"/>
              </p:ext>
            </p:extLst>
          </p:nvPr>
        </p:nvGraphicFramePr>
        <p:xfrm>
          <a:off x="2549769" y="2103479"/>
          <a:ext cx="7535008" cy="4379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681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Analysis of Navistar</a:t>
            </a:r>
          </a:p>
        </p:txBody>
      </p:sp>
      <p:pic>
        <p:nvPicPr>
          <p:cNvPr id="4" name="Picture 2" descr="http://blog.nexttruckonline.com/wp-content/uploads/2012/07/Navistar-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061" y="4475651"/>
            <a:ext cx="3211878" cy="149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20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Navistar Information</a:t>
            </a:r>
          </a:p>
        </p:txBody>
      </p:sp>
      <p:sp>
        <p:nvSpPr>
          <p:cNvPr id="3" name="Content Placeholder 2"/>
          <p:cNvSpPr>
            <a:spLocks noGrp="1"/>
          </p:cNvSpPr>
          <p:nvPr>
            <p:ph sz="half" idx="1"/>
          </p:nvPr>
        </p:nvSpPr>
        <p:spPr>
          <a:xfrm>
            <a:off x="1320800" y="1676400"/>
            <a:ext cx="10261600" cy="4451837"/>
          </a:xfrm>
        </p:spPr>
        <p:txBody>
          <a:bodyPr>
            <a:normAutofit fontScale="62500" lnSpcReduction="20000"/>
          </a:bodyPr>
          <a:lstStyle/>
          <a:p>
            <a:pPr lvl="0"/>
            <a:r>
              <a:rPr lang="en-US" b="1" dirty="0"/>
              <a:t>Navistar International Corporation</a:t>
            </a:r>
            <a:r>
              <a:rPr lang="en-US" dirty="0"/>
              <a:t> is a manufacturer and marketer of medium and heavy trucks and mid-range diesel engines. </a:t>
            </a:r>
          </a:p>
          <a:p>
            <a:pPr lvl="0"/>
            <a:endParaRPr lang="en-US" dirty="0"/>
          </a:p>
          <a:p>
            <a:r>
              <a:rPr lang="en-US" dirty="0"/>
              <a:t>Its DEF 14A filings includes the summary compensation tables from 1991 to 2015. </a:t>
            </a:r>
            <a:br>
              <a:rPr lang="en-US" dirty="0"/>
            </a:br>
            <a:endParaRPr lang="en-US" dirty="0"/>
          </a:p>
          <a:p>
            <a:r>
              <a:rPr lang="en-US" dirty="0"/>
              <a:t>There are five person worked as CEO in this company, James C. </a:t>
            </a:r>
            <a:r>
              <a:rPr lang="en-US" dirty="0" err="1"/>
              <a:t>Cotting</a:t>
            </a:r>
            <a:r>
              <a:rPr lang="en-US" dirty="0"/>
              <a:t> (1991 ~ 1994), John R. Horne (1995 ~ 2002), Daniel C. Ustian (2003 ~ 2011), Lewis B. Campbell (2012) and Troy A. Clarke (2013 ~ now). </a:t>
            </a:r>
          </a:p>
          <a:p>
            <a:endParaRPr lang="en-US" dirty="0"/>
          </a:p>
          <a:p>
            <a:r>
              <a:rPr lang="en-US" dirty="0"/>
              <a:t>The range of their salary is from $94,203.00 (2012, CEO: Lewis B. Campbell) to $1,238,333.00 (2011, CEO: Daniel C. Ustian). </a:t>
            </a:r>
          </a:p>
          <a:p>
            <a:endParaRPr lang="en-US" dirty="0"/>
          </a:p>
          <a:p>
            <a:r>
              <a:rPr lang="en-US" dirty="0"/>
              <a:t>The range of the Vested Stock Awards is from $0 to $4,990,375.00 (1992, CEO: James C. </a:t>
            </a:r>
            <a:r>
              <a:rPr lang="en-US" dirty="0" err="1"/>
              <a:t>Cotting</a:t>
            </a:r>
            <a:r>
              <a:rPr lang="en-US" dirty="0"/>
              <a:t>). The Stock Award could be $0 or unavailable. </a:t>
            </a:r>
          </a:p>
          <a:p>
            <a:endParaRPr lang="en-US" dirty="0"/>
          </a:p>
          <a:p>
            <a:r>
              <a:rPr lang="en-US" dirty="0"/>
              <a:t>The range of Option Awards is from $0 to $11,878,341.00 (2013, CEO: John R. Horne). The same thing happened in Option Award.</a:t>
            </a:r>
            <a:endParaRPr lang="en-IN" sz="1600" b="1" dirty="0"/>
          </a:p>
        </p:txBody>
      </p:sp>
      <p:sp>
        <p:nvSpPr>
          <p:cNvPr id="5" name="Slide Number Placeholder 4"/>
          <p:cNvSpPr>
            <a:spLocks noGrp="1"/>
          </p:cNvSpPr>
          <p:nvPr>
            <p:ph type="sldNum" sz="quarter" idx="12"/>
          </p:nvPr>
        </p:nvSpPr>
        <p:spPr/>
        <p:txBody>
          <a:bodyPr/>
          <a:lstStyle/>
          <a:p>
            <a:pPr marL="0" marR="0" lvl="0" indent="0" defTabSz="914400" eaLnBrk="1" fontAlgn="base" latinLnBrk="0" hangingPunct="1">
              <a:lnSpc>
                <a:spcPct val="100000"/>
              </a:lnSpc>
              <a:spcBef>
                <a:spcPct val="0"/>
              </a:spcBef>
              <a:spcAft>
                <a:spcPct val="0"/>
              </a:spcAft>
              <a:buClrTx/>
              <a:buSzTx/>
              <a:buFontTx/>
              <a:buNone/>
              <a:tabLst/>
              <a:defRPr/>
            </a:pPr>
            <a:fld id="{5D74AC02-7534-425D-9D68-BB86A7E0F91B}" type="slidenum">
              <a:rPr kumimoji="0" lang="en-US" sz="1800" b="0" i="0" u="none" strike="noStrike" kern="0" cap="none" spc="0" normalizeH="0" baseline="0" noProof="0">
                <a:ln>
                  <a:noFill/>
                </a:ln>
                <a:solidFill>
                  <a:srgbClr val="000000"/>
                </a:solidFill>
                <a:effectLst/>
                <a:uLnTx/>
                <a:uFillTx/>
                <a:latin typeface="Futura Md BT"/>
              </a:rPr>
              <a:pPr marL="0" marR="0" lvl="0" indent="0" defTabSz="914400" eaLnBrk="1" fontAlgn="base" latinLnBrk="0" hangingPunct="1">
                <a:lnSpc>
                  <a:spcPct val="100000"/>
                </a:lnSpc>
                <a:spcBef>
                  <a:spcPct val="0"/>
                </a:spcBef>
                <a:spcAft>
                  <a:spcPct val="0"/>
                </a:spcAft>
                <a:buClrTx/>
                <a:buSzTx/>
                <a:buFontTx/>
                <a:buNone/>
                <a:tabLst/>
                <a:defRPr/>
              </a:pPr>
              <a:t>7</a:t>
            </a:fld>
            <a:endParaRPr kumimoji="0" lang="en-US" sz="1800" b="0" i="0" u="none" strike="noStrike" kern="0" cap="none" spc="0" normalizeH="0" baseline="0" noProof="0" dirty="0">
              <a:ln>
                <a:noFill/>
              </a:ln>
              <a:solidFill>
                <a:srgbClr val="000000"/>
              </a:solidFill>
              <a:effectLst/>
              <a:uLnTx/>
              <a:uFillTx/>
              <a:latin typeface="Futura Md BT"/>
            </a:endParaRPr>
          </a:p>
        </p:txBody>
      </p:sp>
    </p:spTree>
    <p:extLst>
      <p:ext uri="{BB962C8B-B14F-4D97-AF65-F5344CB8AC3E}">
        <p14:creationId xmlns:p14="http://schemas.microsoft.com/office/powerpoint/2010/main" val="18813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Navistar Executive Compensation Table</a:t>
            </a:r>
          </a:p>
        </p:txBody>
      </p:sp>
      <p:sp>
        <p:nvSpPr>
          <p:cNvPr id="5" name="Slide Number Placeholder 4"/>
          <p:cNvSpPr>
            <a:spLocks noGrp="1"/>
          </p:cNvSpPr>
          <p:nvPr>
            <p:ph type="sldNum" sz="quarter" idx="12"/>
          </p:nvPr>
        </p:nvSpPr>
        <p:spPr/>
        <p:txBody>
          <a:bodyPr/>
          <a:lstStyle/>
          <a:p>
            <a:pPr marL="0" marR="0" lvl="0" indent="0" defTabSz="914400" eaLnBrk="1" fontAlgn="base" latinLnBrk="0" hangingPunct="1">
              <a:lnSpc>
                <a:spcPct val="100000"/>
              </a:lnSpc>
              <a:spcBef>
                <a:spcPct val="0"/>
              </a:spcBef>
              <a:spcAft>
                <a:spcPct val="0"/>
              </a:spcAft>
              <a:buClrTx/>
              <a:buSzTx/>
              <a:buFontTx/>
              <a:buNone/>
              <a:tabLst/>
              <a:defRPr/>
            </a:pPr>
            <a:fld id="{5D74AC02-7534-425D-9D68-BB86A7E0F91B}" type="slidenum">
              <a:rPr kumimoji="0" lang="en-US" sz="1800" b="0" i="0" u="none" strike="noStrike" kern="0" cap="none" spc="0" normalizeH="0" baseline="0" noProof="0">
                <a:ln>
                  <a:noFill/>
                </a:ln>
                <a:solidFill>
                  <a:srgbClr val="000000"/>
                </a:solidFill>
                <a:effectLst/>
                <a:uLnTx/>
                <a:uFillTx/>
                <a:latin typeface="Futura Md BT"/>
              </a:rPr>
              <a:pPr marL="0" marR="0" lvl="0" indent="0" defTabSz="914400" eaLnBrk="1" fontAlgn="base" latinLnBrk="0" hangingPunct="1">
                <a:lnSpc>
                  <a:spcPct val="100000"/>
                </a:lnSpc>
                <a:spcBef>
                  <a:spcPct val="0"/>
                </a:spcBef>
                <a:spcAft>
                  <a:spcPct val="0"/>
                </a:spcAft>
                <a:buClrTx/>
                <a:buSzTx/>
                <a:buFontTx/>
                <a:buNone/>
                <a:tabLst/>
                <a:defRPr/>
              </a:pPr>
              <a:t>8</a:t>
            </a:fld>
            <a:endParaRPr kumimoji="0" lang="en-US" sz="1800" b="0" i="0" u="none" strike="noStrike" kern="0" cap="none" spc="0" normalizeH="0" baseline="0" noProof="0" dirty="0">
              <a:ln>
                <a:noFill/>
              </a:ln>
              <a:solidFill>
                <a:srgbClr val="000000"/>
              </a:solidFill>
              <a:effectLst/>
              <a:uLnTx/>
              <a:uFillTx/>
              <a:latin typeface="Futura Md BT"/>
            </a:endParaRP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112979177"/>
              </p:ext>
            </p:extLst>
          </p:nvPr>
        </p:nvGraphicFramePr>
        <p:xfrm>
          <a:off x="1320800" y="1676403"/>
          <a:ext cx="10261599" cy="4568823"/>
        </p:xfrm>
        <a:graphic>
          <a:graphicData uri="http://schemas.openxmlformats.org/drawingml/2006/table">
            <a:tbl>
              <a:tblPr/>
              <a:tblGrid>
                <a:gridCol w="2134577">
                  <a:extLst>
                    <a:ext uri="{9D8B030D-6E8A-4147-A177-3AD203B41FA5}">
                      <a16:colId xmlns:a16="http://schemas.microsoft.com/office/drawing/2014/main" val="3639222277"/>
                    </a:ext>
                  </a:extLst>
                </a:gridCol>
                <a:gridCol w="579399">
                  <a:extLst>
                    <a:ext uri="{9D8B030D-6E8A-4147-A177-3AD203B41FA5}">
                      <a16:colId xmlns:a16="http://schemas.microsoft.com/office/drawing/2014/main" val="1550750796"/>
                    </a:ext>
                  </a:extLst>
                </a:gridCol>
                <a:gridCol w="792201">
                  <a:extLst>
                    <a:ext uri="{9D8B030D-6E8A-4147-A177-3AD203B41FA5}">
                      <a16:colId xmlns:a16="http://schemas.microsoft.com/office/drawing/2014/main" val="2016823606"/>
                    </a:ext>
                  </a:extLst>
                </a:gridCol>
                <a:gridCol w="693552">
                  <a:extLst>
                    <a:ext uri="{9D8B030D-6E8A-4147-A177-3AD203B41FA5}">
                      <a16:colId xmlns:a16="http://schemas.microsoft.com/office/drawing/2014/main" val="414290236"/>
                    </a:ext>
                  </a:extLst>
                </a:gridCol>
                <a:gridCol w="931071">
                  <a:extLst>
                    <a:ext uri="{9D8B030D-6E8A-4147-A177-3AD203B41FA5}">
                      <a16:colId xmlns:a16="http://schemas.microsoft.com/office/drawing/2014/main" val="3601390816"/>
                    </a:ext>
                  </a:extLst>
                </a:gridCol>
                <a:gridCol w="921167">
                  <a:extLst>
                    <a:ext uri="{9D8B030D-6E8A-4147-A177-3AD203B41FA5}">
                      <a16:colId xmlns:a16="http://schemas.microsoft.com/office/drawing/2014/main" val="460953419"/>
                    </a:ext>
                  </a:extLst>
                </a:gridCol>
                <a:gridCol w="812211">
                  <a:extLst>
                    <a:ext uri="{9D8B030D-6E8A-4147-A177-3AD203B41FA5}">
                      <a16:colId xmlns:a16="http://schemas.microsoft.com/office/drawing/2014/main" val="2787680499"/>
                    </a:ext>
                  </a:extLst>
                </a:gridCol>
                <a:gridCol w="1366893">
                  <a:extLst>
                    <a:ext uri="{9D8B030D-6E8A-4147-A177-3AD203B41FA5}">
                      <a16:colId xmlns:a16="http://schemas.microsoft.com/office/drawing/2014/main" val="3782139357"/>
                    </a:ext>
                  </a:extLst>
                </a:gridCol>
                <a:gridCol w="881546">
                  <a:extLst>
                    <a:ext uri="{9D8B030D-6E8A-4147-A177-3AD203B41FA5}">
                      <a16:colId xmlns:a16="http://schemas.microsoft.com/office/drawing/2014/main" val="3138944587"/>
                    </a:ext>
                  </a:extLst>
                </a:gridCol>
                <a:gridCol w="1148982">
                  <a:extLst>
                    <a:ext uri="{9D8B030D-6E8A-4147-A177-3AD203B41FA5}">
                      <a16:colId xmlns:a16="http://schemas.microsoft.com/office/drawing/2014/main" val="956104499"/>
                    </a:ext>
                  </a:extLst>
                </a:gridCol>
              </a:tblGrid>
              <a:tr h="1174203">
                <a:tc>
                  <a:txBody>
                    <a:bodyPr/>
                    <a:lstStyle/>
                    <a:p>
                      <a:pPr algn="ctr" fontAlgn="b"/>
                      <a:r>
                        <a:rPr lang="en-US" sz="1050" b="1" i="0" u="none" strike="noStrike" dirty="0">
                          <a:solidFill>
                            <a:srgbClr val="000000"/>
                          </a:solidFill>
                          <a:effectLst/>
                          <a:latin typeface="Calibri" panose="020F0502020204030204" pitchFamily="34" charset="0"/>
                        </a:rPr>
                        <a:t>Name and Principal Position</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Year</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Salary($)</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Bonus($)</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Stock Award ($)</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Option Awards ($)</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Non-Equity Incentive Plan Compensation ($)</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Change in Pension Value &amp; Non-Qualified Deferred Compensation Earnings ($)</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All Other Compensation ($)</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Total Compensation($)</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9157901"/>
                  </a:ext>
                </a:extLst>
              </a:tr>
              <a:tr h="339462">
                <a:tc rowSpan="3">
                  <a:txBody>
                    <a:bodyPr/>
                    <a:lstStyle/>
                    <a:p>
                      <a:pPr algn="ctr" fontAlgn="ctr"/>
                      <a:r>
                        <a:rPr lang="en-US" sz="1050" b="1" i="0" u="none" strike="noStrike" dirty="0">
                          <a:solidFill>
                            <a:srgbClr val="000000"/>
                          </a:solidFill>
                          <a:effectLst/>
                          <a:latin typeface="Calibri" panose="020F0502020204030204" pitchFamily="34" charset="0"/>
                        </a:rPr>
                        <a:t>Troy A. Clarke (President and Chief Executive Officer)</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2015</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$900,000.00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$688,500.00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$334,546.00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$159,605.00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$2,082,651.00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903056008"/>
                  </a:ext>
                </a:extLst>
              </a:tr>
              <a:tr h="339462">
                <a:tc vMerge="1">
                  <a:txBody>
                    <a:bodyPr/>
                    <a:lstStyle/>
                    <a:p>
                      <a:endParaRPr lang="en-US"/>
                    </a:p>
                  </a:txBody>
                  <a:tcPr/>
                </a:tc>
                <a:tc>
                  <a:txBody>
                    <a:bodyPr/>
                    <a:lstStyle/>
                    <a:p>
                      <a:pPr algn="ctr" fontAlgn="b"/>
                      <a:r>
                        <a:rPr lang="en-US" sz="1050" b="0" i="0" u="none" strike="noStrike">
                          <a:solidFill>
                            <a:srgbClr val="000000"/>
                          </a:solidFill>
                          <a:effectLst/>
                          <a:latin typeface="Calibri" panose="020F0502020204030204" pitchFamily="34" charset="0"/>
                        </a:rPr>
                        <a:t>2014</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$900,000.00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$3,607,507.00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$721,284.00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$134,428.00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$5,363,219.00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18596988"/>
                  </a:ext>
                </a:extLst>
              </a:tr>
              <a:tr h="339462">
                <a:tc vMerge="1">
                  <a:txBody>
                    <a:bodyPr/>
                    <a:lstStyle/>
                    <a:p>
                      <a:endParaRPr lang="en-US"/>
                    </a:p>
                  </a:txBody>
                  <a:tcPr/>
                </a:tc>
                <a:tc>
                  <a:txBody>
                    <a:bodyPr/>
                    <a:lstStyle/>
                    <a:p>
                      <a:pPr algn="ctr" fontAlgn="b"/>
                      <a:r>
                        <a:rPr lang="en-US" sz="1050" b="0" i="0" u="none" strike="noStrike">
                          <a:solidFill>
                            <a:srgbClr val="000000"/>
                          </a:solidFill>
                          <a:effectLst/>
                          <a:latin typeface="Calibri" panose="020F0502020204030204" pitchFamily="34" charset="0"/>
                        </a:rPr>
                        <a:t>2013</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$843,182.00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$1,333,352.00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$11,878,341.00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$324,000.00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$1,554.00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$147,429.00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$14,527,858.00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366144299"/>
                  </a:ext>
                </a:extLst>
              </a:tr>
              <a:tr h="339462">
                <a:tc>
                  <a:txBody>
                    <a:bodyPr/>
                    <a:lstStyle/>
                    <a:p>
                      <a:pPr algn="ctr" fontAlgn="ctr"/>
                      <a:r>
                        <a:rPr lang="en-US" sz="1050" b="1" i="0" u="none" strike="noStrike">
                          <a:solidFill>
                            <a:srgbClr val="000000"/>
                          </a:solidFill>
                          <a:effectLst/>
                          <a:latin typeface="Calibri" panose="020F0502020204030204" pitchFamily="34" charset="0"/>
                        </a:rPr>
                        <a:t>Lewis B. Campbell (Executive Chairman and Chief Executive Officer)</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2012</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$94,203.00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$250,000.00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$5,335,000.00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$88,377.00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$5,767,580.00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83901772"/>
                  </a:ext>
                </a:extLst>
              </a:tr>
              <a:tr h="339462">
                <a:tc rowSpan="6">
                  <a:txBody>
                    <a:bodyPr/>
                    <a:lstStyle/>
                    <a:p>
                      <a:pPr algn="ctr" fontAlgn="ctr"/>
                      <a:r>
                        <a:rPr lang="en-US" sz="1050" b="1" i="0" u="none" strike="noStrike" dirty="0">
                          <a:solidFill>
                            <a:srgbClr val="000000"/>
                          </a:solidFill>
                          <a:effectLst/>
                          <a:latin typeface="Calibri" panose="020F0502020204030204" pitchFamily="34" charset="0"/>
                        </a:rPr>
                        <a:t>Daniel C. Ustian (Chairman, President &amp; Chief Executive Officer)</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2011</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$1,238,333.00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$4,671,420.00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$4,996,330.00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$1,450,000.00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$2,717,837.00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$93,835.00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$15,167,755.00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563744547"/>
                  </a:ext>
                </a:extLst>
              </a:tr>
              <a:tr h="339462">
                <a:tc vMerge="1">
                  <a:txBody>
                    <a:bodyPr/>
                    <a:lstStyle/>
                    <a:p>
                      <a:endParaRPr lang="en-US"/>
                    </a:p>
                  </a:txBody>
                  <a:tcPr/>
                </a:tc>
                <a:tc>
                  <a:txBody>
                    <a:bodyPr/>
                    <a:lstStyle/>
                    <a:p>
                      <a:pPr algn="ctr" fontAlgn="b"/>
                      <a:r>
                        <a:rPr lang="en-US" sz="1050" b="0" i="0" u="none" strike="noStrike">
                          <a:solidFill>
                            <a:srgbClr val="000000"/>
                          </a:solidFill>
                          <a:effectLst/>
                          <a:latin typeface="Calibri" panose="020F0502020204030204" pitchFamily="34" charset="0"/>
                        </a:rPr>
                        <a:t>2010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$1,180,000.00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$1,946,000.00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$646,567.00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$2,670,606.00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$1,947,000.00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$1,913,848.00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$78,448.00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$10,382,469.00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53848035"/>
                  </a:ext>
                </a:extLst>
              </a:tr>
              <a:tr h="339462">
                <a:tc vMerge="1">
                  <a:txBody>
                    <a:bodyPr/>
                    <a:lstStyle/>
                    <a:p>
                      <a:endParaRPr lang="en-US"/>
                    </a:p>
                  </a:txBody>
                  <a:tcPr/>
                </a:tc>
                <a:tc>
                  <a:txBody>
                    <a:bodyPr/>
                    <a:lstStyle/>
                    <a:p>
                      <a:pPr algn="ctr" fontAlgn="b"/>
                      <a:r>
                        <a:rPr lang="en-US" sz="1050" b="0" i="0" u="none" strike="noStrike">
                          <a:solidFill>
                            <a:srgbClr val="000000"/>
                          </a:solidFill>
                          <a:effectLst/>
                          <a:latin typeface="Calibri" panose="020F0502020204030204" pitchFamily="34" charset="0"/>
                        </a:rPr>
                        <a:t>2009</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$1,180,000.00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$409,081.00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$948,640.00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$1,946,000.00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$3,622,886.00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$74,519.00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$8,181,126.00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942224506"/>
                  </a:ext>
                </a:extLst>
              </a:tr>
              <a:tr h="339462">
                <a:tc vMerge="1">
                  <a:txBody>
                    <a:bodyPr/>
                    <a:lstStyle/>
                    <a:p>
                      <a:endParaRPr lang="en-US"/>
                    </a:p>
                  </a:txBody>
                  <a:tcPr/>
                </a:tc>
                <a:tc>
                  <a:txBody>
                    <a:bodyPr/>
                    <a:lstStyle/>
                    <a:p>
                      <a:pPr algn="ctr" fontAlgn="b"/>
                      <a:r>
                        <a:rPr lang="en-US" sz="1050" b="0" i="0" u="none" strike="noStrike">
                          <a:solidFill>
                            <a:srgbClr val="000000"/>
                          </a:solidFill>
                          <a:effectLst/>
                          <a:latin typeface="Calibri" panose="020F0502020204030204" pitchFamily="34" charset="0"/>
                        </a:rPr>
                        <a:t>2008</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$1,170,833.00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$2,775,216.00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$2,589,500.00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$107,198.00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$6,642,747.00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739668405"/>
                  </a:ext>
                </a:extLst>
              </a:tr>
              <a:tr h="339462">
                <a:tc vMerge="1">
                  <a:txBody>
                    <a:bodyPr/>
                    <a:lstStyle/>
                    <a:p>
                      <a:endParaRPr lang="en-US"/>
                    </a:p>
                  </a:txBody>
                  <a:tcPr/>
                </a:tc>
                <a:tc>
                  <a:txBody>
                    <a:bodyPr/>
                    <a:lstStyle/>
                    <a:p>
                      <a:pPr algn="ctr" fontAlgn="b"/>
                      <a:r>
                        <a:rPr lang="en-US" sz="1050" b="0" i="0" u="none" strike="noStrike">
                          <a:solidFill>
                            <a:srgbClr val="000000"/>
                          </a:solidFill>
                          <a:effectLst/>
                          <a:latin typeface="Calibri" panose="020F0502020204030204" pitchFamily="34" charset="0"/>
                        </a:rPr>
                        <a:t>2007</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$1,125,000.00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$1,041,054.00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$67,801.00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$2,233,855.00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85841902"/>
                  </a:ext>
                </a:extLst>
              </a:tr>
              <a:tr h="339462">
                <a:tc vMerge="1">
                  <a:txBody>
                    <a:bodyPr/>
                    <a:lstStyle/>
                    <a:p>
                      <a:endParaRPr lang="en-US"/>
                    </a:p>
                  </a:txBody>
                  <a:tcPr/>
                </a:tc>
                <a:tc>
                  <a:txBody>
                    <a:bodyPr/>
                    <a:lstStyle/>
                    <a:p>
                      <a:pPr algn="ctr" fontAlgn="b"/>
                      <a:r>
                        <a:rPr lang="en-US" sz="1050" b="0" i="0" u="none" strike="noStrike">
                          <a:solidFill>
                            <a:srgbClr val="000000"/>
                          </a:solidFill>
                          <a:effectLst/>
                          <a:latin typeface="Calibri" panose="020F0502020204030204" pitchFamily="34" charset="0"/>
                        </a:rPr>
                        <a:t>2006</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$1,104,167.00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$130,587.00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$1,419,413.00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$883,752.00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$66,081.00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$3,604,000.00</a:t>
                      </a:r>
                    </a:p>
                  </a:txBody>
                  <a:tcPr marL="2913" marR="2913" marT="29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8801811"/>
                  </a:ext>
                </a:extLst>
              </a:tr>
            </a:tbl>
          </a:graphicData>
        </a:graphic>
      </p:graphicFrame>
    </p:spTree>
    <p:extLst>
      <p:ext uri="{BB962C8B-B14F-4D97-AF65-F5344CB8AC3E}">
        <p14:creationId xmlns:p14="http://schemas.microsoft.com/office/powerpoint/2010/main" val="100023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Navistar (CEO Salary Trend Analysis)</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9</a:t>
            </a:fld>
            <a:endParaRPr lang="en-US" dirty="0">
              <a:solidFill>
                <a:srgbClr val="000000"/>
              </a:solidFill>
              <a:latin typeface="Futura Md BT"/>
            </a:endParaRPr>
          </a:p>
        </p:txBody>
      </p:sp>
      <p:graphicFrame>
        <p:nvGraphicFramePr>
          <p:cNvPr id="4" name="Table 3"/>
          <p:cNvGraphicFramePr>
            <a:graphicFrameLocks noGrp="1"/>
          </p:cNvGraphicFramePr>
          <p:nvPr>
            <p:extLst>
              <p:ext uri="{D42A27DB-BD31-4B8C-83A1-F6EECF244321}">
                <p14:modId xmlns:p14="http://schemas.microsoft.com/office/powerpoint/2010/main" val="1203096380"/>
              </p:ext>
            </p:extLst>
          </p:nvPr>
        </p:nvGraphicFramePr>
        <p:xfrm>
          <a:off x="1320799" y="1676402"/>
          <a:ext cx="10261602" cy="4568824"/>
        </p:xfrm>
        <a:graphic>
          <a:graphicData uri="http://schemas.openxmlformats.org/drawingml/2006/table">
            <a:tbl>
              <a:tblPr/>
              <a:tblGrid>
                <a:gridCol w="6457912">
                  <a:extLst>
                    <a:ext uri="{9D8B030D-6E8A-4147-A177-3AD203B41FA5}">
                      <a16:colId xmlns:a16="http://schemas.microsoft.com/office/drawing/2014/main" val="3158860834"/>
                    </a:ext>
                  </a:extLst>
                </a:gridCol>
                <a:gridCol w="1003170">
                  <a:extLst>
                    <a:ext uri="{9D8B030D-6E8A-4147-A177-3AD203B41FA5}">
                      <a16:colId xmlns:a16="http://schemas.microsoft.com/office/drawing/2014/main" val="2301399719"/>
                    </a:ext>
                  </a:extLst>
                </a:gridCol>
                <a:gridCol w="1400260">
                  <a:extLst>
                    <a:ext uri="{9D8B030D-6E8A-4147-A177-3AD203B41FA5}">
                      <a16:colId xmlns:a16="http://schemas.microsoft.com/office/drawing/2014/main" val="1366414607"/>
                    </a:ext>
                  </a:extLst>
                </a:gridCol>
                <a:gridCol w="1400260">
                  <a:extLst>
                    <a:ext uri="{9D8B030D-6E8A-4147-A177-3AD203B41FA5}">
                      <a16:colId xmlns:a16="http://schemas.microsoft.com/office/drawing/2014/main" val="4215934985"/>
                    </a:ext>
                  </a:extLst>
                </a:gridCol>
              </a:tblGrid>
              <a:tr h="721394">
                <a:tc>
                  <a:txBody>
                    <a:bodyPr/>
                    <a:lstStyle/>
                    <a:p>
                      <a:pPr algn="ctr" fontAlgn="b"/>
                      <a:r>
                        <a:rPr lang="en-US" sz="1600" b="1" i="0" u="none" strike="noStrike" dirty="0">
                          <a:solidFill>
                            <a:srgbClr val="000000"/>
                          </a:solidFill>
                          <a:effectLst/>
                          <a:latin typeface="Calibri" panose="020F0502020204030204" pitchFamily="34" charset="0"/>
                        </a:rPr>
                        <a:t>Name and Principal Position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600" b="1" i="0" u="none" strike="noStrike" dirty="0">
                          <a:solidFill>
                            <a:srgbClr val="000000"/>
                          </a:solidFill>
                          <a:effectLst/>
                          <a:latin typeface="Calibri" panose="020F0502020204030204" pitchFamily="34" charset="0"/>
                        </a:rPr>
                        <a:t>Year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600" b="1" i="0" u="none" strike="noStrike" dirty="0">
                          <a:solidFill>
                            <a:srgbClr val="000000"/>
                          </a:solidFill>
                          <a:effectLst/>
                          <a:latin typeface="Calibri" panose="020F0502020204030204" pitchFamily="34" charset="0"/>
                        </a:rPr>
                        <a:t>Salary($)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b"/>
                      <a:r>
                        <a:rPr lang="en-US" sz="1600" b="1" i="0" u="none" strike="noStrike" dirty="0">
                          <a:solidFill>
                            <a:srgbClr val="000000"/>
                          </a:solidFill>
                          <a:effectLst/>
                          <a:latin typeface="Calibri" panose="020F0502020204030204" pitchFamily="34" charset="0"/>
                        </a:rPr>
                        <a:t>%Change in Salary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8588093"/>
                  </a:ext>
                </a:extLst>
              </a:tr>
              <a:tr h="384743">
                <a:tc rowSpan="6">
                  <a:txBody>
                    <a:bodyPr/>
                    <a:lstStyle/>
                    <a:p>
                      <a:pPr algn="ctr" fontAlgn="ctr"/>
                      <a:r>
                        <a:rPr lang="en-US" sz="1600" b="1" i="0" u="none" strike="noStrike" dirty="0">
                          <a:solidFill>
                            <a:srgbClr val="000000"/>
                          </a:solidFill>
                          <a:effectLst/>
                          <a:latin typeface="Calibri" panose="020F0502020204030204" pitchFamily="34" charset="0"/>
                        </a:rPr>
                        <a:t>Daniel C. Ustian (Chairman, President &amp; Chief Executive Officer)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$1,104,167.00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423104"/>
                  </a:ext>
                </a:extLst>
              </a:tr>
              <a:tr h="384743">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$1,125,000.00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1.89%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225265530"/>
                  </a:ext>
                </a:extLst>
              </a:tr>
              <a:tr h="384743">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$1,170,833.00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4.07%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60848587"/>
                  </a:ext>
                </a:extLst>
              </a:tr>
              <a:tr h="384743">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$1,180,000.00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0.78%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740875078"/>
                  </a:ext>
                </a:extLst>
              </a:tr>
              <a:tr h="384743">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$1,180,000.00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7478044"/>
                  </a:ext>
                </a:extLst>
              </a:tr>
              <a:tr h="384743">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$1,238,333.00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4.94%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80278986"/>
                  </a:ext>
                </a:extLst>
              </a:tr>
              <a:tr h="384743">
                <a:tc>
                  <a:txBody>
                    <a:bodyPr/>
                    <a:lstStyle/>
                    <a:p>
                      <a:pPr algn="ctr" fontAlgn="ctr"/>
                      <a:r>
                        <a:rPr lang="en-US" sz="1600" b="1" i="0" u="none" strike="noStrike" dirty="0">
                          <a:solidFill>
                            <a:srgbClr val="000000"/>
                          </a:solidFill>
                          <a:effectLst/>
                          <a:latin typeface="Calibri" panose="020F0502020204030204" pitchFamily="34" charset="0"/>
                        </a:rPr>
                        <a:t>Lewis B. Campbell (Executive Chairman and Chief Executive Officer)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2012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$94,203.00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-92.39%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767240677"/>
                  </a:ext>
                </a:extLst>
              </a:tr>
              <a:tr h="384743">
                <a:tc rowSpan="3">
                  <a:txBody>
                    <a:bodyPr/>
                    <a:lstStyle/>
                    <a:p>
                      <a:pPr algn="ctr" fontAlgn="ctr"/>
                      <a:r>
                        <a:rPr lang="en-US" sz="1600" b="1" i="0" u="none" strike="noStrike" dirty="0">
                          <a:solidFill>
                            <a:srgbClr val="000000"/>
                          </a:solidFill>
                          <a:effectLst/>
                          <a:latin typeface="Calibri" panose="020F0502020204030204" pitchFamily="34" charset="0"/>
                        </a:rPr>
                        <a:t>Troy A. Clarke (President and Chief Executive Officer)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$843,182.00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795.07%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261593694"/>
                  </a:ext>
                </a:extLst>
              </a:tr>
              <a:tr h="384743">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$900,000.00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6.74%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828251107"/>
                  </a:ext>
                </a:extLst>
              </a:tr>
              <a:tr h="384743">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$900,000.00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0733206"/>
                  </a:ext>
                </a:extLst>
              </a:tr>
            </a:tbl>
          </a:graphicData>
        </a:graphic>
      </p:graphicFrame>
    </p:spTree>
    <p:extLst>
      <p:ext uri="{BB962C8B-B14F-4D97-AF65-F5344CB8AC3E}">
        <p14:creationId xmlns:p14="http://schemas.microsoft.com/office/powerpoint/2010/main" val="393331124"/>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3106</Words>
  <Application>Microsoft Office PowerPoint</Application>
  <PresentationFormat>Widescreen</PresentationFormat>
  <Paragraphs>536</Paragraphs>
  <Slides>25</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Century Schoolbook</vt:lpstr>
      <vt:lpstr>Futura Bk BT</vt:lpstr>
      <vt:lpstr>Futura Md BT</vt:lpstr>
      <vt:lpstr>helvetica</vt:lpstr>
      <vt:lpstr>Times New Roman</vt:lpstr>
      <vt:lpstr>Wingdings</vt:lpstr>
      <vt:lpstr>ITMtemplate</vt:lpstr>
      <vt:lpstr>1_ITM478_08_1</vt:lpstr>
      <vt:lpstr>527 Data Analytics – Group 2</vt:lpstr>
      <vt:lpstr>Introduction (What is DEF 14A Form)</vt:lpstr>
      <vt:lpstr>Executive Compensation Table</vt:lpstr>
      <vt:lpstr>Points to be considered for analysis</vt:lpstr>
      <vt:lpstr>Automation Using R</vt:lpstr>
      <vt:lpstr>Analysis of Navistar</vt:lpstr>
      <vt:lpstr>Navistar Information</vt:lpstr>
      <vt:lpstr>Navistar Executive Compensation Table</vt:lpstr>
      <vt:lpstr>Navistar (CEO Salary Trend Analysis)</vt:lpstr>
      <vt:lpstr>Navistar (CEO Salary Trend Analysis)</vt:lpstr>
      <vt:lpstr>Navistar (CEO Options Awards Analysis)</vt:lpstr>
      <vt:lpstr>Navistar (CEO Options Awards Trend Analysis)</vt:lpstr>
      <vt:lpstr>Navistar (CEO Stock Awards Analysis)</vt:lpstr>
      <vt:lpstr>Navistar (CEO Stock Awards Analysis)</vt:lpstr>
      <vt:lpstr>Navistar (Stock Price Analysis)</vt:lpstr>
      <vt:lpstr>Text Analysis Review </vt:lpstr>
      <vt:lpstr>Introduction to Text Mining Analysis</vt:lpstr>
      <vt:lpstr>Points to be considered for analysis</vt:lpstr>
      <vt:lpstr>Top 5 Words With Most Frequency</vt:lpstr>
      <vt:lpstr>Word Cloud of Navistar</vt:lpstr>
      <vt:lpstr>Word Association</vt:lpstr>
      <vt:lpstr>Key Event Indicator (KEI)</vt:lpstr>
      <vt:lpstr>Conclusion</vt:lpstr>
      <vt:lpstr>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Zip Code Data Analysis</dc:title>
  <dc:creator>Ashutosh</dc:creator>
  <cp:lastModifiedBy>sabarathinam sivakumar</cp:lastModifiedBy>
  <cp:revision>140</cp:revision>
  <dcterms:created xsi:type="dcterms:W3CDTF">2016-04-14T16:33:14Z</dcterms:created>
  <dcterms:modified xsi:type="dcterms:W3CDTF">2016-05-02T23:34:19Z</dcterms:modified>
</cp:coreProperties>
</file>