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4.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4.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0" r:id="rId2"/>
  </p:sldMasterIdLst>
  <p:notesMasterIdLst>
    <p:notesMasterId r:id="rId17"/>
  </p:notesMasterIdLst>
  <p:handoutMasterIdLst>
    <p:handoutMasterId r:id="rId18"/>
  </p:handoutMasterIdLst>
  <p:sldIdLst>
    <p:sldId id="390" r:id="rId3"/>
    <p:sldId id="483" r:id="rId4"/>
    <p:sldId id="484" r:id="rId5"/>
    <p:sldId id="485" r:id="rId6"/>
    <p:sldId id="486" r:id="rId7"/>
    <p:sldId id="478" r:id="rId8"/>
    <p:sldId id="465" r:id="rId9"/>
    <p:sldId id="479" r:id="rId10"/>
    <p:sldId id="477" r:id="rId11"/>
    <p:sldId id="480" r:id="rId12"/>
    <p:sldId id="481" r:id="rId13"/>
    <p:sldId id="482" r:id="rId14"/>
    <p:sldId id="488" r:id="rId15"/>
    <p:sldId id="487" r:id="rId16"/>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222222"/>
    <a:srgbClr val="18B2B6"/>
    <a:srgbClr val="0033CC"/>
    <a:srgbClr val="F8F8F8"/>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49" autoAdjust="0"/>
    <p:restoredTop sz="86392" autoAdjust="0"/>
  </p:normalViewPr>
  <p:slideViewPr>
    <p:cSldViewPr>
      <p:cViewPr varScale="1">
        <p:scale>
          <a:sx n="64" d="100"/>
          <a:sy n="64" d="100"/>
        </p:scale>
        <p:origin x="1284" y="48"/>
      </p:cViewPr>
      <p:guideLst>
        <p:guide orient="horz" pos="2160"/>
        <p:guide pos="2880"/>
      </p:guideLst>
    </p:cSldViewPr>
  </p:slideViewPr>
  <p:outlineViewPr>
    <p:cViewPr>
      <p:scale>
        <a:sx n="33" d="100"/>
        <a:sy n="33" d="100"/>
      </p:scale>
      <p:origin x="0" y="40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46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embeddings/oleObject2.bin"/><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embeddings/oleObject3.bin"/><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4.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lrMapOvr bg1="lt1" tx1="dk1" bg2="lt2" tx2="dk2" accent1="accent1" accent2="accent2" accent3="accent3" accent4="accent4" accent5="accent5" accent6="accent6" hlink="hlink" folHlink="folHlink"/>
  <c:chart>
    <c:title>
      <c:tx>
        <c:rich>
          <a:bodyPr/>
          <a:lstStyle/>
          <a:p>
            <a:pPr>
              <a:defRPr/>
            </a:pPr>
            <a:r>
              <a:rPr lang="en-US"/>
              <a:t>Salary trend for CEO from 2006-2015</a:t>
            </a:r>
          </a:p>
        </c:rich>
      </c:tx>
      <c:layout/>
      <c:overlay val="0"/>
    </c:title>
    <c:autoTitleDeleted val="0"/>
    <c:plotArea>
      <c:layout/>
      <c:barChart>
        <c:barDir val="col"/>
        <c:grouping val="clustered"/>
        <c:varyColors val="0"/>
        <c:ser>
          <c:idx val="0"/>
          <c:order val="0"/>
          <c:invertIfNegative val="0"/>
          <c:cat>
            <c:numRef>
              <c:f>'[AmeriSourceBergen (1).xlsx]AmeriSourceBergen'!$B$13:$B$22</c:f>
              <c:numCache>
                <c:formatCode>General</c:formatCode>
                <c:ptCount val="10"/>
                <c:pt idx="0">
                  <c:v>2006</c:v>
                </c:pt>
                <c:pt idx="1">
                  <c:v>2007</c:v>
                </c:pt>
                <c:pt idx="2">
                  <c:v>2008</c:v>
                </c:pt>
                <c:pt idx="3">
                  <c:v>2009</c:v>
                </c:pt>
                <c:pt idx="4">
                  <c:v>2010</c:v>
                </c:pt>
                <c:pt idx="5">
                  <c:v>2011</c:v>
                </c:pt>
                <c:pt idx="6">
                  <c:v>2012</c:v>
                </c:pt>
                <c:pt idx="7">
                  <c:v>2013</c:v>
                </c:pt>
                <c:pt idx="8">
                  <c:v>2014</c:v>
                </c:pt>
                <c:pt idx="9">
                  <c:v>2015</c:v>
                </c:pt>
              </c:numCache>
            </c:numRef>
          </c:cat>
          <c:val>
            <c:numRef>
              <c:f>'[AmeriSourceBergen (1).xlsx]AmeriSourceBergen'!$B$13:$B$22</c:f>
              <c:numCache>
                <c:formatCode>General</c:formatCode>
                <c:ptCount val="10"/>
                <c:pt idx="0">
                  <c:v>2006</c:v>
                </c:pt>
                <c:pt idx="1">
                  <c:v>2007</c:v>
                </c:pt>
                <c:pt idx="2">
                  <c:v>2008</c:v>
                </c:pt>
                <c:pt idx="3">
                  <c:v>2009</c:v>
                </c:pt>
                <c:pt idx="4">
                  <c:v>2010</c:v>
                </c:pt>
                <c:pt idx="5">
                  <c:v>2011</c:v>
                </c:pt>
                <c:pt idx="6">
                  <c:v>2012</c:v>
                </c:pt>
                <c:pt idx="7">
                  <c:v>2013</c:v>
                </c:pt>
                <c:pt idx="8">
                  <c:v>2014</c:v>
                </c:pt>
                <c:pt idx="9">
                  <c:v>2015</c:v>
                </c:pt>
              </c:numCache>
            </c:numRef>
          </c:val>
        </c:ser>
        <c:ser>
          <c:idx val="1"/>
          <c:order val="1"/>
          <c:invertIfNegative val="0"/>
          <c:cat>
            <c:numRef>
              <c:f>'[AmeriSourceBergen (1).xlsx]AmeriSourceBergen'!$B$13:$B$22</c:f>
              <c:numCache>
                <c:formatCode>General</c:formatCode>
                <c:ptCount val="10"/>
                <c:pt idx="0">
                  <c:v>2006</c:v>
                </c:pt>
                <c:pt idx="1">
                  <c:v>2007</c:v>
                </c:pt>
                <c:pt idx="2">
                  <c:v>2008</c:v>
                </c:pt>
                <c:pt idx="3">
                  <c:v>2009</c:v>
                </c:pt>
                <c:pt idx="4">
                  <c:v>2010</c:v>
                </c:pt>
                <c:pt idx="5">
                  <c:v>2011</c:v>
                </c:pt>
                <c:pt idx="6">
                  <c:v>2012</c:v>
                </c:pt>
                <c:pt idx="7">
                  <c:v>2013</c:v>
                </c:pt>
                <c:pt idx="8">
                  <c:v>2014</c:v>
                </c:pt>
                <c:pt idx="9">
                  <c:v>2015</c:v>
                </c:pt>
              </c:numCache>
            </c:numRef>
          </c:cat>
          <c:val>
            <c:numRef>
              <c:f>'[AmeriSourceBergen (1).xlsx]AmeriSourceBergen'!$C$13:$C$22</c:f>
              <c:numCache>
                <c:formatCode>"$"#,##0.00_);[Red]\("$"#,##0.00\)</c:formatCode>
                <c:ptCount val="10"/>
                <c:pt idx="0">
                  <c:v>1081718</c:v>
                </c:pt>
                <c:pt idx="1">
                  <c:v>1130754</c:v>
                </c:pt>
                <c:pt idx="2">
                  <c:v>1182060</c:v>
                </c:pt>
                <c:pt idx="3">
                  <c:v>1233235</c:v>
                </c:pt>
                <c:pt idx="4">
                  <c:v>652027</c:v>
                </c:pt>
                <c:pt idx="5">
                  <c:v>834634</c:v>
                </c:pt>
                <c:pt idx="6">
                  <c:v>1093462</c:v>
                </c:pt>
                <c:pt idx="7">
                  <c:v>1155000</c:v>
                </c:pt>
                <c:pt idx="8">
                  <c:v>1185962</c:v>
                </c:pt>
                <c:pt idx="9">
                  <c:v>1190000</c:v>
                </c:pt>
              </c:numCache>
            </c:numRef>
          </c:val>
        </c:ser>
        <c:dLbls>
          <c:showLegendKey val="0"/>
          <c:showVal val="0"/>
          <c:showCatName val="0"/>
          <c:showSerName val="0"/>
          <c:showPercent val="0"/>
          <c:showBubbleSize val="0"/>
        </c:dLbls>
        <c:gapWidth val="150"/>
        <c:axId val="-682448128"/>
        <c:axId val="-682459008"/>
      </c:barChart>
      <c:catAx>
        <c:axId val="-682448128"/>
        <c:scaling>
          <c:orientation val="minMax"/>
        </c:scaling>
        <c:delete val="0"/>
        <c:axPos val="b"/>
        <c:title>
          <c:tx>
            <c:rich>
              <a:bodyPr/>
              <a:lstStyle/>
              <a:p>
                <a:pPr>
                  <a:defRPr/>
                </a:pPr>
                <a:r>
                  <a:rPr lang="en-US"/>
                  <a:t>Year</a:t>
                </a:r>
              </a:p>
            </c:rich>
          </c:tx>
          <c:layout/>
          <c:overlay val="0"/>
        </c:title>
        <c:numFmt formatCode="General" sourceLinked="1"/>
        <c:majorTickMark val="none"/>
        <c:minorTickMark val="none"/>
        <c:tickLblPos val="nextTo"/>
        <c:crossAx val="-682459008"/>
        <c:crosses val="autoZero"/>
        <c:auto val="1"/>
        <c:lblAlgn val="ctr"/>
        <c:lblOffset val="100"/>
        <c:noMultiLvlLbl val="0"/>
      </c:catAx>
      <c:valAx>
        <c:axId val="-682459008"/>
        <c:scaling>
          <c:orientation val="minMax"/>
        </c:scaling>
        <c:delete val="0"/>
        <c:axPos val="l"/>
        <c:majorGridlines/>
        <c:title>
          <c:tx>
            <c:rich>
              <a:bodyPr rot="0" vert="horz"/>
              <a:lstStyle/>
              <a:p>
                <a:pPr>
                  <a:defRPr/>
                </a:pPr>
                <a:r>
                  <a:rPr lang="en-US"/>
                  <a:t>Salary</a:t>
                </a:r>
              </a:p>
            </c:rich>
          </c:tx>
          <c:layout/>
          <c:overlay val="0"/>
        </c:title>
        <c:numFmt formatCode="General" sourceLinked="1"/>
        <c:majorTickMark val="out"/>
        <c:minorTickMark val="none"/>
        <c:tickLblPos val="nextTo"/>
        <c:crossAx val="-682448128"/>
        <c:crosses val="autoZero"/>
        <c:crossBetween val="between"/>
      </c:valAx>
    </c:plotArea>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47"/>
    </mc:Choice>
    <mc:Fallback>
      <c:style val="47"/>
    </mc:Fallback>
  </mc:AlternateContent>
  <c:clrMapOvr bg1="lt1" tx1="dk1" bg2="lt2" tx2="dk2" accent1="accent1" accent2="accent2" accent3="accent3" accent4="accent4" accent5="accent5" accent6="accent6" hlink="hlink" folHlink="folHlink"/>
  <c:chart>
    <c:title>
      <c:tx>
        <c:rich>
          <a:bodyPr/>
          <a:lstStyle/>
          <a:p>
            <a:pPr>
              <a:defRPr/>
            </a:pPr>
            <a:r>
              <a:rPr lang="en-US"/>
              <a:t>Stock</a:t>
            </a:r>
            <a:r>
              <a:rPr lang="en-US" baseline="0"/>
              <a:t> Awards for the CEO from 2006-2015</a:t>
            </a:r>
            <a:endParaRPr lang="en-US"/>
          </a:p>
        </c:rich>
      </c:tx>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1"/>
          <c:order val="0"/>
          <c:invertIfNegative val="0"/>
          <c:cat>
            <c:numRef>
              <c:f>'[AmeriSourceBergen (1).xlsx]AmeriSourceBergen'!$E$13:$E$22</c:f>
              <c:numCache>
                <c:formatCode>General</c:formatCode>
                <c:ptCount val="10"/>
                <c:pt idx="0">
                  <c:v>2006</c:v>
                </c:pt>
                <c:pt idx="1">
                  <c:v>2007</c:v>
                </c:pt>
                <c:pt idx="2">
                  <c:v>2008</c:v>
                </c:pt>
                <c:pt idx="3">
                  <c:v>2009</c:v>
                </c:pt>
                <c:pt idx="4">
                  <c:v>2010</c:v>
                </c:pt>
                <c:pt idx="5">
                  <c:v>2011</c:v>
                </c:pt>
                <c:pt idx="6">
                  <c:v>2012</c:v>
                </c:pt>
                <c:pt idx="7">
                  <c:v>2013</c:v>
                </c:pt>
                <c:pt idx="8">
                  <c:v>2014</c:v>
                </c:pt>
                <c:pt idx="9">
                  <c:v>2015</c:v>
                </c:pt>
              </c:numCache>
            </c:numRef>
          </c:cat>
          <c:val>
            <c:numRef>
              <c:f>'[AmeriSourceBergen (1).xlsx]AmeriSourceBergen'!$F$13:$F$22</c:f>
              <c:numCache>
                <c:formatCode>"$"#,##0_);[Red]\("$"#,##0\)</c:formatCode>
                <c:ptCount val="10"/>
                <c:pt idx="0">
                  <c:v>100840</c:v>
                </c:pt>
                <c:pt idx="1">
                  <c:v>290684</c:v>
                </c:pt>
                <c:pt idx="2">
                  <c:v>459824</c:v>
                </c:pt>
                <c:pt idx="3">
                  <c:v>790365</c:v>
                </c:pt>
                <c:pt idx="4">
                  <c:v>536676</c:v>
                </c:pt>
                <c:pt idx="5">
                  <c:v>727400</c:v>
                </c:pt>
                <c:pt idx="6">
                  <c:v>2699983</c:v>
                </c:pt>
                <c:pt idx="7">
                  <c:v>7710338</c:v>
                </c:pt>
                <c:pt idx="8">
                  <c:v>4020021</c:v>
                </c:pt>
                <c:pt idx="9">
                  <c:v>4019982</c:v>
                </c:pt>
              </c:numCache>
            </c:numRef>
          </c:val>
        </c:ser>
        <c:dLbls>
          <c:showLegendKey val="0"/>
          <c:showVal val="0"/>
          <c:showCatName val="0"/>
          <c:showSerName val="0"/>
          <c:showPercent val="0"/>
          <c:showBubbleSize val="0"/>
        </c:dLbls>
        <c:gapWidth val="150"/>
        <c:shape val="cylinder"/>
        <c:axId val="-682453024"/>
        <c:axId val="-682446496"/>
        <c:axId val="0"/>
      </c:bar3DChart>
      <c:catAx>
        <c:axId val="-682453024"/>
        <c:scaling>
          <c:orientation val="minMax"/>
        </c:scaling>
        <c:delete val="0"/>
        <c:axPos val="b"/>
        <c:title>
          <c:tx>
            <c:rich>
              <a:bodyPr/>
              <a:lstStyle/>
              <a:p>
                <a:pPr>
                  <a:defRPr/>
                </a:pPr>
                <a:r>
                  <a:rPr lang="en-US"/>
                  <a:t>Year</a:t>
                </a:r>
              </a:p>
            </c:rich>
          </c:tx>
          <c:layout/>
          <c:overlay val="0"/>
        </c:title>
        <c:numFmt formatCode="General" sourceLinked="1"/>
        <c:majorTickMark val="out"/>
        <c:minorTickMark val="none"/>
        <c:tickLblPos val="nextTo"/>
        <c:crossAx val="-682446496"/>
        <c:crosses val="autoZero"/>
        <c:auto val="1"/>
        <c:lblAlgn val="ctr"/>
        <c:lblOffset val="100"/>
        <c:noMultiLvlLbl val="0"/>
      </c:catAx>
      <c:valAx>
        <c:axId val="-682446496"/>
        <c:scaling>
          <c:orientation val="minMax"/>
        </c:scaling>
        <c:delete val="0"/>
        <c:axPos val="l"/>
        <c:majorGridlines/>
        <c:title>
          <c:tx>
            <c:rich>
              <a:bodyPr rot="0" vert="horz"/>
              <a:lstStyle/>
              <a:p>
                <a:pPr>
                  <a:defRPr/>
                </a:pPr>
                <a:r>
                  <a:rPr lang="en-US"/>
                  <a:t>Stock </a:t>
                </a:r>
              </a:p>
              <a:p>
                <a:pPr>
                  <a:defRPr/>
                </a:pPr>
                <a:r>
                  <a:rPr lang="en-US"/>
                  <a:t>Awards</a:t>
                </a:r>
              </a:p>
              <a:p>
                <a:pPr>
                  <a:defRPr/>
                </a:pPr>
                <a:endParaRPr lang="en-US"/>
              </a:p>
            </c:rich>
          </c:tx>
          <c:layout/>
          <c:overlay val="0"/>
        </c:title>
        <c:numFmt formatCode="&quot;$&quot;#,##0_);[Red]\(&quot;$&quot;#,##0\)" sourceLinked="1"/>
        <c:majorTickMark val="out"/>
        <c:minorTickMark val="none"/>
        <c:tickLblPos val="nextTo"/>
        <c:crossAx val="-682453024"/>
        <c:crosses val="autoZero"/>
        <c:crossBetween val="between"/>
      </c:valAx>
    </c:plotArea>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48"/>
    </mc:Choice>
    <mc:Fallback>
      <c:style val="48"/>
    </mc:Fallback>
  </mc:AlternateContent>
  <c:clrMapOvr bg1="lt1" tx1="dk1" bg2="lt2" tx2="dk2" accent1="accent1" accent2="accent2" accent3="accent3" accent4="accent4" accent5="accent5" accent6="accent6" hlink="hlink" folHlink="folHlink"/>
  <c:chart>
    <c:title>
      <c:tx>
        <c:rich>
          <a:bodyPr/>
          <a:lstStyle/>
          <a:p>
            <a:pPr>
              <a:defRPr/>
            </a:pPr>
            <a:r>
              <a:rPr lang="en-US"/>
              <a:t>Option Awards for the CEO from 2006-2015</a:t>
            </a:r>
            <a:r>
              <a:rPr lang="en-US" baseline="0"/>
              <a:t> </a:t>
            </a:r>
            <a:endParaRPr lang="en-US"/>
          </a:p>
        </c:rich>
      </c:tx>
      <c:layout/>
      <c:overlay val="0"/>
    </c:title>
    <c:autoTitleDeleted val="0"/>
    <c:plotArea>
      <c:layout/>
      <c:barChart>
        <c:barDir val="col"/>
        <c:grouping val="clustered"/>
        <c:varyColors val="0"/>
        <c:ser>
          <c:idx val="1"/>
          <c:order val="0"/>
          <c:invertIfNegative val="0"/>
          <c:cat>
            <c:numRef>
              <c:f>'[AmeriSourceBergen (1).xlsx]AmeriSourceBergen'!$K$1:$K$10</c:f>
              <c:numCache>
                <c:formatCode>General</c:formatCode>
                <c:ptCount val="10"/>
                <c:pt idx="0">
                  <c:v>2006</c:v>
                </c:pt>
                <c:pt idx="1">
                  <c:v>2007</c:v>
                </c:pt>
                <c:pt idx="2">
                  <c:v>2008</c:v>
                </c:pt>
                <c:pt idx="3">
                  <c:v>2009</c:v>
                </c:pt>
                <c:pt idx="4">
                  <c:v>2010</c:v>
                </c:pt>
                <c:pt idx="5">
                  <c:v>2011</c:v>
                </c:pt>
                <c:pt idx="6">
                  <c:v>2012</c:v>
                </c:pt>
                <c:pt idx="7">
                  <c:v>2013</c:v>
                </c:pt>
                <c:pt idx="8">
                  <c:v>2014</c:v>
                </c:pt>
                <c:pt idx="9">
                  <c:v>2015</c:v>
                </c:pt>
              </c:numCache>
            </c:numRef>
          </c:cat>
          <c:val>
            <c:numRef>
              <c:f>'[AmeriSourceBergen (1).xlsx]AmeriSourceBergen'!$L$1:$L$10</c:f>
              <c:numCache>
                <c:formatCode>"$"#,##0_);[Red]\("$"#,##0\)</c:formatCode>
                <c:ptCount val="10"/>
                <c:pt idx="0">
                  <c:v>518646</c:v>
                </c:pt>
                <c:pt idx="1">
                  <c:v>853698</c:v>
                </c:pt>
                <c:pt idx="2">
                  <c:v>1136786</c:v>
                </c:pt>
                <c:pt idx="3">
                  <c:v>1144841</c:v>
                </c:pt>
                <c:pt idx="4">
                  <c:v>991875</c:v>
                </c:pt>
                <c:pt idx="5">
                  <c:v>1326600</c:v>
                </c:pt>
                <c:pt idx="6">
                  <c:v>1800015</c:v>
                </c:pt>
                <c:pt idx="7">
                  <c:v>1675899</c:v>
                </c:pt>
                <c:pt idx="8">
                  <c:v>2679998</c:v>
                </c:pt>
                <c:pt idx="9">
                  <c:v>2679998</c:v>
                </c:pt>
              </c:numCache>
            </c:numRef>
          </c:val>
        </c:ser>
        <c:dLbls>
          <c:showLegendKey val="0"/>
          <c:showVal val="0"/>
          <c:showCatName val="0"/>
          <c:showSerName val="0"/>
          <c:showPercent val="0"/>
          <c:showBubbleSize val="0"/>
        </c:dLbls>
        <c:gapWidth val="150"/>
        <c:axId val="-682445952"/>
        <c:axId val="-682458464"/>
      </c:barChart>
      <c:catAx>
        <c:axId val="-682445952"/>
        <c:scaling>
          <c:orientation val="minMax"/>
        </c:scaling>
        <c:delete val="0"/>
        <c:axPos val="b"/>
        <c:title>
          <c:tx>
            <c:rich>
              <a:bodyPr/>
              <a:lstStyle/>
              <a:p>
                <a:pPr>
                  <a:defRPr/>
                </a:pPr>
                <a:r>
                  <a:rPr lang="en-US"/>
                  <a:t>Year</a:t>
                </a:r>
              </a:p>
            </c:rich>
          </c:tx>
          <c:layout/>
          <c:overlay val="0"/>
        </c:title>
        <c:numFmt formatCode="General" sourceLinked="1"/>
        <c:majorTickMark val="out"/>
        <c:minorTickMark val="none"/>
        <c:tickLblPos val="nextTo"/>
        <c:crossAx val="-682458464"/>
        <c:crosses val="autoZero"/>
        <c:auto val="1"/>
        <c:lblAlgn val="ctr"/>
        <c:lblOffset val="100"/>
        <c:noMultiLvlLbl val="0"/>
      </c:catAx>
      <c:valAx>
        <c:axId val="-682458464"/>
        <c:scaling>
          <c:orientation val="minMax"/>
        </c:scaling>
        <c:delete val="0"/>
        <c:axPos val="l"/>
        <c:majorGridlines/>
        <c:title>
          <c:tx>
            <c:rich>
              <a:bodyPr rot="0" vert="horz"/>
              <a:lstStyle/>
              <a:p>
                <a:pPr>
                  <a:defRPr/>
                </a:pPr>
                <a:r>
                  <a:rPr lang="en-US"/>
                  <a:t>Option</a:t>
                </a:r>
                <a:r>
                  <a:rPr lang="en-US" baseline="0"/>
                  <a:t> </a:t>
                </a:r>
              </a:p>
              <a:p>
                <a:pPr>
                  <a:defRPr/>
                </a:pPr>
                <a:r>
                  <a:rPr lang="en-US" baseline="0"/>
                  <a:t>Awards</a:t>
                </a:r>
                <a:endParaRPr lang="en-US"/>
              </a:p>
            </c:rich>
          </c:tx>
          <c:layout/>
          <c:overlay val="0"/>
        </c:title>
        <c:numFmt formatCode="&quot;$&quot;#,##0_);[Red]\(&quot;$&quot;#,##0\)" sourceLinked="1"/>
        <c:majorTickMark val="out"/>
        <c:minorTickMark val="none"/>
        <c:tickLblPos val="nextTo"/>
        <c:crossAx val="-682445952"/>
        <c:crosses val="autoZero"/>
        <c:crossBetween val="between"/>
      </c:valAx>
    </c:plotArea>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'[AmeriSourceBergen (1).xlsx]AmeriSourceBergen'!$C$1</c:f>
              <c:strCache>
                <c:ptCount val="1"/>
                <c:pt idx="0">
                  <c:v>Stock Trend</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'[AmeriSourceBergen (1).xlsx]AmeriSourceBergen'!$B$2:$B$11</c:f>
              <c:numCache>
                <c:formatCode>General</c:formatCode>
                <c:ptCount val="10"/>
                <c:pt idx="0">
                  <c:v>2015</c:v>
                </c:pt>
                <c:pt idx="1">
                  <c:v>2014</c:v>
                </c:pt>
                <c:pt idx="2">
                  <c:v>2013</c:v>
                </c:pt>
                <c:pt idx="3">
                  <c:v>2012</c:v>
                </c:pt>
                <c:pt idx="4">
                  <c:v>2011</c:v>
                </c:pt>
                <c:pt idx="5">
                  <c:v>2010</c:v>
                </c:pt>
                <c:pt idx="6">
                  <c:v>2009</c:v>
                </c:pt>
                <c:pt idx="7">
                  <c:v>2008</c:v>
                </c:pt>
                <c:pt idx="8">
                  <c:v>2007</c:v>
                </c:pt>
                <c:pt idx="9">
                  <c:v>2006</c:v>
                </c:pt>
              </c:numCache>
            </c:numRef>
          </c:xVal>
          <c:yVal>
            <c:numRef>
              <c:f>'[AmeriSourceBergen (1).xlsx]AmeriSourceBergen'!$C$2:$C$11</c:f>
              <c:numCache>
                <c:formatCode>#,##0.00;[Red]#,##0.00</c:formatCode>
                <c:ptCount val="10"/>
                <c:pt idx="0">
                  <c:v>91.64</c:v>
                </c:pt>
                <c:pt idx="1">
                  <c:v>93.224999999999994</c:v>
                </c:pt>
                <c:pt idx="2">
                  <c:v>68.86</c:v>
                </c:pt>
                <c:pt idx="3">
                  <c:v>44.730000000000004</c:v>
                </c:pt>
                <c:pt idx="4">
                  <c:v>38.909999999999997</c:v>
                </c:pt>
                <c:pt idx="5">
                  <c:v>35.61</c:v>
                </c:pt>
                <c:pt idx="6">
                  <c:v>27.234999999999999</c:v>
                </c:pt>
                <c:pt idx="7">
                  <c:v>18.2425</c:v>
                </c:pt>
                <c:pt idx="8">
                  <c:v>22.344999999999999</c:v>
                </c:pt>
                <c:pt idx="9">
                  <c:v>23.564999999999998</c:v>
                </c:pt>
              </c:numCache>
            </c:numRef>
          </c:yVal>
          <c:smooth val="0"/>
        </c:ser>
        <c:dLbls>
          <c:showLegendKey val="0"/>
          <c:showVal val="0"/>
          <c:showCatName val="0"/>
          <c:showSerName val="0"/>
          <c:showPercent val="0"/>
          <c:showBubbleSize val="0"/>
        </c:dLbls>
        <c:axId val="-682451392"/>
        <c:axId val="-682459552"/>
      </c:scatterChart>
      <c:valAx>
        <c:axId val="-6824513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2459552"/>
        <c:crosses val="autoZero"/>
        <c:crossBetween val="midCat"/>
      </c:valAx>
      <c:valAx>
        <c:axId val="-682459552"/>
        <c:scaling>
          <c:orientation val="minMax"/>
        </c:scaling>
        <c:delete val="0"/>
        <c:axPos val="l"/>
        <c:majorGridlines>
          <c:spPr>
            <a:ln w="9525" cap="flat" cmpd="sng" algn="ctr">
              <a:solidFill>
                <a:schemeClr val="tx1">
                  <a:lumMod val="15000"/>
                  <a:lumOff val="85000"/>
                </a:schemeClr>
              </a:solidFill>
              <a:round/>
            </a:ln>
            <a:effectLst/>
          </c:spPr>
        </c:majorGridlines>
        <c:numFmt formatCode="#,##0.00;[Red]#,##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245139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l">
              <a:defRPr sz="1200" smtClean="0"/>
            </a:lvl1pPr>
          </a:lstStyle>
          <a:p>
            <a:pPr>
              <a:defRPr/>
            </a:pPr>
            <a:endParaRPr lang="en-US"/>
          </a:p>
        </p:txBody>
      </p:sp>
      <p:sp>
        <p:nvSpPr>
          <p:cNvPr id="147459" name="Rectangle 3"/>
          <p:cNvSpPr>
            <a:spLocks noGrp="1" noChangeArrowheads="1"/>
          </p:cNvSpPr>
          <p:nvPr>
            <p:ph type="dt" sz="quarter" idx="1"/>
          </p:nvPr>
        </p:nvSpPr>
        <p:spPr bwMode="auto">
          <a:xfrm>
            <a:off x="4142962"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a:defRPr sz="1200" smtClean="0"/>
            </a:lvl1pPr>
          </a:lstStyle>
          <a:p>
            <a:pPr>
              <a:defRPr/>
            </a:pPr>
            <a:endParaRPr lang="en-US"/>
          </a:p>
        </p:txBody>
      </p:sp>
      <p:sp>
        <p:nvSpPr>
          <p:cNvPr id="147460" name="Rectangle 4"/>
          <p:cNvSpPr>
            <a:spLocks noGrp="1" noChangeArrowheads="1"/>
          </p:cNvSpPr>
          <p:nvPr>
            <p:ph type="ftr" sz="quarter" idx="2"/>
          </p:nvPr>
        </p:nvSpPr>
        <p:spPr bwMode="auto">
          <a:xfrm>
            <a:off x="0"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l">
              <a:defRPr sz="1200" smtClean="0"/>
            </a:lvl1pPr>
          </a:lstStyle>
          <a:p>
            <a:pPr>
              <a:defRPr/>
            </a:pPr>
            <a:endParaRPr lang="en-US"/>
          </a:p>
        </p:txBody>
      </p:sp>
      <p:sp>
        <p:nvSpPr>
          <p:cNvPr id="147461" name="Rectangle 5"/>
          <p:cNvSpPr>
            <a:spLocks noGrp="1" noChangeArrowheads="1"/>
          </p:cNvSpPr>
          <p:nvPr>
            <p:ph type="sldNum" sz="quarter" idx="3"/>
          </p:nvPr>
        </p:nvSpPr>
        <p:spPr bwMode="auto">
          <a:xfrm>
            <a:off x="4142962"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a:defRPr sz="1200" smtClean="0"/>
            </a:lvl1pPr>
          </a:lstStyle>
          <a:p>
            <a:pPr>
              <a:defRPr/>
            </a:pPr>
            <a:fld id="{0FA4BCF2-D88E-440A-9CD7-5C1A8B4895C6}" type="slidenum">
              <a:rPr lang="en-US"/>
              <a:pPr>
                <a:defRPr/>
              </a:pPr>
              <a:t>‹#›</a:t>
            </a:fld>
            <a:endParaRPr lang="en-US"/>
          </a:p>
        </p:txBody>
      </p:sp>
    </p:spTree>
    <p:extLst>
      <p:ext uri="{BB962C8B-B14F-4D97-AF65-F5344CB8AC3E}">
        <p14:creationId xmlns:p14="http://schemas.microsoft.com/office/powerpoint/2010/main" val="2272920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endParaRPr lang="en-US"/>
          </a:p>
        </p:txBody>
      </p:sp>
      <p:sp>
        <p:nvSpPr>
          <p:cNvPr id="83971" name="Rectangle 3"/>
          <p:cNvSpPr>
            <a:spLocks noGrp="1" noChangeArrowheads="1"/>
          </p:cNvSpPr>
          <p:nvPr>
            <p:ph type="dt"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8192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3974" name="Rectangle 6"/>
          <p:cNvSpPr>
            <a:spLocks noGrp="1" noChangeArrowheads="1"/>
          </p:cNvSpPr>
          <p:nvPr>
            <p:ph type="ftr" sz="quarter" idx="4"/>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83975" name="Rectangle 7"/>
          <p:cNvSpPr>
            <a:spLocks noGrp="1" noChangeArrowheads="1"/>
          </p:cNvSpPr>
          <p:nvPr>
            <p:ph type="sldNum" sz="quarter" idx="5"/>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F48C8418-815B-4876-A6A7-4FE2712B2668}" type="slidenum">
              <a:rPr lang="en-US"/>
              <a:pPr>
                <a:defRPr/>
              </a:pPr>
              <a:t>‹#›</a:t>
            </a:fld>
            <a:endParaRPr lang="en-US"/>
          </a:p>
        </p:txBody>
      </p:sp>
    </p:spTree>
    <p:extLst>
      <p:ext uri="{BB962C8B-B14F-4D97-AF65-F5344CB8AC3E}">
        <p14:creationId xmlns:p14="http://schemas.microsoft.com/office/powerpoint/2010/main" val="4199717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a:solidFill>
                  <a:srgbClr val="000000"/>
                </a:solidFill>
              </a:rPr>
              <a:pPr>
                <a:defRPr/>
              </a:pPr>
              <a:t>2</a:t>
            </a:fld>
            <a:endParaRPr lang="en-US">
              <a:solidFill>
                <a:srgbClr val="000000"/>
              </a:solidFill>
            </a:endParaRPr>
          </a:p>
        </p:txBody>
      </p:sp>
    </p:spTree>
    <p:extLst>
      <p:ext uri="{BB962C8B-B14F-4D97-AF65-F5344CB8AC3E}">
        <p14:creationId xmlns:p14="http://schemas.microsoft.com/office/powerpoint/2010/main" val="2142382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a:solidFill>
                  <a:srgbClr val="000000"/>
                </a:solidFill>
              </a:rPr>
              <a:pPr>
                <a:defRPr/>
              </a:pPr>
              <a:t>4</a:t>
            </a:fld>
            <a:endParaRPr lang="en-US">
              <a:solidFill>
                <a:srgbClr val="000000"/>
              </a:solidFill>
            </a:endParaRPr>
          </a:p>
        </p:txBody>
      </p:sp>
    </p:spTree>
    <p:extLst>
      <p:ext uri="{BB962C8B-B14F-4D97-AF65-F5344CB8AC3E}">
        <p14:creationId xmlns:p14="http://schemas.microsoft.com/office/powerpoint/2010/main" val="643320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9</a:t>
            </a:fld>
            <a:endParaRPr lang="en-US"/>
          </a:p>
        </p:txBody>
      </p:sp>
    </p:spTree>
    <p:extLst>
      <p:ext uri="{BB962C8B-B14F-4D97-AF65-F5344CB8AC3E}">
        <p14:creationId xmlns:p14="http://schemas.microsoft.com/office/powerpoint/2010/main" val="583431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10</a:t>
            </a:fld>
            <a:endParaRPr lang="en-US"/>
          </a:p>
        </p:txBody>
      </p:sp>
    </p:spTree>
    <p:extLst>
      <p:ext uri="{BB962C8B-B14F-4D97-AF65-F5344CB8AC3E}">
        <p14:creationId xmlns:p14="http://schemas.microsoft.com/office/powerpoint/2010/main" val="3050128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11</a:t>
            </a:fld>
            <a:endParaRPr lang="en-US"/>
          </a:p>
        </p:txBody>
      </p:sp>
    </p:spTree>
    <p:extLst>
      <p:ext uri="{BB962C8B-B14F-4D97-AF65-F5344CB8AC3E}">
        <p14:creationId xmlns:p14="http://schemas.microsoft.com/office/powerpoint/2010/main" val="2270159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12</a:t>
            </a:fld>
            <a:endParaRPr lang="en-US"/>
          </a:p>
        </p:txBody>
      </p:sp>
    </p:spTree>
    <p:extLst>
      <p:ext uri="{BB962C8B-B14F-4D97-AF65-F5344CB8AC3E}">
        <p14:creationId xmlns:p14="http://schemas.microsoft.com/office/powerpoint/2010/main" val="2103262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13</a:t>
            </a:fld>
            <a:endParaRPr lang="en-US"/>
          </a:p>
        </p:txBody>
      </p:sp>
    </p:spTree>
    <p:extLst>
      <p:ext uri="{BB962C8B-B14F-4D97-AF65-F5344CB8AC3E}">
        <p14:creationId xmlns:p14="http://schemas.microsoft.com/office/powerpoint/2010/main" val="4027681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smtClean="0"/>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 name="Vertical Title 1"/>
          <p:cNvSpPr>
            <a:spLocks noGrp="1"/>
          </p:cNvSpPr>
          <p:nvPr>
            <p:ph type="title" orient="vert"/>
          </p:nvPr>
        </p:nvSpPr>
        <p:spPr>
          <a:xfrm>
            <a:off x="6762750" y="533400"/>
            <a:ext cx="1924050" cy="5592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533400"/>
            <a:ext cx="5619750" cy="5592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F1E035D3-54D9-4C90-91CA-1F6BBEF43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90600" y="1828800"/>
            <a:ext cx="7696200" cy="4297363"/>
          </a:xfrm>
        </p:spPr>
        <p:txBody>
          <a:bodyPr/>
          <a:lstStyle/>
          <a:p>
            <a:pPr lvl="0"/>
            <a:r>
              <a:rPr lang="en-US" noProof="0" smtClean="0"/>
              <a:t>Click icon to add table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1FCAF44-A2A7-4CCD-B6C6-2F4904DB3E4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90600" y="1828800"/>
            <a:ext cx="37719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828800"/>
            <a:ext cx="37719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6E41460-8EF0-4699-AF3D-B2F1FDC5A93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153400" cy="1143000"/>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990600" y="1752600"/>
            <a:ext cx="39624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05400" y="1752600"/>
            <a:ext cx="3886200" cy="48768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18104E9-686D-4EEF-853E-2B7FC0BFC96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D74AC02-7534-425D-9D68-BB86A7E0F91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90600" y="1793874"/>
            <a:ext cx="3733800"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990600" y="2632075"/>
            <a:ext cx="3733800"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953000" y="1793874"/>
            <a:ext cx="3813175"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953000" y="2632075"/>
            <a:ext cx="3813175"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5"/>
          <p:cNvSpPr>
            <a:spLocks noGrp="1" noChangeArrowheads="1"/>
          </p:cNvSpPr>
          <p:nvPr>
            <p:ph type="dt" sz="half" idx="10"/>
          </p:nvPr>
        </p:nvSpPr>
        <p:spPr>
          <a:xfrm>
            <a:off x="1066800" y="6245225"/>
            <a:ext cx="2133600" cy="47625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505200" y="6245225"/>
            <a:ext cx="2895600" cy="47625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xfrm>
            <a:off x="6629400" y="6245225"/>
            <a:ext cx="2133600" cy="476250"/>
          </a:xfrm>
          <a:ln/>
        </p:spPr>
        <p:txBody>
          <a:bodyPr/>
          <a:lstStyle>
            <a:lvl1pPr>
              <a:defRPr/>
            </a:lvl1pPr>
          </a:lstStyle>
          <a:p>
            <a:pPr>
              <a:defRPr/>
            </a:pPr>
            <a:fld id="{4A42361D-285A-4411-BF2F-5F15F18B962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1EC80791-D0B4-4C00-B287-D0425F8BF0B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4430B8C6-5827-465E-BBB0-2945CE2BDCC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1" y="1828800"/>
            <a:ext cx="2895600" cy="990600"/>
          </a:xfrm>
        </p:spPr>
        <p:txBody>
          <a:bodyPr anchor="t"/>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114800" y="1810111"/>
            <a:ext cx="4572000" cy="43160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90601" y="2895600"/>
            <a:ext cx="2895600" cy="3230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B7A5559-1F48-4FDC-B269-9C4E1620E42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6B71106D-F034-4803-A19C-5843D508FEEB}" type="slidenum">
              <a:rPr lang="en-US"/>
              <a:pPr>
                <a:defRPr/>
              </a:pPr>
              <a:t>‹#›</a:t>
            </a:fld>
            <a:endParaRPr lang="en-US"/>
          </a:p>
        </p:txBody>
      </p:sp>
      <p:sp>
        <p:nvSpPr>
          <p:cNvPr id="8" name="Rectangle 7"/>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D9382E54-FB81-40A8-AB8D-CD0461E520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 Box 8"/>
          <p:cNvSpPr txBox="1">
            <a:spLocks noChangeArrowheads="1"/>
          </p:cNvSpPr>
          <p:nvPr/>
        </p:nvSpPr>
        <p:spPr bwMode="auto">
          <a:xfrm>
            <a:off x="1524000" y="1237074"/>
            <a:ext cx="7645400" cy="515526"/>
          </a:xfrm>
          <a:prstGeom prst="rect">
            <a:avLst/>
          </a:prstGeom>
          <a:noFill/>
          <a:ln w="9525">
            <a:noFill/>
            <a:miter lim="800000"/>
            <a:headEnd/>
            <a:tailEnd/>
          </a:ln>
          <a:effectLst/>
        </p:spPr>
        <p:txBody>
          <a:bodyPr wrap="square">
            <a:spAutoFit/>
          </a:bodyPr>
          <a:lstStyle/>
          <a:p>
            <a:pPr algn="l">
              <a:defRPr/>
            </a:pPr>
            <a:r>
              <a:rPr lang="en-US" sz="2730" b="1" dirty="0">
                <a:solidFill>
                  <a:schemeClr val="accent1">
                    <a:lumMod val="75000"/>
                  </a:schemeClr>
                </a:solidFill>
                <a:latin typeface="Futura Md BT" pitchFamily="34" charset="0"/>
              </a:rPr>
              <a:t>information technology &amp; management</a:t>
            </a:r>
          </a:p>
        </p:txBody>
      </p:sp>
      <p:sp>
        <p:nvSpPr>
          <p:cNvPr id="24" name="Rectangle 4"/>
          <p:cNvSpPr>
            <a:spLocks noGrp="1" noChangeArrowheads="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5" name="Rectangle 5"/>
          <p:cNvSpPr>
            <a:spLocks noGrp="1" noChangeArrowheads="1"/>
          </p:cNvSpPr>
          <p:nvPr>
            <p:ph type="ftr" sz="quarter" idx="3"/>
          </p:nvPr>
        </p:nvSpPr>
        <p:spPr bwMode="auto">
          <a:xfrm>
            <a:off x="32766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6" name="Rectangle 6"/>
          <p:cNvSpPr>
            <a:spLocks noGrp="1" noChangeArrowheads="1"/>
          </p:cNvSpPr>
          <p:nvPr>
            <p:ph type="sldNum" sz="quarter" idx="4"/>
          </p:nvPr>
        </p:nvSpPr>
        <p:spPr bwMode="auto">
          <a:xfrm>
            <a:off x="67818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solidFill>
                  <a:schemeClr val="tx2"/>
                </a:solidFill>
                <a:latin typeface="+mj-lt"/>
              </a:defRPr>
            </a:lvl1pPr>
          </a:lstStyle>
          <a:p>
            <a:pPr>
              <a:defRPr/>
            </a:pPr>
            <a:fld id="{D7FEDE45-6CB2-46AC-ADB5-5552551D4D10}" type="slidenum">
              <a:rPr lang="en-US"/>
              <a:pPr>
                <a:defRPr/>
              </a:pPr>
              <a:t>‹#›</a:t>
            </a:fld>
            <a:endParaRPr lang="en-US"/>
          </a:p>
        </p:txBody>
      </p:sp>
      <p:pic>
        <p:nvPicPr>
          <p:cNvPr id="18" name="Picture 13" descr="C:\Users\Ray Trygstad\Documents\Projects\ITM 588\IITlogoWhite.png"/>
          <p:cNvPicPr>
            <a:picLocks noChangeAspect="1" noChangeArrowheads="1"/>
          </p:cNvPicPr>
          <p:nvPr/>
        </p:nvPicPr>
        <p:blipFill>
          <a:blip r:embed="rId3" cstate="print"/>
          <a:srcRect/>
          <a:stretch>
            <a:fillRect/>
          </a:stretch>
        </p:blipFill>
        <p:spPr bwMode="auto">
          <a:xfrm>
            <a:off x="381000" y="304800"/>
            <a:ext cx="8341310" cy="854439"/>
          </a:xfrm>
          <a:prstGeom prst="rect">
            <a:avLst/>
          </a:prstGeom>
          <a:noFill/>
        </p:spPr>
      </p:pic>
    </p:spTree>
  </p:cSld>
  <p:clrMap bg1="lt1" tx1="dk1" bg2="lt2" tx2="dk2" accent1="accent1" accent2="accent2" accent3="accent3" accent4="accent4" accent5="accent5" accent6="accent6" hlink="hlink" folHlink="folHlink"/>
  <p:sldLayoutIdLst>
    <p:sldLayoutId id="2147483702" r:id="rId1"/>
  </p:sldLayoutIdLst>
  <p:timing>
    <p:tnLst>
      <p:par>
        <p:cTn id="1" dur="indefinite" restart="never" nodeType="tmRoot"/>
      </p:par>
    </p:tnLst>
  </p:timing>
  <p:txStyles>
    <p:titleStyle>
      <a:lvl1pPr algn="l" rtl="0" eaLnBrk="1" fontAlgn="base" hangingPunct="1">
        <a:spcBef>
          <a:spcPct val="0"/>
        </a:spcBef>
        <a:spcAft>
          <a:spcPct val="0"/>
        </a:spcAft>
        <a:defRPr sz="4000" b="1">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Futura Md BT" pitchFamily="34" charset="0"/>
        </a:defRPr>
      </a:lvl2pPr>
      <a:lvl3pPr algn="l" rtl="0" eaLnBrk="1" fontAlgn="base" hangingPunct="1">
        <a:spcBef>
          <a:spcPct val="0"/>
        </a:spcBef>
        <a:spcAft>
          <a:spcPct val="0"/>
        </a:spcAft>
        <a:defRPr sz="4000">
          <a:solidFill>
            <a:schemeClr val="tx2"/>
          </a:solidFill>
          <a:latin typeface="Futura Md BT" pitchFamily="34" charset="0"/>
        </a:defRPr>
      </a:lvl3pPr>
      <a:lvl4pPr algn="l" rtl="0" eaLnBrk="1" fontAlgn="base" hangingPunct="1">
        <a:spcBef>
          <a:spcPct val="0"/>
        </a:spcBef>
        <a:spcAft>
          <a:spcPct val="0"/>
        </a:spcAft>
        <a:defRPr sz="4000">
          <a:solidFill>
            <a:schemeClr val="tx2"/>
          </a:solidFill>
          <a:latin typeface="Futura Md BT" pitchFamily="34" charset="0"/>
        </a:defRPr>
      </a:lvl4pPr>
      <a:lvl5pPr algn="l" rtl="0" eaLnBrk="1" fontAlgn="base" hangingPunct="1">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eaLnBrk="1" fontAlgn="base" hangingPunct="1">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eaLnBrk="1" fontAlgn="base" hangingPunct="1">
        <a:spcBef>
          <a:spcPct val="20000"/>
        </a:spcBef>
        <a:spcAft>
          <a:spcPct val="0"/>
        </a:spcAft>
        <a:buFont typeface="Wingdings" pitchFamily="2" charset="2"/>
        <a:buChar char="§"/>
        <a:defRPr sz="2800">
          <a:solidFill>
            <a:schemeClr val="tx1"/>
          </a:solidFill>
          <a:latin typeface="+mn-lt"/>
        </a:defRPr>
      </a:lvl2pPr>
      <a:lvl3pPr marL="1208088" indent="-228600" algn="l" rtl="0" eaLnBrk="1" fontAlgn="base" hangingPunct="1">
        <a:spcBef>
          <a:spcPct val="20000"/>
        </a:spcBef>
        <a:spcAft>
          <a:spcPct val="0"/>
        </a:spcAft>
        <a:buFont typeface="Century Schoolbook" pitchFamily="18"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57200" y="457200"/>
            <a:ext cx="8686800" cy="1143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990600" y="5334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5300" name="Rectangle 4"/>
          <p:cNvSpPr>
            <a:spLocks noGrp="1" noChangeArrowheads="1"/>
          </p:cNvSpPr>
          <p:nvPr>
            <p:ph type="body" idx="1"/>
          </p:nvPr>
        </p:nvSpPr>
        <p:spPr bwMode="auto">
          <a:xfrm>
            <a:off x="990600" y="1828800"/>
            <a:ext cx="76962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5301" name="Rectangle 5"/>
          <p:cNvSpPr>
            <a:spLocks noGrp="1" noChangeArrowheads="1"/>
          </p:cNvSpPr>
          <p:nvPr>
            <p:ph type="dt" sz="half" idx="2"/>
          </p:nvPr>
        </p:nvSpPr>
        <p:spPr bwMode="auto">
          <a:xfrm>
            <a:off x="9906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2" name="Rectangle 6"/>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pPr>
              <a:defRPr/>
            </a:pPr>
            <a:fld id="{D58CCF95-06A8-4263-A1A4-4BC6231D0D26}" type="slidenum">
              <a:rPr lang="en-US"/>
              <a:pPr>
                <a:defRPr/>
              </a:pPr>
              <a:t>‹#›</a:t>
            </a:fld>
            <a:endParaRPr lang="en-US"/>
          </a:p>
        </p:txBody>
      </p:sp>
      <p:sp>
        <p:nvSpPr>
          <p:cNvPr id="55304" name="Rectangle 8"/>
          <p:cNvSpPr>
            <a:spLocks noChangeArrowheads="1"/>
          </p:cNvSpPr>
          <p:nvPr/>
        </p:nvSpPr>
        <p:spPr bwMode="auto">
          <a:xfrm>
            <a:off x="0" y="0"/>
            <a:ext cx="4572000" cy="4572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5" name="Rectangle 9"/>
          <p:cNvSpPr>
            <a:spLocks noChangeArrowheads="1"/>
          </p:cNvSpPr>
          <p:nvPr/>
        </p:nvSpPr>
        <p:spPr bwMode="auto">
          <a:xfrm>
            <a:off x="4572000" y="0"/>
            <a:ext cx="4572000" cy="457200"/>
          </a:xfrm>
          <a:prstGeom prst="rect">
            <a:avLst/>
          </a:prstGeom>
          <a:solidFill>
            <a:srgbClr val="FF0000"/>
          </a:solidFill>
          <a:ln w="9525">
            <a:noFill/>
            <a:miter lim="800000"/>
            <a:headEnd/>
            <a:tailEnd/>
          </a:ln>
          <a:effectLst/>
        </p:spPr>
        <p:txBody>
          <a:bodyPr wrap="none" anchor="ctr"/>
          <a:lstStyle/>
          <a:p>
            <a:pPr algn="l">
              <a:defRPr/>
            </a:pPr>
            <a:endParaRPr lang="en-US" dirty="0"/>
          </a:p>
        </p:txBody>
      </p:sp>
      <p:sp>
        <p:nvSpPr>
          <p:cNvPr id="55306" name="Text Box 10"/>
          <p:cNvSpPr txBox="1">
            <a:spLocks noChangeArrowheads="1"/>
          </p:cNvSpPr>
          <p:nvPr/>
        </p:nvSpPr>
        <p:spPr bwMode="auto">
          <a:xfrm>
            <a:off x="0" y="76200"/>
            <a:ext cx="4572000" cy="369888"/>
          </a:xfrm>
          <a:prstGeom prst="rect">
            <a:avLst/>
          </a:prstGeom>
          <a:noFill/>
          <a:ln w="9525">
            <a:noFill/>
            <a:miter lim="800000"/>
            <a:headEnd/>
            <a:tailEnd/>
          </a:ln>
          <a:effectLst/>
        </p:spPr>
        <p:txBody>
          <a:bodyPr wrap="square">
            <a:spAutoFit/>
          </a:bodyPr>
          <a:lstStyle/>
          <a:p>
            <a:pPr algn="l">
              <a:defRPr/>
            </a:pPr>
            <a:r>
              <a:rPr lang="en-US" sz="1800" dirty="0">
                <a:solidFill>
                  <a:schemeClr val="bg1"/>
                </a:solidFill>
                <a:latin typeface="Futura Bk BT" pitchFamily="34" charset="0"/>
              </a:rPr>
              <a:t>ILLINOIS INSTITUTE OF TECHNOLOGY</a:t>
            </a:r>
          </a:p>
        </p:txBody>
      </p:sp>
      <p:sp>
        <p:nvSpPr>
          <p:cNvPr id="55307" name="Text Box 11"/>
          <p:cNvSpPr txBox="1">
            <a:spLocks noChangeArrowheads="1"/>
          </p:cNvSpPr>
          <p:nvPr/>
        </p:nvSpPr>
        <p:spPr bwMode="auto">
          <a:xfrm>
            <a:off x="4692650" y="87312"/>
            <a:ext cx="4298950" cy="369888"/>
          </a:xfrm>
          <a:prstGeom prst="rect">
            <a:avLst/>
          </a:prstGeom>
          <a:noFill/>
          <a:ln w="9525">
            <a:noFill/>
            <a:miter lim="800000"/>
            <a:headEnd/>
            <a:tailEnd/>
          </a:ln>
          <a:effectLst/>
        </p:spPr>
        <p:txBody>
          <a:bodyPr>
            <a:spAutoFit/>
          </a:bodyPr>
          <a:lstStyle/>
          <a:p>
            <a:pPr algn="l">
              <a:defRPr/>
            </a:pPr>
            <a:r>
              <a:rPr lang="en-US" sz="1800" i="1" dirty="0" smtClean="0">
                <a:solidFill>
                  <a:schemeClr val="bg1"/>
                </a:solidFill>
                <a:latin typeface="Futura Md BT" pitchFamily="34" charset="0"/>
              </a:rPr>
              <a:t>School of Applied Technology</a:t>
            </a:r>
            <a:endParaRPr lang="en-US" sz="1800" i="1" dirty="0">
              <a:solidFill>
                <a:schemeClr val="bg1"/>
              </a:solidFill>
              <a:latin typeface="Futura Md BT" pitchFamily="34" charset="0"/>
            </a:endParaRPr>
          </a:p>
        </p:txBody>
      </p:sp>
      <p:sp>
        <p:nvSpPr>
          <p:cNvPr id="55308" name="Rectangle 12"/>
          <p:cNvSpPr>
            <a:spLocks noChangeArrowheads="1"/>
          </p:cNvSpPr>
          <p:nvPr/>
        </p:nvSpPr>
        <p:spPr bwMode="auto">
          <a:xfrm rot="5400000">
            <a:off x="-2819400" y="3276600"/>
            <a:ext cx="6400800" cy="762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9" name="Line 13"/>
          <p:cNvSpPr>
            <a:spLocks noChangeShapeType="1"/>
          </p:cNvSpPr>
          <p:nvPr/>
        </p:nvSpPr>
        <p:spPr bwMode="auto">
          <a:xfrm>
            <a:off x="0" y="457200"/>
            <a:ext cx="9144000" cy="0"/>
          </a:xfrm>
          <a:prstGeom prst="line">
            <a:avLst/>
          </a:prstGeom>
          <a:noFill/>
          <a:ln w="28575">
            <a:solidFill>
              <a:schemeClr val="bg1"/>
            </a:solidFill>
            <a:round/>
            <a:headEnd/>
            <a:tailEnd/>
          </a:ln>
          <a:effectLst/>
        </p:spPr>
        <p:txBody>
          <a:bodyPr/>
          <a:lstStyle/>
          <a:p>
            <a:pPr>
              <a:defRPr/>
            </a:pPr>
            <a:endParaRPr lang="en-US"/>
          </a:p>
        </p:txBody>
      </p:sp>
      <p:sp>
        <p:nvSpPr>
          <p:cNvPr id="55310" name="Text Box 14"/>
          <p:cNvSpPr txBox="1">
            <a:spLocks noChangeArrowheads="1"/>
          </p:cNvSpPr>
          <p:nvPr/>
        </p:nvSpPr>
        <p:spPr bwMode="auto">
          <a:xfrm rot="16200000">
            <a:off x="-2050256" y="3953669"/>
            <a:ext cx="4802187" cy="1006475"/>
          </a:xfrm>
          <a:prstGeom prst="rect">
            <a:avLst/>
          </a:prstGeom>
          <a:noFill/>
          <a:ln w="9525" algn="ctr">
            <a:noFill/>
            <a:miter lim="800000"/>
            <a:headEnd type="none" w="sm" len="sm"/>
            <a:tailEnd type="none" w="sm" len="sm"/>
          </a:ln>
          <a:effectLst/>
        </p:spPr>
        <p:txBody>
          <a:bodyPr>
            <a:spAutoFit/>
          </a:bodyPr>
          <a:lstStyle/>
          <a:p>
            <a:pPr algn="l">
              <a:defRPr/>
            </a:pPr>
            <a:r>
              <a:rPr lang="en-US" sz="6000" b="1" dirty="0" smtClean="0">
                <a:solidFill>
                  <a:schemeClr val="hlink"/>
                </a:solidFill>
                <a:latin typeface="Futura Md BT" pitchFamily="34" charset="0"/>
              </a:rPr>
              <a:t>ITM - 527</a:t>
            </a:r>
            <a:endParaRPr lang="en-US" sz="6000" b="1" dirty="0">
              <a:solidFill>
                <a:schemeClr val="hlink"/>
              </a:solidFill>
              <a:latin typeface="Futura Md BT" pitchFamily="34" charset="0"/>
            </a:endParaRPr>
          </a:p>
        </p:txBody>
      </p:sp>
    </p:spTree>
  </p:cSld>
  <p:clrMap bg1="lt1" tx1="dk1" bg2="lt2" tx2="dk2" accent1="accent1" accent2="accent2" accent3="accent3" accent4="accent4" accent5="accent5" accent6="accent6" hlink="hlink" folHlink="folHlink"/>
  <p:sldLayoutIdLst>
    <p:sldLayoutId id="214748370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3"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0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30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30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3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bldLvl="2" autoUpdateAnimBg="0">
        <p:tmplLst>
          <p:tmpl lvl="1">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Lst>
      </p:bldP>
    </p:bldLst>
  </p:timing>
  <p:hf hdr="0" ft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fontAlgn="base">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fontAlgn="base">
        <a:spcBef>
          <a:spcPct val="20000"/>
        </a:spcBef>
        <a:spcAft>
          <a:spcPct val="0"/>
        </a:spcAft>
        <a:buFont typeface="Wingdings" pitchFamily="2" charset="2"/>
        <a:buChar char="§"/>
        <a:defRPr sz="2800">
          <a:solidFill>
            <a:schemeClr val="tx1"/>
          </a:solidFill>
          <a:latin typeface="+mn-lt"/>
        </a:defRPr>
      </a:lvl2pPr>
      <a:lvl3pPr marL="1208088" indent="-228600" algn="l" rtl="0" fontAlgn="base">
        <a:spcBef>
          <a:spcPct val="20000"/>
        </a:spcBef>
        <a:spcAft>
          <a:spcPct val="0"/>
        </a:spcAft>
        <a:buFont typeface="Century Schoolbook" pitchFamily="18" charset="0"/>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Wholesal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sec.gov/"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828800"/>
            <a:ext cx="9144000" cy="1143000"/>
          </a:xfrm>
        </p:spPr>
        <p:txBody>
          <a:bodyPr/>
          <a:lstStyle/>
          <a:p>
            <a:r>
              <a:rPr lang="en-US" dirty="0" smtClean="0"/>
              <a:t>527 Data Analytics</a:t>
            </a:r>
            <a:endParaRPr lang="en-US" dirty="0"/>
          </a:p>
        </p:txBody>
      </p:sp>
      <p:sp>
        <p:nvSpPr>
          <p:cNvPr id="4" name="Text Placeholder 3"/>
          <p:cNvSpPr>
            <a:spLocks noGrp="1"/>
          </p:cNvSpPr>
          <p:nvPr>
            <p:ph type="body" sz="quarter" idx="13"/>
          </p:nvPr>
        </p:nvSpPr>
        <p:spPr>
          <a:xfrm>
            <a:off x="228600" y="3200400"/>
            <a:ext cx="8534400" cy="1676400"/>
          </a:xfrm>
        </p:spPr>
        <p:txBody>
          <a:bodyPr/>
          <a:lstStyle/>
          <a:p>
            <a:r>
              <a:rPr lang="en-US" dirty="0" smtClean="0"/>
              <a:t>April 26th</a:t>
            </a:r>
            <a:r>
              <a:rPr lang="en-US" dirty="0"/>
              <a:t>, 2016</a:t>
            </a:r>
          </a:p>
          <a:p>
            <a:r>
              <a:rPr lang="en-US" dirty="0" smtClean="0"/>
              <a:t>Final Project: AmerisourceBergen</a:t>
            </a:r>
            <a:r>
              <a:rPr lang="en-US" dirty="0"/>
              <a:t> </a:t>
            </a:r>
            <a:r>
              <a:rPr lang="en-US" dirty="0" smtClean="0"/>
              <a:t>- Group 8 </a:t>
            </a:r>
            <a:endParaRPr lang="en-US" dirty="0"/>
          </a:p>
        </p:txBody>
      </p:sp>
      <p:sp>
        <p:nvSpPr>
          <p:cNvPr id="2" name="TextBox 1"/>
          <p:cNvSpPr txBox="1"/>
          <p:nvPr/>
        </p:nvSpPr>
        <p:spPr>
          <a:xfrm>
            <a:off x="-36226" y="4448863"/>
            <a:ext cx="8534400" cy="1938992"/>
          </a:xfrm>
          <a:prstGeom prst="rect">
            <a:avLst/>
          </a:prstGeom>
          <a:noFill/>
        </p:spPr>
        <p:txBody>
          <a:bodyPr wrap="square" rtlCol="0">
            <a:spAutoFit/>
          </a:bodyPr>
          <a:lstStyle/>
          <a:p>
            <a:pPr algn="r"/>
            <a:r>
              <a:rPr lang="en-US" dirty="0" smtClean="0"/>
              <a:t>-</a:t>
            </a:r>
            <a:r>
              <a:rPr lang="en-US" dirty="0" err="1" smtClean="0"/>
              <a:t>G</a:t>
            </a:r>
            <a:r>
              <a:rPr lang="en-US" dirty="0" err="1">
                <a:solidFill>
                  <a:schemeClr val="tx2"/>
                </a:solidFill>
              </a:rPr>
              <a:t>G</a:t>
            </a:r>
            <a:r>
              <a:rPr lang="en-US" dirty="0" err="1" smtClean="0">
                <a:solidFill>
                  <a:schemeClr val="tx2"/>
                </a:solidFill>
              </a:rPr>
              <a:t>aurav</a:t>
            </a:r>
            <a:r>
              <a:rPr lang="en-US" dirty="0" smtClean="0">
                <a:solidFill>
                  <a:schemeClr val="tx2"/>
                </a:solidFill>
              </a:rPr>
              <a:t> </a:t>
            </a:r>
            <a:r>
              <a:rPr lang="en-US" dirty="0" err="1" smtClean="0">
                <a:solidFill>
                  <a:schemeClr val="tx2"/>
                </a:solidFill>
              </a:rPr>
              <a:t>Karoor</a:t>
            </a:r>
            <a:endParaRPr lang="en-US" dirty="0">
              <a:solidFill>
                <a:schemeClr val="tx2"/>
              </a:solidFill>
            </a:endParaRPr>
          </a:p>
          <a:p>
            <a:pPr algn="r"/>
            <a:r>
              <a:rPr lang="en-US" dirty="0" err="1" smtClean="0">
                <a:solidFill>
                  <a:schemeClr val="tx2"/>
                </a:solidFill>
              </a:rPr>
              <a:t>Dhruv</a:t>
            </a:r>
            <a:r>
              <a:rPr lang="en-US" dirty="0" smtClean="0">
                <a:solidFill>
                  <a:schemeClr val="tx2"/>
                </a:solidFill>
              </a:rPr>
              <a:t> </a:t>
            </a:r>
            <a:r>
              <a:rPr lang="en-US" dirty="0" err="1" smtClean="0">
                <a:solidFill>
                  <a:schemeClr val="tx2"/>
                </a:solidFill>
              </a:rPr>
              <a:t>Sethi</a:t>
            </a:r>
            <a:r>
              <a:rPr lang="en-US" dirty="0" smtClean="0">
                <a:solidFill>
                  <a:schemeClr val="tx2"/>
                </a:solidFill>
              </a:rPr>
              <a:t/>
            </a:r>
            <a:br>
              <a:rPr lang="en-US" dirty="0" smtClean="0">
                <a:solidFill>
                  <a:schemeClr val="tx2"/>
                </a:solidFill>
              </a:rPr>
            </a:br>
            <a:r>
              <a:rPr lang="en-US" dirty="0" smtClean="0">
                <a:solidFill>
                  <a:schemeClr val="tx2"/>
                </a:solidFill>
              </a:rPr>
              <a:t>Nashwin Thomas</a:t>
            </a:r>
            <a:br>
              <a:rPr lang="en-US" dirty="0" smtClean="0">
                <a:solidFill>
                  <a:schemeClr val="tx2"/>
                </a:solidFill>
              </a:rPr>
            </a:br>
            <a:r>
              <a:rPr lang="en-US" dirty="0" smtClean="0">
                <a:solidFill>
                  <a:schemeClr val="tx2"/>
                </a:solidFill>
              </a:rPr>
              <a:t>Allen Dsouza</a:t>
            </a:r>
            <a:br>
              <a:rPr lang="en-US" dirty="0" smtClean="0">
                <a:solidFill>
                  <a:schemeClr val="tx2"/>
                </a:solidFill>
              </a:rPr>
            </a:br>
            <a:r>
              <a:rPr lang="en-US" dirty="0" smtClean="0">
                <a:solidFill>
                  <a:schemeClr val="tx2"/>
                </a:solidFill>
              </a:rPr>
              <a:t>Raul Pinto</a:t>
            </a:r>
            <a:endParaRPr lang="en-US" dirty="0"/>
          </a:p>
        </p:txBody>
      </p:sp>
    </p:spTree>
    <p:extLst>
      <p:ext uri="{BB962C8B-B14F-4D97-AF65-F5344CB8AC3E}">
        <p14:creationId xmlns:p14="http://schemas.microsoft.com/office/powerpoint/2010/main" val="323258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8382000" cy="1091754"/>
          </a:xfrm>
        </p:spPr>
        <p:txBody>
          <a:bodyPr/>
          <a:lstStyle/>
          <a:p>
            <a:r>
              <a:rPr lang="en-US" sz="4400" dirty="0" smtClean="0">
                <a:latin typeface="Calibri Light" panose="020F0302020204030204" pitchFamily="34" charset="0"/>
              </a:rPr>
              <a:t>Analysis</a:t>
            </a:r>
            <a:r>
              <a:rPr lang="en-US" sz="5400" dirty="0" smtClean="0">
                <a:latin typeface="Calibri Light" panose="020F0302020204030204" pitchFamily="34" charset="0"/>
              </a:rPr>
              <a:t> </a:t>
            </a:r>
            <a:br>
              <a:rPr lang="en-US" sz="5400" dirty="0" smtClean="0">
                <a:latin typeface="Calibri Light" panose="020F0302020204030204" pitchFamily="34" charset="0"/>
              </a:rPr>
            </a:br>
            <a:r>
              <a:rPr lang="en-US" sz="2800" i="1" dirty="0" smtClean="0">
                <a:latin typeface="Calibri Light" panose="020F0302020204030204" pitchFamily="34" charset="0"/>
              </a:rPr>
              <a:t>Stock Price evolution 5 days before &amp; after DEF 14A filing</a:t>
            </a:r>
            <a:endParaRPr lang="en-US" i="1"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10</a:t>
            </a:fld>
            <a:endParaRPr lang="en-US"/>
          </a:p>
        </p:txBody>
      </p:sp>
      <p:graphicFrame>
        <p:nvGraphicFramePr>
          <p:cNvPr id="6" name="Chart 5"/>
          <p:cNvGraphicFramePr>
            <a:graphicFrameLocks/>
          </p:cNvGraphicFramePr>
          <p:nvPr>
            <p:extLst>
              <p:ext uri="{D42A27DB-BD31-4B8C-83A1-F6EECF244321}">
                <p14:modId xmlns:p14="http://schemas.microsoft.com/office/powerpoint/2010/main" val="206564357"/>
              </p:ext>
            </p:extLst>
          </p:nvPr>
        </p:nvGraphicFramePr>
        <p:xfrm>
          <a:off x="1371600" y="1841902"/>
          <a:ext cx="6934200" cy="29718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1600200" y="5042118"/>
            <a:ext cx="6477000" cy="1815882"/>
          </a:xfrm>
          <a:prstGeom prst="rect">
            <a:avLst/>
          </a:prstGeom>
          <a:noFill/>
        </p:spPr>
        <p:txBody>
          <a:bodyPr wrap="square" rtlCol="0">
            <a:spAutoFit/>
          </a:bodyPr>
          <a:lstStyle/>
          <a:p>
            <a:r>
              <a:rPr lang="en-US" sz="1600" i="1" dirty="0">
                <a:latin typeface="Calibri" panose="020F0502020204030204" pitchFamily="34" charset="0"/>
                <a:cs typeface="Arial" panose="020B0604020202020204" pitchFamily="34" charset="0"/>
              </a:rPr>
              <a:t>Major Changes in the </a:t>
            </a:r>
            <a:r>
              <a:rPr lang="en-US" sz="1600" i="1" dirty="0" smtClean="0">
                <a:latin typeface="Calibri" panose="020F0502020204030204" pitchFamily="34" charset="0"/>
                <a:cs typeface="Arial" panose="020B0604020202020204" pitchFamily="34" charset="0"/>
              </a:rPr>
              <a:t>years</a:t>
            </a:r>
          </a:p>
          <a:p>
            <a:pPr algn="l"/>
            <a:r>
              <a:rPr lang="en-US" sz="1600" i="1" dirty="0" smtClean="0">
                <a:latin typeface="Calibri" panose="020F0502020204030204" pitchFamily="34" charset="0"/>
                <a:cs typeface="Arial" panose="020B0604020202020204" pitchFamily="34" charset="0"/>
              </a:rPr>
              <a:t>2008 </a:t>
            </a:r>
            <a:r>
              <a:rPr lang="en-US" sz="1600" i="1" dirty="0">
                <a:latin typeface="Calibri" panose="020F0502020204030204" pitchFamily="34" charset="0"/>
                <a:cs typeface="Arial" panose="020B0604020202020204" pitchFamily="34" charset="0"/>
              </a:rPr>
              <a:t> </a:t>
            </a:r>
            <a:r>
              <a:rPr lang="en-US" sz="1600" i="1" dirty="0" smtClean="0">
                <a:latin typeface="Calibri" panose="020F0502020204030204" pitchFamily="34" charset="0"/>
                <a:cs typeface="Arial" panose="020B0604020202020204" pitchFamily="34" charset="0"/>
              </a:rPr>
              <a:t>- They identified their dead investments and unprofitable internal operations and shut those down facing major losses</a:t>
            </a:r>
            <a:br>
              <a:rPr lang="en-US" sz="1600" i="1" dirty="0" smtClean="0">
                <a:latin typeface="Calibri" panose="020F0502020204030204" pitchFamily="34" charset="0"/>
                <a:cs typeface="Arial" panose="020B0604020202020204" pitchFamily="34" charset="0"/>
              </a:rPr>
            </a:br>
            <a:r>
              <a:rPr lang="en-US" sz="1600" i="1" dirty="0">
                <a:latin typeface="Calibri" panose="020F0502020204030204" pitchFamily="34" charset="0"/>
                <a:cs typeface="Arial" panose="020B0604020202020204" pitchFamily="34" charset="0"/>
              </a:rPr>
              <a:t/>
            </a:r>
            <a:br>
              <a:rPr lang="en-US" sz="1600" i="1" dirty="0">
                <a:latin typeface="Calibri" panose="020F0502020204030204" pitchFamily="34" charset="0"/>
                <a:cs typeface="Arial" panose="020B0604020202020204" pitchFamily="34" charset="0"/>
              </a:rPr>
            </a:br>
            <a:r>
              <a:rPr lang="en-US" sz="1600" i="1" dirty="0" smtClean="0">
                <a:latin typeface="Calibri" panose="020F0502020204030204" pitchFamily="34" charset="0"/>
                <a:cs typeface="Arial" panose="020B0604020202020204" pitchFamily="34" charset="0"/>
              </a:rPr>
              <a:t>2012-2014 – They started overselling a </a:t>
            </a:r>
            <a:r>
              <a:rPr lang="en-US" sz="1600" i="1" dirty="0" err="1" smtClean="0">
                <a:latin typeface="Calibri" panose="020F0502020204030204" pitchFamily="34" charset="0"/>
                <a:cs typeface="Arial" panose="020B0604020202020204" pitchFamily="34" charset="0"/>
              </a:rPr>
              <a:t>powerfull</a:t>
            </a:r>
            <a:r>
              <a:rPr lang="en-US" sz="1600" i="1" dirty="0" smtClean="0">
                <a:latin typeface="Calibri" panose="020F0502020204030204" pitchFamily="34" charset="0"/>
                <a:cs typeface="Arial" panose="020B0604020202020204" pitchFamily="34" charset="0"/>
              </a:rPr>
              <a:t> painkiller called Oxycodone into the markets and promoted its purchase without the need of any prescription.</a:t>
            </a:r>
            <a:endParaRPr lang="en-US" sz="1600" i="1" dirty="0">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714805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11</a:t>
            </a:fld>
            <a:endParaRPr lang="en-US"/>
          </a:p>
        </p:txBody>
      </p:sp>
      <p:sp>
        <p:nvSpPr>
          <p:cNvPr id="8" name="Title 1"/>
          <p:cNvSpPr txBox="1">
            <a:spLocks/>
          </p:cNvSpPr>
          <p:nvPr/>
        </p:nvSpPr>
        <p:spPr bwMode="auto">
          <a:xfrm>
            <a:off x="762000" y="457200"/>
            <a:ext cx="8382000" cy="109175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a:lstStyle>
          <a:p>
            <a:r>
              <a:rPr lang="en-US" sz="4400" kern="0" dirty="0" smtClean="0">
                <a:latin typeface="Calibri Light" panose="020F0302020204030204" pitchFamily="34" charset="0"/>
              </a:rPr>
              <a:t>Analysis</a:t>
            </a:r>
            <a:r>
              <a:rPr lang="en-US" sz="5400" kern="0" dirty="0" smtClean="0">
                <a:latin typeface="Calibri Light" panose="020F0302020204030204" pitchFamily="34" charset="0"/>
              </a:rPr>
              <a:t> </a:t>
            </a:r>
            <a:br>
              <a:rPr lang="en-US" sz="5400" kern="0" dirty="0" smtClean="0">
                <a:latin typeface="Calibri Light" panose="020F0302020204030204" pitchFamily="34" charset="0"/>
              </a:rPr>
            </a:br>
            <a:r>
              <a:rPr lang="en-US" sz="2800" i="1" kern="0" dirty="0" smtClean="0">
                <a:latin typeface="Calibri Light" panose="020F0302020204030204" pitchFamily="34" charset="0"/>
              </a:rPr>
              <a:t>Word frequency.</a:t>
            </a:r>
            <a:endParaRPr lang="en-US" i="1" kern="0" dirty="0"/>
          </a:p>
        </p:txBody>
      </p:sp>
      <p:pic>
        <p:nvPicPr>
          <p:cNvPr id="4" name="Picture 3"/>
          <p:cNvPicPr>
            <a:picLocks noChangeAspect="1"/>
          </p:cNvPicPr>
          <p:nvPr/>
        </p:nvPicPr>
        <p:blipFill>
          <a:blip r:embed="rId3"/>
          <a:stretch>
            <a:fillRect/>
          </a:stretch>
        </p:blipFill>
        <p:spPr>
          <a:xfrm>
            <a:off x="777909" y="1612027"/>
            <a:ext cx="8353597" cy="2807573"/>
          </a:xfrm>
          <a:prstGeom prst="rect">
            <a:avLst/>
          </a:prstGeom>
        </p:spPr>
      </p:pic>
      <p:pic>
        <p:nvPicPr>
          <p:cNvPr id="6" name="Picture 5"/>
          <p:cNvPicPr>
            <a:picLocks noChangeAspect="1"/>
          </p:cNvPicPr>
          <p:nvPr/>
        </p:nvPicPr>
        <p:blipFill>
          <a:blip r:embed="rId4"/>
          <a:stretch>
            <a:fillRect/>
          </a:stretch>
        </p:blipFill>
        <p:spPr>
          <a:xfrm>
            <a:off x="762000" y="4588555"/>
            <a:ext cx="8369506" cy="1571625"/>
          </a:xfrm>
          <a:prstGeom prst="rect">
            <a:avLst/>
          </a:prstGeom>
        </p:spPr>
      </p:pic>
    </p:spTree>
    <p:extLst>
      <p:ext uri="{BB962C8B-B14F-4D97-AF65-F5344CB8AC3E}">
        <p14:creationId xmlns:p14="http://schemas.microsoft.com/office/powerpoint/2010/main" val="32251583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12</a:t>
            </a:fld>
            <a:endParaRPr lang="en-US"/>
          </a:p>
        </p:txBody>
      </p:sp>
      <p:sp>
        <p:nvSpPr>
          <p:cNvPr id="7" name="Rectangle 6"/>
          <p:cNvSpPr/>
          <p:nvPr/>
        </p:nvSpPr>
        <p:spPr>
          <a:xfrm>
            <a:off x="3586966" y="4501136"/>
            <a:ext cx="1524000" cy="2554545"/>
          </a:xfrm>
          <a:prstGeom prst="rect">
            <a:avLst/>
          </a:prstGeom>
        </p:spPr>
        <p:txBody>
          <a:bodyPr wrap="square">
            <a:spAutoFit/>
          </a:bodyPr>
          <a:lstStyle/>
          <a:p>
            <a:pPr algn="l"/>
            <a:r>
              <a:rPr lang="fr-FR" sz="1600" dirty="0" smtClean="0">
                <a:latin typeface="Calibri" panose="020F0502020204030204" pitchFamily="34" charset="0"/>
              </a:rPr>
              <a:t/>
            </a:r>
            <a:br>
              <a:rPr lang="fr-FR" sz="1600" dirty="0" smtClean="0">
                <a:latin typeface="Calibri" panose="020F0502020204030204" pitchFamily="34" charset="0"/>
              </a:rPr>
            </a:br>
            <a:endParaRPr lang="fr-FR" sz="1600" dirty="0" smtClean="0">
              <a:latin typeface="Calibri" panose="020F0502020204030204" pitchFamily="34" charset="0"/>
            </a:endParaRPr>
          </a:p>
          <a:p>
            <a:pPr marL="285750" indent="-285750" algn="l">
              <a:buFont typeface="Arial" panose="020B0604020202020204" pitchFamily="34" charset="0"/>
              <a:buChar char="•"/>
            </a:pPr>
            <a:r>
              <a:rPr lang="fr-FR" sz="1600" dirty="0" smtClean="0">
                <a:latin typeface="Calibri" panose="020F0502020204030204" pitchFamily="34" charset="0"/>
              </a:rPr>
              <a:t>Vote</a:t>
            </a:r>
            <a:endParaRPr lang="fr-FR" sz="1600" dirty="0">
              <a:latin typeface="Calibri" panose="020F0502020204030204" pitchFamily="34" charset="0"/>
            </a:endParaRPr>
          </a:p>
          <a:p>
            <a:pPr marL="285750" indent="-285750" algn="l">
              <a:buFont typeface="Arial" panose="020B0604020202020204" pitchFamily="34" charset="0"/>
              <a:buChar char="•"/>
            </a:pPr>
            <a:r>
              <a:rPr lang="fr-FR" sz="1600" dirty="0" smtClean="0">
                <a:latin typeface="Calibri" panose="020F0502020204030204" pitchFamily="34" charset="0"/>
              </a:rPr>
              <a:t>Proxy</a:t>
            </a:r>
            <a:endParaRPr lang="fr-FR" sz="1600" dirty="0">
              <a:latin typeface="Calibri" panose="020F0502020204030204" pitchFamily="34" charset="0"/>
            </a:endParaRPr>
          </a:p>
          <a:p>
            <a:pPr marL="285750" indent="-285750" algn="l">
              <a:buFont typeface="Arial" panose="020B0604020202020204" pitchFamily="34" charset="0"/>
              <a:buChar char="•"/>
            </a:pPr>
            <a:r>
              <a:rPr lang="fr-FR" sz="1600" dirty="0" smtClean="0">
                <a:latin typeface="Calibri" panose="020F0502020204030204" pitchFamily="34" charset="0"/>
              </a:rPr>
              <a:t>Meeting</a:t>
            </a:r>
          </a:p>
          <a:p>
            <a:pPr marL="285750" indent="-285750" algn="l">
              <a:buFont typeface="Arial" panose="020B0604020202020204" pitchFamily="34" charset="0"/>
              <a:buChar char="•"/>
            </a:pPr>
            <a:r>
              <a:rPr lang="fr-FR" sz="1600" dirty="0" err="1" smtClean="0">
                <a:latin typeface="Calibri" panose="020F0502020204030204" pitchFamily="34" charset="0"/>
              </a:rPr>
              <a:t>Director</a:t>
            </a:r>
            <a:endParaRPr lang="fr-FR" sz="1600" dirty="0" smtClean="0">
              <a:latin typeface="Calibri" panose="020F0502020204030204" pitchFamily="34" charset="0"/>
            </a:endParaRPr>
          </a:p>
          <a:p>
            <a:pPr marL="285750" indent="-285750" algn="l">
              <a:buFont typeface="Arial" panose="020B0604020202020204" pitchFamily="34" charset="0"/>
              <a:buChar char="•"/>
            </a:pPr>
            <a:r>
              <a:rPr lang="fr-FR" sz="1600" dirty="0" err="1" smtClean="0">
                <a:latin typeface="Calibri" panose="020F0502020204030204" pitchFamily="34" charset="0"/>
              </a:rPr>
              <a:t>Shares</a:t>
            </a:r>
            <a:endParaRPr lang="fr-FR" sz="1600" dirty="0">
              <a:latin typeface="Calibri" panose="020F0502020204030204" pitchFamily="34" charset="0"/>
            </a:endParaRPr>
          </a:p>
          <a:p>
            <a:pPr marL="285750" indent="-285750" algn="l">
              <a:buFont typeface="Arial" panose="020B0604020202020204" pitchFamily="34" charset="0"/>
              <a:buChar char="•"/>
            </a:pPr>
            <a:r>
              <a:rPr lang="fr-FR" sz="1600" dirty="0" smtClean="0">
                <a:latin typeface="Calibri" panose="020F0502020204030204" pitchFamily="34" charset="0"/>
              </a:rPr>
              <a:t>Internet</a:t>
            </a:r>
            <a:br>
              <a:rPr lang="fr-FR" sz="1600" dirty="0" smtClean="0">
                <a:latin typeface="Calibri" panose="020F0502020204030204" pitchFamily="34" charset="0"/>
              </a:rPr>
            </a:br>
            <a:r>
              <a:rPr lang="fr-FR" sz="1600" dirty="0" smtClean="0">
                <a:latin typeface="Calibri" panose="020F0502020204030204" pitchFamily="34" charset="0"/>
              </a:rPr>
              <a:t/>
            </a:r>
            <a:br>
              <a:rPr lang="fr-FR" sz="1600" dirty="0" smtClean="0">
                <a:latin typeface="Calibri" panose="020F0502020204030204" pitchFamily="34" charset="0"/>
              </a:rPr>
            </a:br>
            <a:endParaRPr lang="en-US" sz="1600" dirty="0">
              <a:latin typeface="Calibri" panose="020F0502020204030204" pitchFamily="34" charset="0"/>
            </a:endParaRPr>
          </a:p>
        </p:txBody>
      </p:sp>
      <p:sp>
        <p:nvSpPr>
          <p:cNvPr id="8" name="Title 1"/>
          <p:cNvSpPr txBox="1">
            <a:spLocks/>
          </p:cNvSpPr>
          <p:nvPr/>
        </p:nvSpPr>
        <p:spPr bwMode="auto">
          <a:xfrm>
            <a:off x="762000" y="457200"/>
            <a:ext cx="8382000" cy="109175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a:lstStyle>
          <a:p>
            <a:r>
              <a:rPr lang="en-US" sz="4400" kern="0" dirty="0" smtClean="0">
                <a:latin typeface="Calibri Light" panose="020F0302020204030204" pitchFamily="34" charset="0"/>
              </a:rPr>
              <a:t>Analysis</a:t>
            </a:r>
            <a:r>
              <a:rPr lang="en-US" sz="5400" kern="0" dirty="0" smtClean="0">
                <a:latin typeface="Calibri Light" panose="020F0302020204030204" pitchFamily="34" charset="0"/>
              </a:rPr>
              <a:t> </a:t>
            </a:r>
            <a:br>
              <a:rPr lang="en-US" sz="5400" kern="0" dirty="0" smtClean="0">
                <a:latin typeface="Calibri Light" panose="020F0302020204030204" pitchFamily="34" charset="0"/>
              </a:rPr>
            </a:br>
            <a:r>
              <a:rPr lang="en-US" sz="2800" i="1" kern="0" dirty="0" smtClean="0">
                <a:latin typeface="Calibri Light" panose="020F0302020204030204" pitchFamily="34" charset="0"/>
              </a:rPr>
              <a:t>KEIs Findings, pattern and top frequent word.</a:t>
            </a:r>
            <a:endParaRPr lang="en-US" i="1" kern="0" dirty="0"/>
          </a:p>
        </p:txBody>
      </p:sp>
      <p:pic>
        <p:nvPicPr>
          <p:cNvPr id="6" name="Picture 5"/>
          <p:cNvPicPr>
            <a:picLocks noChangeAspect="1"/>
          </p:cNvPicPr>
          <p:nvPr/>
        </p:nvPicPr>
        <p:blipFill>
          <a:blip r:embed="rId3"/>
          <a:stretch>
            <a:fillRect/>
          </a:stretch>
        </p:blipFill>
        <p:spPr>
          <a:xfrm>
            <a:off x="762000" y="1618201"/>
            <a:ext cx="8382000" cy="3029999"/>
          </a:xfrm>
          <a:prstGeom prst="rect">
            <a:avLst/>
          </a:prstGeom>
        </p:spPr>
      </p:pic>
      <p:sp>
        <p:nvSpPr>
          <p:cNvPr id="10" name="Rectangle 9"/>
          <p:cNvSpPr/>
          <p:nvPr/>
        </p:nvSpPr>
        <p:spPr>
          <a:xfrm>
            <a:off x="782934" y="4501136"/>
            <a:ext cx="8382000" cy="738664"/>
          </a:xfrm>
          <a:prstGeom prst="rect">
            <a:avLst/>
          </a:prstGeom>
        </p:spPr>
        <p:txBody>
          <a:bodyPr wrap="square">
            <a:spAutoFit/>
          </a:bodyPr>
          <a:lstStyle/>
          <a:p>
            <a:pPr algn="just"/>
            <a:endParaRPr lang="en-US" sz="1400" dirty="0">
              <a:latin typeface="Calibri Light" panose="020F0302020204030204" pitchFamily="34" charset="0"/>
            </a:endParaRPr>
          </a:p>
          <a:p>
            <a:pPr algn="just"/>
            <a:endParaRPr lang="en-US" sz="1400" dirty="0" smtClean="0">
              <a:latin typeface="Calibri Light" panose="020F0302020204030204" pitchFamily="34" charset="0"/>
            </a:endParaRPr>
          </a:p>
          <a:p>
            <a:pPr algn="just"/>
            <a:endParaRPr lang="en-US" sz="1400" dirty="0">
              <a:latin typeface="Calibri Light" panose="020F0302020204030204" pitchFamily="34" charset="0"/>
            </a:endParaRPr>
          </a:p>
        </p:txBody>
      </p:sp>
      <p:sp>
        <p:nvSpPr>
          <p:cNvPr id="2" name="Rectangle 1"/>
          <p:cNvSpPr/>
          <p:nvPr/>
        </p:nvSpPr>
        <p:spPr>
          <a:xfrm>
            <a:off x="4004152" y="3275112"/>
            <a:ext cx="1135696" cy="307777"/>
          </a:xfrm>
          <a:prstGeom prst="rect">
            <a:avLst/>
          </a:prstGeom>
        </p:spPr>
        <p:txBody>
          <a:bodyPr wrap="none">
            <a:spAutoFit/>
          </a:bodyPr>
          <a:lstStyle/>
          <a:p>
            <a:pPr marL="285750" lvl="0" indent="-285750" algn="l">
              <a:buFont typeface="Arial" panose="020B0604020202020204" pitchFamily="34" charset="0"/>
              <a:buChar char="•"/>
            </a:pPr>
            <a:r>
              <a:rPr lang="fr-FR" sz="1400" dirty="0">
                <a:solidFill>
                  <a:srgbClr val="000000"/>
                </a:solidFill>
                <a:latin typeface="Calibri Light" panose="020F0302020204030204" pitchFamily="34" charset="0"/>
              </a:rPr>
              <a:t>Internet  </a:t>
            </a:r>
          </a:p>
        </p:txBody>
      </p:sp>
      <p:sp>
        <p:nvSpPr>
          <p:cNvPr id="3" name="TextBox 2"/>
          <p:cNvSpPr txBox="1"/>
          <p:nvPr/>
        </p:nvSpPr>
        <p:spPr>
          <a:xfrm>
            <a:off x="5013085" y="5006640"/>
            <a:ext cx="1828800" cy="1754326"/>
          </a:xfrm>
          <a:prstGeom prst="rect">
            <a:avLst/>
          </a:prstGeom>
          <a:noFill/>
        </p:spPr>
        <p:txBody>
          <a:bodyPr wrap="square" rtlCol="0">
            <a:spAutoFit/>
          </a:bodyPr>
          <a:lstStyle/>
          <a:p>
            <a:pPr marL="342900" indent="-342900" algn="l">
              <a:buFont typeface="Arial" panose="020B0604020202020204" pitchFamily="34" charset="0"/>
              <a:buChar char="•"/>
            </a:pPr>
            <a:r>
              <a:rPr lang="en-US" sz="1600" dirty="0">
                <a:latin typeface="Calibri" panose="020F0502020204030204" pitchFamily="34" charset="0"/>
              </a:rPr>
              <a:t>Staggered</a:t>
            </a:r>
          </a:p>
          <a:p>
            <a:pPr marL="342900" indent="-342900" algn="l">
              <a:buFont typeface="Arial" panose="020B0604020202020204" pitchFamily="34" charset="0"/>
              <a:buChar char="•"/>
            </a:pPr>
            <a:r>
              <a:rPr lang="en-US" sz="1600" dirty="0">
                <a:latin typeface="Calibri" panose="020F0502020204030204" pitchFamily="34" charset="0"/>
              </a:rPr>
              <a:t>Poison</a:t>
            </a:r>
          </a:p>
          <a:p>
            <a:pPr marL="342900" indent="-342900" algn="l">
              <a:buFont typeface="Arial" panose="020B0604020202020204" pitchFamily="34" charset="0"/>
              <a:buChar char="•"/>
            </a:pPr>
            <a:r>
              <a:rPr lang="en-US" sz="1600" dirty="0">
                <a:latin typeface="Calibri" panose="020F0502020204030204" pitchFamily="34" charset="0"/>
              </a:rPr>
              <a:t>Weather</a:t>
            </a:r>
          </a:p>
          <a:p>
            <a:pPr marL="342900" indent="-342900" algn="l">
              <a:buFont typeface="Arial" panose="020B0604020202020204" pitchFamily="34" charset="0"/>
              <a:buChar char="•"/>
            </a:pPr>
            <a:r>
              <a:rPr lang="en-US" sz="1600" dirty="0">
                <a:latin typeface="Calibri" panose="020F0502020204030204" pitchFamily="34" charset="0"/>
              </a:rPr>
              <a:t>Travel</a:t>
            </a:r>
          </a:p>
          <a:p>
            <a:pPr marL="342900" indent="-342900" algn="l">
              <a:buFont typeface="Arial" panose="020B0604020202020204" pitchFamily="34" charset="0"/>
              <a:buChar char="•"/>
            </a:pPr>
            <a:r>
              <a:rPr lang="en-US" sz="1600" dirty="0">
                <a:latin typeface="Calibri" panose="020F0502020204030204" pitchFamily="34" charset="0"/>
              </a:rPr>
              <a:t>Birthday</a:t>
            </a:r>
          </a:p>
          <a:p>
            <a:pPr marL="342900" indent="-342900" algn="l">
              <a:buFont typeface="Arial" panose="020B0604020202020204" pitchFamily="34" charset="0"/>
              <a:buChar char="•"/>
            </a:pPr>
            <a:endParaRPr lang="en-US" sz="2800" dirty="0" smtClean="0">
              <a:latin typeface="Calibri" panose="020F0502020204030204" pitchFamily="34" charset="0"/>
            </a:endParaRPr>
          </a:p>
        </p:txBody>
      </p:sp>
      <p:sp>
        <p:nvSpPr>
          <p:cNvPr id="4" name="TextBox 3"/>
          <p:cNvSpPr txBox="1"/>
          <p:nvPr/>
        </p:nvSpPr>
        <p:spPr>
          <a:xfrm>
            <a:off x="4120366" y="4648200"/>
            <a:ext cx="3581400" cy="338554"/>
          </a:xfrm>
          <a:prstGeom prst="rect">
            <a:avLst/>
          </a:prstGeom>
          <a:noFill/>
        </p:spPr>
        <p:txBody>
          <a:bodyPr wrap="square" rtlCol="0">
            <a:spAutoFit/>
          </a:bodyPr>
          <a:lstStyle/>
          <a:p>
            <a:pPr algn="l"/>
            <a:r>
              <a:rPr lang="en-US" sz="1600" b="1" dirty="0">
                <a:latin typeface="Calibri" panose="020F0502020204030204" pitchFamily="34" charset="0"/>
              </a:rPr>
              <a:t>Important KEI’s</a:t>
            </a:r>
          </a:p>
        </p:txBody>
      </p:sp>
    </p:spTree>
    <p:extLst>
      <p:ext uri="{BB962C8B-B14F-4D97-AF65-F5344CB8AC3E}">
        <p14:creationId xmlns:p14="http://schemas.microsoft.com/office/powerpoint/2010/main" val="2634342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13</a:t>
            </a:fld>
            <a:endParaRPr lang="en-US"/>
          </a:p>
        </p:txBody>
      </p:sp>
      <p:sp>
        <p:nvSpPr>
          <p:cNvPr id="8" name="Title 1"/>
          <p:cNvSpPr txBox="1">
            <a:spLocks/>
          </p:cNvSpPr>
          <p:nvPr/>
        </p:nvSpPr>
        <p:spPr bwMode="auto">
          <a:xfrm>
            <a:off x="762000" y="457200"/>
            <a:ext cx="8382000" cy="109175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a:lstStyle>
          <a:p>
            <a:r>
              <a:rPr lang="en-US" sz="4400" kern="0" dirty="0" smtClean="0">
                <a:latin typeface="Calibri Light" panose="020F0302020204030204" pitchFamily="34" charset="0"/>
              </a:rPr>
              <a:t>Analysis</a:t>
            </a:r>
            <a:r>
              <a:rPr lang="en-US" sz="5400" kern="0" dirty="0" smtClean="0">
                <a:latin typeface="Calibri Light" panose="020F0302020204030204" pitchFamily="34" charset="0"/>
              </a:rPr>
              <a:t> </a:t>
            </a:r>
            <a:br>
              <a:rPr lang="en-US" sz="5400" kern="0" dirty="0" smtClean="0">
                <a:latin typeface="Calibri Light" panose="020F0302020204030204" pitchFamily="34" charset="0"/>
              </a:rPr>
            </a:br>
            <a:r>
              <a:rPr lang="en-US" sz="2800" i="1" kern="0" dirty="0" smtClean="0">
                <a:latin typeface="Calibri Light" panose="020F0302020204030204" pitchFamily="34" charset="0"/>
              </a:rPr>
              <a:t>KEIs Findings, pattern and top frequent word.</a:t>
            </a:r>
            <a:endParaRPr lang="en-US" i="1" kern="0" dirty="0"/>
          </a:p>
        </p:txBody>
      </p:sp>
      <p:sp>
        <p:nvSpPr>
          <p:cNvPr id="10" name="Rectangle 9"/>
          <p:cNvSpPr/>
          <p:nvPr/>
        </p:nvSpPr>
        <p:spPr>
          <a:xfrm>
            <a:off x="782934" y="4501136"/>
            <a:ext cx="8382000" cy="738664"/>
          </a:xfrm>
          <a:prstGeom prst="rect">
            <a:avLst/>
          </a:prstGeom>
        </p:spPr>
        <p:txBody>
          <a:bodyPr wrap="square">
            <a:spAutoFit/>
          </a:bodyPr>
          <a:lstStyle/>
          <a:p>
            <a:pPr algn="just"/>
            <a:endParaRPr lang="en-US" sz="1400" dirty="0">
              <a:latin typeface="Calibri Light" panose="020F0302020204030204" pitchFamily="34" charset="0"/>
            </a:endParaRPr>
          </a:p>
          <a:p>
            <a:pPr algn="just"/>
            <a:endParaRPr lang="en-US" sz="1400" dirty="0" smtClean="0">
              <a:latin typeface="Calibri Light" panose="020F0302020204030204" pitchFamily="34" charset="0"/>
            </a:endParaRPr>
          </a:p>
          <a:p>
            <a:pPr algn="just"/>
            <a:endParaRPr lang="en-US" sz="1400" dirty="0">
              <a:latin typeface="Calibri Light" panose="020F0302020204030204" pitchFamily="34" charset="0"/>
            </a:endParaRPr>
          </a:p>
        </p:txBody>
      </p:sp>
      <p:sp>
        <p:nvSpPr>
          <p:cNvPr id="9" name="TextBox 8"/>
          <p:cNvSpPr txBox="1"/>
          <p:nvPr/>
        </p:nvSpPr>
        <p:spPr>
          <a:xfrm flipH="1">
            <a:off x="1394459" y="1704717"/>
            <a:ext cx="7117081" cy="5016758"/>
          </a:xfrm>
          <a:prstGeom prst="rect">
            <a:avLst/>
          </a:prstGeom>
          <a:noFill/>
        </p:spPr>
        <p:txBody>
          <a:bodyPr wrap="square" rtlCol="0">
            <a:spAutoFit/>
          </a:bodyPr>
          <a:lstStyle/>
          <a:p>
            <a:pPr algn="l"/>
            <a:r>
              <a:rPr lang="en-US" sz="1600" b="1" i="1" dirty="0" smtClean="0">
                <a:latin typeface="Calibri" panose="020F0502020204030204" pitchFamily="34" charset="0"/>
                <a:cs typeface="Arial" panose="020B0604020202020204" pitchFamily="34" charset="0"/>
              </a:rPr>
              <a:t>Vote</a:t>
            </a:r>
            <a:r>
              <a:rPr lang="en-US" sz="1600" b="1" i="1" dirty="0">
                <a:latin typeface="Calibri" panose="020F0502020204030204" pitchFamily="34" charset="0"/>
                <a:cs typeface="Arial" panose="020B0604020202020204" pitchFamily="34" charset="0"/>
              </a:rPr>
              <a:t>, Proxy, Meeting, Director, </a:t>
            </a:r>
            <a:r>
              <a:rPr lang="en-US" sz="1600" b="1" i="1" dirty="0" smtClean="0">
                <a:latin typeface="Calibri" panose="020F0502020204030204" pitchFamily="34" charset="0"/>
                <a:cs typeface="Arial" panose="020B0604020202020204" pitchFamily="34" charset="0"/>
              </a:rPr>
              <a:t>Shares</a:t>
            </a:r>
            <a:r>
              <a:rPr lang="en-US" sz="1600" i="1" dirty="0" smtClean="0">
                <a:latin typeface="Calibri" panose="020F0502020204030204" pitchFamily="34" charset="0"/>
                <a:cs typeface="Arial" panose="020B0604020202020204" pitchFamily="34" charset="0"/>
              </a:rPr>
              <a:t>: These </a:t>
            </a:r>
            <a:r>
              <a:rPr lang="en-US" sz="1600" i="1" dirty="0">
                <a:latin typeface="Calibri" panose="020F0502020204030204" pitchFamily="34" charset="0"/>
                <a:cs typeface="Arial" panose="020B0604020202020204" pitchFamily="34" charset="0"/>
              </a:rPr>
              <a:t>words occur in all the DEF 14A </a:t>
            </a:r>
            <a:r>
              <a:rPr lang="en-US" sz="1600" i="1" dirty="0" err="1">
                <a:latin typeface="Calibri" panose="020F0502020204030204" pitchFamily="34" charset="0"/>
                <a:cs typeface="Arial" panose="020B0604020202020204" pitchFamily="34" charset="0"/>
              </a:rPr>
              <a:t>a.k.a</a:t>
            </a:r>
            <a:r>
              <a:rPr lang="en-US" sz="1600" i="1" dirty="0">
                <a:latin typeface="Calibri" panose="020F0502020204030204" pitchFamily="34" charset="0"/>
                <a:cs typeface="Arial" panose="020B0604020202020204" pitchFamily="34" charset="0"/>
              </a:rPr>
              <a:t> proxy statements filings because these are the one that define the purpose of the filings, For </a:t>
            </a:r>
            <a:r>
              <a:rPr lang="en-US" sz="1600" i="1" dirty="0" err="1">
                <a:latin typeface="Calibri" panose="020F0502020204030204" pitchFamily="34" charset="0"/>
                <a:cs typeface="Arial" panose="020B0604020202020204" pitchFamily="34" charset="0"/>
              </a:rPr>
              <a:t>eg</a:t>
            </a:r>
            <a:r>
              <a:rPr lang="en-US" sz="1600" i="1" dirty="0">
                <a:latin typeface="Calibri" panose="020F0502020204030204" pitchFamily="34" charset="0"/>
                <a:cs typeface="Arial" panose="020B0604020202020204" pitchFamily="34" charset="0"/>
              </a:rPr>
              <a:t>. </a:t>
            </a:r>
            <a:r>
              <a:rPr lang="en-US" sz="1600" i="1" dirty="0">
                <a:latin typeface="Calibri" panose="020F0502020204030204" pitchFamily="34" charset="0"/>
                <a:cs typeface="Arial" panose="020B0604020202020204" pitchFamily="34" charset="0"/>
              </a:rPr>
              <a:t>Information about the voting </a:t>
            </a:r>
            <a:r>
              <a:rPr lang="en-US" sz="1600" i="1" dirty="0" smtClean="0">
                <a:latin typeface="Calibri" panose="020F0502020204030204" pitchFamily="34" charset="0"/>
                <a:cs typeface="Arial" panose="020B0604020202020204" pitchFamily="34" charset="0"/>
              </a:rPr>
              <a:t>procedure, important business discussions, companies background information and executive compensation tables, stock awards, salary are all documented in these filings.</a:t>
            </a:r>
            <a:br>
              <a:rPr lang="en-US" sz="1600" i="1" dirty="0" smtClean="0">
                <a:latin typeface="Calibri" panose="020F0502020204030204" pitchFamily="34" charset="0"/>
                <a:cs typeface="Arial" panose="020B0604020202020204" pitchFamily="34" charset="0"/>
              </a:rPr>
            </a:br>
            <a:r>
              <a:rPr lang="en-US" sz="1600" i="1" dirty="0" smtClean="0">
                <a:latin typeface="Calibri" panose="020F0502020204030204" pitchFamily="34" charset="0"/>
                <a:cs typeface="Arial" panose="020B0604020202020204" pitchFamily="34" charset="0"/>
              </a:rPr>
              <a:t/>
            </a:r>
            <a:br>
              <a:rPr lang="en-US" sz="1600" i="1" dirty="0" smtClean="0">
                <a:latin typeface="Calibri" panose="020F0502020204030204" pitchFamily="34" charset="0"/>
                <a:cs typeface="Arial" panose="020B0604020202020204" pitchFamily="34" charset="0"/>
              </a:rPr>
            </a:br>
            <a:r>
              <a:rPr lang="en-US" sz="1600" b="1" i="1" dirty="0" smtClean="0">
                <a:latin typeface="Calibri" panose="020F0502020204030204" pitchFamily="34" charset="0"/>
                <a:cs typeface="Arial" panose="020B0604020202020204" pitchFamily="34" charset="0"/>
              </a:rPr>
              <a:t>Internet</a:t>
            </a:r>
            <a:r>
              <a:rPr lang="en-US" sz="1600" i="1" dirty="0" smtClean="0">
                <a:latin typeface="Calibri" panose="020F0502020204030204" pitchFamily="34" charset="0"/>
                <a:cs typeface="Arial" panose="020B0604020202020204" pitchFamily="34" charset="0"/>
              </a:rPr>
              <a:t>: This is an important KEI because it occurs amongst the top frequent words for the year 2010. Further analysis reveals that in this year a new rule allowing internet voting was passed if a person could not be present physically for the meeting.</a:t>
            </a:r>
            <a:br>
              <a:rPr lang="en-US" sz="1600" i="1" dirty="0" smtClean="0">
                <a:latin typeface="Calibri" panose="020F0502020204030204" pitchFamily="34" charset="0"/>
                <a:cs typeface="Arial" panose="020B0604020202020204" pitchFamily="34" charset="0"/>
              </a:rPr>
            </a:br>
            <a:r>
              <a:rPr lang="en-US" sz="1600" i="1" dirty="0" smtClean="0">
                <a:latin typeface="Calibri" panose="020F0502020204030204" pitchFamily="34" charset="0"/>
                <a:cs typeface="Arial" panose="020B0604020202020204" pitchFamily="34" charset="0"/>
              </a:rPr>
              <a:t/>
            </a:r>
            <a:br>
              <a:rPr lang="en-US" sz="1600" i="1" dirty="0" smtClean="0">
                <a:latin typeface="Calibri" panose="020F0502020204030204" pitchFamily="34" charset="0"/>
                <a:cs typeface="Arial" panose="020B0604020202020204" pitchFamily="34" charset="0"/>
              </a:rPr>
            </a:br>
            <a:r>
              <a:rPr lang="en-US" sz="1600" b="1" i="1" dirty="0" smtClean="0">
                <a:latin typeface="Calibri" panose="020F0502020204030204" pitchFamily="34" charset="0"/>
                <a:cs typeface="Arial" panose="020B0604020202020204" pitchFamily="34" charset="0"/>
              </a:rPr>
              <a:t>Weather &amp; Travelling </a:t>
            </a:r>
            <a:r>
              <a:rPr lang="en-US" sz="1600" i="1" dirty="0" smtClean="0">
                <a:latin typeface="Calibri" panose="020F0502020204030204" pitchFamily="34" charset="0"/>
                <a:cs typeface="Arial" panose="020B0604020202020204" pitchFamily="34" charset="0"/>
              </a:rPr>
              <a:t>: These are associated with the above Internet KEI in the year 2009. The reason behind this is, during that particular year many of the executives could not attend the meeting due to harsh weather. This led to the invention of the internet voting rule in the succeeding year</a:t>
            </a:r>
            <a:br>
              <a:rPr lang="en-US" sz="1600" i="1" dirty="0" smtClean="0">
                <a:latin typeface="Calibri" panose="020F0502020204030204" pitchFamily="34" charset="0"/>
                <a:cs typeface="Arial" panose="020B0604020202020204" pitchFamily="34" charset="0"/>
              </a:rPr>
            </a:br>
            <a:r>
              <a:rPr lang="en-US" sz="1600" i="1" dirty="0" smtClean="0">
                <a:latin typeface="Calibri" panose="020F0502020204030204" pitchFamily="34" charset="0"/>
                <a:cs typeface="Arial" panose="020B0604020202020204" pitchFamily="34" charset="0"/>
              </a:rPr>
              <a:t/>
            </a:r>
            <a:br>
              <a:rPr lang="en-US" sz="1600" i="1" dirty="0" smtClean="0">
                <a:latin typeface="Calibri" panose="020F0502020204030204" pitchFamily="34" charset="0"/>
                <a:cs typeface="Arial" panose="020B0604020202020204" pitchFamily="34" charset="0"/>
              </a:rPr>
            </a:br>
            <a:r>
              <a:rPr lang="en-US" sz="1600" b="1" i="1" dirty="0" smtClean="0">
                <a:latin typeface="Calibri" panose="020F0502020204030204" pitchFamily="34" charset="0"/>
                <a:cs typeface="Arial" panose="020B0604020202020204" pitchFamily="34" charset="0"/>
              </a:rPr>
              <a:t>Poison</a:t>
            </a:r>
            <a:r>
              <a:rPr lang="en-US" sz="1600" i="1" dirty="0" smtClean="0">
                <a:latin typeface="Calibri" panose="020F0502020204030204" pitchFamily="34" charset="0"/>
                <a:cs typeface="Arial" panose="020B0604020202020204" pitchFamily="34" charset="0"/>
              </a:rPr>
              <a:t> :  This KEI occurred in 2009 because a new proposal was put forward, which gave the directors increased job security incase of declined stock prices and poor performance of the company. </a:t>
            </a:r>
            <a:br>
              <a:rPr lang="en-US" sz="1600" i="1" dirty="0" smtClean="0">
                <a:latin typeface="Calibri" panose="020F0502020204030204" pitchFamily="34" charset="0"/>
                <a:cs typeface="Arial" panose="020B0604020202020204" pitchFamily="34" charset="0"/>
              </a:rPr>
            </a:br>
            <a:endParaRPr lang="en-US" sz="1600" i="1" dirty="0">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936957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a:buFont typeface="Arial" panose="020B0604020202020204" pitchFamily="34" charset="0"/>
              <a:buChar char="•"/>
            </a:pPr>
            <a:r>
              <a:rPr lang="en-US" sz="1600" i="1" kern="1200" dirty="0">
                <a:latin typeface="Calibri" panose="020F0502020204030204" pitchFamily="34" charset="0"/>
                <a:cs typeface="Arial" panose="020B0604020202020204" pitchFamily="34" charset="0"/>
              </a:rPr>
              <a:t>AmerisourceBergen has grown into a powerhouse pharmaceutical </a:t>
            </a:r>
            <a:r>
              <a:rPr lang="en-US" sz="1600" i="1" kern="1200" dirty="0" smtClean="0">
                <a:latin typeface="Calibri" panose="020F0502020204030204" pitchFamily="34" charset="0"/>
                <a:cs typeface="Arial" panose="020B0604020202020204" pitchFamily="34" charset="0"/>
              </a:rPr>
              <a:t>company</a:t>
            </a:r>
            <a:br>
              <a:rPr lang="en-US" sz="1600" i="1" kern="1200" dirty="0" smtClean="0">
                <a:latin typeface="Calibri" panose="020F0502020204030204" pitchFamily="34" charset="0"/>
                <a:cs typeface="Arial" panose="020B0604020202020204" pitchFamily="34" charset="0"/>
              </a:rPr>
            </a:br>
            <a:endParaRPr lang="en-US" sz="1600" i="1" kern="1200" dirty="0">
              <a:latin typeface="Calibri" panose="020F0502020204030204" pitchFamily="34" charset="0"/>
              <a:cs typeface="Arial" panose="020B0604020202020204" pitchFamily="34" charset="0"/>
            </a:endParaRPr>
          </a:p>
          <a:p>
            <a:pPr>
              <a:buFont typeface="Arial" panose="020B0604020202020204" pitchFamily="34" charset="0"/>
              <a:buChar char="•"/>
            </a:pPr>
            <a:r>
              <a:rPr lang="en-US" sz="1600" i="1" kern="1200" dirty="0">
                <a:latin typeface="Calibri" panose="020F0502020204030204" pitchFamily="34" charset="0"/>
                <a:cs typeface="Arial" panose="020B0604020202020204" pitchFamily="34" charset="0"/>
              </a:rPr>
              <a:t>From 2006 to 2016, it has seen two CEO’s change </a:t>
            </a:r>
            <a:r>
              <a:rPr lang="en-US" sz="1600" i="1" kern="1200" dirty="0" smtClean="0">
                <a:latin typeface="Calibri" panose="020F0502020204030204" pitchFamily="34" charset="0"/>
                <a:cs typeface="Arial" panose="020B0604020202020204" pitchFamily="34" charset="0"/>
              </a:rPr>
              <a:t>hands</a:t>
            </a:r>
            <a:br>
              <a:rPr lang="en-US" sz="1600" i="1" kern="1200" dirty="0" smtClean="0">
                <a:latin typeface="Calibri" panose="020F0502020204030204" pitchFamily="34" charset="0"/>
                <a:cs typeface="Arial" panose="020B0604020202020204" pitchFamily="34" charset="0"/>
              </a:rPr>
            </a:br>
            <a:endParaRPr lang="en-US" sz="1600" i="1" kern="1200" dirty="0">
              <a:latin typeface="Calibri" panose="020F0502020204030204" pitchFamily="34" charset="0"/>
              <a:cs typeface="Arial" panose="020B0604020202020204" pitchFamily="34" charset="0"/>
            </a:endParaRPr>
          </a:p>
          <a:p>
            <a:pPr>
              <a:buFont typeface="Arial" panose="020B0604020202020204" pitchFamily="34" charset="0"/>
              <a:buChar char="•"/>
            </a:pPr>
            <a:r>
              <a:rPr lang="en-US" sz="1600" i="1" kern="1200" dirty="0">
                <a:latin typeface="Calibri" panose="020F0502020204030204" pitchFamily="34" charset="0"/>
                <a:cs typeface="Arial" panose="020B0604020202020204" pitchFamily="34" charset="0"/>
              </a:rPr>
              <a:t>Automated the Summary Executive Compensation information using R which provides valuable information on the company’s stock awards, bonus </a:t>
            </a:r>
            <a:r>
              <a:rPr lang="en-US" sz="1600" i="1" kern="1200" dirty="0" smtClean="0">
                <a:latin typeface="Calibri" panose="020F0502020204030204" pitchFamily="34" charset="0"/>
                <a:cs typeface="Arial" panose="020B0604020202020204" pitchFamily="34" charset="0"/>
              </a:rPr>
              <a:t>awards</a:t>
            </a:r>
            <a:br>
              <a:rPr lang="en-US" sz="1600" i="1" kern="1200" dirty="0" smtClean="0">
                <a:latin typeface="Calibri" panose="020F0502020204030204" pitchFamily="34" charset="0"/>
                <a:cs typeface="Arial" panose="020B0604020202020204" pitchFamily="34" charset="0"/>
              </a:rPr>
            </a:br>
            <a:endParaRPr lang="en-US" sz="1600" i="1" kern="1200" dirty="0">
              <a:latin typeface="Calibri" panose="020F0502020204030204" pitchFamily="34" charset="0"/>
              <a:cs typeface="Arial" panose="020B0604020202020204" pitchFamily="34" charset="0"/>
            </a:endParaRPr>
          </a:p>
          <a:p>
            <a:pPr>
              <a:buFont typeface="Arial" panose="020B0604020202020204" pitchFamily="34" charset="0"/>
              <a:buChar char="•"/>
            </a:pPr>
            <a:r>
              <a:rPr lang="en-US" sz="1600" i="1" kern="1200" dirty="0">
                <a:latin typeface="Calibri" panose="020F0502020204030204" pitchFamily="34" charset="0"/>
                <a:cs typeface="Arial" panose="020B0604020202020204" pitchFamily="34" charset="0"/>
              </a:rPr>
              <a:t>Using text mining analysis, ‘internet’ was the most influential KEI as it was the very first time in 2010 where this technology was used in voting </a:t>
            </a:r>
            <a:r>
              <a:rPr lang="en-US" sz="1600" i="1" kern="1200" dirty="0" smtClean="0">
                <a:latin typeface="Calibri" panose="020F0502020204030204" pitchFamily="34" charset="0"/>
                <a:cs typeface="Arial" panose="020B0604020202020204" pitchFamily="34" charset="0"/>
              </a:rPr>
              <a:t>system</a:t>
            </a:r>
            <a:br>
              <a:rPr lang="en-US" sz="1600" i="1" kern="1200" dirty="0" smtClean="0">
                <a:latin typeface="Calibri" panose="020F0502020204030204" pitchFamily="34" charset="0"/>
                <a:cs typeface="Arial" panose="020B0604020202020204" pitchFamily="34" charset="0"/>
              </a:rPr>
            </a:br>
            <a:endParaRPr lang="en-US" sz="1600" i="1" kern="1200" dirty="0">
              <a:latin typeface="Calibri" panose="020F0502020204030204" pitchFamily="34" charset="0"/>
              <a:cs typeface="Arial" panose="020B0604020202020204" pitchFamily="34" charset="0"/>
            </a:endParaRPr>
          </a:p>
          <a:p>
            <a:pPr>
              <a:buFont typeface="Arial" panose="020B0604020202020204" pitchFamily="34" charset="0"/>
              <a:buChar char="•"/>
            </a:pPr>
            <a:r>
              <a:rPr lang="en-US" sz="1600" i="1" kern="1200" dirty="0">
                <a:latin typeface="Calibri" panose="020F0502020204030204" pitchFamily="34" charset="0"/>
                <a:cs typeface="Arial" panose="020B0604020202020204" pitchFamily="34" charset="0"/>
              </a:rPr>
              <a:t>Today’s use of text mining in different </a:t>
            </a:r>
            <a:r>
              <a:rPr lang="en-US" sz="1600" i="1" kern="1200" dirty="0" smtClean="0">
                <a:latin typeface="Calibri" panose="020F0502020204030204" pitchFamily="34" charset="0"/>
                <a:cs typeface="Arial" panose="020B0604020202020204" pitchFamily="34" charset="0"/>
              </a:rPr>
              <a:t>fields</a:t>
            </a:r>
            <a:r>
              <a:rPr lang="en-US" sz="1600" i="1" kern="1200" dirty="0">
                <a:latin typeface="Calibri" panose="020F0502020204030204" pitchFamily="34" charset="0"/>
                <a:cs typeface="Arial" panose="020B0604020202020204" pitchFamily="34" charset="0"/>
              </a:rPr>
              <a:t/>
            </a:r>
            <a:br>
              <a:rPr lang="en-US" sz="1600" i="1" kern="1200" dirty="0">
                <a:latin typeface="Calibri" panose="020F0502020204030204" pitchFamily="34" charset="0"/>
                <a:cs typeface="Arial" panose="020B0604020202020204" pitchFamily="34" charset="0"/>
              </a:rPr>
            </a:br>
            <a:r>
              <a:rPr lang="en-US" sz="1600" i="1" kern="1200" dirty="0">
                <a:latin typeface="Calibri" panose="020F0502020204030204" pitchFamily="34" charset="0"/>
                <a:cs typeface="Arial" panose="020B0604020202020204" pitchFamily="34" charset="0"/>
              </a:rPr>
              <a:t>Biomedical applications</a:t>
            </a:r>
            <a:br>
              <a:rPr lang="en-US" sz="1600" i="1" kern="1200" dirty="0">
                <a:latin typeface="Calibri" panose="020F0502020204030204" pitchFamily="34" charset="0"/>
                <a:cs typeface="Arial" panose="020B0604020202020204" pitchFamily="34" charset="0"/>
              </a:rPr>
            </a:br>
            <a:r>
              <a:rPr lang="en-US" sz="1600" i="1" kern="1200" dirty="0">
                <a:latin typeface="Calibri" panose="020F0502020204030204" pitchFamily="34" charset="0"/>
                <a:cs typeface="Arial" panose="020B0604020202020204" pitchFamily="34" charset="0"/>
              </a:rPr>
              <a:t>Security applications</a:t>
            </a:r>
            <a:br>
              <a:rPr lang="en-US" sz="1600" i="1" kern="1200" dirty="0">
                <a:latin typeface="Calibri" panose="020F0502020204030204" pitchFamily="34" charset="0"/>
                <a:cs typeface="Arial" panose="020B0604020202020204" pitchFamily="34" charset="0"/>
              </a:rPr>
            </a:br>
            <a:r>
              <a:rPr lang="en-US" sz="1600" i="1" kern="1200" dirty="0">
                <a:latin typeface="Calibri" panose="020F0502020204030204" pitchFamily="34" charset="0"/>
                <a:cs typeface="Arial" panose="020B0604020202020204" pitchFamily="34" charset="0"/>
              </a:rPr>
              <a:t>Marketing applications</a:t>
            </a:r>
            <a:br>
              <a:rPr lang="en-US" sz="1600" i="1" kern="1200" dirty="0">
                <a:latin typeface="Calibri" panose="020F0502020204030204" pitchFamily="34" charset="0"/>
                <a:cs typeface="Arial" panose="020B0604020202020204" pitchFamily="34" charset="0"/>
              </a:rPr>
            </a:br>
            <a:r>
              <a:rPr lang="en-US" sz="1600" i="1" kern="1200" dirty="0">
                <a:latin typeface="Calibri" panose="020F0502020204030204" pitchFamily="34" charset="0"/>
                <a:cs typeface="Arial" panose="020B0604020202020204" pitchFamily="34" charset="0"/>
              </a:rPr>
              <a:t>Online media applications</a:t>
            </a:r>
            <a:br>
              <a:rPr lang="en-US" sz="1600" i="1" kern="1200" dirty="0">
                <a:latin typeface="Calibri" panose="020F0502020204030204" pitchFamily="34" charset="0"/>
                <a:cs typeface="Arial" panose="020B0604020202020204" pitchFamily="34" charset="0"/>
              </a:rPr>
            </a:br>
            <a:r>
              <a:rPr lang="en-US" sz="1600" i="1" kern="1200" dirty="0">
                <a:latin typeface="Calibri" panose="020F0502020204030204" pitchFamily="34" charset="0"/>
                <a:cs typeface="Arial" panose="020B0604020202020204" pitchFamily="34" charset="0"/>
              </a:rPr>
              <a:t>Academic applications</a:t>
            </a:r>
            <a:br>
              <a:rPr lang="en-US" sz="1600" i="1" kern="1200" dirty="0">
                <a:latin typeface="Calibri" panose="020F0502020204030204" pitchFamily="34" charset="0"/>
                <a:cs typeface="Arial" panose="020B0604020202020204" pitchFamily="34" charset="0"/>
              </a:rPr>
            </a:br>
            <a:endParaRPr lang="en-US" sz="1600" i="1" kern="1200" dirty="0">
              <a:latin typeface="Calibri" panose="020F050202020403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solidFill>
                  <a:srgbClr val="000000"/>
                </a:solidFill>
              </a:rPr>
              <a:pPr>
                <a:defRPr/>
              </a:pPr>
              <a:t>14</a:t>
            </a:fld>
            <a:endParaRPr lang="en-US">
              <a:solidFill>
                <a:srgbClr val="000000"/>
              </a:solidFill>
            </a:endParaRPr>
          </a:p>
        </p:txBody>
      </p:sp>
      <p:sp>
        <p:nvSpPr>
          <p:cNvPr id="8" name="Title 1"/>
          <p:cNvSpPr txBox="1">
            <a:spLocks/>
          </p:cNvSpPr>
          <p:nvPr/>
        </p:nvSpPr>
        <p:spPr bwMode="auto">
          <a:xfrm>
            <a:off x="762000" y="457200"/>
            <a:ext cx="8382000" cy="109175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a:lstStyle>
          <a:p>
            <a:r>
              <a:rPr lang="en-US" sz="4400" kern="0" dirty="0" smtClean="0">
                <a:solidFill>
                  <a:srgbClr val="FFFFFF"/>
                </a:solidFill>
                <a:latin typeface="Calibri Light" panose="020F0302020204030204" pitchFamily="34" charset="0"/>
              </a:rPr>
              <a:t>Conclusion</a:t>
            </a:r>
            <a:r>
              <a:rPr lang="en-US" sz="5400" kern="0" dirty="0" smtClean="0">
                <a:solidFill>
                  <a:srgbClr val="FFFFFF"/>
                </a:solidFill>
                <a:latin typeface="Calibri Light" panose="020F0302020204030204" pitchFamily="34" charset="0"/>
              </a:rPr>
              <a:t> </a:t>
            </a:r>
            <a:endParaRPr lang="en-US" i="1" kern="0" dirty="0">
              <a:solidFill>
                <a:srgbClr val="FFFFFF"/>
              </a:solidFill>
            </a:endParaRPr>
          </a:p>
        </p:txBody>
      </p:sp>
    </p:spTree>
    <p:extLst>
      <p:ext uri="{BB962C8B-B14F-4D97-AF65-F5344CB8AC3E}">
        <p14:creationId xmlns:p14="http://schemas.microsoft.com/office/powerpoint/2010/main" val="491464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90600" y="1828800"/>
            <a:ext cx="8001000" cy="4876799"/>
          </a:xfrm>
        </p:spPr>
        <p:txBody>
          <a:bodyPr/>
          <a:lstStyle/>
          <a:p>
            <a:pPr marL="571500" indent="-571500">
              <a:buFont typeface="+mj-lt"/>
              <a:buAutoNum type="arabicPeriod"/>
            </a:pPr>
            <a:endParaRPr lang="en-US" sz="1400" dirty="0" smtClean="0">
              <a:latin typeface="Arial" panose="020B0604020202020204" pitchFamily="34" charset="0"/>
              <a:cs typeface="Arial" panose="020B0604020202020204" pitchFamily="34" charset="0"/>
            </a:endParaRPr>
          </a:p>
          <a:p>
            <a:pPr marL="571500" indent="-571500">
              <a:buFont typeface="+mj-lt"/>
              <a:buAutoNum type="arabicPeriod"/>
            </a:pPr>
            <a:endParaRPr lang="en-US" sz="1400" dirty="0">
              <a:latin typeface="Arial" panose="020B0604020202020204" pitchFamily="34" charset="0"/>
              <a:cs typeface="Arial" panose="020B0604020202020204" pitchFamily="34" charset="0"/>
            </a:endParaRPr>
          </a:p>
          <a:p>
            <a:pPr marL="571500" indent="-571500">
              <a:buFont typeface="+mj-lt"/>
              <a:buAutoNum type="arabicPeriod"/>
            </a:pPr>
            <a:r>
              <a:rPr lang="en-US" sz="1400" dirty="0" smtClean="0">
                <a:latin typeface="Arial" panose="020B0604020202020204" pitchFamily="34" charset="0"/>
                <a:cs typeface="Arial" panose="020B0604020202020204" pitchFamily="34" charset="0"/>
              </a:rPr>
              <a:t>Introduction</a:t>
            </a:r>
          </a:p>
          <a:p>
            <a:pPr marL="1314450" lvl="2" indent="-571500">
              <a:buFont typeface="+mj-lt"/>
              <a:buAutoNum type="romanLcPeriod"/>
            </a:pPr>
            <a:r>
              <a:rPr lang="en-US" sz="1400" i="1" dirty="0">
                <a:latin typeface="Arial" panose="020B0604020202020204" pitchFamily="34" charset="0"/>
                <a:cs typeface="Arial" panose="020B0604020202020204" pitchFamily="34" charset="0"/>
                <a:hlinkClick r:id="" action="ppaction://noaction"/>
              </a:rPr>
              <a:t>About </a:t>
            </a:r>
            <a:r>
              <a:rPr lang="en-US" sz="1400" i="1" dirty="0" smtClean="0">
                <a:latin typeface="Arial" panose="020B0604020202020204" pitchFamily="34" charset="0"/>
                <a:cs typeface="Arial" panose="020B0604020202020204" pitchFamily="34" charset="0"/>
                <a:hlinkClick r:id="" action="ppaction://noaction"/>
              </a:rPr>
              <a:t>AmerisourceBergen</a:t>
            </a:r>
            <a:endParaRPr lang="en-US" sz="1400" i="1" dirty="0" smtClean="0">
              <a:latin typeface="Arial" panose="020B0604020202020204" pitchFamily="34" charset="0"/>
              <a:cs typeface="Arial" panose="020B0604020202020204" pitchFamily="34" charset="0"/>
            </a:endParaRPr>
          </a:p>
          <a:p>
            <a:pPr marL="1314450" lvl="2" indent="-571500">
              <a:buFont typeface="+mj-lt"/>
              <a:buAutoNum type="romanLcPeriod"/>
            </a:pPr>
            <a:r>
              <a:rPr lang="en-US" sz="1400" i="1" dirty="0" smtClean="0">
                <a:latin typeface="Arial" panose="020B0604020202020204" pitchFamily="34" charset="0"/>
                <a:cs typeface="Arial" panose="020B0604020202020204" pitchFamily="34" charset="0"/>
                <a:hlinkClick r:id="" action="ppaction://noaction"/>
              </a:rPr>
              <a:t>DEF 14A Form</a:t>
            </a:r>
            <a:endParaRPr lang="en-US" sz="1400" i="1" dirty="0">
              <a:latin typeface="Arial" panose="020B0604020202020204" pitchFamily="34" charset="0"/>
              <a:cs typeface="Arial" panose="020B0604020202020204" pitchFamily="34" charset="0"/>
            </a:endParaRPr>
          </a:p>
          <a:p>
            <a:pPr marL="1314450" lvl="2" indent="-571500">
              <a:buFont typeface="+mj-lt"/>
              <a:buAutoNum type="romanLcPeriod"/>
            </a:pPr>
            <a:r>
              <a:rPr lang="en-US" sz="1400" i="1" dirty="0" smtClean="0">
                <a:latin typeface="Arial" panose="020B0604020202020204" pitchFamily="34" charset="0"/>
                <a:cs typeface="Arial" panose="020B0604020202020204" pitchFamily="34" charset="0"/>
                <a:hlinkClick r:id="" action="ppaction://noaction"/>
              </a:rPr>
              <a:t>Scope of the analysis</a:t>
            </a:r>
            <a:endParaRPr lang="en-US" sz="1400" i="1" dirty="0" smtClean="0">
              <a:latin typeface="Arial" panose="020B0604020202020204" pitchFamily="34" charset="0"/>
              <a:cs typeface="Arial" panose="020B0604020202020204" pitchFamily="34" charset="0"/>
            </a:endParaRPr>
          </a:p>
          <a:p>
            <a:pPr marL="742950" lvl="2" indent="0">
              <a:buNone/>
            </a:pPr>
            <a:endParaRPr lang="en-US" sz="1400" i="1" dirty="0" smtClean="0">
              <a:latin typeface="Arial" panose="020B0604020202020204" pitchFamily="34" charset="0"/>
              <a:cs typeface="Arial" panose="020B0604020202020204" pitchFamily="34" charset="0"/>
            </a:endParaRPr>
          </a:p>
          <a:p>
            <a:pPr marL="742950" indent="-742950">
              <a:buFont typeface="+mj-lt"/>
              <a:buAutoNum type="arabicPeriod"/>
            </a:pPr>
            <a:r>
              <a:rPr lang="en-US" sz="1400" dirty="0" smtClean="0">
                <a:latin typeface="Arial" panose="020B0604020202020204" pitchFamily="34" charset="0"/>
                <a:cs typeface="Arial" panose="020B0604020202020204" pitchFamily="34" charset="0"/>
              </a:rPr>
              <a:t>Analysis</a:t>
            </a:r>
          </a:p>
          <a:p>
            <a:pPr marL="1485900" lvl="2" indent="-742950">
              <a:buFont typeface="+mj-lt"/>
              <a:buAutoNum type="romanLcPeriod"/>
            </a:pPr>
            <a:r>
              <a:rPr lang="en-US" sz="1400" i="1" dirty="0">
                <a:latin typeface="Arial" panose="020B0604020202020204" pitchFamily="34" charset="0"/>
                <a:cs typeface="Arial" panose="020B0604020202020204" pitchFamily="34" charset="0"/>
                <a:hlinkClick r:id="" action="ppaction://noaction"/>
              </a:rPr>
              <a:t>Evolution of the CEO’s </a:t>
            </a:r>
            <a:r>
              <a:rPr lang="en-US" sz="1400" i="1" dirty="0" smtClean="0">
                <a:latin typeface="Arial" panose="020B0604020202020204" pitchFamily="34" charset="0"/>
                <a:cs typeface="Arial" panose="020B0604020202020204" pitchFamily="34" charset="0"/>
                <a:hlinkClick r:id="" action="ppaction://noaction"/>
              </a:rPr>
              <a:t>salary and bonus awards.</a:t>
            </a:r>
            <a:endParaRPr lang="en-US" sz="1400" i="1" dirty="0" smtClean="0">
              <a:latin typeface="Arial" panose="020B0604020202020204" pitchFamily="34" charset="0"/>
              <a:cs typeface="Arial" panose="020B0604020202020204" pitchFamily="34" charset="0"/>
            </a:endParaRPr>
          </a:p>
          <a:p>
            <a:pPr marL="1485900" lvl="2" indent="-742950">
              <a:buFont typeface="+mj-lt"/>
              <a:buAutoNum type="romanLcPeriod"/>
            </a:pPr>
            <a:r>
              <a:rPr lang="en-US" sz="1400" i="1" dirty="0">
                <a:latin typeface="Arial" panose="020B0604020202020204" pitchFamily="34" charset="0"/>
                <a:cs typeface="Arial" panose="020B0604020202020204" pitchFamily="34" charset="0"/>
                <a:hlinkClick r:id="" action="ppaction://noaction"/>
              </a:rPr>
              <a:t>CEO’s total compensation vs stock price</a:t>
            </a:r>
            <a:r>
              <a:rPr lang="en-US" sz="1400" i="1" dirty="0" smtClean="0">
                <a:latin typeface="Arial" panose="020B0604020202020204" pitchFamily="34" charset="0"/>
                <a:cs typeface="Arial" panose="020B0604020202020204" pitchFamily="34" charset="0"/>
              </a:rPr>
              <a:t>.</a:t>
            </a:r>
          </a:p>
          <a:p>
            <a:pPr marL="1485900" lvl="2" indent="-742950">
              <a:buFont typeface="+mj-lt"/>
              <a:buAutoNum type="romanLcPeriod"/>
            </a:pPr>
            <a:r>
              <a:rPr lang="en-US" sz="1400" i="1" dirty="0">
                <a:latin typeface="Arial" panose="020B0604020202020204" pitchFamily="34" charset="0"/>
                <a:cs typeface="Arial" panose="020B0604020202020204" pitchFamily="34" charset="0"/>
                <a:hlinkClick r:id="" action="ppaction://noaction"/>
              </a:rPr>
              <a:t>Stock Price evolution around the </a:t>
            </a:r>
            <a:r>
              <a:rPr lang="en-US" sz="1400" i="1" dirty="0" smtClean="0">
                <a:latin typeface="Arial" panose="020B0604020202020204" pitchFamily="34" charset="0"/>
                <a:cs typeface="Arial" panose="020B0604020202020204" pitchFamily="34" charset="0"/>
                <a:hlinkClick r:id="" action="ppaction://noaction"/>
              </a:rPr>
              <a:t>DEF 14A filing date</a:t>
            </a:r>
            <a:r>
              <a:rPr lang="en-US" sz="1400" i="1" dirty="0" smtClean="0">
                <a:latin typeface="Arial" panose="020B0604020202020204" pitchFamily="34" charset="0"/>
                <a:cs typeface="Arial" panose="020B0604020202020204" pitchFamily="34" charset="0"/>
              </a:rPr>
              <a:t>.</a:t>
            </a:r>
          </a:p>
          <a:p>
            <a:pPr marL="1485900" lvl="2" indent="-742950">
              <a:buFont typeface="+mj-lt"/>
              <a:buAutoNum type="romanLcPeriod"/>
            </a:pPr>
            <a:r>
              <a:rPr lang="en-US" sz="1400" i="1" dirty="0">
                <a:latin typeface="Arial" panose="020B0604020202020204" pitchFamily="34" charset="0"/>
                <a:cs typeface="Arial" panose="020B0604020202020204" pitchFamily="34" charset="0"/>
                <a:hlinkClick r:id="" action="ppaction://noaction"/>
              </a:rPr>
              <a:t>KEIs Finding, </a:t>
            </a:r>
            <a:r>
              <a:rPr lang="en-US" sz="1400" i="1" dirty="0" smtClean="0">
                <a:latin typeface="Arial" panose="020B0604020202020204" pitchFamily="34" charset="0"/>
                <a:cs typeface="Arial" panose="020B0604020202020204" pitchFamily="34" charset="0"/>
                <a:hlinkClick r:id="" action="ppaction://noaction"/>
              </a:rPr>
              <a:t>pattern </a:t>
            </a:r>
            <a:r>
              <a:rPr lang="en-US" sz="1400" i="1" dirty="0">
                <a:latin typeface="Arial" panose="020B0604020202020204" pitchFamily="34" charset="0"/>
                <a:cs typeface="Arial" panose="020B0604020202020204" pitchFamily="34" charset="0"/>
                <a:hlinkClick r:id="" action="ppaction://noaction"/>
              </a:rPr>
              <a:t>and top frequent word</a:t>
            </a:r>
            <a:r>
              <a:rPr lang="en-US" sz="1400" i="1" dirty="0" smtClean="0">
                <a:latin typeface="Arial" panose="020B0604020202020204" pitchFamily="34" charset="0"/>
                <a:cs typeface="Arial" panose="020B0604020202020204" pitchFamily="34" charset="0"/>
                <a:hlinkClick r:id="" action="ppaction://noaction"/>
              </a:rPr>
              <a:t>.</a:t>
            </a:r>
            <a:endParaRPr lang="en-US" sz="1400" i="1" dirty="0" smtClean="0">
              <a:latin typeface="Arial" panose="020B0604020202020204" pitchFamily="34" charset="0"/>
              <a:cs typeface="Arial" panose="020B0604020202020204" pitchFamily="34" charset="0"/>
            </a:endParaRPr>
          </a:p>
          <a:p>
            <a:pPr marL="1485900" lvl="2" indent="-742950">
              <a:buFont typeface="+mj-lt"/>
              <a:buAutoNum type="romanLcPeriod"/>
            </a:pPr>
            <a:r>
              <a:rPr lang="en-US" sz="1400" i="1" dirty="0">
                <a:latin typeface="Arial" panose="020B0604020202020204" pitchFamily="34" charset="0"/>
                <a:cs typeface="Arial" panose="020B0604020202020204" pitchFamily="34" charset="0"/>
                <a:hlinkClick r:id="" action="ppaction://noaction"/>
              </a:rPr>
              <a:t>KEIs </a:t>
            </a:r>
            <a:r>
              <a:rPr lang="en-US" sz="1400" i="1" dirty="0" smtClean="0">
                <a:latin typeface="Arial" panose="020B0604020202020204" pitchFamily="34" charset="0"/>
                <a:cs typeface="Arial" panose="020B0604020202020204" pitchFamily="34" charset="0"/>
                <a:hlinkClick r:id="" action="ppaction://noaction"/>
              </a:rPr>
              <a:t>Finding</a:t>
            </a:r>
            <a:r>
              <a:rPr lang="en-US" sz="1400" i="1" dirty="0" smtClean="0">
                <a:latin typeface="Arial" panose="020B0604020202020204" pitchFamily="34" charset="0"/>
                <a:cs typeface="Arial" panose="020B0604020202020204" pitchFamily="34" charset="0"/>
              </a:rPr>
              <a:t>.</a:t>
            </a:r>
            <a:endParaRPr lang="en-US" sz="1400" dirty="0" smtClean="0">
              <a:latin typeface="Arial" panose="020B0604020202020204" pitchFamily="34" charset="0"/>
              <a:cs typeface="Arial" panose="020B0604020202020204" pitchFamily="34" charset="0"/>
            </a:endParaRPr>
          </a:p>
          <a:p>
            <a:pPr marL="571500" indent="-571500">
              <a:buFont typeface="+mj-lt"/>
              <a:buAutoNum type="arabicPeriod"/>
            </a:pPr>
            <a:r>
              <a:rPr lang="en-US" sz="1400" dirty="0" smtClean="0">
                <a:latin typeface="Arial" panose="020B0604020202020204" pitchFamily="34" charset="0"/>
                <a:cs typeface="Arial" panose="020B0604020202020204" pitchFamily="34" charset="0"/>
                <a:hlinkClick r:id="" action="ppaction://noaction"/>
              </a:rPr>
              <a:t>Conclusion</a:t>
            </a:r>
            <a:endParaRPr lang="en-US" sz="1400" dirty="0" smtClean="0">
              <a:latin typeface="Arial" panose="020B0604020202020204" pitchFamily="34" charset="0"/>
              <a:cs typeface="Arial" panose="020B0604020202020204" pitchFamily="34" charset="0"/>
            </a:endParaRPr>
          </a:p>
          <a:p>
            <a:pPr marL="0" indent="0">
              <a:buNone/>
            </a:pPr>
            <a:endParaRPr lang="en-US" dirty="0" smtClean="0"/>
          </a:p>
          <a:p>
            <a:pPr marL="0" indent="0">
              <a:buNone/>
            </a:pPr>
            <a:r>
              <a:rPr lang="en-US" dirty="0" smtClean="0"/>
              <a:t>								</a:t>
            </a:r>
            <a:r>
              <a:rPr lang="en-US" sz="1400" dirty="0" smtClean="0"/>
              <a:t>2</a:t>
            </a:r>
            <a:endParaRPr lang="en-US" sz="1400" dirty="0"/>
          </a:p>
        </p:txBody>
      </p:sp>
      <p:sp>
        <p:nvSpPr>
          <p:cNvPr id="6" name="Title 1"/>
          <p:cNvSpPr txBox="1">
            <a:spLocks/>
          </p:cNvSpPr>
          <p:nvPr/>
        </p:nvSpPr>
        <p:spPr bwMode="auto">
          <a:xfrm>
            <a:off x="762000" y="4572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a:lstStyle>
          <a:p>
            <a:r>
              <a:rPr lang="en-US" sz="4400" kern="0" dirty="0" smtClean="0">
                <a:solidFill>
                  <a:srgbClr val="FFFFFF"/>
                </a:solidFill>
                <a:latin typeface="Calibri Light" panose="020F0302020204030204" pitchFamily="34" charset="0"/>
              </a:rPr>
              <a:t>Outline</a:t>
            </a:r>
            <a:endParaRPr lang="en-US" sz="4400" kern="0" dirty="0">
              <a:solidFill>
                <a:srgbClr val="FFFFFF"/>
              </a:solidFill>
              <a:latin typeface="Calibri Light" panose="020F0302020204030204" pitchFamily="34" charset="0"/>
            </a:endParaRPr>
          </a:p>
        </p:txBody>
      </p:sp>
    </p:spTree>
    <p:extLst>
      <p:ext uri="{BB962C8B-B14F-4D97-AF65-F5344CB8AC3E}">
        <p14:creationId xmlns:p14="http://schemas.microsoft.com/office/powerpoint/2010/main" val="1259290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81843" y="447537"/>
            <a:ext cx="7696200" cy="1143000"/>
          </a:xfrm>
        </p:spPr>
        <p:txBody>
          <a:bodyPr/>
          <a:lstStyle/>
          <a:p>
            <a:r>
              <a:rPr lang="en-US" sz="4400" dirty="0" smtClean="0">
                <a:latin typeface="Calibri Light" panose="020F0302020204030204" pitchFamily="34" charset="0"/>
              </a:rPr>
              <a:t/>
            </a:r>
            <a:br>
              <a:rPr lang="en-US" sz="4400" dirty="0" smtClean="0">
                <a:latin typeface="Calibri Light" panose="020F0302020204030204" pitchFamily="34" charset="0"/>
              </a:rPr>
            </a:br>
            <a:r>
              <a:rPr lang="en-US" sz="4400" dirty="0" smtClean="0">
                <a:latin typeface="Calibri Light" panose="020F0302020204030204" pitchFamily="34" charset="0"/>
              </a:rPr>
              <a:t>Introduction</a:t>
            </a:r>
            <a:r>
              <a:rPr lang="en-US" dirty="0">
                <a:latin typeface="Calibri Light" panose="020F0302020204030204" pitchFamily="34" charset="0"/>
              </a:rPr>
              <a:t/>
            </a:r>
            <a:br>
              <a:rPr lang="en-US" dirty="0">
                <a:latin typeface="Calibri Light" panose="020F0302020204030204" pitchFamily="34" charset="0"/>
              </a:rPr>
            </a:br>
            <a:endParaRPr lang="en-US" dirty="0"/>
          </a:p>
        </p:txBody>
      </p:sp>
      <p:sp>
        <p:nvSpPr>
          <p:cNvPr id="7" name="Content Placeholder 6"/>
          <p:cNvSpPr>
            <a:spLocks noGrp="1"/>
          </p:cNvSpPr>
          <p:nvPr>
            <p:ph idx="1"/>
          </p:nvPr>
        </p:nvSpPr>
        <p:spPr>
          <a:xfrm>
            <a:off x="990600" y="1828800"/>
            <a:ext cx="7696200" cy="4416425"/>
          </a:xfrm>
        </p:spPr>
        <p:txBody>
          <a:bodyPr/>
          <a:lstStyle/>
          <a:p>
            <a:pPr marL="342900" indent="-285750"/>
            <a:r>
              <a:rPr lang="en-US" sz="1400" i="1" dirty="0">
                <a:latin typeface="Calibri" panose="020F0502020204030204" pitchFamily="34" charset="0"/>
                <a:cs typeface="Arial" panose="020B0604020202020204" pitchFamily="34" charset="0"/>
              </a:rPr>
              <a:t>A</a:t>
            </a:r>
            <a:r>
              <a:rPr lang="en-US" sz="1400" i="1" dirty="0" smtClean="0">
                <a:latin typeface="Calibri" panose="020F0502020204030204" pitchFamily="34" charset="0"/>
                <a:cs typeface="Arial" panose="020B0604020202020204" pitchFamily="34" charset="0"/>
              </a:rPr>
              <a:t>bout </a:t>
            </a:r>
            <a:r>
              <a:rPr lang="en-US" sz="1400" i="1" dirty="0">
                <a:latin typeface="Calibri" panose="020F0502020204030204" pitchFamily="34" charset="0"/>
                <a:cs typeface="Arial" panose="020B0604020202020204" pitchFamily="34" charset="0"/>
              </a:rPr>
              <a:t>AmerisourceBergen</a:t>
            </a:r>
          </a:p>
          <a:p>
            <a:pPr marL="57150" indent="0">
              <a:buNone/>
            </a:pPr>
            <a:endParaRPr lang="en-US" sz="1400" i="1" dirty="0">
              <a:latin typeface="Calibri" panose="020F0502020204030204" pitchFamily="34" charset="0"/>
              <a:cs typeface="Arial" panose="020B0604020202020204" pitchFamily="34" charset="0"/>
            </a:endParaRPr>
          </a:p>
          <a:p>
            <a:pPr>
              <a:lnSpc>
                <a:spcPct val="150000"/>
              </a:lnSpc>
              <a:buFont typeface="Courier New" panose="02070309020205020404" pitchFamily="49" charset="0"/>
              <a:buChar char="o"/>
            </a:pPr>
            <a:r>
              <a:rPr lang="en-US" sz="1400" i="1" dirty="0">
                <a:latin typeface="Calibri" panose="020F0502020204030204" pitchFamily="34" charset="0"/>
                <a:cs typeface="Arial" panose="020B0604020202020204" pitchFamily="34" charset="0"/>
              </a:rPr>
              <a:t>AmerisourceBergen Corporation is an American </a:t>
            </a:r>
            <a:r>
              <a:rPr lang="en-US" sz="1400" i="1" dirty="0">
                <a:latin typeface="Calibri" panose="020F0502020204030204" pitchFamily="34" charset="0"/>
                <a:cs typeface="Arial" panose="020B0604020202020204" pitchFamily="34" charset="0"/>
                <a:hlinkClick r:id="rId2" tooltip="Wholesale"/>
              </a:rPr>
              <a:t>drug wholesale</a:t>
            </a:r>
            <a:r>
              <a:rPr lang="en-US" sz="1400" i="1" dirty="0">
                <a:latin typeface="Calibri" panose="020F0502020204030204" pitchFamily="34" charset="0"/>
                <a:cs typeface="Arial" panose="020B0604020202020204" pitchFamily="34" charset="0"/>
              </a:rPr>
              <a:t> </a:t>
            </a:r>
            <a:r>
              <a:rPr lang="en-US" sz="1400" i="1" dirty="0" smtClean="0">
                <a:latin typeface="Calibri" panose="020F0502020204030204" pitchFamily="34" charset="0"/>
                <a:cs typeface="Arial" panose="020B0604020202020204" pitchFamily="34" charset="0"/>
              </a:rPr>
              <a:t>company. </a:t>
            </a:r>
          </a:p>
          <a:p>
            <a:pPr>
              <a:lnSpc>
                <a:spcPct val="150000"/>
              </a:lnSpc>
              <a:buFont typeface="Courier New" panose="02070309020205020404" pitchFamily="49" charset="0"/>
              <a:buChar char="o"/>
            </a:pPr>
            <a:r>
              <a:rPr lang="en-US" sz="1400" i="1" dirty="0" smtClean="0">
                <a:latin typeface="Calibri" panose="020F0502020204030204" pitchFamily="34" charset="0"/>
                <a:cs typeface="Arial" panose="020B0604020202020204" pitchFamily="34" charset="0"/>
              </a:rPr>
              <a:t>Formed in 2001 by Merger of </a:t>
            </a:r>
            <a:r>
              <a:rPr lang="en-US" sz="1400" i="1" dirty="0" err="1" smtClean="0">
                <a:latin typeface="Calibri" panose="020F0502020204030204" pitchFamily="34" charset="0"/>
                <a:cs typeface="Arial" panose="020B0604020202020204" pitchFamily="34" charset="0"/>
              </a:rPr>
              <a:t>Amerisource</a:t>
            </a:r>
            <a:r>
              <a:rPr lang="en-US" sz="1400" i="1" dirty="0" smtClean="0">
                <a:latin typeface="Calibri" panose="020F0502020204030204" pitchFamily="34" charset="0"/>
                <a:cs typeface="Arial" panose="020B0604020202020204" pitchFamily="34" charset="0"/>
              </a:rPr>
              <a:t> Health Corp. &amp; Bergen Brunswig Corp.</a:t>
            </a:r>
          </a:p>
          <a:p>
            <a:pPr>
              <a:lnSpc>
                <a:spcPct val="150000"/>
              </a:lnSpc>
              <a:buFont typeface="Courier New" panose="02070309020205020404" pitchFamily="49" charset="0"/>
              <a:buChar char="o"/>
            </a:pPr>
            <a:r>
              <a:rPr lang="en-US" sz="1400" i="1" dirty="0" smtClean="0">
                <a:latin typeface="Calibri" panose="020F0502020204030204" pitchFamily="34" charset="0"/>
                <a:cs typeface="Arial" panose="020B0604020202020204" pitchFamily="34" charset="0"/>
              </a:rPr>
              <a:t>They have 26 pharma Distribution centers in US and 9 in Canada.</a:t>
            </a:r>
          </a:p>
          <a:p>
            <a:pPr>
              <a:lnSpc>
                <a:spcPct val="150000"/>
              </a:lnSpc>
              <a:buFont typeface="Courier New" panose="02070309020205020404" pitchFamily="49" charset="0"/>
              <a:buChar char="o"/>
            </a:pPr>
            <a:r>
              <a:rPr lang="en-US" sz="1400" i="1" dirty="0" smtClean="0">
                <a:latin typeface="Calibri" panose="020F0502020204030204" pitchFamily="34" charset="0"/>
                <a:cs typeface="Arial" panose="020B0604020202020204" pitchFamily="34" charset="0"/>
              </a:rPr>
              <a:t>They own over 1 million </a:t>
            </a:r>
            <a:r>
              <a:rPr lang="en-US" sz="1400" i="1" dirty="0" err="1" smtClean="0">
                <a:latin typeface="Calibri" panose="020F0502020204030204" pitchFamily="34" charset="0"/>
                <a:cs typeface="Arial" panose="020B0604020202020204" pitchFamily="34" charset="0"/>
              </a:rPr>
              <a:t>sq.ft</a:t>
            </a:r>
            <a:r>
              <a:rPr lang="en-US" sz="1400" i="1" dirty="0" smtClean="0">
                <a:latin typeface="Calibri" panose="020F0502020204030204" pitchFamily="34" charset="0"/>
                <a:cs typeface="Arial" panose="020B0604020202020204" pitchFamily="34" charset="0"/>
              </a:rPr>
              <a:t> of Packaging center production Capacity in US &amp; UK.</a:t>
            </a:r>
          </a:p>
          <a:p>
            <a:pPr>
              <a:lnSpc>
                <a:spcPct val="150000"/>
              </a:lnSpc>
              <a:buFont typeface="Courier New" panose="02070309020205020404" pitchFamily="49" charset="0"/>
              <a:buChar char="o"/>
            </a:pPr>
            <a:r>
              <a:rPr lang="en-US" sz="1400" i="1" dirty="0" smtClean="0">
                <a:latin typeface="Calibri" panose="020F0502020204030204" pitchFamily="34" charset="0"/>
                <a:cs typeface="Arial" panose="020B0604020202020204" pitchFamily="34" charset="0"/>
              </a:rPr>
              <a:t>21 % revenue increase from the previous year.</a:t>
            </a:r>
            <a:endParaRPr lang="en-US" sz="1400" i="1" dirty="0">
              <a:latin typeface="Calibri" panose="020F0502020204030204" pitchFamily="34" charset="0"/>
              <a:cs typeface="Arial" panose="020B0604020202020204" pitchFamily="34" charset="0"/>
            </a:endParaRPr>
          </a:p>
          <a:p>
            <a:pPr>
              <a:lnSpc>
                <a:spcPct val="150000"/>
              </a:lnSpc>
              <a:buFont typeface="Courier New" panose="02070309020205020404" pitchFamily="49" charset="0"/>
              <a:buChar char="o"/>
            </a:pPr>
            <a:r>
              <a:rPr lang="en-US" sz="1400" dirty="0" smtClean="0">
                <a:latin typeface="Calibri" panose="020F0502020204030204" pitchFamily="34" charset="0"/>
              </a:rPr>
              <a:t>Total worth - 135.9</a:t>
            </a:r>
            <a:r>
              <a:rPr lang="en-US" sz="1400" dirty="0">
                <a:latin typeface="Calibri" panose="020F0502020204030204" pitchFamily="34" charset="0"/>
              </a:rPr>
              <a:t> billion </a:t>
            </a:r>
            <a:r>
              <a:rPr lang="en-US" sz="1400" dirty="0" smtClean="0">
                <a:latin typeface="Calibri" panose="020F0502020204030204" pitchFamily="34" charset="0"/>
              </a:rPr>
              <a:t>USD surpassing giants like Facebook, Google , Microsoft</a:t>
            </a:r>
            <a:r>
              <a:rPr lang="en-US" sz="1400" dirty="0" smtClean="0"/>
              <a:t>.</a:t>
            </a:r>
            <a:endParaRPr lang="en-US" sz="1400" i="1" dirty="0">
              <a:latin typeface="Arial" panose="020B0604020202020204" pitchFamily="34" charset="0"/>
              <a:cs typeface="Arial" panose="020B0604020202020204" pitchFamily="34" charset="0"/>
            </a:endParaRPr>
          </a:p>
          <a:p>
            <a:pPr marL="57150" indent="0">
              <a:buNone/>
            </a:pPr>
            <a:endParaRPr lang="en-US" sz="1400" dirty="0">
              <a:latin typeface="Calibri Light" panose="020F0302020204030204" pitchFamily="34" charset="0"/>
            </a:endParaRPr>
          </a:p>
          <a:p>
            <a:pPr marL="57150" indent="0">
              <a:buNone/>
            </a:pPr>
            <a:endParaRPr lang="en-US" sz="1400" dirty="0">
              <a:latin typeface="Calibri Light" panose="020F0302020204030204" pitchFamily="34" charset="0"/>
            </a:endParaRPr>
          </a:p>
          <a:p>
            <a:endParaRPr lang="en-US" sz="1400" dirty="0">
              <a:latin typeface="Calibri Light" panose="020F0302020204030204" pitchFamily="34"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solidFill>
                  <a:srgbClr val="000000"/>
                </a:solidFill>
              </a:rPr>
              <a:pPr>
                <a:defRPr/>
              </a:pPr>
              <a:t>3</a:t>
            </a:fld>
            <a:endParaRPr lang="en-US">
              <a:solidFill>
                <a:srgbClr val="0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1078" y="4731346"/>
            <a:ext cx="6118860" cy="1523603"/>
          </a:xfrm>
          <a:prstGeom prst="rect">
            <a:avLst/>
          </a:prstGeom>
        </p:spPr>
      </p:pic>
    </p:spTree>
    <p:extLst>
      <p:ext uri="{BB962C8B-B14F-4D97-AF65-F5344CB8AC3E}">
        <p14:creationId xmlns:p14="http://schemas.microsoft.com/office/powerpoint/2010/main" val="33281324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696200" cy="1143000"/>
          </a:xfrm>
        </p:spPr>
        <p:txBody>
          <a:bodyPr/>
          <a:lstStyle/>
          <a:p>
            <a:r>
              <a:rPr lang="en-US" sz="4400" dirty="0" smtClean="0">
                <a:latin typeface="Calibri Light" panose="020F0302020204030204" pitchFamily="34" charset="0"/>
              </a:rPr>
              <a:t/>
            </a:r>
            <a:br>
              <a:rPr lang="en-US" sz="4400" dirty="0" smtClean="0">
                <a:latin typeface="Calibri Light" panose="020F0302020204030204" pitchFamily="34" charset="0"/>
              </a:rPr>
            </a:br>
            <a:r>
              <a:rPr lang="en-US" sz="4400" dirty="0" smtClean="0">
                <a:latin typeface="Calibri Light" panose="020F0302020204030204" pitchFamily="34" charset="0"/>
              </a:rPr>
              <a:t>Introduction</a:t>
            </a:r>
            <a:br>
              <a:rPr lang="en-US" sz="4400" dirty="0" smtClean="0">
                <a:latin typeface="Calibri Light" panose="020F0302020204030204" pitchFamily="34" charset="0"/>
              </a:rPr>
            </a:br>
            <a:endParaRPr lang="en-US" sz="4400" dirty="0">
              <a:latin typeface="Calibri Light" panose="020F0302020204030204" pitchFamily="34" charset="0"/>
            </a:endParaRPr>
          </a:p>
        </p:txBody>
      </p:sp>
      <p:sp>
        <p:nvSpPr>
          <p:cNvPr id="3" name="Content Placeholder 2"/>
          <p:cNvSpPr>
            <a:spLocks noGrp="1"/>
          </p:cNvSpPr>
          <p:nvPr>
            <p:ph sz="half" idx="1"/>
          </p:nvPr>
        </p:nvSpPr>
        <p:spPr>
          <a:xfrm>
            <a:off x="990600" y="1828800"/>
            <a:ext cx="7848600" cy="5029200"/>
          </a:xfrm>
        </p:spPr>
        <p:txBody>
          <a:bodyPr/>
          <a:lstStyle/>
          <a:p>
            <a:pPr marL="342900" indent="-285750" algn="just"/>
            <a:r>
              <a:rPr lang="en-US" sz="1400" i="1" dirty="0">
                <a:latin typeface="Arial" panose="020B0604020202020204" pitchFamily="34" charset="0"/>
                <a:cs typeface="Arial" panose="020B0604020202020204" pitchFamily="34" charset="0"/>
              </a:rPr>
              <a:t>What is a DEF 14A form? </a:t>
            </a:r>
          </a:p>
          <a:p>
            <a:pPr marL="342900" indent="-285750" algn="just"/>
            <a:endParaRPr lang="en-US" sz="1400" i="1" dirty="0">
              <a:latin typeface="Arial" panose="020B0604020202020204" pitchFamily="34" charset="0"/>
              <a:cs typeface="Arial" panose="020B0604020202020204" pitchFamily="34" charset="0"/>
            </a:endParaRPr>
          </a:p>
          <a:p>
            <a:pPr>
              <a:lnSpc>
                <a:spcPct val="150000"/>
              </a:lnSpc>
              <a:buFont typeface="Courier New" panose="02070309020205020404" pitchFamily="49" charset="0"/>
              <a:buChar char="o"/>
            </a:pPr>
            <a:r>
              <a:rPr lang="en-US" sz="1600" i="1" dirty="0">
                <a:latin typeface="Calibri" panose="020F0502020204030204" pitchFamily="34" charset="0"/>
                <a:cs typeface="Arial" panose="020B0604020202020204" pitchFamily="34" charset="0"/>
              </a:rPr>
              <a:t>A DEF 14A form is the filing with the Securities and Exchange Commission (SEC) that must be filed by or on behalf of a registrant when a shareholder vote is required.</a:t>
            </a:r>
          </a:p>
          <a:p>
            <a:pPr>
              <a:lnSpc>
                <a:spcPct val="150000"/>
              </a:lnSpc>
              <a:buFont typeface="Courier New" panose="02070309020205020404" pitchFamily="49" charset="0"/>
              <a:buChar char="o"/>
            </a:pPr>
            <a:r>
              <a:rPr lang="en-US" sz="1600" i="1" dirty="0">
                <a:latin typeface="Calibri" panose="020F0502020204030204" pitchFamily="34" charset="0"/>
                <a:cs typeface="Arial" panose="020B0604020202020204" pitchFamily="34" charset="0"/>
              </a:rPr>
              <a:t>This form includes information about the date, time and place of the meeting of security holders revocability of proxy; dissenter's right of appraisal; persons making the solicitation; direct or indirect interest of certain persons in matters to be acted upon; modification or exchange of securities; financial statements; voting procedures; and other details. </a:t>
            </a:r>
          </a:p>
          <a:p>
            <a:pPr>
              <a:lnSpc>
                <a:spcPct val="150000"/>
              </a:lnSpc>
              <a:buFont typeface="Courier New" panose="02070309020205020404" pitchFamily="49" charset="0"/>
              <a:buChar char="o"/>
            </a:pPr>
            <a:r>
              <a:rPr lang="en-US" sz="1600" i="1" dirty="0">
                <a:latin typeface="Calibri" panose="020F0502020204030204" pitchFamily="34" charset="0"/>
                <a:cs typeface="Arial" panose="020B0604020202020204" pitchFamily="34" charset="0"/>
              </a:rPr>
              <a:t>All DEF 14A forms are available on the web site : </a:t>
            </a:r>
            <a:r>
              <a:rPr lang="en-US" sz="1600" i="1" dirty="0">
                <a:latin typeface="Calibri" panose="020F0502020204030204" pitchFamily="34" charset="0"/>
                <a:cs typeface="Arial" panose="020B0604020202020204" pitchFamily="34" charset="0"/>
                <a:hlinkClick r:id="rId3"/>
              </a:rPr>
              <a:t>www.sec.gov</a:t>
            </a:r>
            <a:endParaRPr lang="en-US" sz="1600" i="1" dirty="0">
              <a:latin typeface="Calibri" panose="020F0502020204030204" pitchFamily="34" charset="0"/>
              <a:cs typeface="Arial" panose="020B0604020202020204" pitchFamily="34" charset="0"/>
            </a:endParaRPr>
          </a:p>
          <a:p>
            <a:pPr marL="0" indent="0">
              <a:lnSpc>
                <a:spcPct val="150000"/>
              </a:lnSpc>
              <a:buNone/>
            </a:pPr>
            <a:endParaRPr lang="fr-FR" sz="1400" i="1"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solidFill>
                  <a:srgbClr val="000000"/>
                </a:solidFill>
              </a:rPr>
              <a:pPr>
                <a:defRPr/>
              </a:pPr>
              <a:t>4</a:t>
            </a:fld>
            <a:endParaRPr lang="en-US" dirty="0">
              <a:solidFill>
                <a:srgbClr val="000000"/>
              </a:solidFill>
            </a:endParaRPr>
          </a:p>
        </p:txBody>
      </p:sp>
    </p:spTree>
    <p:extLst>
      <p:ext uri="{BB962C8B-B14F-4D97-AF65-F5344CB8AC3E}">
        <p14:creationId xmlns:p14="http://schemas.microsoft.com/office/powerpoint/2010/main" val="729776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81843" y="447537"/>
            <a:ext cx="7696200" cy="1143000"/>
          </a:xfrm>
        </p:spPr>
        <p:txBody>
          <a:bodyPr/>
          <a:lstStyle/>
          <a:p>
            <a:r>
              <a:rPr lang="en-US" sz="4400" dirty="0" smtClean="0">
                <a:latin typeface="Calibri Light" panose="020F0302020204030204" pitchFamily="34" charset="0"/>
              </a:rPr>
              <a:t/>
            </a:r>
            <a:br>
              <a:rPr lang="en-US" sz="4400" dirty="0" smtClean="0">
                <a:latin typeface="Calibri Light" panose="020F0302020204030204" pitchFamily="34" charset="0"/>
              </a:rPr>
            </a:br>
            <a:r>
              <a:rPr lang="en-US" sz="4400" dirty="0" smtClean="0">
                <a:latin typeface="Calibri Light" panose="020F0302020204030204" pitchFamily="34" charset="0"/>
              </a:rPr>
              <a:t>Introduction</a:t>
            </a:r>
            <a:r>
              <a:rPr lang="en-US" dirty="0" smtClean="0">
                <a:latin typeface="Calibri Light" panose="020F0302020204030204" pitchFamily="34" charset="0"/>
              </a:rPr>
              <a:t/>
            </a:r>
            <a:br>
              <a:rPr lang="en-US" dirty="0" smtClean="0">
                <a:latin typeface="Calibri Light" panose="020F0302020204030204" pitchFamily="34" charset="0"/>
              </a:rPr>
            </a:br>
            <a:endParaRPr lang="en-US" dirty="0"/>
          </a:p>
        </p:txBody>
      </p:sp>
      <p:sp>
        <p:nvSpPr>
          <p:cNvPr id="7" name="Content Placeholder 6"/>
          <p:cNvSpPr>
            <a:spLocks noGrp="1"/>
          </p:cNvSpPr>
          <p:nvPr>
            <p:ph idx="1"/>
          </p:nvPr>
        </p:nvSpPr>
        <p:spPr>
          <a:xfrm>
            <a:off x="990600" y="1828800"/>
            <a:ext cx="8001000" cy="4297363"/>
          </a:xfrm>
        </p:spPr>
        <p:txBody>
          <a:bodyPr/>
          <a:lstStyle/>
          <a:p>
            <a:pPr marL="342900" lvl="0" indent="-285750"/>
            <a:r>
              <a:rPr lang="en-US" sz="1400" b="1" i="1" dirty="0" smtClean="0">
                <a:latin typeface="Arial" panose="020B0604020202020204" pitchFamily="34" charset="0"/>
                <a:cs typeface="Arial" panose="020B0604020202020204" pitchFamily="34" charset="0"/>
              </a:rPr>
              <a:t>Scope of Analysis</a:t>
            </a:r>
          </a:p>
          <a:p>
            <a:pPr marL="0" indent="0" algn="just">
              <a:buNone/>
            </a:pPr>
            <a:endParaRPr lang="en-US" sz="1400" i="1" dirty="0">
              <a:latin typeface="Arial" panose="020B0604020202020204" pitchFamily="34" charset="0"/>
              <a:cs typeface="Arial" panose="020B0604020202020204" pitchFamily="34" charset="0"/>
            </a:endParaRPr>
          </a:p>
          <a:p>
            <a:pPr>
              <a:lnSpc>
                <a:spcPct val="150000"/>
              </a:lnSpc>
              <a:buFont typeface="Courier New" panose="02070309020205020404" pitchFamily="49" charset="0"/>
              <a:buChar char="o"/>
            </a:pPr>
            <a:r>
              <a:rPr lang="en-US" sz="1600" i="1" dirty="0">
                <a:latin typeface="Calibri" panose="020F0502020204030204" pitchFamily="34" charset="0"/>
                <a:cs typeface="Arial" panose="020B0604020202020204" pitchFamily="34" charset="0"/>
              </a:rPr>
              <a:t>To analyze the available DEF 14A filings of the company over a period of time </a:t>
            </a:r>
            <a:r>
              <a:rPr lang="en-US" sz="1600" i="1" dirty="0" err="1">
                <a:latin typeface="Calibri" panose="020F0502020204030204" pitchFamily="34" charset="0"/>
                <a:cs typeface="Arial" panose="020B0604020202020204" pitchFamily="34" charset="0"/>
              </a:rPr>
              <a:t>i.e</a:t>
            </a:r>
            <a:r>
              <a:rPr lang="en-US" sz="1600" i="1" dirty="0">
                <a:latin typeface="Calibri" panose="020F0502020204030204" pitchFamily="34" charset="0"/>
                <a:cs typeface="Arial" panose="020B0604020202020204" pitchFamily="34" charset="0"/>
              </a:rPr>
              <a:t> 2007 to 2016.</a:t>
            </a:r>
          </a:p>
          <a:p>
            <a:pPr>
              <a:buFontTx/>
              <a:buChar char="-"/>
            </a:pPr>
            <a:endParaRPr lang="en-US" sz="1600" i="1" dirty="0">
              <a:latin typeface="Calibri" panose="020F0502020204030204" pitchFamily="34" charset="0"/>
              <a:cs typeface="Arial" panose="020B0604020202020204" pitchFamily="34" charset="0"/>
            </a:endParaRPr>
          </a:p>
          <a:p>
            <a:pPr>
              <a:lnSpc>
                <a:spcPct val="150000"/>
              </a:lnSpc>
              <a:buFont typeface="Courier New" panose="02070309020205020404" pitchFamily="49" charset="0"/>
              <a:buChar char="o"/>
            </a:pPr>
            <a:r>
              <a:rPr lang="en-US" sz="1600" i="1" dirty="0">
                <a:latin typeface="Calibri" panose="020F0502020204030204" pitchFamily="34" charset="0"/>
                <a:cs typeface="Arial" panose="020B0604020202020204" pitchFamily="34" charset="0"/>
              </a:rPr>
              <a:t>To identify the trends with respect to the CEO salary, Stock Awards, Option Awards, and Stock Price  changes before and after the filing.</a:t>
            </a:r>
          </a:p>
          <a:p>
            <a:pPr marL="0" indent="0">
              <a:buNone/>
            </a:pPr>
            <a:endParaRPr lang="en-US" sz="1600" i="1" dirty="0">
              <a:latin typeface="Calibri" panose="020F0502020204030204" pitchFamily="34" charset="0"/>
              <a:cs typeface="Arial" panose="020B0604020202020204" pitchFamily="34" charset="0"/>
            </a:endParaRPr>
          </a:p>
          <a:p>
            <a:pPr>
              <a:lnSpc>
                <a:spcPct val="150000"/>
              </a:lnSpc>
              <a:buFont typeface="Courier New" panose="02070309020205020404" pitchFamily="49" charset="0"/>
              <a:buChar char="o"/>
            </a:pPr>
            <a:r>
              <a:rPr lang="en-US" sz="1600" i="1" dirty="0">
                <a:latin typeface="Calibri" panose="020F0502020204030204" pitchFamily="34" charset="0"/>
                <a:cs typeface="Arial" panose="020B0604020202020204" pitchFamily="34" charset="0"/>
              </a:rPr>
              <a:t>To identify the trends in Q &amp; A Term Document Matrix statistics.</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solidFill>
                  <a:srgbClr val="000000"/>
                </a:solidFill>
              </a:rPr>
              <a:pPr>
                <a:defRPr/>
              </a:pPr>
              <a:t>5</a:t>
            </a:fld>
            <a:endParaRPr lang="en-US" dirty="0">
              <a:solidFill>
                <a:srgbClr val="000000"/>
              </a:solidFill>
            </a:endParaRPr>
          </a:p>
        </p:txBody>
      </p:sp>
    </p:spTree>
    <p:extLst>
      <p:ext uri="{BB962C8B-B14F-4D97-AF65-F5344CB8AC3E}">
        <p14:creationId xmlns:p14="http://schemas.microsoft.com/office/powerpoint/2010/main" val="822358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81843" y="447537"/>
            <a:ext cx="7696200" cy="1143000"/>
          </a:xfrm>
        </p:spPr>
        <p:txBody>
          <a:bodyPr/>
          <a:lstStyle/>
          <a:p>
            <a:r>
              <a:rPr lang="en-US" sz="4400" dirty="0" smtClean="0">
                <a:latin typeface="Calibri Light" panose="020F0302020204030204" pitchFamily="34" charset="0"/>
              </a:rPr>
              <a:t>Analysis</a:t>
            </a:r>
            <a:r>
              <a:rPr lang="en-US" dirty="0">
                <a:latin typeface="Calibri Light" panose="020F0302020204030204" pitchFamily="34" charset="0"/>
              </a:rPr>
              <a:t/>
            </a:r>
            <a:br>
              <a:rPr lang="en-US" dirty="0">
                <a:latin typeface="Calibri Light" panose="020F0302020204030204" pitchFamily="34" charset="0"/>
              </a:rPr>
            </a:br>
            <a:endParaRPr lang="en-US" dirty="0"/>
          </a:p>
        </p:txBody>
      </p:sp>
      <p:sp>
        <p:nvSpPr>
          <p:cNvPr id="7" name="Content Placeholder 6"/>
          <p:cNvSpPr>
            <a:spLocks noGrp="1"/>
          </p:cNvSpPr>
          <p:nvPr>
            <p:ph idx="1"/>
          </p:nvPr>
        </p:nvSpPr>
        <p:spPr>
          <a:xfrm>
            <a:off x="990600" y="1828800"/>
            <a:ext cx="8001000" cy="4297363"/>
          </a:xfrm>
        </p:spPr>
        <p:txBody>
          <a:bodyPr/>
          <a:lstStyle/>
          <a:p>
            <a:pPr marL="0" indent="0">
              <a:buNone/>
            </a:pPr>
            <a:endParaRPr lang="en-US" sz="1400" dirty="0" smtClean="0">
              <a:latin typeface="Calibri Light" panose="020F0302020204030204" pitchFamily="34" charset="0"/>
            </a:endParaRPr>
          </a:p>
          <a:p>
            <a:pPr marL="0" indent="0">
              <a:buNone/>
            </a:pPr>
            <a:endParaRPr lang="en-US" sz="1400" dirty="0">
              <a:latin typeface="Calibri Light" panose="020F0302020204030204" pitchFamily="34" charset="0"/>
            </a:endParaRPr>
          </a:p>
          <a:p>
            <a:pPr marL="57150" indent="0">
              <a:buNone/>
            </a:pPr>
            <a:endParaRPr lang="en-US" sz="1400" dirty="0">
              <a:latin typeface="Calibri Light" panose="020F0302020204030204" pitchFamily="34" charset="0"/>
            </a:endParaRPr>
          </a:p>
          <a:p>
            <a:pPr marL="57150" indent="0">
              <a:buNone/>
            </a:pPr>
            <a:endParaRPr lang="en-US" sz="1400" dirty="0">
              <a:latin typeface="Calibri Light" panose="020F0302020204030204" pitchFamily="34" charset="0"/>
            </a:endParaRPr>
          </a:p>
          <a:p>
            <a:endParaRPr lang="en-US" sz="1400" dirty="0">
              <a:latin typeface="Calibri Light" panose="020F0302020204030204" pitchFamily="34"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6</a:t>
            </a:fld>
            <a:endParaRPr lang="en-US" dirty="0"/>
          </a:p>
        </p:txBody>
      </p:sp>
      <p:pic>
        <p:nvPicPr>
          <p:cNvPr id="2" name="Picture 1"/>
          <p:cNvPicPr>
            <a:picLocks noChangeAspect="1"/>
          </p:cNvPicPr>
          <p:nvPr/>
        </p:nvPicPr>
        <p:blipFill>
          <a:blip r:embed="rId2"/>
          <a:stretch>
            <a:fillRect/>
          </a:stretch>
        </p:blipFill>
        <p:spPr>
          <a:xfrm>
            <a:off x="1290828" y="2743200"/>
            <a:ext cx="7400544" cy="2743200"/>
          </a:xfrm>
          <a:prstGeom prst="rect">
            <a:avLst/>
          </a:prstGeom>
        </p:spPr>
      </p:pic>
      <p:sp>
        <p:nvSpPr>
          <p:cNvPr id="3" name="TextBox 2"/>
          <p:cNvSpPr txBox="1"/>
          <p:nvPr/>
        </p:nvSpPr>
        <p:spPr>
          <a:xfrm>
            <a:off x="2362200" y="1914045"/>
            <a:ext cx="5257800" cy="461665"/>
          </a:xfrm>
          <a:prstGeom prst="rect">
            <a:avLst/>
          </a:prstGeom>
          <a:noFill/>
        </p:spPr>
        <p:txBody>
          <a:bodyPr wrap="square" rtlCol="0">
            <a:spAutoFit/>
          </a:bodyPr>
          <a:lstStyle/>
          <a:p>
            <a:r>
              <a:rPr lang="en-US" dirty="0" smtClean="0">
                <a:latin typeface="Calibri" panose="020F0502020204030204" pitchFamily="34" charset="0"/>
              </a:rPr>
              <a:t>10 year Executive Compensation table</a:t>
            </a:r>
            <a:endParaRPr lang="en-US" dirty="0">
              <a:latin typeface="Calibri" panose="020F0502020204030204" pitchFamily="34" charset="0"/>
            </a:endParaRPr>
          </a:p>
        </p:txBody>
      </p:sp>
    </p:spTree>
    <p:extLst>
      <p:ext uri="{BB962C8B-B14F-4D97-AF65-F5344CB8AC3E}">
        <p14:creationId xmlns:p14="http://schemas.microsoft.com/office/powerpoint/2010/main" val="3717174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51703" y="468507"/>
            <a:ext cx="8392297" cy="1143000"/>
          </a:xfrm>
        </p:spPr>
        <p:txBody>
          <a:bodyPr/>
          <a:lstStyle/>
          <a:p>
            <a:r>
              <a:rPr lang="en-US" sz="4400" dirty="0" smtClean="0">
                <a:latin typeface="Calibri Light" panose="020F0302020204030204" pitchFamily="34" charset="0"/>
              </a:rPr>
              <a:t>Analysis</a:t>
            </a:r>
            <a:br>
              <a:rPr lang="en-US" sz="4400" dirty="0" smtClean="0">
                <a:latin typeface="Calibri Light" panose="020F0302020204030204" pitchFamily="34" charset="0"/>
              </a:rPr>
            </a:br>
            <a:r>
              <a:rPr lang="en-US" sz="2800" i="1" dirty="0">
                <a:latin typeface="Calibri Light" panose="020F0302020204030204" pitchFamily="34" charset="0"/>
              </a:rPr>
              <a:t>Evolution of the CEO’s </a:t>
            </a:r>
            <a:r>
              <a:rPr lang="en-US" sz="2800" i="1" dirty="0" smtClean="0">
                <a:latin typeface="Calibri Light" panose="020F0302020204030204" pitchFamily="34" charset="0"/>
              </a:rPr>
              <a:t>Salary.</a:t>
            </a:r>
            <a:endParaRPr lang="en-US" sz="1800" i="1" dirty="0">
              <a:latin typeface="Calibri Light" panose="020F0302020204030204" pitchFamily="34"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7</a:t>
            </a:fld>
            <a:endParaRPr lang="en-US" dirty="0"/>
          </a:p>
        </p:txBody>
      </p:sp>
      <p:graphicFrame>
        <p:nvGraphicFramePr>
          <p:cNvPr id="13" name="Chart 12"/>
          <p:cNvGraphicFramePr>
            <a:graphicFrameLocks/>
          </p:cNvGraphicFramePr>
          <p:nvPr>
            <p:extLst>
              <p:ext uri="{D42A27DB-BD31-4B8C-83A1-F6EECF244321}">
                <p14:modId xmlns:p14="http://schemas.microsoft.com/office/powerpoint/2010/main" val="1132307341"/>
              </p:ext>
            </p:extLst>
          </p:nvPr>
        </p:nvGraphicFramePr>
        <p:xfrm>
          <a:off x="1558539" y="1647733"/>
          <a:ext cx="5985262" cy="307666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558539" y="5029200"/>
            <a:ext cx="5985262" cy="830997"/>
          </a:xfrm>
          <a:prstGeom prst="rect">
            <a:avLst/>
          </a:prstGeom>
          <a:noFill/>
        </p:spPr>
        <p:txBody>
          <a:bodyPr wrap="square" rtlCol="0">
            <a:spAutoFit/>
          </a:bodyPr>
          <a:lstStyle/>
          <a:p>
            <a:pPr algn="l"/>
            <a:r>
              <a:rPr lang="en-US" sz="1600" i="1" dirty="0">
                <a:latin typeface="Calibri" panose="020F0502020204030204" pitchFamily="34" charset="0"/>
                <a:cs typeface="Arial" panose="020B0604020202020204" pitchFamily="34" charset="0"/>
              </a:rPr>
              <a:t>Year 2010 saw the lowest CEO salary because a new CEO Steven H Collins was appointed that year replacing the David Yost who served the company for past 14 years</a:t>
            </a:r>
            <a:endParaRPr lang="en-US" sz="1600" i="1" dirty="0">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95592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51703" y="468507"/>
            <a:ext cx="8392297" cy="1143000"/>
          </a:xfrm>
        </p:spPr>
        <p:txBody>
          <a:bodyPr/>
          <a:lstStyle/>
          <a:p>
            <a:r>
              <a:rPr lang="en-US" sz="4400" dirty="0" smtClean="0">
                <a:latin typeface="Calibri Light" panose="020F0302020204030204" pitchFamily="34" charset="0"/>
              </a:rPr>
              <a:t>Analysis</a:t>
            </a:r>
            <a:br>
              <a:rPr lang="en-US" sz="4400" dirty="0" smtClean="0">
                <a:latin typeface="Calibri Light" panose="020F0302020204030204" pitchFamily="34" charset="0"/>
              </a:rPr>
            </a:br>
            <a:r>
              <a:rPr lang="en-US" sz="2800" i="1" dirty="0" smtClean="0">
                <a:latin typeface="Calibri Light" panose="020F0302020204030204" pitchFamily="34" charset="0"/>
              </a:rPr>
              <a:t>Stock  &amp; Option Awards </a:t>
            </a:r>
            <a:endParaRPr lang="en-US" sz="1800" i="1" dirty="0">
              <a:latin typeface="Calibri Light" panose="020F0302020204030204" pitchFamily="34"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8</a:t>
            </a:fld>
            <a:endParaRPr lang="en-US" dirty="0"/>
          </a:p>
        </p:txBody>
      </p:sp>
      <p:graphicFrame>
        <p:nvGraphicFramePr>
          <p:cNvPr id="8" name="Chart 7"/>
          <p:cNvGraphicFramePr>
            <a:graphicFrameLocks/>
          </p:cNvGraphicFramePr>
          <p:nvPr>
            <p:extLst>
              <p:ext uri="{D42A27DB-BD31-4B8C-83A1-F6EECF244321}">
                <p14:modId xmlns:p14="http://schemas.microsoft.com/office/powerpoint/2010/main" val="1058974798"/>
              </p:ext>
            </p:extLst>
          </p:nvPr>
        </p:nvGraphicFramePr>
        <p:xfrm>
          <a:off x="2514600" y="1720153"/>
          <a:ext cx="5181599" cy="2514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p:cNvGraphicFramePr>
            <a:graphicFrameLocks/>
          </p:cNvGraphicFramePr>
          <p:nvPr>
            <p:extLst>
              <p:ext uri="{D42A27DB-BD31-4B8C-83A1-F6EECF244321}">
                <p14:modId xmlns:p14="http://schemas.microsoft.com/office/powerpoint/2010/main" val="2405790223"/>
              </p:ext>
            </p:extLst>
          </p:nvPr>
        </p:nvGraphicFramePr>
        <p:xfrm>
          <a:off x="2514600" y="4349645"/>
          <a:ext cx="5181599" cy="25083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032140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8382000" cy="1091754"/>
          </a:xfrm>
        </p:spPr>
        <p:txBody>
          <a:bodyPr/>
          <a:lstStyle/>
          <a:p>
            <a:r>
              <a:rPr lang="en-US" sz="4400" dirty="0" smtClean="0">
                <a:latin typeface="Calibri Light" panose="020F0302020204030204" pitchFamily="34" charset="0"/>
              </a:rPr>
              <a:t>Analysis</a:t>
            </a:r>
            <a:r>
              <a:rPr lang="en-US" sz="5400" dirty="0" smtClean="0">
                <a:latin typeface="Calibri Light" panose="020F0302020204030204" pitchFamily="34" charset="0"/>
              </a:rPr>
              <a:t> </a:t>
            </a:r>
            <a:br>
              <a:rPr lang="en-US" sz="5400" dirty="0" smtClean="0">
                <a:latin typeface="Calibri Light" panose="020F0302020204030204" pitchFamily="34" charset="0"/>
              </a:rPr>
            </a:br>
            <a:r>
              <a:rPr lang="en-US" sz="2800" i="1" dirty="0" smtClean="0">
                <a:latin typeface="Calibri Light" panose="020F0302020204030204" pitchFamily="34" charset="0"/>
              </a:rPr>
              <a:t>Stock Price evolution 5 days before &amp; after DEF 14A filing</a:t>
            </a:r>
            <a:endParaRPr lang="en-US" i="1"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9</a:t>
            </a:fld>
            <a:endParaRPr lang="en-US"/>
          </a:p>
        </p:txBody>
      </p:sp>
      <p:pic>
        <p:nvPicPr>
          <p:cNvPr id="4" name="Picture 3"/>
          <p:cNvPicPr>
            <a:picLocks noChangeAspect="1"/>
          </p:cNvPicPr>
          <p:nvPr/>
        </p:nvPicPr>
        <p:blipFill>
          <a:blip r:embed="rId3"/>
          <a:stretch>
            <a:fillRect/>
          </a:stretch>
        </p:blipFill>
        <p:spPr>
          <a:xfrm>
            <a:off x="1143000" y="1752600"/>
            <a:ext cx="7772400" cy="3505200"/>
          </a:xfrm>
          <a:prstGeom prst="rect">
            <a:avLst/>
          </a:prstGeom>
        </p:spPr>
      </p:pic>
      <p:sp>
        <p:nvSpPr>
          <p:cNvPr id="7" name="TextBox 6"/>
          <p:cNvSpPr txBox="1"/>
          <p:nvPr/>
        </p:nvSpPr>
        <p:spPr>
          <a:xfrm>
            <a:off x="761999" y="5410200"/>
            <a:ext cx="7906555" cy="584775"/>
          </a:xfrm>
          <a:prstGeom prst="rect">
            <a:avLst/>
          </a:prstGeom>
          <a:noFill/>
        </p:spPr>
        <p:txBody>
          <a:bodyPr wrap="square" rtlCol="0">
            <a:spAutoFit/>
          </a:bodyPr>
          <a:lstStyle/>
          <a:p>
            <a:r>
              <a:rPr lang="en-US" sz="1600" i="1" dirty="0">
                <a:latin typeface="Calibri" panose="020F0502020204030204" pitchFamily="34" charset="0"/>
                <a:cs typeface="Arial" panose="020B0604020202020204" pitchFamily="34" charset="0"/>
              </a:rPr>
              <a:t>By observing the trend of the stock price just before and after the DEF 14A date we can conclude stock price is exponentially growing after each filing</a:t>
            </a:r>
          </a:p>
        </p:txBody>
      </p:sp>
    </p:spTree>
    <p:extLst>
      <p:ext uri="{BB962C8B-B14F-4D97-AF65-F5344CB8AC3E}">
        <p14:creationId xmlns:p14="http://schemas.microsoft.com/office/powerpoint/2010/main" val="2790362302"/>
      </p:ext>
    </p:extLst>
  </p:cSld>
  <p:clrMapOvr>
    <a:masterClrMapping/>
  </p:clrMapOvr>
  <p:timing>
    <p:tnLst>
      <p:par>
        <p:cTn id="1" dur="indefinite" restart="never" nodeType="tmRoot"/>
      </p:par>
    </p:tnLst>
  </p:timing>
</p:sld>
</file>

<file path=ppt/theme/theme1.xml><?xml version="1.0" encoding="utf-8"?>
<a:theme xmlns:a="http://schemas.openxmlformats.org/drawingml/2006/main" name="ITMtemplate">
  <a:themeElements>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M478_08_1">
  <a:themeElements>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1_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ITMtemplate</Template>
  <TotalTime>30474</TotalTime>
  <Words>477</Words>
  <Application>Microsoft Office PowerPoint</Application>
  <PresentationFormat>On-screen Show (4:3)</PresentationFormat>
  <Paragraphs>116</Paragraphs>
  <Slides>14</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Calibri</vt:lpstr>
      <vt:lpstr>Calibri Light</vt:lpstr>
      <vt:lpstr>Century Schoolbook</vt:lpstr>
      <vt:lpstr>Courier New</vt:lpstr>
      <vt:lpstr>Futura Bk BT</vt:lpstr>
      <vt:lpstr>Futura Md BT</vt:lpstr>
      <vt:lpstr>Times New Roman</vt:lpstr>
      <vt:lpstr>Wingdings</vt:lpstr>
      <vt:lpstr>ITMtemplate</vt:lpstr>
      <vt:lpstr>1_ITM478_08_1</vt:lpstr>
      <vt:lpstr>527 Data Analytics</vt:lpstr>
      <vt:lpstr>PowerPoint Presentation</vt:lpstr>
      <vt:lpstr> Introduction </vt:lpstr>
      <vt:lpstr> Introduction </vt:lpstr>
      <vt:lpstr> Introduction </vt:lpstr>
      <vt:lpstr>Analysis </vt:lpstr>
      <vt:lpstr>Analysis Evolution of the CEO’s Salary.</vt:lpstr>
      <vt:lpstr>Analysis Stock  &amp; Option Awards </vt:lpstr>
      <vt:lpstr>Analysis  Stock Price evolution 5 days before &amp; after DEF 14A filing</vt:lpstr>
      <vt:lpstr>Analysis  Stock Price evolution 5 days before &amp; after DEF 14A filing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528 Data Analytics</dc:title>
  <dc:subject>Chapter Twelve</dc:subject>
  <dc:creator>sshin</dc:creator>
  <cp:lastModifiedBy>Nashwin Thomas</cp:lastModifiedBy>
  <cp:revision>449</cp:revision>
  <dcterms:created xsi:type="dcterms:W3CDTF">2015-08-06T17:32:52Z</dcterms:created>
  <dcterms:modified xsi:type="dcterms:W3CDTF">2016-05-02T18:00:02Z</dcterms:modified>
</cp:coreProperties>
</file>