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8"/>
  </p:notesMasterIdLst>
  <p:sldIdLst>
    <p:sldId id="257" r:id="rId3"/>
    <p:sldId id="259" r:id="rId4"/>
    <p:sldId id="260" r:id="rId5"/>
    <p:sldId id="261" r:id="rId6"/>
    <p:sldId id="262" r:id="rId7"/>
    <p:sldId id="263" r:id="rId8"/>
    <p:sldId id="265" r:id="rId9"/>
    <p:sldId id="273" r:id="rId10"/>
    <p:sldId id="266" r:id="rId11"/>
    <p:sldId id="270" r:id="rId12"/>
    <p:sldId id="267" r:id="rId13"/>
    <p:sldId id="268" r:id="rId14"/>
    <p:sldId id="271" r:id="rId15"/>
    <p:sldId id="269"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3" d="100"/>
          <a:sy n="123" d="100"/>
        </p:scale>
        <p:origin x="-108"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oleObject" Target="file:///E:\College\Sem2\Data%20analytics\Week%2011%20--Compensation%20Review%20--%20Hong%20Zhang.xlsx" TargetMode="External"/><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chartUserShapes" Target="../drawings/drawing2.xml"/><Relationship Id="rId1" Type="http://schemas.openxmlformats.org/officeDocument/2006/relationships/oleObject" Target="file:///E:\College\Sem2\Data%20analytics\Week%2011%20--Compensation%20Review%20--%20Hong%20Zhang.xlsx" TargetMode="External"/><Relationship Id="rId4"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CEO</a:t>
            </a:r>
            <a:r>
              <a:rPr lang="en-US" baseline="0"/>
              <a:t> Salary Trend</a:t>
            </a:r>
            <a:endParaRPr lang="en-US"/>
          </a:p>
        </c:rich>
      </c:tx>
      <c:layout/>
      <c:overlay val="0"/>
      <c:spPr>
        <a:noFill/>
        <a:ln>
          <a:noFill/>
        </a:ln>
        <a:effectLst/>
      </c:spPr>
    </c:title>
    <c:autoTitleDeleted val="0"/>
    <c:plotArea>
      <c:layout/>
      <c:barChart>
        <c:barDir val="col"/>
        <c:grouping val="clustered"/>
        <c:varyColors val="0"/>
        <c:ser>
          <c:idx val="0"/>
          <c:order val="0"/>
          <c:tx>
            <c:strRef>
              <c:f>Costco!$C$35</c:f>
              <c:strCache>
                <c:ptCount val="1"/>
                <c:pt idx="0">
                  <c:v>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Costco!$B$36:$B$45</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Costco!$C$36:$C$45</c:f>
              <c:numCache>
                <c:formatCode>"$"#,##0.00</c:formatCode>
                <c:ptCount val="10"/>
                <c:pt idx="0">
                  <c:v>350000</c:v>
                </c:pt>
                <c:pt idx="1">
                  <c:v>350000</c:v>
                </c:pt>
                <c:pt idx="2">
                  <c:v>350000</c:v>
                </c:pt>
                <c:pt idx="3">
                  <c:v>350000</c:v>
                </c:pt>
                <c:pt idx="4">
                  <c:v>350000</c:v>
                </c:pt>
                <c:pt idx="5">
                  <c:v>350000</c:v>
                </c:pt>
                <c:pt idx="6">
                  <c:v>662500</c:v>
                </c:pt>
                <c:pt idx="7">
                  <c:v>650000</c:v>
                </c:pt>
                <c:pt idx="8">
                  <c:v>650000</c:v>
                </c:pt>
                <c:pt idx="9">
                  <c:v>699810</c:v>
                </c:pt>
              </c:numCache>
            </c:numRef>
          </c:val>
          <c:extLst xmlns:c16r2="http://schemas.microsoft.com/office/drawing/2015/06/chart">
            <c:ext xmlns:c16="http://schemas.microsoft.com/office/drawing/2014/chart" uri="{C3380CC4-5D6E-409C-BE32-E72D297353CC}">
              <c16:uniqueId val="{00000000-9C5C-4894-BAFD-613176A5DB94}"/>
            </c:ext>
          </c:extLst>
        </c:ser>
        <c:dLbls>
          <c:showLegendKey val="0"/>
          <c:showVal val="0"/>
          <c:showCatName val="0"/>
          <c:showSerName val="0"/>
          <c:showPercent val="0"/>
          <c:showBubbleSize val="0"/>
        </c:dLbls>
        <c:gapWidth val="219"/>
        <c:overlap val="-27"/>
        <c:axId val="170885120"/>
        <c:axId val="170887040"/>
      </c:barChart>
      <c:lineChart>
        <c:grouping val="standard"/>
        <c:varyColors val="0"/>
        <c:ser>
          <c:idx val="1"/>
          <c:order val="1"/>
          <c:tx>
            <c:strRef>
              <c:f>Costco!$D$35</c:f>
              <c:strCache>
                <c:ptCount val="1"/>
                <c:pt idx="0">
                  <c:v>% Chgange in Salary</c:v>
                </c:pt>
              </c:strCache>
            </c:strRef>
          </c:tx>
          <c:spPr>
            <a:ln w="28575" cap="rnd">
              <a:solidFill>
                <a:schemeClr val="accent2"/>
              </a:solidFill>
              <a:round/>
            </a:ln>
            <a:effectLst/>
          </c:spPr>
          <c:marker>
            <c:symbol val="none"/>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Costco!$B$36:$B$45</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Costco!$D$36:$D$45</c:f>
              <c:numCache>
                <c:formatCode>0.00%</c:formatCode>
                <c:ptCount val="10"/>
                <c:pt idx="1">
                  <c:v>0</c:v>
                </c:pt>
                <c:pt idx="2">
                  <c:v>0</c:v>
                </c:pt>
                <c:pt idx="3">
                  <c:v>0</c:v>
                </c:pt>
                <c:pt idx="4">
                  <c:v>0</c:v>
                </c:pt>
                <c:pt idx="5">
                  <c:v>0</c:v>
                </c:pt>
                <c:pt idx="6">
                  <c:v>0.8928571428571429</c:v>
                </c:pt>
                <c:pt idx="7">
                  <c:v>-1.8867924528301886E-2</c:v>
                </c:pt>
                <c:pt idx="8">
                  <c:v>0</c:v>
                </c:pt>
                <c:pt idx="9">
                  <c:v>7.6630769230769225E-2</c:v>
                </c:pt>
              </c:numCache>
            </c:numRef>
          </c:val>
          <c:smooth val="0"/>
          <c:extLst xmlns:c16r2="http://schemas.microsoft.com/office/drawing/2015/06/chart">
            <c:ext xmlns:c16="http://schemas.microsoft.com/office/drawing/2014/chart" uri="{C3380CC4-5D6E-409C-BE32-E72D297353CC}">
              <c16:uniqueId val="{00000001-9C5C-4894-BAFD-613176A5DB94}"/>
            </c:ext>
          </c:extLst>
        </c:ser>
        <c:dLbls>
          <c:showLegendKey val="0"/>
          <c:showVal val="0"/>
          <c:showCatName val="0"/>
          <c:showSerName val="0"/>
          <c:showPercent val="0"/>
          <c:showBubbleSize val="0"/>
        </c:dLbls>
        <c:marker val="1"/>
        <c:smooth val="0"/>
        <c:axId val="171189376"/>
        <c:axId val="170888576"/>
      </c:lineChart>
      <c:catAx>
        <c:axId val="17088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887040"/>
        <c:crosses val="autoZero"/>
        <c:auto val="1"/>
        <c:lblAlgn val="ctr"/>
        <c:lblOffset val="100"/>
        <c:noMultiLvlLbl val="0"/>
      </c:catAx>
      <c:valAx>
        <c:axId val="17088704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885120"/>
        <c:crosses val="autoZero"/>
        <c:crossBetween val="between"/>
      </c:valAx>
      <c:valAx>
        <c:axId val="170888576"/>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89376"/>
        <c:crosses val="max"/>
        <c:crossBetween val="between"/>
      </c:valAx>
      <c:catAx>
        <c:axId val="171189376"/>
        <c:scaling>
          <c:orientation val="minMax"/>
        </c:scaling>
        <c:delete val="1"/>
        <c:axPos val="b"/>
        <c:numFmt formatCode="General" sourceLinked="1"/>
        <c:majorTickMark val="none"/>
        <c:minorTickMark val="none"/>
        <c:tickLblPos val="nextTo"/>
        <c:crossAx val="170888576"/>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Salary</a:t>
            </a:r>
            <a:r>
              <a:rPr lang="en-US" baseline="0"/>
              <a:t> + Bonus Trend</a:t>
            </a:r>
            <a:endParaRPr lang="en-US"/>
          </a:p>
        </c:rich>
      </c:tx>
      <c:layout/>
      <c:overlay val="0"/>
      <c:spPr>
        <a:noFill/>
        <a:ln>
          <a:noFill/>
        </a:ln>
        <a:effectLst/>
      </c:spPr>
    </c:title>
    <c:autoTitleDeleted val="0"/>
    <c:plotArea>
      <c:layout/>
      <c:barChart>
        <c:barDir val="col"/>
        <c:grouping val="clustered"/>
        <c:varyColors val="0"/>
        <c:ser>
          <c:idx val="0"/>
          <c:order val="0"/>
          <c:tx>
            <c:strRef>
              <c:f>Costco!$C$56</c:f>
              <c:strCache>
                <c:ptCount val="1"/>
                <c:pt idx="0">
                  <c:v>Total Salary With Bonus</c:v>
                </c:pt>
              </c:strCache>
            </c:strRef>
          </c:tx>
          <c:spPr>
            <a:solidFill>
              <a:schemeClr val="accent1"/>
            </a:solidFill>
            <a:ln>
              <a:noFill/>
            </a:ln>
            <a:effectLst/>
          </c:spPr>
          <c:invertIfNegative val="0"/>
          <c:dLbls>
            <c:dLbl>
              <c:idx val="1"/>
              <c:layout>
                <c:manualLayout>
                  <c:x val="0"/>
                  <c:y val="-4.1254125412541254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0-84D7-44B5-AF62-BA7920F1353A}"/>
                </c:ext>
              </c:extLst>
            </c:dLbl>
            <c:dLbl>
              <c:idx val="4"/>
              <c:layout>
                <c:manualLayout>
                  <c:x val="0"/>
                  <c:y val="-2.4752475247524754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84D7-44B5-AF62-BA7920F1353A}"/>
                </c:ext>
              </c:extLst>
            </c:dLbl>
            <c:dLbl>
              <c:idx val="6"/>
              <c:layout>
                <c:manualLayout>
                  <c:x val="0"/>
                  <c:y val="-2.4752475247524771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84D7-44B5-AF62-BA7920F1353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Costco!$B$57:$B$66</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Costco!$C$57:$C$66</c:f>
              <c:numCache>
                <c:formatCode>"$"#,##0.00</c:formatCode>
                <c:ptCount val="10"/>
                <c:pt idx="0">
                  <c:v>350000</c:v>
                </c:pt>
                <c:pt idx="1">
                  <c:v>430000</c:v>
                </c:pt>
                <c:pt idx="2">
                  <c:v>430000</c:v>
                </c:pt>
                <c:pt idx="3">
                  <c:v>425000</c:v>
                </c:pt>
                <c:pt idx="4">
                  <c:v>540400</c:v>
                </c:pt>
                <c:pt idx="5">
                  <c:v>548400</c:v>
                </c:pt>
                <c:pt idx="6">
                  <c:v>830733</c:v>
                </c:pt>
                <c:pt idx="7">
                  <c:v>738800</c:v>
                </c:pt>
                <c:pt idx="8">
                  <c:v>740400</c:v>
                </c:pt>
                <c:pt idx="9">
                  <c:v>888610</c:v>
                </c:pt>
              </c:numCache>
            </c:numRef>
          </c:val>
          <c:extLst xmlns:c16r2="http://schemas.microsoft.com/office/drawing/2015/06/chart">
            <c:ext xmlns:c16="http://schemas.microsoft.com/office/drawing/2014/chart" uri="{C3380CC4-5D6E-409C-BE32-E72D297353CC}">
              <c16:uniqueId val="{00000003-84D7-44B5-AF62-BA7920F1353A}"/>
            </c:ext>
          </c:extLst>
        </c:ser>
        <c:dLbls>
          <c:showLegendKey val="0"/>
          <c:showVal val="0"/>
          <c:showCatName val="0"/>
          <c:showSerName val="0"/>
          <c:showPercent val="0"/>
          <c:showBubbleSize val="0"/>
        </c:dLbls>
        <c:gapWidth val="219"/>
        <c:overlap val="-27"/>
        <c:axId val="130223104"/>
        <c:axId val="130233088"/>
      </c:barChart>
      <c:lineChart>
        <c:grouping val="standard"/>
        <c:varyColors val="0"/>
        <c:ser>
          <c:idx val="1"/>
          <c:order val="1"/>
          <c:tx>
            <c:strRef>
              <c:f>Costco!$D$56</c:f>
              <c:strCache>
                <c:ptCount val="1"/>
                <c:pt idx="0">
                  <c:v>% Cahnge in Salary + Bonus</c:v>
                </c:pt>
              </c:strCache>
            </c:strRef>
          </c:tx>
          <c:spPr>
            <a:ln w="28575" cap="rnd">
              <a:solidFill>
                <a:schemeClr val="accent2"/>
              </a:solidFill>
              <a:round/>
            </a:ln>
            <a:effectLst/>
          </c:spPr>
          <c:marker>
            <c:symbol val="none"/>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Costco!$B$57:$B$66</c:f>
              <c:numCache>
                <c:formatCode>General</c:formatCode>
                <c:ptCount val="10"/>
                <c:pt idx="0">
                  <c:v>2006</c:v>
                </c:pt>
                <c:pt idx="1">
                  <c:v>2007</c:v>
                </c:pt>
                <c:pt idx="2">
                  <c:v>2008</c:v>
                </c:pt>
                <c:pt idx="3">
                  <c:v>2009</c:v>
                </c:pt>
                <c:pt idx="4">
                  <c:v>2010</c:v>
                </c:pt>
                <c:pt idx="5">
                  <c:v>2011</c:v>
                </c:pt>
                <c:pt idx="6">
                  <c:v>2012</c:v>
                </c:pt>
                <c:pt idx="7">
                  <c:v>2013</c:v>
                </c:pt>
                <c:pt idx="8">
                  <c:v>2014</c:v>
                </c:pt>
                <c:pt idx="9">
                  <c:v>2015</c:v>
                </c:pt>
              </c:numCache>
            </c:numRef>
          </c:cat>
          <c:val>
            <c:numRef>
              <c:f>Costco!$D$57:$D$66</c:f>
              <c:numCache>
                <c:formatCode>0.00%</c:formatCode>
                <c:ptCount val="10"/>
                <c:pt idx="1">
                  <c:v>0.22857142857142856</c:v>
                </c:pt>
                <c:pt idx="2">
                  <c:v>0</c:v>
                </c:pt>
                <c:pt idx="3">
                  <c:v>-1.1627906976744186E-2</c:v>
                </c:pt>
                <c:pt idx="4">
                  <c:v>0.27152941176470591</c:v>
                </c:pt>
                <c:pt idx="5">
                  <c:v>1.4803849000740192E-2</c:v>
                </c:pt>
                <c:pt idx="6">
                  <c:v>0.51483041575492339</c:v>
                </c:pt>
                <c:pt idx="7">
                  <c:v>-0.11066491881266304</c:v>
                </c:pt>
                <c:pt idx="8">
                  <c:v>2.1656740660530591E-3</c:v>
                </c:pt>
                <c:pt idx="9">
                  <c:v>0.20017558076715289</c:v>
                </c:pt>
              </c:numCache>
            </c:numRef>
          </c:val>
          <c:smooth val="0"/>
          <c:extLst xmlns:c16r2="http://schemas.microsoft.com/office/drawing/2015/06/chart">
            <c:ext xmlns:c16="http://schemas.microsoft.com/office/drawing/2014/chart" uri="{C3380CC4-5D6E-409C-BE32-E72D297353CC}">
              <c16:uniqueId val="{00000004-84D7-44B5-AF62-BA7920F1353A}"/>
            </c:ext>
          </c:extLst>
        </c:ser>
        <c:dLbls>
          <c:showLegendKey val="0"/>
          <c:showVal val="0"/>
          <c:showCatName val="0"/>
          <c:showSerName val="0"/>
          <c:showPercent val="0"/>
          <c:showBubbleSize val="0"/>
        </c:dLbls>
        <c:marker val="1"/>
        <c:smooth val="0"/>
        <c:axId val="130252800"/>
        <c:axId val="130234624"/>
      </c:lineChart>
      <c:catAx>
        <c:axId val="13022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33088"/>
        <c:crosses val="autoZero"/>
        <c:auto val="1"/>
        <c:lblAlgn val="ctr"/>
        <c:lblOffset val="100"/>
        <c:noMultiLvlLbl val="0"/>
      </c:catAx>
      <c:valAx>
        <c:axId val="1302330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23104"/>
        <c:crosses val="autoZero"/>
        <c:crossBetween val="between"/>
      </c:valAx>
      <c:valAx>
        <c:axId val="13023462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252800"/>
        <c:crosses val="max"/>
        <c:crossBetween val="between"/>
      </c:valAx>
      <c:catAx>
        <c:axId val="130252800"/>
        <c:scaling>
          <c:orientation val="minMax"/>
        </c:scaling>
        <c:delete val="1"/>
        <c:axPos val="b"/>
        <c:numFmt formatCode="General" sourceLinked="1"/>
        <c:majorTickMark val="none"/>
        <c:minorTickMark val="none"/>
        <c:tickLblPos val="nextTo"/>
        <c:crossAx val="13023462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05F0C8-AA31-4D6E-BE7D-C41C081569ED}" type="doc">
      <dgm:prSet loTypeId="urn:microsoft.com/office/officeart/2005/8/layout/bProcess4" loCatId="process" qsTypeId="urn:microsoft.com/office/officeart/2005/8/quickstyle/simple5" qsCatId="simple" csTypeId="urn:microsoft.com/office/officeart/2005/8/colors/accent1_2" csCatId="accent1" phldr="0"/>
      <dgm:spPr/>
      <dgm:t>
        <a:bodyPr/>
        <a:lstStyle/>
        <a:p>
          <a:endParaRPr lang="en-US"/>
        </a:p>
      </dgm:t>
    </dgm:pt>
    <dgm:pt modelId="{37D6216C-8A75-4F6D-BD7D-13F641204E6C}">
      <dgm:prSet phldrT="[Text]" phldr="1"/>
      <dgm:spPr/>
      <dgm:t>
        <a:bodyPr/>
        <a:lstStyle/>
        <a:p>
          <a:endParaRPr lang="en-US"/>
        </a:p>
      </dgm:t>
    </dgm:pt>
    <dgm:pt modelId="{368DA549-C878-47D3-8FF5-3A60E99F58B3}" type="parTrans" cxnId="{CE44AB93-56FF-4DD9-83FD-4D9C47CB2584}">
      <dgm:prSet/>
      <dgm:spPr/>
      <dgm:t>
        <a:bodyPr/>
        <a:lstStyle/>
        <a:p>
          <a:endParaRPr lang="en-US"/>
        </a:p>
      </dgm:t>
    </dgm:pt>
    <dgm:pt modelId="{DA2265E7-2641-48B9-96D8-7B5A304BF515}" type="sibTrans" cxnId="{CE44AB93-56FF-4DD9-83FD-4D9C47CB2584}">
      <dgm:prSet/>
      <dgm:spPr/>
      <dgm:t>
        <a:bodyPr/>
        <a:lstStyle/>
        <a:p>
          <a:endParaRPr lang="en-US"/>
        </a:p>
      </dgm:t>
    </dgm:pt>
    <dgm:pt modelId="{89E21A9A-064B-482E-A61E-DAB24C5FC403}">
      <dgm:prSet phldrT="[Text]" phldr="1"/>
      <dgm:spPr/>
      <dgm:t>
        <a:bodyPr/>
        <a:lstStyle/>
        <a:p>
          <a:endParaRPr lang="en-US"/>
        </a:p>
      </dgm:t>
    </dgm:pt>
    <dgm:pt modelId="{937254B5-3267-47C7-AEBF-F4FD7AC386A5}" type="parTrans" cxnId="{03A6A32D-FF52-4DE4-9054-7AC1A70C3D0C}">
      <dgm:prSet/>
      <dgm:spPr/>
      <dgm:t>
        <a:bodyPr/>
        <a:lstStyle/>
        <a:p>
          <a:endParaRPr lang="en-US"/>
        </a:p>
      </dgm:t>
    </dgm:pt>
    <dgm:pt modelId="{1A3F4986-28F4-4279-B560-47635DBE5C45}" type="sibTrans" cxnId="{03A6A32D-FF52-4DE4-9054-7AC1A70C3D0C}">
      <dgm:prSet/>
      <dgm:spPr/>
      <dgm:t>
        <a:bodyPr/>
        <a:lstStyle/>
        <a:p>
          <a:endParaRPr lang="en-US"/>
        </a:p>
      </dgm:t>
    </dgm:pt>
    <dgm:pt modelId="{D7F82C0F-207B-4F04-AF74-7EEA284E1F94}">
      <dgm:prSet phldrT="[Text]" phldr="1"/>
      <dgm:spPr/>
      <dgm:t>
        <a:bodyPr/>
        <a:lstStyle/>
        <a:p>
          <a:endParaRPr lang="en-US"/>
        </a:p>
      </dgm:t>
    </dgm:pt>
    <dgm:pt modelId="{761B9781-13E5-4E9E-A8CB-2FD75E7458D2}" type="parTrans" cxnId="{A98A56C8-1FBC-4B95-8C06-788B66428B80}">
      <dgm:prSet/>
      <dgm:spPr/>
      <dgm:t>
        <a:bodyPr/>
        <a:lstStyle/>
        <a:p>
          <a:endParaRPr lang="en-US"/>
        </a:p>
      </dgm:t>
    </dgm:pt>
    <dgm:pt modelId="{C770E680-7F93-44E4-AAEA-3297A4758896}" type="sibTrans" cxnId="{A98A56C8-1FBC-4B95-8C06-788B66428B80}">
      <dgm:prSet/>
      <dgm:spPr/>
      <dgm:t>
        <a:bodyPr/>
        <a:lstStyle/>
        <a:p>
          <a:endParaRPr lang="en-US"/>
        </a:p>
      </dgm:t>
    </dgm:pt>
    <dgm:pt modelId="{CEB1ADB3-F0DA-438D-AC95-6BFE85F1687F}">
      <dgm:prSet phldrT="[Text]" phldr="1"/>
      <dgm:spPr/>
      <dgm:t>
        <a:bodyPr/>
        <a:lstStyle/>
        <a:p>
          <a:endParaRPr lang="en-US"/>
        </a:p>
      </dgm:t>
    </dgm:pt>
    <dgm:pt modelId="{467CAB24-E291-47B4-A766-FC5CC2DA9405}" type="parTrans" cxnId="{60359936-926A-468D-A032-B83152785350}">
      <dgm:prSet/>
      <dgm:spPr/>
      <dgm:t>
        <a:bodyPr/>
        <a:lstStyle/>
        <a:p>
          <a:endParaRPr lang="en-US"/>
        </a:p>
      </dgm:t>
    </dgm:pt>
    <dgm:pt modelId="{2254D81E-671E-4145-AEDD-BA71732D11C1}" type="sibTrans" cxnId="{60359936-926A-468D-A032-B83152785350}">
      <dgm:prSet/>
      <dgm:spPr/>
      <dgm:t>
        <a:bodyPr/>
        <a:lstStyle/>
        <a:p>
          <a:endParaRPr lang="en-US"/>
        </a:p>
      </dgm:t>
    </dgm:pt>
    <dgm:pt modelId="{43234FDC-CF96-49EA-A02E-9D0BCC4BB400}">
      <dgm:prSet phldrT="[Text]" phldr="1"/>
      <dgm:spPr/>
      <dgm:t>
        <a:bodyPr/>
        <a:lstStyle/>
        <a:p>
          <a:endParaRPr lang="en-US"/>
        </a:p>
      </dgm:t>
    </dgm:pt>
    <dgm:pt modelId="{237F9727-4C89-42B7-91FF-A7293DF8DD35}" type="parTrans" cxnId="{006BEF2D-8E33-4B73-9707-6D409D5E25B7}">
      <dgm:prSet/>
      <dgm:spPr/>
      <dgm:t>
        <a:bodyPr/>
        <a:lstStyle/>
        <a:p>
          <a:endParaRPr lang="en-US"/>
        </a:p>
      </dgm:t>
    </dgm:pt>
    <dgm:pt modelId="{BC85ED6C-4BAF-41BC-A10F-C360D2D1F90B}" type="sibTrans" cxnId="{006BEF2D-8E33-4B73-9707-6D409D5E25B7}">
      <dgm:prSet/>
      <dgm:spPr/>
      <dgm:t>
        <a:bodyPr/>
        <a:lstStyle/>
        <a:p>
          <a:endParaRPr lang="en-US"/>
        </a:p>
      </dgm:t>
    </dgm:pt>
    <dgm:pt modelId="{B6F3317A-E233-4FDE-BD64-D1664335F174}">
      <dgm:prSet phldrT="[Text]" phldr="1"/>
      <dgm:spPr/>
      <dgm:t>
        <a:bodyPr/>
        <a:lstStyle/>
        <a:p>
          <a:endParaRPr lang="en-US"/>
        </a:p>
      </dgm:t>
    </dgm:pt>
    <dgm:pt modelId="{EBAB69B2-4707-400B-B00E-AE8DD4A7E016}" type="parTrans" cxnId="{6D1B8405-2F7D-4A4E-B82E-8FC049668B37}">
      <dgm:prSet/>
      <dgm:spPr/>
      <dgm:t>
        <a:bodyPr/>
        <a:lstStyle/>
        <a:p>
          <a:endParaRPr lang="en-US"/>
        </a:p>
      </dgm:t>
    </dgm:pt>
    <dgm:pt modelId="{FD767F93-34EA-496D-A1ED-DB933A9456CD}" type="sibTrans" cxnId="{6D1B8405-2F7D-4A4E-B82E-8FC049668B37}">
      <dgm:prSet/>
      <dgm:spPr/>
      <dgm:t>
        <a:bodyPr/>
        <a:lstStyle/>
        <a:p>
          <a:endParaRPr lang="en-US"/>
        </a:p>
      </dgm:t>
    </dgm:pt>
    <dgm:pt modelId="{DE8C6ED6-A496-4ECE-8DA6-82EC9BC183FD}">
      <dgm:prSet phldrT="[Text]" phldr="1"/>
      <dgm:spPr/>
      <dgm:t>
        <a:bodyPr/>
        <a:lstStyle/>
        <a:p>
          <a:endParaRPr lang="en-US"/>
        </a:p>
      </dgm:t>
    </dgm:pt>
    <dgm:pt modelId="{2FD71C10-FCA5-435C-8B28-9BEF083C57C8}" type="parTrans" cxnId="{573BA57A-3F9C-4085-861D-34FE5320C57D}">
      <dgm:prSet/>
      <dgm:spPr/>
      <dgm:t>
        <a:bodyPr/>
        <a:lstStyle/>
        <a:p>
          <a:endParaRPr lang="en-US"/>
        </a:p>
      </dgm:t>
    </dgm:pt>
    <dgm:pt modelId="{566DFAEF-F95B-4D2B-8292-22F600F5FAA9}" type="sibTrans" cxnId="{573BA57A-3F9C-4085-861D-34FE5320C57D}">
      <dgm:prSet/>
      <dgm:spPr/>
      <dgm:t>
        <a:bodyPr/>
        <a:lstStyle/>
        <a:p>
          <a:endParaRPr lang="en-US"/>
        </a:p>
      </dgm:t>
    </dgm:pt>
    <dgm:pt modelId="{B5AB276A-ED3C-4BA8-B9A7-C2CACAF9FFC6}">
      <dgm:prSet phldrT="[Text]" phldr="1"/>
      <dgm:spPr/>
      <dgm:t>
        <a:bodyPr/>
        <a:lstStyle/>
        <a:p>
          <a:endParaRPr lang="en-US"/>
        </a:p>
      </dgm:t>
    </dgm:pt>
    <dgm:pt modelId="{BC0C68A3-B904-4A72-981A-897388FA9F4A}" type="parTrans" cxnId="{3842BBB2-D088-4AEC-A69B-C25D87E6399C}">
      <dgm:prSet/>
      <dgm:spPr/>
      <dgm:t>
        <a:bodyPr/>
        <a:lstStyle/>
        <a:p>
          <a:endParaRPr lang="en-US"/>
        </a:p>
      </dgm:t>
    </dgm:pt>
    <dgm:pt modelId="{AB7A999E-4BDC-4A16-9FD5-CF24BCFD6949}" type="sibTrans" cxnId="{3842BBB2-D088-4AEC-A69B-C25D87E6399C}">
      <dgm:prSet/>
      <dgm:spPr/>
      <dgm:t>
        <a:bodyPr/>
        <a:lstStyle/>
        <a:p>
          <a:endParaRPr lang="en-US"/>
        </a:p>
      </dgm:t>
    </dgm:pt>
    <dgm:pt modelId="{5DB1CA0F-6E33-4357-980C-EB602EE0B476}">
      <dgm:prSet phldrT="[Text]" phldr="1"/>
      <dgm:spPr/>
      <dgm:t>
        <a:bodyPr/>
        <a:lstStyle/>
        <a:p>
          <a:endParaRPr lang="en-US"/>
        </a:p>
      </dgm:t>
    </dgm:pt>
    <dgm:pt modelId="{DDF1CE68-E39E-403B-B7DB-49500AF53042}" type="parTrans" cxnId="{61C6487D-ECF8-49AB-9DFF-9D8DF5F32B1C}">
      <dgm:prSet/>
      <dgm:spPr/>
      <dgm:t>
        <a:bodyPr/>
        <a:lstStyle/>
        <a:p>
          <a:endParaRPr lang="en-US"/>
        </a:p>
      </dgm:t>
    </dgm:pt>
    <dgm:pt modelId="{EA77DB05-6B72-473D-9B67-AD6128AD9D4F}" type="sibTrans" cxnId="{61C6487D-ECF8-49AB-9DFF-9D8DF5F32B1C}">
      <dgm:prSet/>
      <dgm:spPr/>
      <dgm:t>
        <a:bodyPr/>
        <a:lstStyle/>
        <a:p>
          <a:endParaRPr lang="en-US"/>
        </a:p>
      </dgm:t>
    </dgm:pt>
    <dgm:pt modelId="{1BFB9F3E-67D0-45FB-8738-9E5F0DDB9C10}" type="pres">
      <dgm:prSet presAssocID="{6905F0C8-AA31-4D6E-BE7D-C41C081569ED}" presName="Name0" presStyleCnt="0">
        <dgm:presLayoutVars>
          <dgm:dir/>
          <dgm:resizeHandles/>
        </dgm:presLayoutVars>
      </dgm:prSet>
      <dgm:spPr/>
      <dgm:t>
        <a:bodyPr/>
        <a:lstStyle/>
        <a:p>
          <a:endParaRPr lang="en-US"/>
        </a:p>
      </dgm:t>
    </dgm:pt>
    <dgm:pt modelId="{F20449DC-7DE8-4D52-82F3-761856705FA8}" type="pres">
      <dgm:prSet presAssocID="{37D6216C-8A75-4F6D-BD7D-13F641204E6C}" presName="compNode" presStyleCnt="0"/>
      <dgm:spPr/>
    </dgm:pt>
    <dgm:pt modelId="{84A30F07-4EA5-4CB3-8530-19C8F2156CDF}" type="pres">
      <dgm:prSet presAssocID="{37D6216C-8A75-4F6D-BD7D-13F641204E6C}" presName="dummyConnPt" presStyleCnt="0"/>
      <dgm:spPr/>
    </dgm:pt>
    <dgm:pt modelId="{630F11E7-20E1-4E08-94CB-C5910BB02224}" type="pres">
      <dgm:prSet presAssocID="{37D6216C-8A75-4F6D-BD7D-13F641204E6C}" presName="node" presStyleLbl="node1" presStyleIdx="0" presStyleCnt="9">
        <dgm:presLayoutVars>
          <dgm:bulletEnabled val="1"/>
        </dgm:presLayoutVars>
      </dgm:prSet>
      <dgm:spPr/>
      <dgm:t>
        <a:bodyPr/>
        <a:lstStyle/>
        <a:p>
          <a:endParaRPr lang="en-US"/>
        </a:p>
      </dgm:t>
    </dgm:pt>
    <dgm:pt modelId="{5DBB666A-758F-455B-99CD-C7283A684F15}" type="pres">
      <dgm:prSet presAssocID="{DA2265E7-2641-48B9-96D8-7B5A304BF515}" presName="sibTrans" presStyleLbl="bgSibTrans2D1" presStyleIdx="0" presStyleCnt="8"/>
      <dgm:spPr/>
      <dgm:t>
        <a:bodyPr/>
        <a:lstStyle/>
        <a:p>
          <a:endParaRPr lang="en-US"/>
        </a:p>
      </dgm:t>
    </dgm:pt>
    <dgm:pt modelId="{620100B0-1752-457F-B594-C05B99FD8C88}" type="pres">
      <dgm:prSet presAssocID="{89E21A9A-064B-482E-A61E-DAB24C5FC403}" presName="compNode" presStyleCnt="0"/>
      <dgm:spPr/>
    </dgm:pt>
    <dgm:pt modelId="{63FB406E-31C2-4BA9-A672-C8F8E392A347}" type="pres">
      <dgm:prSet presAssocID="{89E21A9A-064B-482E-A61E-DAB24C5FC403}" presName="dummyConnPt" presStyleCnt="0"/>
      <dgm:spPr/>
    </dgm:pt>
    <dgm:pt modelId="{6C8B4C5D-878F-4D66-BF4A-4EEB341D8809}" type="pres">
      <dgm:prSet presAssocID="{89E21A9A-064B-482E-A61E-DAB24C5FC403}" presName="node" presStyleLbl="node1" presStyleIdx="1" presStyleCnt="9">
        <dgm:presLayoutVars>
          <dgm:bulletEnabled val="1"/>
        </dgm:presLayoutVars>
      </dgm:prSet>
      <dgm:spPr/>
      <dgm:t>
        <a:bodyPr/>
        <a:lstStyle/>
        <a:p>
          <a:endParaRPr lang="en-US"/>
        </a:p>
      </dgm:t>
    </dgm:pt>
    <dgm:pt modelId="{D193485B-0D58-4606-967E-2B233AC05D4C}" type="pres">
      <dgm:prSet presAssocID="{1A3F4986-28F4-4279-B560-47635DBE5C45}" presName="sibTrans" presStyleLbl="bgSibTrans2D1" presStyleIdx="1" presStyleCnt="8"/>
      <dgm:spPr/>
      <dgm:t>
        <a:bodyPr/>
        <a:lstStyle/>
        <a:p>
          <a:endParaRPr lang="en-US"/>
        </a:p>
      </dgm:t>
    </dgm:pt>
    <dgm:pt modelId="{C20F4C81-CE22-495B-AD17-B14095DE2FD6}" type="pres">
      <dgm:prSet presAssocID="{D7F82C0F-207B-4F04-AF74-7EEA284E1F94}" presName="compNode" presStyleCnt="0"/>
      <dgm:spPr/>
    </dgm:pt>
    <dgm:pt modelId="{81D2CA72-4585-4032-B6BA-69BB66D6ADBC}" type="pres">
      <dgm:prSet presAssocID="{D7F82C0F-207B-4F04-AF74-7EEA284E1F94}" presName="dummyConnPt" presStyleCnt="0"/>
      <dgm:spPr/>
    </dgm:pt>
    <dgm:pt modelId="{2FC8FC39-9F33-4CC6-8888-4DEC2E23E75B}" type="pres">
      <dgm:prSet presAssocID="{D7F82C0F-207B-4F04-AF74-7EEA284E1F94}" presName="node" presStyleLbl="node1" presStyleIdx="2" presStyleCnt="9">
        <dgm:presLayoutVars>
          <dgm:bulletEnabled val="1"/>
        </dgm:presLayoutVars>
      </dgm:prSet>
      <dgm:spPr/>
      <dgm:t>
        <a:bodyPr/>
        <a:lstStyle/>
        <a:p>
          <a:endParaRPr lang="en-US"/>
        </a:p>
      </dgm:t>
    </dgm:pt>
    <dgm:pt modelId="{2AA0C4B7-7BF5-418B-B346-8D07F20EE422}" type="pres">
      <dgm:prSet presAssocID="{C770E680-7F93-44E4-AAEA-3297A4758896}" presName="sibTrans" presStyleLbl="bgSibTrans2D1" presStyleIdx="2" presStyleCnt="8"/>
      <dgm:spPr/>
      <dgm:t>
        <a:bodyPr/>
        <a:lstStyle/>
        <a:p>
          <a:endParaRPr lang="en-US"/>
        </a:p>
      </dgm:t>
    </dgm:pt>
    <dgm:pt modelId="{C58C22E1-5BD9-4298-8781-020D61FA78BE}" type="pres">
      <dgm:prSet presAssocID="{CEB1ADB3-F0DA-438D-AC95-6BFE85F1687F}" presName="compNode" presStyleCnt="0"/>
      <dgm:spPr/>
    </dgm:pt>
    <dgm:pt modelId="{507D50C9-EBFD-4DA0-82F8-30EBEBCB2BC3}" type="pres">
      <dgm:prSet presAssocID="{CEB1ADB3-F0DA-438D-AC95-6BFE85F1687F}" presName="dummyConnPt" presStyleCnt="0"/>
      <dgm:spPr/>
    </dgm:pt>
    <dgm:pt modelId="{BE386167-998D-4D88-801D-D95B5345B845}" type="pres">
      <dgm:prSet presAssocID="{CEB1ADB3-F0DA-438D-AC95-6BFE85F1687F}" presName="node" presStyleLbl="node1" presStyleIdx="3" presStyleCnt="9">
        <dgm:presLayoutVars>
          <dgm:bulletEnabled val="1"/>
        </dgm:presLayoutVars>
      </dgm:prSet>
      <dgm:spPr/>
      <dgm:t>
        <a:bodyPr/>
        <a:lstStyle/>
        <a:p>
          <a:endParaRPr lang="en-US"/>
        </a:p>
      </dgm:t>
    </dgm:pt>
    <dgm:pt modelId="{22615408-66D1-4B7C-9B44-C5582308289F}" type="pres">
      <dgm:prSet presAssocID="{2254D81E-671E-4145-AEDD-BA71732D11C1}" presName="sibTrans" presStyleLbl="bgSibTrans2D1" presStyleIdx="3" presStyleCnt="8"/>
      <dgm:spPr/>
      <dgm:t>
        <a:bodyPr/>
        <a:lstStyle/>
        <a:p>
          <a:endParaRPr lang="en-US"/>
        </a:p>
      </dgm:t>
    </dgm:pt>
    <dgm:pt modelId="{1046FDD3-C12E-41A7-98BB-2426BF2DE926}" type="pres">
      <dgm:prSet presAssocID="{43234FDC-CF96-49EA-A02E-9D0BCC4BB400}" presName="compNode" presStyleCnt="0"/>
      <dgm:spPr/>
    </dgm:pt>
    <dgm:pt modelId="{D8F9D409-9E8F-4108-817C-3D68522A2470}" type="pres">
      <dgm:prSet presAssocID="{43234FDC-CF96-49EA-A02E-9D0BCC4BB400}" presName="dummyConnPt" presStyleCnt="0"/>
      <dgm:spPr/>
    </dgm:pt>
    <dgm:pt modelId="{C83ED027-574B-45EF-A61C-9EC1CC4BE997}" type="pres">
      <dgm:prSet presAssocID="{43234FDC-CF96-49EA-A02E-9D0BCC4BB400}" presName="node" presStyleLbl="node1" presStyleIdx="4" presStyleCnt="9">
        <dgm:presLayoutVars>
          <dgm:bulletEnabled val="1"/>
        </dgm:presLayoutVars>
      </dgm:prSet>
      <dgm:spPr/>
      <dgm:t>
        <a:bodyPr/>
        <a:lstStyle/>
        <a:p>
          <a:endParaRPr lang="en-US"/>
        </a:p>
      </dgm:t>
    </dgm:pt>
    <dgm:pt modelId="{5FAFC2C7-0977-4B2E-9DBA-B72ACAC04CF9}" type="pres">
      <dgm:prSet presAssocID="{BC85ED6C-4BAF-41BC-A10F-C360D2D1F90B}" presName="sibTrans" presStyleLbl="bgSibTrans2D1" presStyleIdx="4" presStyleCnt="8"/>
      <dgm:spPr/>
      <dgm:t>
        <a:bodyPr/>
        <a:lstStyle/>
        <a:p>
          <a:endParaRPr lang="en-US"/>
        </a:p>
      </dgm:t>
    </dgm:pt>
    <dgm:pt modelId="{922CC9F0-2961-4176-B70F-1B5D0A55F7A9}" type="pres">
      <dgm:prSet presAssocID="{B6F3317A-E233-4FDE-BD64-D1664335F174}" presName="compNode" presStyleCnt="0"/>
      <dgm:spPr/>
    </dgm:pt>
    <dgm:pt modelId="{DB8EB095-9558-4488-AD49-8926D0660D8C}" type="pres">
      <dgm:prSet presAssocID="{B6F3317A-E233-4FDE-BD64-D1664335F174}" presName="dummyConnPt" presStyleCnt="0"/>
      <dgm:spPr/>
    </dgm:pt>
    <dgm:pt modelId="{95AD7DA1-91BF-4FDF-B8A1-C9058DFEEFA6}" type="pres">
      <dgm:prSet presAssocID="{B6F3317A-E233-4FDE-BD64-D1664335F174}" presName="node" presStyleLbl="node1" presStyleIdx="5" presStyleCnt="9">
        <dgm:presLayoutVars>
          <dgm:bulletEnabled val="1"/>
        </dgm:presLayoutVars>
      </dgm:prSet>
      <dgm:spPr/>
      <dgm:t>
        <a:bodyPr/>
        <a:lstStyle/>
        <a:p>
          <a:endParaRPr lang="en-US"/>
        </a:p>
      </dgm:t>
    </dgm:pt>
    <dgm:pt modelId="{E5BE9DEB-963F-4132-94BF-91B775B52649}" type="pres">
      <dgm:prSet presAssocID="{FD767F93-34EA-496D-A1ED-DB933A9456CD}" presName="sibTrans" presStyleLbl="bgSibTrans2D1" presStyleIdx="5" presStyleCnt="8"/>
      <dgm:spPr/>
      <dgm:t>
        <a:bodyPr/>
        <a:lstStyle/>
        <a:p>
          <a:endParaRPr lang="en-US"/>
        </a:p>
      </dgm:t>
    </dgm:pt>
    <dgm:pt modelId="{F89C37B4-A426-49CB-8495-20B05A98614B}" type="pres">
      <dgm:prSet presAssocID="{DE8C6ED6-A496-4ECE-8DA6-82EC9BC183FD}" presName="compNode" presStyleCnt="0"/>
      <dgm:spPr/>
    </dgm:pt>
    <dgm:pt modelId="{A8E5FBE6-9C4F-47A4-B686-1CC4F2058E07}" type="pres">
      <dgm:prSet presAssocID="{DE8C6ED6-A496-4ECE-8DA6-82EC9BC183FD}" presName="dummyConnPt" presStyleCnt="0"/>
      <dgm:spPr/>
    </dgm:pt>
    <dgm:pt modelId="{898FE329-354C-497B-8D82-79932F3BCD2C}" type="pres">
      <dgm:prSet presAssocID="{DE8C6ED6-A496-4ECE-8DA6-82EC9BC183FD}" presName="node" presStyleLbl="node1" presStyleIdx="6" presStyleCnt="9">
        <dgm:presLayoutVars>
          <dgm:bulletEnabled val="1"/>
        </dgm:presLayoutVars>
      </dgm:prSet>
      <dgm:spPr/>
      <dgm:t>
        <a:bodyPr/>
        <a:lstStyle/>
        <a:p>
          <a:endParaRPr lang="en-US"/>
        </a:p>
      </dgm:t>
    </dgm:pt>
    <dgm:pt modelId="{6E245960-CBEE-4243-BB80-6EC06099EBB9}" type="pres">
      <dgm:prSet presAssocID="{566DFAEF-F95B-4D2B-8292-22F600F5FAA9}" presName="sibTrans" presStyleLbl="bgSibTrans2D1" presStyleIdx="6" presStyleCnt="8"/>
      <dgm:spPr/>
      <dgm:t>
        <a:bodyPr/>
        <a:lstStyle/>
        <a:p>
          <a:endParaRPr lang="en-US"/>
        </a:p>
      </dgm:t>
    </dgm:pt>
    <dgm:pt modelId="{EF5D24D4-FF80-40C1-BCB8-8A28783C1E41}" type="pres">
      <dgm:prSet presAssocID="{B5AB276A-ED3C-4BA8-B9A7-C2CACAF9FFC6}" presName="compNode" presStyleCnt="0"/>
      <dgm:spPr/>
    </dgm:pt>
    <dgm:pt modelId="{7688C38A-A0A9-4B7D-839A-0243A12F4881}" type="pres">
      <dgm:prSet presAssocID="{B5AB276A-ED3C-4BA8-B9A7-C2CACAF9FFC6}" presName="dummyConnPt" presStyleCnt="0"/>
      <dgm:spPr/>
    </dgm:pt>
    <dgm:pt modelId="{2DDC0749-F890-43B1-B29C-7309EF858819}" type="pres">
      <dgm:prSet presAssocID="{B5AB276A-ED3C-4BA8-B9A7-C2CACAF9FFC6}" presName="node" presStyleLbl="node1" presStyleIdx="7" presStyleCnt="9">
        <dgm:presLayoutVars>
          <dgm:bulletEnabled val="1"/>
        </dgm:presLayoutVars>
      </dgm:prSet>
      <dgm:spPr/>
      <dgm:t>
        <a:bodyPr/>
        <a:lstStyle/>
        <a:p>
          <a:endParaRPr lang="en-US"/>
        </a:p>
      </dgm:t>
    </dgm:pt>
    <dgm:pt modelId="{55834CF7-2A77-4501-A8E8-646FF15DF29F}" type="pres">
      <dgm:prSet presAssocID="{AB7A999E-4BDC-4A16-9FD5-CF24BCFD6949}" presName="sibTrans" presStyleLbl="bgSibTrans2D1" presStyleIdx="7" presStyleCnt="8"/>
      <dgm:spPr/>
      <dgm:t>
        <a:bodyPr/>
        <a:lstStyle/>
        <a:p>
          <a:endParaRPr lang="en-US"/>
        </a:p>
      </dgm:t>
    </dgm:pt>
    <dgm:pt modelId="{32E53B90-0AE3-44B1-AD39-1666F4856DC1}" type="pres">
      <dgm:prSet presAssocID="{5DB1CA0F-6E33-4357-980C-EB602EE0B476}" presName="compNode" presStyleCnt="0"/>
      <dgm:spPr/>
    </dgm:pt>
    <dgm:pt modelId="{6693E341-CEA5-402F-BF65-EB7B45E68C71}" type="pres">
      <dgm:prSet presAssocID="{5DB1CA0F-6E33-4357-980C-EB602EE0B476}" presName="dummyConnPt" presStyleCnt="0"/>
      <dgm:spPr/>
    </dgm:pt>
    <dgm:pt modelId="{D00491D4-9CD9-40F3-A700-9594C6A40FAC}" type="pres">
      <dgm:prSet presAssocID="{5DB1CA0F-6E33-4357-980C-EB602EE0B476}" presName="node" presStyleLbl="node1" presStyleIdx="8" presStyleCnt="9">
        <dgm:presLayoutVars>
          <dgm:bulletEnabled val="1"/>
        </dgm:presLayoutVars>
      </dgm:prSet>
      <dgm:spPr/>
      <dgm:t>
        <a:bodyPr/>
        <a:lstStyle/>
        <a:p>
          <a:endParaRPr lang="en-US"/>
        </a:p>
      </dgm:t>
    </dgm:pt>
  </dgm:ptLst>
  <dgm:cxnLst>
    <dgm:cxn modelId="{5EAE84CF-36DF-4173-AC71-CF53AFD20FA4}" type="presOf" srcId="{DA2265E7-2641-48B9-96D8-7B5A304BF515}" destId="{5DBB666A-758F-455B-99CD-C7283A684F15}" srcOrd="0" destOrd="0" presId="urn:microsoft.com/office/officeart/2005/8/layout/bProcess4"/>
    <dgm:cxn modelId="{7CD057E5-B40F-455C-81A1-BC9B16D7A895}" type="presOf" srcId="{1A3F4986-28F4-4279-B560-47635DBE5C45}" destId="{D193485B-0D58-4606-967E-2B233AC05D4C}" srcOrd="0" destOrd="0" presId="urn:microsoft.com/office/officeart/2005/8/layout/bProcess4"/>
    <dgm:cxn modelId="{13E35BC6-13BB-4BA4-9415-A5E8035F4186}" type="presOf" srcId="{AB7A999E-4BDC-4A16-9FD5-CF24BCFD6949}" destId="{55834CF7-2A77-4501-A8E8-646FF15DF29F}" srcOrd="0" destOrd="0" presId="urn:microsoft.com/office/officeart/2005/8/layout/bProcess4"/>
    <dgm:cxn modelId="{60359936-926A-468D-A032-B83152785350}" srcId="{6905F0C8-AA31-4D6E-BE7D-C41C081569ED}" destId="{CEB1ADB3-F0DA-438D-AC95-6BFE85F1687F}" srcOrd="3" destOrd="0" parTransId="{467CAB24-E291-47B4-A766-FC5CC2DA9405}" sibTransId="{2254D81E-671E-4145-AEDD-BA71732D11C1}"/>
    <dgm:cxn modelId="{A0D6BE5B-6A06-409F-B724-369BC68B840D}" type="presOf" srcId="{DE8C6ED6-A496-4ECE-8DA6-82EC9BC183FD}" destId="{898FE329-354C-497B-8D82-79932F3BCD2C}" srcOrd="0" destOrd="0" presId="urn:microsoft.com/office/officeart/2005/8/layout/bProcess4"/>
    <dgm:cxn modelId="{3C5C6F48-7222-463F-B80B-274C900E8C03}" type="presOf" srcId="{D7F82C0F-207B-4F04-AF74-7EEA284E1F94}" destId="{2FC8FC39-9F33-4CC6-8888-4DEC2E23E75B}" srcOrd="0" destOrd="0" presId="urn:microsoft.com/office/officeart/2005/8/layout/bProcess4"/>
    <dgm:cxn modelId="{AD064F36-D386-4C4C-A770-37365B1B0989}" type="presOf" srcId="{CEB1ADB3-F0DA-438D-AC95-6BFE85F1687F}" destId="{BE386167-998D-4D88-801D-D95B5345B845}" srcOrd="0" destOrd="0" presId="urn:microsoft.com/office/officeart/2005/8/layout/bProcess4"/>
    <dgm:cxn modelId="{6D1B8405-2F7D-4A4E-B82E-8FC049668B37}" srcId="{6905F0C8-AA31-4D6E-BE7D-C41C081569ED}" destId="{B6F3317A-E233-4FDE-BD64-D1664335F174}" srcOrd="5" destOrd="0" parTransId="{EBAB69B2-4707-400B-B00E-AE8DD4A7E016}" sibTransId="{FD767F93-34EA-496D-A1ED-DB933A9456CD}"/>
    <dgm:cxn modelId="{573BA57A-3F9C-4085-861D-34FE5320C57D}" srcId="{6905F0C8-AA31-4D6E-BE7D-C41C081569ED}" destId="{DE8C6ED6-A496-4ECE-8DA6-82EC9BC183FD}" srcOrd="6" destOrd="0" parTransId="{2FD71C10-FCA5-435C-8B28-9BEF083C57C8}" sibTransId="{566DFAEF-F95B-4D2B-8292-22F600F5FAA9}"/>
    <dgm:cxn modelId="{3842BBB2-D088-4AEC-A69B-C25D87E6399C}" srcId="{6905F0C8-AA31-4D6E-BE7D-C41C081569ED}" destId="{B5AB276A-ED3C-4BA8-B9A7-C2CACAF9FFC6}" srcOrd="7" destOrd="0" parTransId="{BC0C68A3-B904-4A72-981A-897388FA9F4A}" sibTransId="{AB7A999E-4BDC-4A16-9FD5-CF24BCFD6949}"/>
    <dgm:cxn modelId="{A805CCF7-360C-46BD-AE87-1EE8353B0BD2}" type="presOf" srcId="{B6F3317A-E233-4FDE-BD64-D1664335F174}" destId="{95AD7DA1-91BF-4FDF-B8A1-C9058DFEEFA6}" srcOrd="0" destOrd="0" presId="urn:microsoft.com/office/officeart/2005/8/layout/bProcess4"/>
    <dgm:cxn modelId="{C6A580A3-5AA1-4672-A51B-224CBB1DCE80}" type="presOf" srcId="{C770E680-7F93-44E4-AAEA-3297A4758896}" destId="{2AA0C4B7-7BF5-418B-B346-8D07F20EE422}" srcOrd="0" destOrd="0" presId="urn:microsoft.com/office/officeart/2005/8/layout/bProcess4"/>
    <dgm:cxn modelId="{CFE1A3E5-F7D7-416A-935C-6E7034DDEE4C}" type="presOf" srcId="{2254D81E-671E-4145-AEDD-BA71732D11C1}" destId="{22615408-66D1-4B7C-9B44-C5582308289F}" srcOrd="0" destOrd="0" presId="urn:microsoft.com/office/officeart/2005/8/layout/bProcess4"/>
    <dgm:cxn modelId="{5A933038-BDA2-4DBC-8EEE-F86FAE2823AC}" type="presOf" srcId="{6905F0C8-AA31-4D6E-BE7D-C41C081569ED}" destId="{1BFB9F3E-67D0-45FB-8738-9E5F0DDB9C10}" srcOrd="0" destOrd="0" presId="urn:microsoft.com/office/officeart/2005/8/layout/bProcess4"/>
    <dgm:cxn modelId="{E0878F60-5BDB-47AC-9A9E-EFCE4982CEC6}" type="presOf" srcId="{43234FDC-CF96-49EA-A02E-9D0BCC4BB400}" destId="{C83ED027-574B-45EF-A61C-9EC1CC4BE997}" srcOrd="0" destOrd="0" presId="urn:microsoft.com/office/officeart/2005/8/layout/bProcess4"/>
    <dgm:cxn modelId="{1601F984-E733-4E54-BA4F-BCF039E46B70}" type="presOf" srcId="{B5AB276A-ED3C-4BA8-B9A7-C2CACAF9FFC6}" destId="{2DDC0749-F890-43B1-B29C-7309EF858819}" srcOrd="0" destOrd="0" presId="urn:microsoft.com/office/officeart/2005/8/layout/bProcess4"/>
    <dgm:cxn modelId="{D0C55C37-E7B2-410A-8549-56820AB12062}" type="presOf" srcId="{89E21A9A-064B-482E-A61E-DAB24C5FC403}" destId="{6C8B4C5D-878F-4D66-BF4A-4EEB341D8809}" srcOrd="0" destOrd="0" presId="urn:microsoft.com/office/officeart/2005/8/layout/bProcess4"/>
    <dgm:cxn modelId="{A84EE87A-31B1-406A-B324-4002AE5F14B8}" type="presOf" srcId="{566DFAEF-F95B-4D2B-8292-22F600F5FAA9}" destId="{6E245960-CBEE-4243-BB80-6EC06099EBB9}" srcOrd="0" destOrd="0" presId="urn:microsoft.com/office/officeart/2005/8/layout/bProcess4"/>
    <dgm:cxn modelId="{A98A56C8-1FBC-4B95-8C06-788B66428B80}" srcId="{6905F0C8-AA31-4D6E-BE7D-C41C081569ED}" destId="{D7F82C0F-207B-4F04-AF74-7EEA284E1F94}" srcOrd="2" destOrd="0" parTransId="{761B9781-13E5-4E9E-A8CB-2FD75E7458D2}" sibTransId="{C770E680-7F93-44E4-AAEA-3297A4758896}"/>
    <dgm:cxn modelId="{51EB6497-A20A-4C88-8D5D-F456ED340B90}" type="presOf" srcId="{FD767F93-34EA-496D-A1ED-DB933A9456CD}" destId="{E5BE9DEB-963F-4132-94BF-91B775B52649}" srcOrd="0" destOrd="0" presId="urn:microsoft.com/office/officeart/2005/8/layout/bProcess4"/>
    <dgm:cxn modelId="{CE44AB93-56FF-4DD9-83FD-4D9C47CB2584}" srcId="{6905F0C8-AA31-4D6E-BE7D-C41C081569ED}" destId="{37D6216C-8A75-4F6D-BD7D-13F641204E6C}" srcOrd="0" destOrd="0" parTransId="{368DA549-C878-47D3-8FF5-3A60E99F58B3}" sibTransId="{DA2265E7-2641-48B9-96D8-7B5A304BF515}"/>
    <dgm:cxn modelId="{03A6A32D-FF52-4DE4-9054-7AC1A70C3D0C}" srcId="{6905F0C8-AA31-4D6E-BE7D-C41C081569ED}" destId="{89E21A9A-064B-482E-A61E-DAB24C5FC403}" srcOrd="1" destOrd="0" parTransId="{937254B5-3267-47C7-AEBF-F4FD7AC386A5}" sibTransId="{1A3F4986-28F4-4279-B560-47635DBE5C45}"/>
    <dgm:cxn modelId="{4F208CE3-4E87-40D2-A18A-06E4BAED4652}" type="presOf" srcId="{5DB1CA0F-6E33-4357-980C-EB602EE0B476}" destId="{D00491D4-9CD9-40F3-A700-9594C6A40FAC}" srcOrd="0" destOrd="0" presId="urn:microsoft.com/office/officeart/2005/8/layout/bProcess4"/>
    <dgm:cxn modelId="{A08A63AA-CE8F-4478-8821-557E44D57690}" type="presOf" srcId="{BC85ED6C-4BAF-41BC-A10F-C360D2D1F90B}" destId="{5FAFC2C7-0977-4B2E-9DBA-B72ACAC04CF9}" srcOrd="0" destOrd="0" presId="urn:microsoft.com/office/officeart/2005/8/layout/bProcess4"/>
    <dgm:cxn modelId="{006BEF2D-8E33-4B73-9707-6D409D5E25B7}" srcId="{6905F0C8-AA31-4D6E-BE7D-C41C081569ED}" destId="{43234FDC-CF96-49EA-A02E-9D0BCC4BB400}" srcOrd="4" destOrd="0" parTransId="{237F9727-4C89-42B7-91FF-A7293DF8DD35}" sibTransId="{BC85ED6C-4BAF-41BC-A10F-C360D2D1F90B}"/>
    <dgm:cxn modelId="{4D35BF50-4B49-4BF3-9DD6-529FD955429D}" type="presOf" srcId="{37D6216C-8A75-4F6D-BD7D-13F641204E6C}" destId="{630F11E7-20E1-4E08-94CB-C5910BB02224}" srcOrd="0" destOrd="0" presId="urn:microsoft.com/office/officeart/2005/8/layout/bProcess4"/>
    <dgm:cxn modelId="{61C6487D-ECF8-49AB-9DFF-9D8DF5F32B1C}" srcId="{6905F0C8-AA31-4D6E-BE7D-C41C081569ED}" destId="{5DB1CA0F-6E33-4357-980C-EB602EE0B476}" srcOrd="8" destOrd="0" parTransId="{DDF1CE68-E39E-403B-B7DB-49500AF53042}" sibTransId="{EA77DB05-6B72-473D-9B67-AD6128AD9D4F}"/>
    <dgm:cxn modelId="{5431E77A-9DBE-4BCF-9EF0-E4A5DD978F63}" type="presParOf" srcId="{1BFB9F3E-67D0-45FB-8738-9E5F0DDB9C10}" destId="{F20449DC-7DE8-4D52-82F3-761856705FA8}" srcOrd="0" destOrd="0" presId="urn:microsoft.com/office/officeart/2005/8/layout/bProcess4"/>
    <dgm:cxn modelId="{DF26F3C7-9273-45DB-822A-B27EB4812D5E}" type="presParOf" srcId="{F20449DC-7DE8-4D52-82F3-761856705FA8}" destId="{84A30F07-4EA5-4CB3-8530-19C8F2156CDF}" srcOrd="0" destOrd="0" presId="urn:microsoft.com/office/officeart/2005/8/layout/bProcess4"/>
    <dgm:cxn modelId="{92E54F32-4CC0-4489-8D59-C8E652BF1D46}" type="presParOf" srcId="{F20449DC-7DE8-4D52-82F3-761856705FA8}" destId="{630F11E7-20E1-4E08-94CB-C5910BB02224}" srcOrd="1" destOrd="0" presId="urn:microsoft.com/office/officeart/2005/8/layout/bProcess4"/>
    <dgm:cxn modelId="{53471306-8FA2-4B46-8C87-EA5B446B42E4}" type="presParOf" srcId="{1BFB9F3E-67D0-45FB-8738-9E5F0DDB9C10}" destId="{5DBB666A-758F-455B-99CD-C7283A684F15}" srcOrd="1" destOrd="0" presId="urn:microsoft.com/office/officeart/2005/8/layout/bProcess4"/>
    <dgm:cxn modelId="{4F13FEF7-91AF-46B4-B60B-3D2347744841}" type="presParOf" srcId="{1BFB9F3E-67D0-45FB-8738-9E5F0DDB9C10}" destId="{620100B0-1752-457F-B594-C05B99FD8C88}" srcOrd="2" destOrd="0" presId="urn:microsoft.com/office/officeart/2005/8/layout/bProcess4"/>
    <dgm:cxn modelId="{397FF14A-24D1-4246-8595-977206558D64}" type="presParOf" srcId="{620100B0-1752-457F-B594-C05B99FD8C88}" destId="{63FB406E-31C2-4BA9-A672-C8F8E392A347}" srcOrd="0" destOrd="0" presId="urn:microsoft.com/office/officeart/2005/8/layout/bProcess4"/>
    <dgm:cxn modelId="{0B45E5D3-C6C2-4BE1-8B54-456497725994}" type="presParOf" srcId="{620100B0-1752-457F-B594-C05B99FD8C88}" destId="{6C8B4C5D-878F-4D66-BF4A-4EEB341D8809}" srcOrd="1" destOrd="0" presId="urn:microsoft.com/office/officeart/2005/8/layout/bProcess4"/>
    <dgm:cxn modelId="{9CC21FC5-569A-4BF2-957B-13C305B980E0}" type="presParOf" srcId="{1BFB9F3E-67D0-45FB-8738-9E5F0DDB9C10}" destId="{D193485B-0D58-4606-967E-2B233AC05D4C}" srcOrd="3" destOrd="0" presId="urn:microsoft.com/office/officeart/2005/8/layout/bProcess4"/>
    <dgm:cxn modelId="{9F5F8298-3039-4AB1-899C-88E26F0532AD}" type="presParOf" srcId="{1BFB9F3E-67D0-45FB-8738-9E5F0DDB9C10}" destId="{C20F4C81-CE22-495B-AD17-B14095DE2FD6}" srcOrd="4" destOrd="0" presId="urn:microsoft.com/office/officeart/2005/8/layout/bProcess4"/>
    <dgm:cxn modelId="{656B366A-76D9-422A-A219-29AB8DDB9DF5}" type="presParOf" srcId="{C20F4C81-CE22-495B-AD17-B14095DE2FD6}" destId="{81D2CA72-4585-4032-B6BA-69BB66D6ADBC}" srcOrd="0" destOrd="0" presId="urn:microsoft.com/office/officeart/2005/8/layout/bProcess4"/>
    <dgm:cxn modelId="{FCDE2C82-760A-4C96-B5D2-303C878434A2}" type="presParOf" srcId="{C20F4C81-CE22-495B-AD17-B14095DE2FD6}" destId="{2FC8FC39-9F33-4CC6-8888-4DEC2E23E75B}" srcOrd="1" destOrd="0" presId="urn:microsoft.com/office/officeart/2005/8/layout/bProcess4"/>
    <dgm:cxn modelId="{034741E3-9031-49F7-8340-3B760105B510}" type="presParOf" srcId="{1BFB9F3E-67D0-45FB-8738-9E5F0DDB9C10}" destId="{2AA0C4B7-7BF5-418B-B346-8D07F20EE422}" srcOrd="5" destOrd="0" presId="urn:microsoft.com/office/officeart/2005/8/layout/bProcess4"/>
    <dgm:cxn modelId="{196E7F35-DC78-4062-8CB7-3884A3D31C9D}" type="presParOf" srcId="{1BFB9F3E-67D0-45FB-8738-9E5F0DDB9C10}" destId="{C58C22E1-5BD9-4298-8781-020D61FA78BE}" srcOrd="6" destOrd="0" presId="urn:microsoft.com/office/officeart/2005/8/layout/bProcess4"/>
    <dgm:cxn modelId="{49519370-C717-4750-BEE1-0057A385CC31}" type="presParOf" srcId="{C58C22E1-5BD9-4298-8781-020D61FA78BE}" destId="{507D50C9-EBFD-4DA0-82F8-30EBEBCB2BC3}" srcOrd="0" destOrd="0" presId="urn:microsoft.com/office/officeart/2005/8/layout/bProcess4"/>
    <dgm:cxn modelId="{1E4E89FE-4053-4C81-854C-85FD630A98D9}" type="presParOf" srcId="{C58C22E1-5BD9-4298-8781-020D61FA78BE}" destId="{BE386167-998D-4D88-801D-D95B5345B845}" srcOrd="1" destOrd="0" presId="urn:microsoft.com/office/officeart/2005/8/layout/bProcess4"/>
    <dgm:cxn modelId="{3A174099-BE88-469D-9708-CF95B3B49BEC}" type="presParOf" srcId="{1BFB9F3E-67D0-45FB-8738-9E5F0DDB9C10}" destId="{22615408-66D1-4B7C-9B44-C5582308289F}" srcOrd="7" destOrd="0" presId="urn:microsoft.com/office/officeart/2005/8/layout/bProcess4"/>
    <dgm:cxn modelId="{25FF3CC9-E773-46CF-B406-B04D980053B3}" type="presParOf" srcId="{1BFB9F3E-67D0-45FB-8738-9E5F0DDB9C10}" destId="{1046FDD3-C12E-41A7-98BB-2426BF2DE926}" srcOrd="8" destOrd="0" presId="urn:microsoft.com/office/officeart/2005/8/layout/bProcess4"/>
    <dgm:cxn modelId="{47A82C53-4E71-413F-AB52-F46332F9512B}" type="presParOf" srcId="{1046FDD3-C12E-41A7-98BB-2426BF2DE926}" destId="{D8F9D409-9E8F-4108-817C-3D68522A2470}" srcOrd="0" destOrd="0" presId="urn:microsoft.com/office/officeart/2005/8/layout/bProcess4"/>
    <dgm:cxn modelId="{5DE51AC8-3DE6-4A3D-BBB6-C31710682026}" type="presParOf" srcId="{1046FDD3-C12E-41A7-98BB-2426BF2DE926}" destId="{C83ED027-574B-45EF-A61C-9EC1CC4BE997}" srcOrd="1" destOrd="0" presId="urn:microsoft.com/office/officeart/2005/8/layout/bProcess4"/>
    <dgm:cxn modelId="{D87EB800-781A-48E4-883C-0DB163838928}" type="presParOf" srcId="{1BFB9F3E-67D0-45FB-8738-9E5F0DDB9C10}" destId="{5FAFC2C7-0977-4B2E-9DBA-B72ACAC04CF9}" srcOrd="9" destOrd="0" presId="urn:microsoft.com/office/officeart/2005/8/layout/bProcess4"/>
    <dgm:cxn modelId="{57F178E7-C0C7-44D6-B5F2-969CC348F9AA}" type="presParOf" srcId="{1BFB9F3E-67D0-45FB-8738-9E5F0DDB9C10}" destId="{922CC9F0-2961-4176-B70F-1B5D0A55F7A9}" srcOrd="10" destOrd="0" presId="urn:microsoft.com/office/officeart/2005/8/layout/bProcess4"/>
    <dgm:cxn modelId="{1BF8F9CE-1C5D-4EA2-AC7D-6D8ABC4B5CF9}" type="presParOf" srcId="{922CC9F0-2961-4176-B70F-1B5D0A55F7A9}" destId="{DB8EB095-9558-4488-AD49-8926D0660D8C}" srcOrd="0" destOrd="0" presId="urn:microsoft.com/office/officeart/2005/8/layout/bProcess4"/>
    <dgm:cxn modelId="{86BF474C-57D1-4AEA-9B22-2CBC45931086}" type="presParOf" srcId="{922CC9F0-2961-4176-B70F-1B5D0A55F7A9}" destId="{95AD7DA1-91BF-4FDF-B8A1-C9058DFEEFA6}" srcOrd="1" destOrd="0" presId="urn:microsoft.com/office/officeart/2005/8/layout/bProcess4"/>
    <dgm:cxn modelId="{BF25EE66-CDCA-4167-B135-E9C69ED7B872}" type="presParOf" srcId="{1BFB9F3E-67D0-45FB-8738-9E5F0DDB9C10}" destId="{E5BE9DEB-963F-4132-94BF-91B775B52649}" srcOrd="11" destOrd="0" presId="urn:microsoft.com/office/officeart/2005/8/layout/bProcess4"/>
    <dgm:cxn modelId="{E253E315-949C-4DF5-AC62-DA7A6F87AAE2}" type="presParOf" srcId="{1BFB9F3E-67D0-45FB-8738-9E5F0DDB9C10}" destId="{F89C37B4-A426-49CB-8495-20B05A98614B}" srcOrd="12" destOrd="0" presId="urn:microsoft.com/office/officeart/2005/8/layout/bProcess4"/>
    <dgm:cxn modelId="{9202741F-CFC6-47CA-A3EB-D3E03BCFEE75}" type="presParOf" srcId="{F89C37B4-A426-49CB-8495-20B05A98614B}" destId="{A8E5FBE6-9C4F-47A4-B686-1CC4F2058E07}" srcOrd="0" destOrd="0" presId="urn:microsoft.com/office/officeart/2005/8/layout/bProcess4"/>
    <dgm:cxn modelId="{EAE64EE3-FC38-4BF9-8317-3F763BA001AC}" type="presParOf" srcId="{F89C37B4-A426-49CB-8495-20B05A98614B}" destId="{898FE329-354C-497B-8D82-79932F3BCD2C}" srcOrd="1" destOrd="0" presId="urn:microsoft.com/office/officeart/2005/8/layout/bProcess4"/>
    <dgm:cxn modelId="{1C7E4AFD-D2AC-4BFE-82E1-4B229DAC14AC}" type="presParOf" srcId="{1BFB9F3E-67D0-45FB-8738-9E5F0DDB9C10}" destId="{6E245960-CBEE-4243-BB80-6EC06099EBB9}" srcOrd="13" destOrd="0" presId="urn:microsoft.com/office/officeart/2005/8/layout/bProcess4"/>
    <dgm:cxn modelId="{DAC5A608-05AD-481B-A157-58A3049C382B}" type="presParOf" srcId="{1BFB9F3E-67D0-45FB-8738-9E5F0DDB9C10}" destId="{EF5D24D4-FF80-40C1-BCB8-8A28783C1E41}" srcOrd="14" destOrd="0" presId="urn:microsoft.com/office/officeart/2005/8/layout/bProcess4"/>
    <dgm:cxn modelId="{08086301-277D-4466-9C4C-37E4E0F28D63}" type="presParOf" srcId="{EF5D24D4-FF80-40C1-BCB8-8A28783C1E41}" destId="{7688C38A-A0A9-4B7D-839A-0243A12F4881}" srcOrd="0" destOrd="0" presId="urn:microsoft.com/office/officeart/2005/8/layout/bProcess4"/>
    <dgm:cxn modelId="{2EBD32D9-65A1-4A45-BE39-90260B36399D}" type="presParOf" srcId="{EF5D24D4-FF80-40C1-BCB8-8A28783C1E41}" destId="{2DDC0749-F890-43B1-B29C-7309EF858819}" srcOrd="1" destOrd="0" presId="urn:microsoft.com/office/officeart/2005/8/layout/bProcess4"/>
    <dgm:cxn modelId="{B4F9F50A-D6DA-4FE8-BD78-DB6F20E3B8DD}" type="presParOf" srcId="{1BFB9F3E-67D0-45FB-8738-9E5F0DDB9C10}" destId="{55834CF7-2A77-4501-A8E8-646FF15DF29F}" srcOrd="15" destOrd="0" presId="urn:microsoft.com/office/officeart/2005/8/layout/bProcess4"/>
    <dgm:cxn modelId="{B7F0A127-880C-444D-9C5A-9F88B9EF0F49}" type="presParOf" srcId="{1BFB9F3E-67D0-45FB-8738-9E5F0DDB9C10}" destId="{32E53B90-0AE3-44B1-AD39-1666F4856DC1}" srcOrd="16" destOrd="0" presId="urn:microsoft.com/office/officeart/2005/8/layout/bProcess4"/>
    <dgm:cxn modelId="{EA618299-437D-4ACA-8AAE-BEF3A3DC1365}" type="presParOf" srcId="{32E53B90-0AE3-44B1-AD39-1666F4856DC1}" destId="{6693E341-CEA5-402F-BF65-EB7B45E68C71}" srcOrd="0" destOrd="0" presId="urn:microsoft.com/office/officeart/2005/8/layout/bProcess4"/>
    <dgm:cxn modelId="{09D9B917-B27F-47AE-B2B5-20CD4F2B72D4}" type="presParOf" srcId="{32E53B90-0AE3-44B1-AD39-1666F4856DC1}" destId="{D00491D4-9CD9-40F3-A700-9594C6A40FAC}"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666A-758F-455B-99CD-C7283A684F15}">
      <dsp:nvSpPr>
        <dsp:cNvPr id="0" name=""/>
        <dsp:cNvSpPr/>
      </dsp:nvSpPr>
      <dsp:spPr>
        <a:xfrm rot="5400000">
          <a:off x="-346302" y="1012260"/>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30F11E7-20E1-4E08-94CB-C5910BB02224}">
      <dsp:nvSpPr>
        <dsp:cNvPr id="0" name=""/>
        <dsp:cNvSpPr/>
      </dsp:nvSpPr>
      <dsp:spPr>
        <a:xfrm>
          <a:off x="3789" y="30427"/>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39932" y="66570"/>
        <a:ext cx="1984388" cy="1161718"/>
      </dsp:txXfrm>
    </dsp:sp>
    <dsp:sp modelId="{D193485B-0D58-4606-967E-2B233AC05D4C}">
      <dsp:nvSpPr>
        <dsp:cNvPr id="0" name=""/>
        <dsp:cNvSpPr/>
      </dsp:nvSpPr>
      <dsp:spPr>
        <a:xfrm rot="5400000">
          <a:off x="-346302" y="2554766"/>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C8B4C5D-878F-4D66-BF4A-4EEB341D8809}">
      <dsp:nvSpPr>
        <dsp:cNvPr id="0" name=""/>
        <dsp:cNvSpPr/>
      </dsp:nvSpPr>
      <dsp:spPr>
        <a:xfrm>
          <a:off x="3789" y="1572933"/>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39932" y="1609076"/>
        <a:ext cx="1984388" cy="1161718"/>
      </dsp:txXfrm>
    </dsp:sp>
    <dsp:sp modelId="{2AA0C4B7-7BF5-418B-B346-8D07F20EE422}">
      <dsp:nvSpPr>
        <dsp:cNvPr id="0" name=""/>
        <dsp:cNvSpPr/>
      </dsp:nvSpPr>
      <dsp:spPr>
        <a:xfrm>
          <a:off x="424950" y="3326019"/>
          <a:ext cx="2725550"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FC8FC39-9F33-4CC6-8888-4DEC2E23E75B}">
      <dsp:nvSpPr>
        <dsp:cNvPr id="0" name=""/>
        <dsp:cNvSpPr/>
      </dsp:nvSpPr>
      <dsp:spPr>
        <a:xfrm>
          <a:off x="3789" y="3115439"/>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39932" y="3151582"/>
        <a:ext cx="1984388" cy="1161718"/>
      </dsp:txXfrm>
    </dsp:sp>
    <dsp:sp modelId="{22615408-66D1-4B7C-9B44-C5582308289F}">
      <dsp:nvSpPr>
        <dsp:cNvPr id="0" name=""/>
        <dsp:cNvSpPr/>
      </dsp:nvSpPr>
      <dsp:spPr>
        <a:xfrm rot="16200000">
          <a:off x="2389074" y="2554766"/>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E386167-998D-4D88-801D-D95B5345B845}">
      <dsp:nvSpPr>
        <dsp:cNvPr id="0" name=""/>
        <dsp:cNvSpPr/>
      </dsp:nvSpPr>
      <dsp:spPr>
        <a:xfrm>
          <a:off x="2739166" y="3115439"/>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2775309" y="3151582"/>
        <a:ext cx="1984388" cy="1161718"/>
      </dsp:txXfrm>
    </dsp:sp>
    <dsp:sp modelId="{5FAFC2C7-0977-4B2E-9DBA-B72ACAC04CF9}">
      <dsp:nvSpPr>
        <dsp:cNvPr id="0" name=""/>
        <dsp:cNvSpPr/>
      </dsp:nvSpPr>
      <dsp:spPr>
        <a:xfrm rot="16200000">
          <a:off x="2389074" y="1012260"/>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83ED027-574B-45EF-A61C-9EC1CC4BE997}">
      <dsp:nvSpPr>
        <dsp:cNvPr id="0" name=""/>
        <dsp:cNvSpPr/>
      </dsp:nvSpPr>
      <dsp:spPr>
        <a:xfrm>
          <a:off x="2739166" y="1572933"/>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2775309" y="1609076"/>
        <a:ext cx="1984388" cy="1161718"/>
      </dsp:txXfrm>
    </dsp:sp>
    <dsp:sp modelId="{E5BE9DEB-963F-4132-94BF-91B775B52649}">
      <dsp:nvSpPr>
        <dsp:cNvPr id="0" name=""/>
        <dsp:cNvSpPr/>
      </dsp:nvSpPr>
      <dsp:spPr>
        <a:xfrm>
          <a:off x="3160327" y="241007"/>
          <a:ext cx="2725550"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5AD7DA1-91BF-4FDF-B8A1-C9058DFEEFA6}">
      <dsp:nvSpPr>
        <dsp:cNvPr id="0" name=""/>
        <dsp:cNvSpPr/>
      </dsp:nvSpPr>
      <dsp:spPr>
        <a:xfrm>
          <a:off x="2739166" y="30427"/>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2775309" y="66570"/>
        <a:ext cx="1984388" cy="1161718"/>
      </dsp:txXfrm>
    </dsp:sp>
    <dsp:sp modelId="{6E245960-CBEE-4243-BB80-6EC06099EBB9}">
      <dsp:nvSpPr>
        <dsp:cNvPr id="0" name=""/>
        <dsp:cNvSpPr/>
      </dsp:nvSpPr>
      <dsp:spPr>
        <a:xfrm rot="5400000">
          <a:off x="5124452" y="1012260"/>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98FE329-354C-497B-8D82-79932F3BCD2C}">
      <dsp:nvSpPr>
        <dsp:cNvPr id="0" name=""/>
        <dsp:cNvSpPr/>
      </dsp:nvSpPr>
      <dsp:spPr>
        <a:xfrm>
          <a:off x="5474543" y="30427"/>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5510686" y="66570"/>
        <a:ext cx="1984388" cy="1161718"/>
      </dsp:txXfrm>
    </dsp:sp>
    <dsp:sp modelId="{55834CF7-2A77-4501-A8E8-646FF15DF29F}">
      <dsp:nvSpPr>
        <dsp:cNvPr id="0" name=""/>
        <dsp:cNvSpPr/>
      </dsp:nvSpPr>
      <dsp:spPr>
        <a:xfrm rot="5400000">
          <a:off x="5124452" y="2554766"/>
          <a:ext cx="1532679" cy="185100"/>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DDC0749-F890-43B1-B29C-7309EF858819}">
      <dsp:nvSpPr>
        <dsp:cNvPr id="0" name=""/>
        <dsp:cNvSpPr/>
      </dsp:nvSpPr>
      <dsp:spPr>
        <a:xfrm>
          <a:off x="5474543" y="1572933"/>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5510686" y="1609076"/>
        <a:ext cx="1984388" cy="1161718"/>
      </dsp:txXfrm>
    </dsp:sp>
    <dsp:sp modelId="{D00491D4-9CD9-40F3-A700-9594C6A40FAC}">
      <dsp:nvSpPr>
        <dsp:cNvPr id="0" name=""/>
        <dsp:cNvSpPr/>
      </dsp:nvSpPr>
      <dsp:spPr>
        <a:xfrm>
          <a:off x="5474543" y="3115439"/>
          <a:ext cx="2056674" cy="123400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endParaRPr lang="en-US" sz="4600" kern="1200"/>
        </a:p>
      </dsp:txBody>
      <dsp:txXfrm>
        <a:off x="5510686" y="3151582"/>
        <a:ext cx="1984388" cy="1161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0.27342</cdr:x>
      <cdr:y>0.16748</cdr:y>
    </cdr:from>
    <cdr:to>
      <cdr:x>0.56386</cdr:x>
      <cdr:y>0.37621</cdr:y>
    </cdr:to>
    <cdr:sp macro="" textlink="">
      <cdr:nvSpPr>
        <cdr:cNvPr id="4" name="Horizontal Scroll 3"/>
        <cdr:cNvSpPr/>
      </cdr:nvSpPr>
      <cdr:spPr>
        <a:xfrm xmlns:a="http://schemas.openxmlformats.org/drawingml/2006/main">
          <a:off x="2202180" y="525780"/>
          <a:ext cx="2339340" cy="655320"/>
        </a:xfrm>
        <a:prstGeom xmlns:a="http://schemas.openxmlformats.org/drawingml/2006/main" prst="horizontalScroll">
          <a:avLst/>
        </a:prstGeom>
        <a:solidFill xmlns:a="http://schemas.openxmlformats.org/drawingml/2006/main">
          <a:schemeClr val="bg2"/>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dirty="0">
              <a:solidFill>
                <a:schemeClr val="tx1"/>
              </a:solidFill>
            </a:rPr>
            <a:t>Note:</a:t>
          </a:r>
          <a:r>
            <a:rPr lang="en-US" baseline="0" dirty="0">
              <a:solidFill>
                <a:schemeClr val="tx1"/>
              </a:solidFill>
            </a:rPr>
            <a:t> CEO Changed from James D. Sinegal to W. Craig Jelinek in 2012</a:t>
          </a:r>
          <a:endParaRPr lang="en-US" dirty="0">
            <a:solidFill>
              <a:schemeClr val="tx1"/>
            </a:solidFill>
          </a:endParaRPr>
        </a:p>
      </cdr:txBody>
    </cdr:sp>
  </cdr:relSizeAnchor>
  <cdr:relSizeAnchor xmlns:cdr="http://schemas.openxmlformats.org/drawingml/2006/chartDrawing">
    <cdr:from>
      <cdr:x>0.509</cdr:x>
      <cdr:y>0.35437</cdr:y>
    </cdr:from>
    <cdr:to>
      <cdr:x>0.61779</cdr:x>
      <cdr:y>0.8034</cdr:y>
    </cdr:to>
    <cdr:cxnSp macro="">
      <cdr:nvCxnSpPr>
        <cdr:cNvPr id="6" name="Straight Arrow Connector 5"/>
        <cdr:cNvCxnSpPr/>
      </cdr:nvCxnSpPr>
      <cdr:spPr>
        <a:xfrm xmlns:a="http://schemas.openxmlformats.org/drawingml/2006/main">
          <a:off x="4091940" y="1112520"/>
          <a:ext cx="874505" cy="1409700"/>
        </a:xfrm>
        <a:prstGeom xmlns:a="http://schemas.openxmlformats.org/drawingml/2006/main" prst="straightConnector1">
          <a:avLst/>
        </a:prstGeom>
        <a:ln xmlns:a="http://schemas.openxmlformats.org/drawingml/2006/main" w="28575">
          <a:solidFill>
            <a:schemeClr val="tx1"/>
          </a:solidFill>
          <a:prstDash val="sysDot"/>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0.18962</cdr:x>
      <cdr:y>0.14026</cdr:y>
    </cdr:from>
    <cdr:to>
      <cdr:x>0.48116</cdr:x>
      <cdr:y>0.35314</cdr:y>
    </cdr:to>
    <cdr:sp macro="" textlink="">
      <cdr:nvSpPr>
        <cdr:cNvPr id="2" name="Horizontal Scroll 1"/>
        <cdr:cNvSpPr/>
      </cdr:nvSpPr>
      <cdr:spPr>
        <a:xfrm xmlns:a="http://schemas.openxmlformats.org/drawingml/2006/main">
          <a:off x="1521460" y="431800"/>
          <a:ext cx="2339340" cy="655320"/>
        </a:xfrm>
        <a:prstGeom xmlns:a="http://schemas.openxmlformats.org/drawingml/2006/main" prst="horizontalScroll">
          <a:avLst/>
        </a:prstGeom>
        <a:solidFill xmlns:a="http://schemas.openxmlformats.org/drawingml/2006/main">
          <a:schemeClr val="bg2"/>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dirty="0">
              <a:solidFill>
                <a:schemeClr val="tx1"/>
              </a:solidFill>
            </a:rPr>
            <a:t>Note:</a:t>
          </a:r>
          <a:r>
            <a:rPr lang="en-US" baseline="0" dirty="0">
              <a:solidFill>
                <a:schemeClr val="tx1"/>
              </a:solidFill>
            </a:rPr>
            <a:t> CEO Changed from James D. Sinegal to W. Craig Jelinek in 2012</a:t>
          </a:r>
          <a:endParaRPr lang="en-US" dirty="0">
            <a:solidFill>
              <a:schemeClr val="tx1"/>
            </a:solidFill>
          </a:endParaRPr>
        </a:p>
      </cdr:txBody>
    </cdr:sp>
  </cdr:relSizeAnchor>
  <cdr:relSizeAnchor xmlns:cdr="http://schemas.openxmlformats.org/drawingml/2006/chartDrawing">
    <cdr:from>
      <cdr:x>0.37702</cdr:x>
      <cdr:y>0.34406</cdr:y>
    </cdr:from>
    <cdr:to>
      <cdr:x>0.58689</cdr:x>
      <cdr:y>0.80446</cdr:y>
    </cdr:to>
    <cdr:cxnSp macro="">
      <cdr:nvCxnSpPr>
        <cdr:cNvPr id="3" name="Straight Arrow Connector 2"/>
        <cdr:cNvCxnSpPr/>
      </cdr:nvCxnSpPr>
      <cdr:spPr>
        <a:xfrm xmlns:a="http://schemas.openxmlformats.org/drawingml/2006/main">
          <a:off x="3025140" y="1059180"/>
          <a:ext cx="1684020" cy="1417320"/>
        </a:xfrm>
        <a:prstGeom xmlns:a="http://schemas.openxmlformats.org/drawingml/2006/main" prst="straightConnector1">
          <a:avLst/>
        </a:prstGeom>
        <a:ln xmlns:a="http://schemas.openxmlformats.org/drawingml/2006/main" w="28575">
          <a:solidFill>
            <a:schemeClr val="tx1"/>
          </a:solidFill>
          <a:prstDash val="sysDot"/>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FA18C-7586-4A38-928B-25B712E93A48}"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6F81E-A807-4A9C-832B-0125C8FE262A}" type="slidenum">
              <a:rPr lang="en-US" smtClean="0"/>
              <a:t>‹#›</a:t>
            </a:fld>
            <a:endParaRPr lang="en-US"/>
          </a:p>
        </p:txBody>
      </p:sp>
    </p:spTree>
    <p:extLst>
      <p:ext uri="{BB962C8B-B14F-4D97-AF65-F5344CB8AC3E}">
        <p14:creationId xmlns:p14="http://schemas.microsoft.com/office/powerpoint/2010/main" val="341544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70055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68464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77187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78213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7821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5050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3597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5463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45133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735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8763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83983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621" rtl="0" eaLnBrk="1" fontAlgn="base" latinLnBrk="0" hangingPunct="1">
              <a:lnSpc>
                <a:spcPct val="100000"/>
              </a:lnSpc>
              <a:spcBef>
                <a:spcPct val="0"/>
              </a:spcBef>
              <a:spcAft>
                <a:spcPct val="0"/>
              </a:spcAft>
              <a:buClrTx/>
              <a:buSzTx/>
              <a:buFontTx/>
              <a:buNone/>
              <a:tabLst/>
              <a:defRPr/>
            </a:pPr>
            <a:fld id="{F48C8418-815B-4876-A6A7-4FE2712B2668}" type="slidenum">
              <a:rPr kumimoji="0" 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66621"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4329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12192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3759200" y="4267200"/>
            <a:ext cx="79248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43162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1016000" y="457200"/>
            <a:ext cx="11176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9017000" y="533401"/>
            <a:ext cx="256540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20800" y="533401"/>
            <a:ext cx="74930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extLst>
      <p:ext uri="{BB962C8B-B14F-4D97-AF65-F5344CB8AC3E}">
        <p14:creationId xmlns:p14="http://schemas.microsoft.com/office/powerpoint/2010/main" val="43348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261600" cy="1143000"/>
          </a:xfrm>
        </p:spPr>
        <p:txBody>
          <a:bodyPr/>
          <a:lstStyle/>
          <a:p>
            <a:r>
              <a:rPr lang="en-US"/>
              <a:t>Click to edit Master title style</a:t>
            </a:r>
          </a:p>
        </p:txBody>
      </p:sp>
      <p:sp>
        <p:nvSpPr>
          <p:cNvPr id="3" name="Table Placeholder 2"/>
          <p:cNvSpPr>
            <a:spLocks noGrp="1"/>
          </p:cNvSpPr>
          <p:nvPr>
            <p:ph type="tbl" idx="1"/>
          </p:nvPr>
        </p:nvSpPr>
        <p:spPr>
          <a:xfrm>
            <a:off x="1320800" y="1828801"/>
            <a:ext cx="102616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extLst>
      <p:ext uri="{BB962C8B-B14F-4D97-AF65-F5344CB8AC3E}">
        <p14:creationId xmlns:p14="http://schemas.microsoft.com/office/powerpoint/2010/main" val="3836356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261600" cy="1143000"/>
          </a:xfrm>
        </p:spPr>
        <p:txBody>
          <a:bodyPr/>
          <a:lstStyle/>
          <a:p>
            <a:r>
              <a:rPr lang="en-US"/>
              <a:t>Click to edit Master title style</a:t>
            </a:r>
          </a:p>
        </p:txBody>
      </p:sp>
      <p:sp>
        <p:nvSpPr>
          <p:cNvPr id="3" name="Text Placeholder 2"/>
          <p:cNvSpPr>
            <a:spLocks noGrp="1"/>
          </p:cNvSpPr>
          <p:nvPr>
            <p:ph type="body" sz="half" idx="1"/>
          </p:nvPr>
        </p:nvSpPr>
        <p:spPr>
          <a:xfrm>
            <a:off x="1320800" y="1828801"/>
            <a:ext cx="50292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828801"/>
            <a:ext cx="50292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extLst>
      <p:ext uri="{BB962C8B-B14F-4D97-AF65-F5344CB8AC3E}">
        <p14:creationId xmlns:p14="http://schemas.microsoft.com/office/powerpoint/2010/main" val="215714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871200" cy="1143000"/>
          </a:xfrm>
        </p:spPr>
        <p:txBody>
          <a:bodyPr/>
          <a:lstStyle/>
          <a:p>
            <a:r>
              <a:rPr lang="en-US" dirty="0"/>
              <a:t>Click to edit Master title style</a:t>
            </a:r>
          </a:p>
        </p:txBody>
      </p:sp>
      <p:sp>
        <p:nvSpPr>
          <p:cNvPr id="3" name="Text Placeholder 2"/>
          <p:cNvSpPr>
            <a:spLocks noGrp="1"/>
          </p:cNvSpPr>
          <p:nvPr>
            <p:ph type="body" sz="half" idx="1"/>
          </p:nvPr>
        </p:nvSpPr>
        <p:spPr>
          <a:xfrm>
            <a:off x="1320800" y="1752600"/>
            <a:ext cx="5283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07200" y="1752600"/>
            <a:ext cx="5181600" cy="4876800"/>
          </a:xfrm>
        </p:spPr>
        <p:txBody>
          <a:bodyPr/>
          <a:lstStyle/>
          <a:p>
            <a:pPr lvl="0"/>
            <a:endParaRPr lang="en-US" noProof="0"/>
          </a:p>
        </p:txBody>
      </p:sp>
    </p:spTree>
    <p:extLst>
      <p:ext uri="{BB962C8B-B14F-4D97-AF65-F5344CB8AC3E}">
        <p14:creationId xmlns:p14="http://schemas.microsoft.com/office/powerpoint/2010/main" val="114390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extLst>
      <p:ext uri="{BB962C8B-B14F-4D97-AF65-F5344CB8AC3E}">
        <p14:creationId xmlns:p14="http://schemas.microsoft.com/office/powerpoint/2010/main" val="366957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20800" y="1828801"/>
            <a:ext cx="5029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828801"/>
            <a:ext cx="50292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extLst>
      <p:ext uri="{BB962C8B-B14F-4D97-AF65-F5344CB8AC3E}">
        <p14:creationId xmlns:p14="http://schemas.microsoft.com/office/powerpoint/2010/main" val="210276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0800" y="1793875"/>
            <a:ext cx="49784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20800" y="2632076"/>
            <a:ext cx="49784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04001" y="1793875"/>
            <a:ext cx="5084233"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4001" y="2632076"/>
            <a:ext cx="5084233"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422400" y="6245225"/>
            <a:ext cx="28448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4673600" y="6245225"/>
            <a:ext cx="38608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8839200" y="6245225"/>
            <a:ext cx="2844800" cy="476250"/>
          </a:xfrm>
          <a:ln/>
        </p:spPr>
        <p:txBody>
          <a:bodyPr/>
          <a:lstStyle>
            <a:lvl1pPr>
              <a:defRPr/>
            </a:lvl1pPr>
          </a:lstStyle>
          <a:p>
            <a:pPr>
              <a:defRPr/>
            </a:pPr>
            <a:fld id="{4A42361D-285A-4411-BF2F-5F15F18B962C}" type="slidenum">
              <a:rPr lang="en-US"/>
              <a:pPr>
                <a:defRPr/>
              </a:pPr>
              <a:t>‹#›</a:t>
            </a:fld>
            <a:endParaRPr lang="en-US"/>
          </a:p>
        </p:txBody>
      </p:sp>
    </p:spTree>
    <p:extLst>
      <p:ext uri="{BB962C8B-B14F-4D97-AF65-F5344CB8AC3E}">
        <p14:creationId xmlns:p14="http://schemas.microsoft.com/office/powerpoint/2010/main" val="404403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extLst>
      <p:ext uri="{BB962C8B-B14F-4D97-AF65-F5344CB8AC3E}">
        <p14:creationId xmlns:p14="http://schemas.microsoft.com/office/powerpoint/2010/main" val="334279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extLst>
      <p:ext uri="{BB962C8B-B14F-4D97-AF65-F5344CB8AC3E}">
        <p14:creationId xmlns:p14="http://schemas.microsoft.com/office/powerpoint/2010/main" val="1846267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0801" y="1828800"/>
            <a:ext cx="38608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5486400" y="1810111"/>
            <a:ext cx="6096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20801" y="2895601"/>
            <a:ext cx="38608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extLst>
      <p:ext uri="{BB962C8B-B14F-4D97-AF65-F5344CB8AC3E}">
        <p14:creationId xmlns:p14="http://schemas.microsoft.com/office/powerpoint/2010/main" val="74523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1016000" y="457200"/>
            <a:ext cx="11176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361854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extLst>
      <p:ext uri="{BB962C8B-B14F-4D97-AF65-F5344CB8AC3E}">
        <p14:creationId xmlns:p14="http://schemas.microsoft.com/office/powerpoint/2010/main" val="969685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2032000" y="1237074"/>
            <a:ext cx="10193867"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609600" y="6245225"/>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4368800" y="6245225"/>
            <a:ext cx="3860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9042400" y="6245225"/>
            <a:ext cx="2844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508000" y="304801"/>
            <a:ext cx="11121747" cy="854439"/>
          </a:xfrm>
          <a:prstGeom prst="rect">
            <a:avLst/>
          </a:prstGeom>
          <a:noFill/>
        </p:spPr>
      </p:pic>
    </p:spTree>
    <p:extLst>
      <p:ext uri="{BB962C8B-B14F-4D97-AF65-F5344CB8AC3E}">
        <p14:creationId xmlns:p14="http://schemas.microsoft.com/office/powerpoint/2010/main" val="2672437840"/>
      </p:ext>
    </p:extLst>
  </p:cSld>
  <p:clrMap bg1="lt1" tx1="dk1" bg2="lt2" tx2="dk2" accent1="accent1" accent2="accent2" accent3="accent3" accent4="accent4" accent5="accent5" accent6="accent6" hlink="hlink" folHlink="folHlink"/>
  <p:sldLayoutIdLst>
    <p:sldLayoutId id="2147483661"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09600" y="457200"/>
            <a:ext cx="11582400" cy="1143000"/>
          </a:xfrm>
          <a:prstGeom prst="rect">
            <a:avLst/>
          </a:prstGeom>
          <a:solidFill>
            <a:schemeClr val="tx1"/>
          </a:solidFill>
          <a:ln w="9525">
            <a:noFill/>
            <a:miter lim="800000"/>
            <a:headEnd/>
            <a:tailEnd/>
          </a:ln>
          <a:effectLst/>
        </p:spPr>
        <p:txBody>
          <a:bodyPr wrap="none" anchor="ctr"/>
          <a:lstStyle/>
          <a:p>
            <a:pPr>
              <a:defRPr/>
            </a:pPr>
            <a:endParaRPr lang="en-US" sz="1800"/>
          </a:p>
        </p:txBody>
      </p:sp>
      <p:sp>
        <p:nvSpPr>
          <p:cNvPr id="2051" name="Rectangle 3"/>
          <p:cNvSpPr>
            <a:spLocks noGrp="1" noChangeArrowheads="1"/>
          </p:cNvSpPr>
          <p:nvPr>
            <p:ph type="title"/>
          </p:nvPr>
        </p:nvSpPr>
        <p:spPr bwMode="auto">
          <a:xfrm>
            <a:off x="1320800" y="533400"/>
            <a:ext cx="10261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1320800" y="1828801"/>
            <a:ext cx="102616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13208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45720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6096000" cy="457200"/>
          </a:xfrm>
          <a:prstGeom prst="rect">
            <a:avLst/>
          </a:prstGeom>
          <a:solidFill>
            <a:schemeClr val="tx1"/>
          </a:solidFill>
          <a:ln w="9525">
            <a:noFill/>
            <a:miter lim="800000"/>
            <a:headEnd/>
            <a:tailEnd/>
          </a:ln>
          <a:effectLst/>
        </p:spPr>
        <p:txBody>
          <a:bodyPr wrap="none" anchor="ctr"/>
          <a:lstStyle/>
          <a:p>
            <a:pPr>
              <a:defRPr/>
            </a:pPr>
            <a:endParaRPr lang="en-US" sz="1800"/>
          </a:p>
        </p:txBody>
      </p:sp>
      <p:sp>
        <p:nvSpPr>
          <p:cNvPr id="55305" name="Rectangle 9"/>
          <p:cNvSpPr>
            <a:spLocks noChangeArrowheads="1"/>
          </p:cNvSpPr>
          <p:nvPr/>
        </p:nvSpPr>
        <p:spPr bwMode="auto">
          <a:xfrm>
            <a:off x="6096000" y="0"/>
            <a:ext cx="6096000" cy="457200"/>
          </a:xfrm>
          <a:prstGeom prst="rect">
            <a:avLst/>
          </a:prstGeom>
          <a:solidFill>
            <a:srgbClr val="FF0000"/>
          </a:solidFill>
          <a:ln w="9525">
            <a:noFill/>
            <a:miter lim="800000"/>
            <a:headEnd/>
            <a:tailEnd/>
          </a:ln>
          <a:effectLst/>
        </p:spPr>
        <p:txBody>
          <a:bodyPr wrap="none" anchor="ctr"/>
          <a:lstStyle/>
          <a:p>
            <a:pPr algn="l">
              <a:defRPr/>
            </a:pPr>
            <a:endParaRPr lang="en-US" sz="1800" dirty="0"/>
          </a:p>
        </p:txBody>
      </p:sp>
      <p:sp>
        <p:nvSpPr>
          <p:cNvPr id="55306" name="Text Box 10"/>
          <p:cNvSpPr txBox="1">
            <a:spLocks noChangeArrowheads="1"/>
          </p:cNvSpPr>
          <p:nvPr/>
        </p:nvSpPr>
        <p:spPr bwMode="auto">
          <a:xfrm>
            <a:off x="0" y="76200"/>
            <a:ext cx="6096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6256867" y="87312"/>
            <a:ext cx="5731933"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692400" y="3149600"/>
            <a:ext cx="6400800" cy="1016000"/>
          </a:xfrm>
          <a:prstGeom prst="rect">
            <a:avLst/>
          </a:prstGeom>
          <a:solidFill>
            <a:schemeClr val="tx1"/>
          </a:solidFill>
          <a:ln w="9525">
            <a:noFill/>
            <a:miter lim="800000"/>
            <a:headEnd/>
            <a:tailEnd/>
          </a:ln>
          <a:effectLst/>
        </p:spPr>
        <p:txBody>
          <a:bodyPr wrap="none" anchor="ctr"/>
          <a:lstStyle/>
          <a:p>
            <a:pPr>
              <a:defRPr/>
            </a:pPr>
            <a:endParaRPr lang="en-US" sz="1800"/>
          </a:p>
        </p:txBody>
      </p:sp>
      <p:sp>
        <p:nvSpPr>
          <p:cNvPr id="55309" name="Line 13"/>
          <p:cNvSpPr>
            <a:spLocks noChangeShapeType="1"/>
          </p:cNvSpPr>
          <p:nvPr/>
        </p:nvSpPr>
        <p:spPr bwMode="auto">
          <a:xfrm>
            <a:off x="0" y="457200"/>
            <a:ext cx="12192000" cy="0"/>
          </a:xfrm>
          <a:prstGeom prst="line">
            <a:avLst/>
          </a:prstGeom>
          <a:noFill/>
          <a:ln w="28575">
            <a:solidFill>
              <a:schemeClr val="bg1"/>
            </a:solidFill>
            <a:round/>
            <a:headEnd/>
            <a:tailEnd/>
          </a:ln>
          <a:effectLst/>
        </p:spPr>
        <p:txBody>
          <a:bodyPr/>
          <a:lstStyle/>
          <a:p>
            <a:pPr>
              <a:defRPr/>
            </a:pPr>
            <a:endParaRPr lang="en-US" sz="1800"/>
          </a:p>
        </p:txBody>
      </p:sp>
      <p:sp>
        <p:nvSpPr>
          <p:cNvPr id="55310" name="Text Box 14"/>
          <p:cNvSpPr txBox="1">
            <a:spLocks noChangeArrowheads="1"/>
          </p:cNvSpPr>
          <p:nvPr/>
        </p:nvSpPr>
        <p:spPr bwMode="auto">
          <a:xfrm rot="16200000">
            <a:off x="-1933310" y="3949076"/>
            <a:ext cx="4802187" cy="1015663"/>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extLst>
      <p:ext uri="{BB962C8B-B14F-4D97-AF65-F5344CB8AC3E}">
        <p14:creationId xmlns:p14="http://schemas.microsoft.com/office/powerpoint/2010/main" val="410903902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Compensation Review </a:t>
            </a:r>
          </a:p>
        </p:txBody>
      </p:sp>
      <p:sp>
        <p:nvSpPr>
          <p:cNvPr id="3" name="Text Placeholder 2"/>
          <p:cNvSpPr>
            <a:spLocks noGrp="1"/>
          </p:cNvSpPr>
          <p:nvPr>
            <p:ph type="body" sz="quarter" idx="13"/>
          </p:nvPr>
        </p:nvSpPr>
        <p:spPr>
          <a:xfrm>
            <a:off x="3429000" y="4343400"/>
            <a:ext cx="5943600" cy="1676400"/>
          </a:xfrm>
        </p:spPr>
        <p:txBody>
          <a:bodyPr/>
          <a:lstStyle/>
          <a:p>
            <a:pPr marL="457200" indent="-457200">
              <a:buClr>
                <a:schemeClr val="tx2"/>
              </a:buClr>
              <a:buFont typeface="Wingdings" panose="05000000000000000000" pitchFamily="2" charset="2"/>
              <a:buChar char="q"/>
            </a:pPr>
            <a:r>
              <a:rPr lang="en-US" sz="2000" dirty="0"/>
              <a:t>Introduction</a:t>
            </a:r>
          </a:p>
          <a:p>
            <a:pPr marL="457200" indent="-457200">
              <a:buClr>
                <a:schemeClr val="tx2"/>
              </a:buClr>
              <a:buFont typeface="Wingdings" panose="05000000000000000000" pitchFamily="2" charset="2"/>
              <a:buChar char="q"/>
            </a:pPr>
            <a:r>
              <a:rPr lang="en-US" sz="2000" dirty="0"/>
              <a:t>Automation Process using R</a:t>
            </a:r>
          </a:p>
          <a:p>
            <a:pPr marL="457200" indent="-457200">
              <a:buClr>
                <a:schemeClr val="tx2"/>
              </a:buClr>
              <a:buFont typeface="Wingdings" panose="05000000000000000000" pitchFamily="2" charset="2"/>
              <a:buChar char="q"/>
            </a:pPr>
            <a:r>
              <a:rPr lang="en-US" sz="2000" dirty="0"/>
              <a:t>KPIs and Analysis Points</a:t>
            </a:r>
          </a:p>
          <a:p>
            <a:pPr marL="457200" indent="-457200">
              <a:buClr>
                <a:schemeClr val="tx2"/>
              </a:buClr>
              <a:buFont typeface="Wingdings" panose="05000000000000000000" pitchFamily="2" charset="2"/>
              <a:buChar char="q"/>
            </a:pPr>
            <a:r>
              <a:rPr lang="en-US" sz="2000" dirty="0"/>
              <a:t>Companies for Analysis</a:t>
            </a:r>
          </a:p>
          <a:p>
            <a:pPr marL="457200" indent="-457200">
              <a:buClr>
                <a:schemeClr val="tx2"/>
              </a:buClr>
              <a:buFont typeface="Wingdings" panose="05000000000000000000" pitchFamily="2" charset="2"/>
              <a:buChar char="q"/>
            </a:pPr>
            <a:r>
              <a:rPr lang="en-US" sz="2000" dirty="0"/>
              <a:t>Analysis of Costco </a:t>
            </a:r>
          </a:p>
        </p:txBody>
      </p:sp>
    </p:spTree>
    <p:extLst>
      <p:ext uri="{BB962C8B-B14F-4D97-AF65-F5344CB8AC3E}">
        <p14:creationId xmlns:p14="http://schemas.microsoft.com/office/powerpoint/2010/main" val="159541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(CEO Salary Trend 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10</a:t>
            </a:fld>
            <a:endParaRPr lang="en-US" dirty="0">
              <a:solidFill>
                <a:srgbClr val="000000"/>
              </a:solidFill>
              <a:latin typeface="Futura Md BT"/>
            </a:endParaRPr>
          </a:p>
        </p:txBody>
      </p:sp>
      <p:graphicFrame>
        <p:nvGraphicFramePr>
          <p:cNvPr id="7" name="Table 6"/>
          <p:cNvGraphicFramePr>
            <a:graphicFrameLocks noGrp="1"/>
          </p:cNvGraphicFramePr>
          <p:nvPr>
            <p:extLst>
              <p:ext uri="{D42A27DB-BD31-4B8C-83A1-F6EECF244321}">
                <p14:modId xmlns:p14="http://schemas.microsoft.com/office/powerpoint/2010/main" val="3941533240"/>
              </p:ext>
            </p:extLst>
          </p:nvPr>
        </p:nvGraphicFramePr>
        <p:xfrm>
          <a:off x="1320800" y="1676396"/>
          <a:ext cx="10261600" cy="4568828"/>
        </p:xfrm>
        <a:graphic>
          <a:graphicData uri="http://schemas.openxmlformats.org/drawingml/2006/table">
            <a:tbl>
              <a:tblPr/>
              <a:tblGrid>
                <a:gridCol w="4693871">
                  <a:extLst>
                    <a:ext uri="{9D8B030D-6E8A-4147-A177-3AD203B41FA5}">
                      <a16:colId xmlns:a16="http://schemas.microsoft.com/office/drawing/2014/main" xmlns="" val="2758098341"/>
                    </a:ext>
                  </a:extLst>
                </a:gridCol>
                <a:gridCol w="1198436">
                  <a:extLst>
                    <a:ext uri="{9D8B030D-6E8A-4147-A177-3AD203B41FA5}">
                      <a16:colId xmlns:a16="http://schemas.microsoft.com/office/drawing/2014/main" xmlns="" val="1569726468"/>
                    </a:ext>
                  </a:extLst>
                </a:gridCol>
                <a:gridCol w="1947456">
                  <a:extLst>
                    <a:ext uri="{9D8B030D-6E8A-4147-A177-3AD203B41FA5}">
                      <a16:colId xmlns:a16="http://schemas.microsoft.com/office/drawing/2014/main" xmlns="" val="3212949585"/>
                    </a:ext>
                  </a:extLst>
                </a:gridCol>
                <a:gridCol w="2421837">
                  <a:extLst>
                    <a:ext uri="{9D8B030D-6E8A-4147-A177-3AD203B41FA5}">
                      <a16:colId xmlns:a16="http://schemas.microsoft.com/office/drawing/2014/main" xmlns="" val="414581804"/>
                    </a:ext>
                  </a:extLst>
                </a:gridCol>
              </a:tblGrid>
              <a:tr h="415348">
                <a:tc>
                  <a:txBody>
                    <a:bodyPr/>
                    <a:lstStyle/>
                    <a:p>
                      <a:pPr algn="ctr" fontAlgn="b"/>
                      <a:r>
                        <a:rPr lang="en-US" sz="1600" b="1" i="0" u="none" strike="noStrike" dirty="0">
                          <a:solidFill>
                            <a:srgbClr val="000000"/>
                          </a:solidFill>
                          <a:effectLst/>
                          <a:latin typeface="Calibri" panose="020F0502020204030204" pitchFamily="34" charset="0"/>
                        </a:rPr>
                        <a:t>Name of the CEO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Year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Salary($)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 Change in Salary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399545200"/>
                  </a:ext>
                </a:extLst>
              </a:tr>
              <a:tr h="415348">
                <a:tc rowSpan="6">
                  <a:txBody>
                    <a:bodyPr/>
                    <a:lstStyle/>
                    <a:p>
                      <a:pPr algn="ctr" fontAlgn="ctr"/>
                      <a:r>
                        <a:rPr lang="en-US" sz="1600" b="1" i="0" u="none" strike="noStrike" dirty="0">
                          <a:solidFill>
                            <a:srgbClr val="000000"/>
                          </a:solidFill>
                          <a:effectLst/>
                          <a:latin typeface="Calibri" panose="020F0502020204030204" pitchFamily="34" charset="0"/>
                        </a:rPr>
                        <a:t>James D. Sinegal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56563907"/>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71305646"/>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77712562"/>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79084472"/>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39366981"/>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0478839"/>
                  </a:ext>
                </a:extLst>
              </a:tr>
              <a:tr h="415348">
                <a:tc rowSpan="4">
                  <a:txBody>
                    <a:bodyPr/>
                    <a:lstStyle/>
                    <a:p>
                      <a:pPr algn="ctr" fontAlgn="ctr"/>
                      <a:r>
                        <a:rPr lang="en-US" sz="1600" b="1" i="0" u="none" strike="noStrike" dirty="0">
                          <a:solidFill>
                            <a:srgbClr val="000000"/>
                          </a:solidFill>
                          <a:effectLst/>
                          <a:latin typeface="Calibri" panose="020F0502020204030204" pitchFamily="34" charset="0"/>
                        </a:rPr>
                        <a:t>W. Craig Jelinek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$662,500.00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89.29%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3798991327"/>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971417183"/>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44291911"/>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$699,810.00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253875570"/>
                  </a:ext>
                </a:extLst>
              </a:tr>
            </a:tbl>
          </a:graphicData>
        </a:graphic>
      </p:graphicFrame>
    </p:spTree>
    <p:extLst>
      <p:ext uri="{BB962C8B-B14F-4D97-AF65-F5344CB8AC3E}">
        <p14:creationId xmlns:p14="http://schemas.microsoft.com/office/powerpoint/2010/main" val="39333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(CEO Salary Trend Analysis)</a:t>
            </a:r>
          </a:p>
        </p:txBody>
      </p:sp>
      <p:sp>
        <p:nvSpPr>
          <p:cNvPr id="3" name="Content Placeholder 2"/>
          <p:cNvSpPr>
            <a:spLocks noGrp="1"/>
          </p:cNvSpPr>
          <p:nvPr>
            <p:ph sz="half" idx="1"/>
          </p:nvPr>
        </p:nvSpPr>
        <p:spPr>
          <a:xfrm>
            <a:off x="1320800" y="1676401"/>
            <a:ext cx="10261600" cy="1515208"/>
          </a:xfrm>
        </p:spPr>
        <p:txBody>
          <a:bodyPr/>
          <a:lstStyle/>
          <a:p>
            <a:pPr marL="57150" indent="0">
              <a:buNone/>
            </a:pPr>
            <a:r>
              <a:rPr lang="en-US" sz="1800" b="1" dirty="0"/>
              <a:t>Salary Trend:</a:t>
            </a:r>
          </a:p>
          <a:p>
            <a:pPr marL="400050" indent="-342900"/>
            <a:r>
              <a:rPr lang="en-US" sz="1800" dirty="0"/>
              <a:t>For analysis propose we consider data for the past 10 years</a:t>
            </a:r>
          </a:p>
          <a:p>
            <a:pPr marL="400050" indent="-342900"/>
            <a:r>
              <a:rPr lang="en-US" sz="1800" dirty="0"/>
              <a:t>To show a trend in the increase in salary of the CEO we use %change in salary to get a better idea of how the salary has increased over the 10 years</a:t>
            </a:r>
            <a:endParaRPr lang="en-IN" sz="1800"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11</a:t>
            </a:fld>
            <a:endParaRPr lang="en-US" dirty="0">
              <a:solidFill>
                <a:srgbClr val="000000"/>
              </a:solidFill>
              <a:latin typeface="Futura Md BT"/>
            </a:endParaRPr>
          </a:p>
        </p:txBody>
      </p:sp>
      <p:graphicFrame>
        <p:nvGraphicFramePr>
          <p:cNvPr id="6" name="Chart 5"/>
          <p:cNvGraphicFramePr>
            <a:graphicFrameLocks/>
          </p:cNvGraphicFramePr>
          <p:nvPr>
            <p:extLst>
              <p:ext uri="{D42A27DB-BD31-4B8C-83A1-F6EECF244321}">
                <p14:modId xmlns:p14="http://schemas.microsoft.com/office/powerpoint/2010/main" val="1205170828"/>
              </p:ext>
            </p:extLst>
          </p:nvPr>
        </p:nvGraphicFramePr>
        <p:xfrm>
          <a:off x="1320800" y="3305908"/>
          <a:ext cx="10003692" cy="3253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346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(CEO Salary + Bonus Trend 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12</a:t>
            </a:fld>
            <a:endParaRPr lang="en-US" dirty="0">
              <a:solidFill>
                <a:srgbClr val="000000"/>
              </a:solidFill>
              <a:latin typeface="Futura Md BT"/>
            </a:endParaRPr>
          </a:p>
        </p:txBody>
      </p:sp>
      <p:graphicFrame>
        <p:nvGraphicFramePr>
          <p:cNvPr id="8" name="Table 7"/>
          <p:cNvGraphicFramePr>
            <a:graphicFrameLocks noGrp="1"/>
          </p:cNvGraphicFramePr>
          <p:nvPr>
            <p:extLst>
              <p:ext uri="{D42A27DB-BD31-4B8C-83A1-F6EECF244321}">
                <p14:modId xmlns:p14="http://schemas.microsoft.com/office/powerpoint/2010/main" val="1150861654"/>
              </p:ext>
            </p:extLst>
          </p:nvPr>
        </p:nvGraphicFramePr>
        <p:xfrm>
          <a:off x="1320800" y="1676399"/>
          <a:ext cx="10261600" cy="4568831"/>
        </p:xfrm>
        <a:graphic>
          <a:graphicData uri="http://schemas.openxmlformats.org/drawingml/2006/table">
            <a:tbl>
              <a:tblPr/>
              <a:tblGrid>
                <a:gridCol w="4693870">
                  <a:extLst>
                    <a:ext uri="{9D8B030D-6E8A-4147-A177-3AD203B41FA5}">
                      <a16:colId xmlns:a16="http://schemas.microsoft.com/office/drawing/2014/main" xmlns="" val="3697862412"/>
                    </a:ext>
                  </a:extLst>
                </a:gridCol>
                <a:gridCol w="1198436">
                  <a:extLst>
                    <a:ext uri="{9D8B030D-6E8A-4147-A177-3AD203B41FA5}">
                      <a16:colId xmlns:a16="http://schemas.microsoft.com/office/drawing/2014/main" xmlns="" val="3838294917"/>
                    </a:ext>
                  </a:extLst>
                </a:gridCol>
                <a:gridCol w="1947456">
                  <a:extLst>
                    <a:ext uri="{9D8B030D-6E8A-4147-A177-3AD203B41FA5}">
                      <a16:colId xmlns:a16="http://schemas.microsoft.com/office/drawing/2014/main" xmlns="" val="679189921"/>
                    </a:ext>
                  </a:extLst>
                </a:gridCol>
                <a:gridCol w="2421838">
                  <a:extLst>
                    <a:ext uri="{9D8B030D-6E8A-4147-A177-3AD203B41FA5}">
                      <a16:colId xmlns:a16="http://schemas.microsoft.com/office/drawing/2014/main" xmlns="" val="2097232263"/>
                    </a:ext>
                  </a:extLst>
                </a:gridCol>
              </a:tblGrid>
              <a:tr h="761471">
                <a:tc>
                  <a:txBody>
                    <a:bodyPr/>
                    <a:lstStyle/>
                    <a:p>
                      <a:pPr algn="ctr" fontAlgn="b"/>
                      <a:r>
                        <a:rPr lang="en-US" sz="1600" b="1" i="0" u="none" strike="noStrike" dirty="0">
                          <a:solidFill>
                            <a:srgbClr val="000000"/>
                          </a:solidFill>
                          <a:effectLst/>
                          <a:latin typeface="Calibri" panose="020F0502020204030204" pitchFamily="34" charset="0"/>
                        </a:rPr>
                        <a:t>Name and Principal Position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Year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Total Salary With Bonus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 Change in Salary + Bonus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47492820"/>
                  </a:ext>
                </a:extLst>
              </a:tr>
              <a:tr h="380736">
                <a:tc rowSpan="6">
                  <a:txBody>
                    <a:bodyPr/>
                    <a:lstStyle/>
                    <a:p>
                      <a:pPr algn="ctr" fontAlgn="ctr"/>
                      <a:r>
                        <a:rPr lang="en-US" sz="1600" b="1" i="0" u="none" strike="noStrike">
                          <a:solidFill>
                            <a:srgbClr val="000000"/>
                          </a:solidFill>
                          <a:effectLst/>
                          <a:latin typeface="Calibri" panose="020F0502020204030204" pitchFamily="34" charset="0"/>
                        </a:rPr>
                        <a:t>James D. Sinegal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$350,000.00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46040326"/>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$430,000.00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22.86%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994756399"/>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$430,000.00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46816649"/>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$425,000.00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451641042"/>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$540,400.00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27.15%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894418485"/>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$548,400.00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1.48%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239789147"/>
                  </a:ext>
                </a:extLst>
              </a:tr>
              <a:tr h="380736">
                <a:tc rowSpan="4">
                  <a:txBody>
                    <a:bodyPr/>
                    <a:lstStyle/>
                    <a:p>
                      <a:pPr algn="ctr" fontAlgn="ctr"/>
                      <a:r>
                        <a:rPr lang="en-US" sz="1600" b="1" i="0" u="none" strike="noStrike">
                          <a:solidFill>
                            <a:srgbClr val="000000"/>
                          </a:solidFill>
                          <a:effectLst/>
                          <a:latin typeface="Calibri" panose="020F0502020204030204" pitchFamily="34" charset="0"/>
                        </a:rPr>
                        <a:t>W. Craig Jelinek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$830,733.00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51.48%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111488483"/>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$738,800.00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918903606"/>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$740,400.00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0.22%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110881363"/>
                  </a:ext>
                </a:extLst>
              </a:tr>
              <a:tr h="380736">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$888,610.00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20.02%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362239113"/>
                  </a:ext>
                </a:extLst>
              </a:tr>
            </a:tbl>
          </a:graphicData>
        </a:graphic>
      </p:graphicFrame>
    </p:spTree>
    <p:extLst>
      <p:ext uri="{BB962C8B-B14F-4D97-AF65-F5344CB8AC3E}">
        <p14:creationId xmlns:p14="http://schemas.microsoft.com/office/powerpoint/2010/main" val="258726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(CEO Salary + Bonus Trend Analysis)</a:t>
            </a:r>
          </a:p>
        </p:txBody>
      </p:sp>
      <p:sp>
        <p:nvSpPr>
          <p:cNvPr id="3" name="Content Placeholder 2"/>
          <p:cNvSpPr>
            <a:spLocks noGrp="1"/>
          </p:cNvSpPr>
          <p:nvPr>
            <p:ph sz="half" idx="1"/>
          </p:nvPr>
        </p:nvSpPr>
        <p:spPr>
          <a:xfrm>
            <a:off x="1320800" y="1676401"/>
            <a:ext cx="10261600" cy="1515208"/>
          </a:xfrm>
        </p:spPr>
        <p:txBody>
          <a:bodyPr/>
          <a:lstStyle/>
          <a:p>
            <a:pPr marL="57150" indent="0">
              <a:buNone/>
            </a:pPr>
            <a:r>
              <a:rPr lang="en-US" sz="1800" b="1" dirty="0"/>
              <a:t>Salary with Bonus Trend: </a:t>
            </a:r>
          </a:p>
          <a:p>
            <a:pPr marL="400050" indent="-342900"/>
            <a:r>
              <a:rPr lang="en-US" sz="1800" dirty="0"/>
              <a:t>Every year the CEO of a company is entitled to a bonus amount on the salary depending on his performance</a:t>
            </a:r>
          </a:p>
          <a:p>
            <a:pPr marL="400050" indent="-342900"/>
            <a:r>
              <a:rPr lang="en-US" sz="1800" dirty="0"/>
              <a:t>To better understand the performance of the CEO throughout the years we can plot a graph for the total cumulative salary which is salary plus the bonus amount</a:t>
            </a:r>
            <a:endParaRPr lang="en-IN" sz="1800"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13</a:t>
            </a:fld>
            <a:endParaRPr lang="en-US" dirty="0">
              <a:solidFill>
                <a:srgbClr val="000000"/>
              </a:solidFill>
              <a:latin typeface="Futura Md BT"/>
            </a:endParaRPr>
          </a:p>
        </p:txBody>
      </p:sp>
      <p:graphicFrame>
        <p:nvGraphicFramePr>
          <p:cNvPr id="7" name="Chart 6"/>
          <p:cNvGraphicFramePr>
            <a:graphicFrameLocks/>
          </p:cNvGraphicFramePr>
          <p:nvPr>
            <p:extLst/>
          </p:nvPr>
        </p:nvGraphicFramePr>
        <p:xfrm>
          <a:off x="1320800" y="3455378"/>
          <a:ext cx="9915769" cy="31212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965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(CEO Stock Awards 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14</a:t>
            </a:fld>
            <a:endParaRPr lang="en-US" dirty="0">
              <a:solidFill>
                <a:srgbClr val="000000"/>
              </a:solidFill>
              <a:latin typeface="Futura Md BT"/>
            </a:endParaRPr>
          </a:p>
        </p:txBody>
      </p:sp>
      <p:graphicFrame>
        <p:nvGraphicFramePr>
          <p:cNvPr id="8" name="Table 7"/>
          <p:cNvGraphicFramePr>
            <a:graphicFrameLocks noGrp="1"/>
          </p:cNvGraphicFramePr>
          <p:nvPr>
            <p:extLst>
              <p:ext uri="{D42A27DB-BD31-4B8C-83A1-F6EECF244321}">
                <p14:modId xmlns:p14="http://schemas.microsoft.com/office/powerpoint/2010/main" val="2012852619"/>
              </p:ext>
            </p:extLst>
          </p:nvPr>
        </p:nvGraphicFramePr>
        <p:xfrm>
          <a:off x="1320800" y="1676402"/>
          <a:ext cx="10261600" cy="4568827"/>
        </p:xfrm>
        <a:graphic>
          <a:graphicData uri="http://schemas.openxmlformats.org/drawingml/2006/table">
            <a:tbl>
              <a:tblPr/>
              <a:tblGrid>
                <a:gridCol w="4693870">
                  <a:extLst>
                    <a:ext uri="{9D8B030D-6E8A-4147-A177-3AD203B41FA5}">
                      <a16:colId xmlns:a16="http://schemas.microsoft.com/office/drawing/2014/main" xmlns="" val="3118465514"/>
                    </a:ext>
                  </a:extLst>
                </a:gridCol>
                <a:gridCol w="1198436">
                  <a:extLst>
                    <a:ext uri="{9D8B030D-6E8A-4147-A177-3AD203B41FA5}">
                      <a16:colId xmlns:a16="http://schemas.microsoft.com/office/drawing/2014/main" xmlns="" val="1893657785"/>
                    </a:ext>
                  </a:extLst>
                </a:gridCol>
                <a:gridCol w="1947456">
                  <a:extLst>
                    <a:ext uri="{9D8B030D-6E8A-4147-A177-3AD203B41FA5}">
                      <a16:colId xmlns:a16="http://schemas.microsoft.com/office/drawing/2014/main" xmlns="" val="911306620"/>
                    </a:ext>
                  </a:extLst>
                </a:gridCol>
                <a:gridCol w="2421838">
                  <a:extLst>
                    <a:ext uri="{9D8B030D-6E8A-4147-A177-3AD203B41FA5}">
                      <a16:colId xmlns:a16="http://schemas.microsoft.com/office/drawing/2014/main" xmlns="" val="13695509"/>
                    </a:ext>
                  </a:extLst>
                </a:gridCol>
              </a:tblGrid>
              <a:tr h="830695">
                <a:tc>
                  <a:txBody>
                    <a:bodyPr/>
                    <a:lstStyle/>
                    <a:p>
                      <a:pPr algn="ctr" fontAlgn="b"/>
                      <a:r>
                        <a:rPr lang="en-US" sz="1600" b="1" i="0" u="none" strike="noStrike" dirty="0">
                          <a:solidFill>
                            <a:srgbClr val="000000"/>
                          </a:solidFill>
                          <a:effectLst/>
                          <a:latin typeface="Calibri" panose="020F0502020204030204" pitchFamily="34" charset="0"/>
                        </a:rPr>
                        <a:t>Name and Principal Position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Year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Stock Award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600" b="1" i="0" u="none" strike="noStrike" dirty="0">
                          <a:solidFill>
                            <a:srgbClr val="000000"/>
                          </a:solidFill>
                          <a:effectLst/>
                          <a:latin typeface="Calibri" panose="020F0502020204030204" pitchFamily="34" charset="0"/>
                        </a:rPr>
                        <a:t>% Change in Stock Award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193706601"/>
                  </a:ext>
                </a:extLst>
              </a:tr>
              <a:tr h="415348">
                <a:tc rowSpan="5">
                  <a:txBody>
                    <a:bodyPr/>
                    <a:lstStyle/>
                    <a:p>
                      <a:pPr algn="ctr" fontAlgn="ctr"/>
                      <a:r>
                        <a:rPr lang="en-US" sz="1600" b="1" i="0" u="none" strike="noStrike">
                          <a:solidFill>
                            <a:srgbClr val="000000"/>
                          </a:solidFill>
                          <a:effectLst/>
                          <a:latin typeface="Calibri" panose="020F0502020204030204" pitchFamily="34" charset="0"/>
                        </a:rPr>
                        <a:t>James D. Sinegal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$803,739.00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3239223"/>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$3,034,471.00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277.54%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314926670"/>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$1,952,867.00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-35.64%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850894329"/>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$2,896,030.00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48.30%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687578797"/>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$1,560,015.00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-46.13%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323167998"/>
                  </a:ext>
                </a:extLst>
              </a:tr>
              <a:tr h="415348">
                <a:tc rowSpan="4">
                  <a:txBody>
                    <a:bodyPr/>
                    <a:lstStyle/>
                    <a:p>
                      <a:pPr algn="ctr" fontAlgn="ctr"/>
                      <a:r>
                        <a:rPr lang="en-US" sz="1600" b="1" i="0" u="none" strike="noStrike">
                          <a:solidFill>
                            <a:srgbClr val="000000"/>
                          </a:solidFill>
                          <a:effectLst/>
                          <a:latin typeface="Calibri" panose="020F0502020204030204" pitchFamily="34" charset="0"/>
                        </a:rPr>
                        <a:t>W. Craig Jelinek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2012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$3,870,300.00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148.09%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159780801"/>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$4,527,994.00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16.99%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33393317"/>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$4,783,200.00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5.64%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368833365"/>
                  </a:ext>
                </a:extLst>
              </a:tr>
              <a:tr h="415348">
                <a:tc vMerge="1">
                  <a:txBody>
                    <a:bodyPr/>
                    <a:lstStyle/>
                    <a:p>
                      <a:endParaRPr lang="en-US"/>
                    </a:p>
                  </a:txBody>
                  <a:tcPr/>
                </a:tc>
                <a:tc>
                  <a:txBody>
                    <a:bodyPr/>
                    <a:lstStyle/>
                    <a:p>
                      <a:pPr algn="ctr" fontAlgn="b"/>
                      <a:r>
                        <a:rPr lang="en-US" sz="1600" b="0" i="0" u="none" strike="noStrike">
                          <a:solidFill>
                            <a:srgbClr val="000000"/>
                          </a:solidFill>
                          <a:effectLst/>
                          <a:latin typeface="Calibri" panose="020F0502020204030204" pitchFamily="34" charset="0"/>
                        </a:rPr>
                        <a:t>2015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$5,322,962.00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11.28%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3313013531"/>
                  </a:ext>
                </a:extLst>
              </a:tr>
            </a:tbl>
          </a:graphicData>
        </a:graphic>
      </p:graphicFrame>
    </p:spTree>
    <p:extLst>
      <p:ext uri="{BB962C8B-B14F-4D97-AF65-F5344CB8AC3E}">
        <p14:creationId xmlns:p14="http://schemas.microsoft.com/office/powerpoint/2010/main" val="54269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a:t>
            </a:r>
            <a:r>
              <a:rPr lang="en-US" sz="3200" dirty="0" smtClean="0"/>
              <a:t>(Stock Price </a:t>
            </a:r>
            <a:r>
              <a:rPr lang="en-US" sz="3200" dirty="0"/>
              <a:t>Analysis)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15</a:t>
            </a:fld>
            <a:endParaRPr lang="en-US" dirty="0">
              <a:solidFill>
                <a:srgbClr val="000000"/>
              </a:solidFill>
              <a:latin typeface="Futura Md B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270" y="3123823"/>
            <a:ext cx="4565650"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984" y="3131572"/>
            <a:ext cx="4578350"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half" idx="1"/>
          </p:nvPr>
        </p:nvSpPr>
        <p:spPr>
          <a:xfrm>
            <a:off x="1320800" y="1676401"/>
            <a:ext cx="10261600" cy="1515208"/>
          </a:xfrm>
        </p:spPr>
        <p:txBody>
          <a:bodyPr/>
          <a:lstStyle/>
          <a:p>
            <a:pPr marL="57150" indent="0">
              <a:buNone/>
            </a:pPr>
            <a:r>
              <a:rPr lang="en-US" sz="1800" b="1" dirty="0" smtClean="0"/>
              <a:t>Stock Price Trend</a:t>
            </a:r>
            <a:r>
              <a:rPr lang="en-US" sz="1800" b="1" dirty="0"/>
              <a:t>: </a:t>
            </a:r>
          </a:p>
          <a:p>
            <a:pPr marL="400050" indent="-342900"/>
            <a:r>
              <a:rPr lang="en-US" sz="1800" dirty="0" smtClean="0"/>
              <a:t>Stock Price is affected by the </a:t>
            </a:r>
            <a:r>
              <a:rPr lang="en-US" sz="1800" dirty="0"/>
              <a:t>company’s </a:t>
            </a:r>
            <a:r>
              <a:rPr lang="en-US" sz="1800" dirty="0" smtClean="0"/>
              <a:t>performance. </a:t>
            </a:r>
          </a:p>
          <a:p>
            <a:pPr marL="400050" indent="-342900"/>
            <a:r>
              <a:rPr lang="en-US" sz="1800" dirty="0"/>
              <a:t>Bonus </a:t>
            </a:r>
            <a:r>
              <a:rPr lang="en-US" sz="1800" dirty="0" smtClean="0"/>
              <a:t>in 2015 </a:t>
            </a:r>
            <a:r>
              <a:rPr lang="en-US" sz="1800" dirty="0"/>
              <a:t>is $</a:t>
            </a:r>
            <a:r>
              <a:rPr lang="en-US" sz="1800" dirty="0" smtClean="0"/>
              <a:t>188,800.00</a:t>
            </a:r>
          </a:p>
          <a:p>
            <a:pPr marL="400050" indent="-342900"/>
            <a:r>
              <a:rPr lang="en-US" sz="1800" dirty="0"/>
              <a:t>Bonus in 2015 </a:t>
            </a:r>
            <a:r>
              <a:rPr lang="en-US" sz="1800" dirty="0" smtClean="0"/>
              <a:t>is $0. </a:t>
            </a:r>
          </a:p>
          <a:p>
            <a:pPr marL="400050" indent="-342900"/>
            <a:endParaRPr lang="en-US" sz="1800" dirty="0"/>
          </a:p>
        </p:txBody>
      </p:sp>
    </p:spTree>
    <p:extLst>
      <p:ext uri="{BB962C8B-B14F-4D97-AF65-F5344CB8AC3E}">
        <p14:creationId xmlns:p14="http://schemas.microsoft.com/office/powerpoint/2010/main" val="194500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Introduction (What is DEF 14A Form)</a:t>
            </a:r>
            <a:endParaRPr lang="en-US" sz="3200" dirty="0"/>
          </a:p>
        </p:txBody>
      </p:sp>
      <p:sp>
        <p:nvSpPr>
          <p:cNvPr id="3" name="Content Placeholder 2"/>
          <p:cNvSpPr>
            <a:spLocks noGrp="1"/>
          </p:cNvSpPr>
          <p:nvPr>
            <p:ph sz="half" idx="1"/>
          </p:nvPr>
        </p:nvSpPr>
        <p:spPr>
          <a:xfrm>
            <a:off x="1320800" y="1676400"/>
            <a:ext cx="10261600" cy="4451837"/>
          </a:xfrm>
        </p:spPr>
        <p:txBody>
          <a:bodyPr/>
          <a:lstStyle/>
          <a:p>
            <a:pPr marL="0" indent="0">
              <a:buNone/>
            </a:pPr>
            <a:r>
              <a:rPr lang="en-US" sz="2000" b="1" dirty="0"/>
              <a:t>What is SEC :</a:t>
            </a:r>
          </a:p>
          <a:p>
            <a:pPr lvl="0"/>
            <a:r>
              <a:rPr lang="en-US" sz="2000" dirty="0"/>
              <a:t>The Securities and Exchange Commission (SEC) is government commission made by congress to manage the securities advertises and ensure financial specialists. Notwithstanding regulation and insurance, it additionally screens the corporate takeovers in the U.S. </a:t>
            </a:r>
          </a:p>
          <a:p>
            <a:pPr marL="0" indent="0">
              <a:buNone/>
            </a:pPr>
            <a:endParaRPr lang="en-US" sz="2000" dirty="0"/>
          </a:p>
          <a:p>
            <a:pPr marL="0" indent="0">
              <a:buNone/>
            </a:pPr>
            <a:r>
              <a:rPr lang="en-US" sz="2000" b="1" dirty="0"/>
              <a:t>What is </a:t>
            </a:r>
            <a:r>
              <a:rPr lang="en-US" sz="2000" b="1" dirty="0" err="1"/>
              <a:t>def</a:t>
            </a:r>
            <a:r>
              <a:rPr lang="en-US" sz="2000" b="1" dirty="0"/>
              <a:t> 14a form?</a:t>
            </a:r>
          </a:p>
          <a:p>
            <a:pPr lvl="0"/>
            <a:r>
              <a:rPr lang="en-US" sz="2000" dirty="0"/>
              <a:t>Form DEF 14A, which is otherwise called "definitive proxy statement", is required under Section 14(a) of the Securities Exchange Act of 1934. This structure is documented with the SEC when an authoritative intermediary proclamation is given to shareholders and helps the SEC guarantee that shareholders' rights are maintained. </a:t>
            </a:r>
          </a:p>
          <a:p>
            <a:pPr marL="57150" indent="0">
              <a:buNone/>
            </a:pPr>
            <a:r>
              <a:rPr lang="en-IN" sz="2000" dirty="0"/>
              <a:t> </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2</a:t>
            </a:fld>
            <a:endParaRPr lang="en-US" dirty="0">
              <a:solidFill>
                <a:srgbClr val="000000"/>
              </a:solidFill>
              <a:latin typeface="Futura Md BT"/>
            </a:endParaRPr>
          </a:p>
        </p:txBody>
      </p:sp>
    </p:spTree>
    <p:extLst>
      <p:ext uri="{BB962C8B-B14F-4D97-AF65-F5344CB8AC3E}">
        <p14:creationId xmlns:p14="http://schemas.microsoft.com/office/powerpoint/2010/main" val="182585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Executive Compensation Table</a:t>
            </a:r>
          </a:p>
        </p:txBody>
      </p:sp>
      <p:sp>
        <p:nvSpPr>
          <p:cNvPr id="3" name="Content Placeholder 2"/>
          <p:cNvSpPr>
            <a:spLocks noGrp="1"/>
          </p:cNvSpPr>
          <p:nvPr>
            <p:ph sz="half" idx="1"/>
          </p:nvPr>
        </p:nvSpPr>
        <p:spPr>
          <a:xfrm>
            <a:off x="1320800" y="1676400"/>
            <a:ext cx="10261600" cy="1550377"/>
          </a:xfrm>
        </p:spPr>
        <p:txBody>
          <a:bodyPr/>
          <a:lstStyle/>
          <a:p>
            <a:pPr marL="0" indent="0">
              <a:buNone/>
            </a:pPr>
            <a:r>
              <a:rPr lang="en-US" sz="2000" b="1" dirty="0"/>
              <a:t>What is exec compensation?</a:t>
            </a:r>
          </a:p>
          <a:p>
            <a:r>
              <a:rPr lang="en-US" sz="2000" dirty="0"/>
              <a:t>Executive Compensation is an expansive term for the money related remuneration honored to a company's executives</a:t>
            </a:r>
          </a:p>
          <a:p>
            <a:pPr marL="0" indent="0">
              <a:buNone/>
            </a:pPr>
            <a:r>
              <a:rPr lang="en-US" sz="2000" b="1" dirty="0"/>
              <a:t>Fields of exec compensation:</a:t>
            </a:r>
            <a:endParaRPr lang="en-IN" sz="2000" b="1"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3</a:t>
            </a:fld>
            <a:endParaRPr lang="en-US" dirty="0">
              <a:solidFill>
                <a:srgbClr val="000000"/>
              </a:solidFill>
              <a:latin typeface="Futura Md BT"/>
            </a:endParaRPr>
          </a:p>
        </p:txBody>
      </p:sp>
      <p:graphicFrame>
        <p:nvGraphicFramePr>
          <p:cNvPr id="4" name="Table 3"/>
          <p:cNvGraphicFramePr>
            <a:graphicFrameLocks noGrp="1"/>
          </p:cNvGraphicFramePr>
          <p:nvPr>
            <p:extLst>
              <p:ext uri="{D42A27DB-BD31-4B8C-83A1-F6EECF244321}">
                <p14:modId xmlns:p14="http://schemas.microsoft.com/office/powerpoint/2010/main" val="2961536847"/>
              </p:ext>
            </p:extLst>
          </p:nvPr>
        </p:nvGraphicFramePr>
        <p:xfrm>
          <a:off x="1320800" y="3086095"/>
          <a:ext cx="9986108" cy="3560890"/>
        </p:xfrm>
        <a:graphic>
          <a:graphicData uri="http://schemas.openxmlformats.org/drawingml/2006/table">
            <a:tbl>
              <a:tblPr firstRow="1" bandRow="1">
                <a:tableStyleId>{5C22544A-7EE6-4342-B048-85BDC9FD1C3A}</a:tableStyleId>
              </a:tblPr>
              <a:tblGrid>
                <a:gridCol w="1598120">
                  <a:extLst>
                    <a:ext uri="{9D8B030D-6E8A-4147-A177-3AD203B41FA5}">
                      <a16:colId xmlns:a16="http://schemas.microsoft.com/office/drawing/2014/main" xmlns="" val="3098781113"/>
                    </a:ext>
                  </a:extLst>
                </a:gridCol>
                <a:gridCol w="8387988">
                  <a:extLst>
                    <a:ext uri="{9D8B030D-6E8A-4147-A177-3AD203B41FA5}">
                      <a16:colId xmlns:a16="http://schemas.microsoft.com/office/drawing/2014/main" xmlns="" val="1853449343"/>
                    </a:ext>
                  </a:extLst>
                </a:gridCol>
              </a:tblGrid>
              <a:tr h="378316">
                <a:tc>
                  <a:txBody>
                    <a:bodyPr/>
                    <a:lstStyle/>
                    <a:p>
                      <a:r>
                        <a:rPr lang="en-US" sz="1100" dirty="0"/>
                        <a:t>Field</a:t>
                      </a:r>
                      <a:r>
                        <a:rPr lang="en-US" sz="1100" baseline="0" dirty="0"/>
                        <a:t> Name</a:t>
                      </a:r>
                      <a:endParaRPr lang="en-US" sz="1100" dirty="0"/>
                    </a:p>
                  </a:txBody>
                  <a:tcPr/>
                </a:tc>
                <a:tc>
                  <a:txBody>
                    <a:bodyPr/>
                    <a:lstStyle/>
                    <a:p>
                      <a:r>
                        <a:rPr lang="en-US" sz="1100" dirty="0"/>
                        <a:t>Comments</a:t>
                      </a:r>
                    </a:p>
                  </a:txBody>
                  <a:tcPr/>
                </a:tc>
                <a:extLst>
                  <a:ext uri="{0D108BD9-81ED-4DB2-BD59-A6C34878D82A}">
                    <a16:rowId xmlns:a16="http://schemas.microsoft.com/office/drawing/2014/main" xmlns="" val="1325241932"/>
                  </a:ext>
                </a:extLst>
              </a:tr>
              <a:tr h="378316">
                <a:tc>
                  <a:txBody>
                    <a:bodyPr/>
                    <a:lstStyle/>
                    <a:p>
                      <a:r>
                        <a:rPr lang="en-US" sz="1100" kern="1200" dirty="0">
                          <a:solidFill>
                            <a:schemeClr val="dk1"/>
                          </a:solidFill>
                          <a:effectLst/>
                          <a:latin typeface="+mn-lt"/>
                          <a:ea typeface="+mn-ea"/>
                          <a:cs typeface="+mn-cs"/>
                        </a:rPr>
                        <a:t>Salary</a:t>
                      </a:r>
                      <a:endParaRPr lang="en-US" sz="1100" dirty="0"/>
                    </a:p>
                  </a:txBody>
                  <a:tcPr/>
                </a:tc>
                <a:tc>
                  <a:txBody>
                    <a:bodyPr/>
                    <a:lstStyle/>
                    <a:p>
                      <a:r>
                        <a:rPr lang="en-US" sz="1100" kern="1200" dirty="0">
                          <a:solidFill>
                            <a:schemeClr val="dk1"/>
                          </a:solidFill>
                          <a:effectLst/>
                          <a:latin typeface="+mn-lt"/>
                          <a:ea typeface="+mn-ea"/>
                          <a:cs typeface="+mn-cs"/>
                        </a:rPr>
                        <a:t>Salary paid to the CEO for the fiscal year</a:t>
                      </a:r>
                      <a:endParaRPr lang="en-US" sz="1100" dirty="0"/>
                    </a:p>
                  </a:txBody>
                  <a:tcPr/>
                </a:tc>
                <a:extLst>
                  <a:ext uri="{0D108BD9-81ED-4DB2-BD59-A6C34878D82A}">
                    <a16:rowId xmlns:a16="http://schemas.microsoft.com/office/drawing/2014/main" xmlns="" val="114305361"/>
                  </a:ext>
                </a:extLst>
              </a:tr>
              <a:tr h="378316">
                <a:tc>
                  <a:txBody>
                    <a:bodyPr/>
                    <a:lstStyle/>
                    <a:p>
                      <a:r>
                        <a:rPr lang="en-US" sz="1100" kern="1200" dirty="0">
                          <a:solidFill>
                            <a:schemeClr val="dk1"/>
                          </a:solidFill>
                          <a:effectLst/>
                          <a:latin typeface="+mn-lt"/>
                          <a:ea typeface="+mn-ea"/>
                          <a:cs typeface="+mn-cs"/>
                        </a:rPr>
                        <a:t>Bonus</a:t>
                      </a:r>
                      <a:endParaRPr lang="en-US" sz="1100" dirty="0"/>
                    </a:p>
                  </a:txBody>
                  <a:tcPr/>
                </a:tc>
                <a:tc>
                  <a:txBody>
                    <a:bodyPr/>
                    <a:lstStyle/>
                    <a:p>
                      <a:r>
                        <a:rPr lang="en-US" sz="1100" kern="1200" dirty="0">
                          <a:solidFill>
                            <a:schemeClr val="dk1"/>
                          </a:solidFill>
                          <a:effectLst/>
                          <a:latin typeface="+mn-lt"/>
                          <a:ea typeface="+mn-ea"/>
                          <a:cs typeface="+mn-cs"/>
                        </a:rPr>
                        <a:t>Bonus paid to the CEO in the fiscal year</a:t>
                      </a:r>
                      <a:endParaRPr lang="en-US" sz="1100" dirty="0"/>
                    </a:p>
                  </a:txBody>
                  <a:tcPr/>
                </a:tc>
                <a:extLst>
                  <a:ext uri="{0D108BD9-81ED-4DB2-BD59-A6C34878D82A}">
                    <a16:rowId xmlns:a16="http://schemas.microsoft.com/office/drawing/2014/main" xmlns="" val="1694087745"/>
                  </a:ext>
                </a:extLst>
              </a:tr>
              <a:tr h="427862">
                <a:tc>
                  <a:txBody>
                    <a:bodyPr/>
                    <a:lstStyle/>
                    <a:p>
                      <a:r>
                        <a:rPr lang="en-US" sz="1100" kern="1200" dirty="0">
                          <a:solidFill>
                            <a:schemeClr val="dk1"/>
                          </a:solidFill>
                          <a:effectLst/>
                          <a:latin typeface="+mn-lt"/>
                          <a:ea typeface="+mn-ea"/>
                          <a:cs typeface="+mn-cs"/>
                        </a:rPr>
                        <a:t>Value of Stock Awards</a:t>
                      </a:r>
                      <a:endParaRPr lang="en-US" sz="1100" dirty="0"/>
                    </a:p>
                  </a:txBody>
                  <a:tcPr/>
                </a:tc>
                <a:tc>
                  <a:txBody>
                    <a:bodyPr/>
                    <a:lstStyle/>
                    <a:p>
                      <a:r>
                        <a:rPr lang="en-US" sz="1100" kern="1200" dirty="0">
                          <a:solidFill>
                            <a:schemeClr val="dk1"/>
                          </a:solidFill>
                          <a:effectLst/>
                          <a:latin typeface="+mn-lt"/>
                          <a:ea typeface="+mn-ea"/>
                          <a:cs typeface="+mn-cs"/>
                        </a:rPr>
                        <a:t>The estimation of the stock honors conceded in a financial year as recorded in the Summary Compensation Table. Stock grants are as stock or confined stock that is either time vesting or performance vesting</a:t>
                      </a:r>
                      <a:endParaRPr lang="en-US" sz="1100" dirty="0"/>
                    </a:p>
                  </a:txBody>
                  <a:tcPr/>
                </a:tc>
                <a:extLst>
                  <a:ext uri="{0D108BD9-81ED-4DB2-BD59-A6C34878D82A}">
                    <a16:rowId xmlns:a16="http://schemas.microsoft.com/office/drawing/2014/main" xmlns="" val="3834398666"/>
                  </a:ext>
                </a:extLst>
              </a:tr>
              <a:tr h="427862">
                <a:tc>
                  <a:txBody>
                    <a:bodyPr/>
                    <a:lstStyle/>
                    <a:p>
                      <a:r>
                        <a:rPr lang="en-US" sz="1100" kern="1200" dirty="0">
                          <a:solidFill>
                            <a:schemeClr val="dk1"/>
                          </a:solidFill>
                          <a:effectLst/>
                          <a:latin typeface="+mn-lt"/>
                          <a:ea typeface="+mn-ea"/>
                          <a:cs typeface="+mn-cs"/>
                        </a:rPr>
                        <a:t>Value of Option Awards</a:t>
                      </a:r>
                      <a:endParaRPr lang="en-US" sz="1100" dirty="0"/>
                    </a:p>
                  </a:txBody>
                  <a:tcPr/>
                </a:tc>
                <a:tc>
                  <a:txBody>
                    <a:bodyPr/>
                    <a:lstStyle/>
                    <a:p>
                      <a:r>
                        <a:rPr lang="en-US" sz="1100" kern="1200" dirty="0">
                          <a:solidFill>
                            <a:schemeClr val="dk1"/>
                          </a:solidFill>
                          <a:effectLst/>
                          <a:latin typeface="+mn-lt"/>
                          <a:ea typeface="+mn-ea"/>
                          <a:cs typeface="+mn-cs"/>
                        </a:rPr>
                        <a:t>Stock Options are the privilege to buy a predetermined number of normal stock at an expressed activity cost for a predefined timeframe</a:t>
                      </a:r>
                      <a:endParaRPr lang="en-US" sz="1100" dirty="0"/>
                    </a:p>
                  </a:txBody>
                  <a:tcPr/>
                </a:tc>
                <a:extLst>
                  <a:ext uri="{0D108BD9-81ED-4DB2-BD59-A6C34878D82A}">
                    <a16:rowId xmlns:a16="http://schemas.microsoft.com/office/drawing/2014/main" xmlns="" val="1319238992"/>
                  </a:ext>
                </a:extLst>
              </a:tr>
              <a:tr h="595951">
                <a:tc>
                  <a:txBody>
                    <a:bodyPr/>
                    <a:lstStyle/>
                    <a:p>
                      <a:r>
                        <a:rPr lang="en-US" sz="1100" kern="1200" dirty="0">
                          <a:solidFill>
                            <a:schemeClr val="dk1"/>
                          </a:solidFill>
                          <a:effectLst/>
                          <a:latin typeface="+mn-lt"/>
                          <a:ea typeface="+mn-ea"/>
                          <a:cs typeface="+mn-cs"/>
                        </a:rPr>
                        <a:t>Non-Equity Incentive Plan Compensation</a:t>
                      </a:r>
                      <a:endParaRPr lang="en-US" sz="1100" dirty="0"/>
                    </a:p>
                  </a:txBody>
                  <a:tcPr/>
                </a:tc>
                <a:tc>
                  <a:txBody>
                    <a:bodyPr/>
                    <a:lstStyle/>
                    <a:p>
                      <a:r>
                        <a:rPr lang="en-US" sz="1100" kern="1200" dirty="0">
                          <a:solidFill>
                            <a:schemeClr val="dk1"/>
                          </a:solidFill>
                          <a:effectLst/>
                          <a:latin typeface="+mn-lt"/>
                          <a:ea typeface="+mn-ea"/>
                          <a:cs typeface="+mn-cs"/>
                        </a:rPr>
                        <a:t>This is remuneration earned compliant with non-equity incentive plans. This incorporates incentive plan awards that are not stock or value. Incentive plans for the most part accommodate pay planned to serve as an impetus for execution to happen over a predefined period</a:t>
                      </a:r>
                      <a:endParaRPr lang="en-US" sz="1100" dirty="0"/>
                    </a:p>
                  </a:txBody>
                  <a:tcPr/>
                </a:tc>
                <a:extLst>
                  <a:ext uri="{0D108BD9-81ED-4DB2-BD59-A6C34878D82A}">
                    <a16:rowId xmlns:a16="http://schemas.microsoft.com/office/drawing/2014/main" xmlns="" val="2120737947"/>
                  </a:ext>
                </a:extLst>
              </a:tr>
              <a:tr h="595951">
                <a:tc>
                  <a:txBody>
                    <a:bodyPr/>
                    <a:lstStyle/>
                    <a:p>
                      <a:r>
                        <a:rPr lang="en-US" sz="1100" kern="1200" dirty="0">
                          <a:solidFill>
                            <a:schemeClr val="dk1"/>
                          </a:solidFill>
                          <a:effectLst/>
                          <a:latin typeface="+mn-lt"/>
                          <a:ea typeface="+mn-ea"/>
                          <a:cs typeface="+mn-cs"/>
                        </a:rPr>
                        <a:t>All Other Compensation</a:t>
                      </a:r>
                      <a:endParaRPr lang="en-US" sz="1100" dirty="0"/>
                    </a:p>
                  </a:txBody>
                  <a:tcPr/>
                </a:tc>
                <a:tc>
                  <a:txBody>
                    <a:bodyPr/>
                    <a:lstStyle/>
                    <a:p>
                      <a:r>
                        <a:rPr lang="en-US" sz="1100" kern="1200" dirty="0">
                          <a:solidFill>
                            <a:schemeClr val="dk1"/>
                          </a:solidFill>
                          <a:effectLst/>
                          <a:latin typeface="+mn-lt"/>
                          <a:ea typeface="+mn-ea"/>
                          <a:cs typeface="+mn-cs"/>
                        </a:rPr>
                        <a:t>The value of perquisites and other benefits provided to the CEO. This could include personal use of company cars and airplanes, country club memberships, tax reimbursements, insurance plans or payments to saving plans. Payments to savings plans are part of Change in Pension Value and Non-Qualified Deferred Compensation Earnings</a:t>
                      </a:r>
                      <a:endParaRPr lang="en-US" sz="1100" dirty="0"/>
                    </a:p>
                  </a:txBody>
                  <a:tcPr/>
                </a:tc>
                <a:extLst>
                  <a:ext uri="{0D108BD9-81ED-4DB2-BD59-A6C34878D82A}">
                    <a16:rowId xmlns:a16="http://schemas.microsoft.com/office/drawing/2014/main" xmlns="" val="3349047857"/>
                  </a:ext>
                </a:extLst>
              </a:tr>
              <a:tr h="378316">
                <a:tc>
                  <a:txBody>
                    <a:bodyPr/>
                    <a:lstStyle/>
                    <a:p>
                      <a:r>
                        <a:rPr lang="en-US" sz="1100" kern="1200" dirty="0">
                          <a:solidFill>
                            <a:schemeClr val="dk1"/>
                          </a:solidFill>
                          <a:effectLst/>
                          <a:latin typeface="+mn-lt"/>
                          <a:ea typeface="+mn-ea"/>
                          <a:cs typeface="+mn-cs"/>
                        </a:rPr>
                        <a:t>Total Compensation</a:t>
                      </a:r>
                      <a:endParaRPr lang="en-US" sz="1100" dirty="0"/>
                    </a:p>
                  </a:txBody>
                  <a:tcPr/>
                </a:tc>
                <a:tc>
                  <a:txBody>
                    <a:bodyPr/>
                    <a:lstStyle/>
                    <a:p>
                      <a:r>
                        <a:rPr lang="en-US" sz="1100" dirty="0"/>
                        <a:t>Addition of all the above fields</a:t>
                      </a:r>
                    </a:p>
                  </a:txBody>
                  <a:tcPr/>
                </a:tc>
                <a:extLst>
                  <a:ext uri="{0D108BD9-81ED-4DB2-BD59-A6C34878D82A}">
                    <a16:rowId xmlns:a16="http://schemas.microsoft.com/office/drawing/2014/main" xmlns="" val="504154177"/>
                  </a:ext>
                </a:extLst>
              </a:tr>
            </a:tbl>
          </a:graphicData>
        </a:graphic>
      </p:graphicFrame>
    </p:spTree>
    <p:extLst>
      <p:ext uri="{BB962C8B-B14F-4D97-AF65-F5344CB8AC3E}">
        <p14:creationId xmlns:p14="http://schemas.microsoft.com/office/powerpoint/2010/main" val="93815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Points to be considered for analysis</a:t>
            </a:r>
          </a:p>
        </p:txBody>
      </p:sp>
      <p:sp>
        <p:nvSpPr>
          <p:cNvPr id="3" name="Content Placeholder 2"/>
          <p:cNvSpPr>
            <a:spLocks noGrp="1"/>
          </p:cNvSpPr>
          <p:nvPr>
            <p:ph sz="half" idx="1"/>
          </p:nvPr>
        </p:nvSpPr>
        <p:spPr>
          <a:xfrm>
            <a:off x="1320800" y="1676400"/>
            <a:ext cx="10261600" cy="4451837"/>
          </a:xfrm>
        </p:spPr>
        <p:txBody>
          <a:bodyPr/>
          <a:lstStyle/>
          <a:p>
            <a:pPr marL="57150" indent="0">
              <a:buNone/>
            </a:pPr>
            <a:r>
              <a:rPr lang="en-IN" sz="2000" b="1" dirty="0"/>
              <a:t>KPIs to be considered for analysis:</a:t>
            </a:r>
          </a:p>
          <a:p>
            <a:pPr marL="342900" indent="-285750"/>
            <a:r>
              <a:rPr lang="en-IN" sz="2000" b="1" dirty="0"/>
              <a:t>Salary of the CEO</a:t>
            </a:r>
          </a:p>
          <a:p>
            <a:pPr marL="342900" indent="-285750"/>
            <a:r>
              <a:rPr lang="en-IN" sz="2000" b="1" dirty="0"/>
              <a:t>Options Awards</a:t>
            </a:r>
          </a:p>
          <a:p>
            <a:pPr marL="342900" indent="-285750"/>
            <a:r>
              <a:rPr lang="en-IN" sz="2000" b="1" dirty="0"/>
              <a:t>Vested Stock Awards</a:t>
            </a:r>
          </a:p>
          <a:p>
            <a:pPr marL="342900" indent="-285750"/>
            <a:r>
              <a:rPr lang="en-IN" sz="2000" b="1" dirty="0"/>
              <a:t>Bonus obtained </a:t>
            </a:r>
          </a:p>
          <a:p>
            <a:pPr marL="57150" indent="0">
              <a:buNone/>
            </a:pPr>
            <a:endParaRPr lang="en-IN" sz="2000" b="1" dirty="0"/>
          </a:p>
          <a:p>
            <a:pPr marL="57150" indent="0">
              <a:buNone/>
            </a:pPr>
            <a:r>
              <a:rPr lang="en-IN" sz="2000" b="1" dirty="0"/>
              <a:t>Analysis &amp; Comparison:</a:t>
            </a:r>
          </a:p>
          <a:p>
            <a:pPr marL="342900" indent="-285750"/>
            <a:r>
              <a:rPr lang="en-IN" sz="2000" b="1" dirty="0"/>
              <a:t>Trends in Salary of CEOs over the period of ten years</a:t>
            </a:r>
          </a:p>
          <a:p>
            <a:pPr marL="342900" indent="-285750"/>
            <a:r>
              <a:rPr lang="en-IN" sz="2000" b="1" dirty="0"/>
              <a:t>Trends in Options Awards over the period of ten years</a:t>
            </a:r>
          </a:p>
          <a:p>
            <a:pPr marL="342900" indent="-285750"/>
            <a:r>
              <a:rPr lang="en-IN" sz="2000" b="1" dirty="0"/>
              <a:t>Trends in Vested Stock Awards over the period of ten years</a:t>
            </a:r>
          </a:p>
          <a:p>
            <a:pPr marL="342900" indent="-285750"/>
            <a:r>
              <a:rPr lang="en-IN" sz="2000" b="1" dirty="0"/>
              <a:t>Compassion between the KPI for companies from different domains</a:t>
            </a: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4</a:t>
            </a:fld>
            <a:endParaRPr lang="en-US" dirty="0">
              <a:solidFill>
                <a:srgbClr val="000000"/>
              </a:solidFill>
              <a:latin typeface="Futura Md BT"/>
            </a:endParaRPr>
          </a:p>
        </p:txBody>
      </p:sp>
    </p:spTree>
    <p:extLst>
      <p:ext uri="{BB962C8B-B14F-4D97-AF65-F5344CB8AC3E}">
        <p14:creationId xmlns:p14="http://schemas.microsoft.com/office/powerpoint/2010/main" val="256839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Companies Considered for Analysis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922907170"/>
              </p:ext>
            </p:extLst>
          </p:nvPr>
        </p:nvGraphicFramePr>
        <p:xfrm>
          <a:off x="1485900" y="2118944"/>
          <a:ext cx="10096500" cy="3859824"/>
        </p:xfrm>
        <a:graphic>
          <a:graphicData uri="http://schemas.openxmlformats.org/drawingml/2006/table">
            <a:tbl>
              <a:tblPr firstRow="1" bandRow="1">
                <a:tableStyleId>{5C22544A-7EE6-4342-B048-85BDC9FD1C3A}</a:tableStyleId>
              </a:tblPr>
              <a:tblGrid>
                <a:gridCol w="940777">
                  <a:extLst>
                    <a:ext uri="{9D8B030D-6E8A-4147-A177-3AD203B41FA5}">
                      <a16:colId xmlns:a16="http://schemas.microsoft.com/office/drawing/2014/main" xmlns="" val="1931214331"/>
                    </a:ext>
                  </a:extLst>
                </a:gridCol>
                <a:gridCol w="4024923">
                  <a:extLst>
                    <a:ext uri="{9D8B030D-6E8A-4147-A177-3AD203B41FA5}">
                      <a16:colId xmlns:a16="http://schemas.microsoft.com/office/drawing/2014/main" xmlns="" val="4054424779"/>
                    </a:ext>
                  </a:extLst>
                </a:gridCol>
                <a:gridCol w="2565400">
                  <a:extLst>
                    <a:ext uri="{9D8B030D-6E8A-4147-A177-3AD203B41FA5}">
                      <a16:colId xmlns:a16="http://schemas.microsoft.com/office/drawing/2014/main" xmlns="" val="3995051058"/>
                    </a:ext>
                  </a:extLst>
                </a:gridCol>
                <a:gridCol w="2565400">
                  <a:extLst>
                    <a:ext uri="{9D8B030D-6E8A-4147-A177-3AD203B41FA5}">
                      <a16:colId xmlns:a16="http://schemas.microsoft.com/office/drawing/2014/main" xmlns="" val="1806479076"/>
                    </a:ext>
                  </a:extLst>
                </a:gridCol>
              </a:tblGrid>
              <a:tr h="643304">
                <a:tc>
                  <a:txBody>
                    <a:bodyPr/>
                    <a:lstStyle/>
                    <a:p>
                      <a:pPr algn="ctr"/>
                      <a:r>
                        <a:rPr lang="en-US" dirty="0"/>
                        <a:t>Sr. No</a:t>
                      </a:r>
                    </a:p>
                  </a:txBody>
                  <a:tcPr anchor="ctr"/>
                </a:tc>
                <a:tc>
                  <a:txBody>
                    <a:bodyPr/>
                    <a:lstStyle/>
                    <a:p>
                      <a:pPr algn="ctr"/>
                      <a:r>
                        <a:rPr lang="en-US" dirty="0"/>
                        <a:t>Company Name</a:t>
                      </a:r>
                    </a:p>
                  </a:txBody>
                  <a:tcPr anchor="ctr"/>
                </a:tc>
                <a:tc>
                  <a:txBody>
                    <a:bodyPr/>
                    <a:lstStyle/>
                    <a:p>
                      <a:pPr algn="ctr"/>
                      <a:r>
                        <a:rPr lang="en-US" dirty="0"/>
                        <a:t>Sector/Domain</a:t>
                      </a:r>
                    </a:p>
                  </a:txBody>
                  <a:tcPr anchor="ctr"/>
                </a:tc>
                <a:tc>
                  <a:txBody>
                    <a:bodyPr/>
                    <a:lstStyle/>
                    <a:p>
                      <a:pPr algn="ctr"/>
                      <a:r>
                        <a:rPr lang="en-US" dirty="0"/>
                        <a:t>Data Duration</a:t>
                      </a:r>
                    </a:p>
                  </a:txBody>
                  <a:tcPr anchor="ctr"/>
                </a:tc>
                <a:extLst>
                  <a:ext uri="{0D108BD9-81ED-4DB2-BD59-A6C34878D82A}">
                    <a16:rowId xmlns:a16="http://schemas.microsoft.com/office/drawing/2014/main" xmlns="" val="3285619439"/>
                  </a:ext>
                </a:extLst>
              </a:tr>
              <a:tr h="643304">
                <a:tc>
                  <a:txBody>
                    <a:bodyPr/>
                    <a:lstStyle/>
                    <a:p>
                      <a:pPr algn="ctr"/>
                      <a:r>
                        <a:rPr lang="en-US" dirty="0"/>
                        <a:t>1</a:t>
                      </a:r>
                    </a:p>
                  </a:txBody>
                  <a:tcPr anchor="ctr"/>
                </a:tc>
                <a:tc>
                  <a:txBody>
                    <a:bodyPr/>
                    <a:lstStyle/>
                    <a:p>
                      <a:pPr algn="ctr"/>
                      <a:r>
                        <a:rPr lang="en-US" dirty="0"/>
                        <a:t>Costco</a:t>
                      </a:r>
                      <a:r>
                        <a:rPr lang="en-US" baseline="0" dirty="0"/>
                        <a:t> Wholesale</a:t>
                      </a:r>
                      <a:endParaRPr lang="en-US" dirty="0"/>
                    </a:p>
                  </a:txBody>
                  <a:tcPr anchor="ctr"/>
                </a:tc>
                <a:tc>
                  <a:txBody>
                    <a:bodyPr/>
                    <a:lstStyle/>
                    <a:p>
                      <a:pPr algn="ctr"/>
                      <a:r>
                        <a:rPr lang="en-US" dirty="0"/>
                        <a:t>Retail</a:t>
                      </a:r>
                    </a:p>
                  </a:txBody>
                  <a:tcPr anchor="ctr"/>
                </a:tc>
                <a:tc>
                  <a:txBody>
                    <a:bodyPr/>
                    <a:lstStyle/>
                    <a:p>
                      <a:pPr algn="ctr"/>
                      <a:r>
                        <a:rPr lang="en-US" dirty="0" smtClean="0"/>
                        <a:t>1992 </a:t>
                      </a:r>
                      <a:r>
                        <a:rPr lang="en-US" dirty="0"/>
                        <a:t>- 2015</a:t>
                      </a:r>
                    </a:p>
                  </a:txBody>
                  <a:tcPr anchor="ctr"/>
                </a:tc>
                <a:extLst>
                  <a:ext uri="{0D108BD9-81ED-4DB2-BD59-A6C34878D82A}">
                    <a16:rowId xmlns:a16="http://schemas.microsoft.com/office/drawing/2014/main" xmlns="" val="2368074164"/>
                  </a:ext>
                </a:extLst>
              </a:tr>
              <a:tr h="643304">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xmlns="" val="3722083220"/>
                  </a:ext>
                </a:extLst>
              </a:tr>
              <a:tr h="643304">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xmlns="" val="3146254066"/>
                  </a:ext>
                </a:extLst>
              </a:tr>
              <a:tr h="643304">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xmlns="" val="2284426569"/>
                  </a:ext>
                </a:extLst>
              </a:tr>
              <a:tr h="643304">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xmlns="" val="3072914390"/>
                  </a:ext>
                </a:extLst>
              </a:tr>
            </a:tbl>
          </a:graphicData>
        </a:graphic>
      </p:graphicFrame>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5</a:t>
            </a:fld>
            <a:endParaRPr lang="en-US" dirty="0">
              <a:solidFill>
                <a:srgbClr val="000000"/>
              </a:solidFill>
              <a:latin typeface="Futura Md BT"/>
            </a:endParaRPr>
          </a:p>
        </p:txBody>
      </p:sp>
    </p:spTree>
    <p:extLst>
      <p:ext uri="{BB962C8B-B14F-4D97-AF65-F5344CB8AC3E}">
        <p14:creationId xmlns:p14="http://schemas.microsoft.com/office/powerpoint/2010/main" val="348446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Automation Using R</a:t>
            </a:r>
          </a:p>
        </p:txBody>
      </p:sp>
      <p:sp>
        <p:nvSpPr>
          <p:cNvPr id="3" name="Content Placeholder 2"/>
          <p:cNvSpPr>
            <a:spLocks noGrp="1"/>
          </p:cNvSpPr>
          <p:nvPr>
            <p:ph sz="half" idx="1"/>
          </p:nvPr>
        </p:nvSpPr>
        <p:spPr>
          <a:xfrm>
            <a:off x="1320800" y="1676400"/>
            <a:ext cx="10261600" cy="4451837"/>
          </a:xfrm>
        </p:spPr>
        <p:txBody>
          <a:bodyPr/>
          <a:lstStyle/>
          <a:p>
            <a:pPr marL="57150" indent="0">
              <a:buNone/>
            </a:pPr>
            <a:r>
              <a:rPr lang="en-IN" sz="2000" b="1" dirty="0"/>
              <a:t>Steps for Automation:</a:t>
            </a:r>
          </a:p>
          <a:p>
            <a:pPr marL="57150" indent="0">
              <a:buNone/>
            </a:pPr>
            <a:endParaRPr lang="en-IN" sz="2000" b="1"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6</a:t>
            </a:fld>
            <a:endParaRPr lang="en-US" dirty="0">
              <a:solidFill>
                <a:srgbClr val="000000"/>
              </a:solidFill>
              <a:latin typeface="Futura Md BT"/>
            </a:endParaRPr>
          </a:p>
        </p:txBody>
      </p:sp>
      <p:graphicFrame>
        <p:nvGraphicFramePr>
          <p:cNvPr id="4" name="Diagram 3"/>
          <p:cNvGraphicFramePr/>
          <p:nvPr>
            <p:extLst>
              <p:ext uri="{D42A27DB-BD31-4B8C-83A1-F6EECF244321}">
                <p14:modId xmlns:p14="http://schemas.microsoft.com/office/powerpoint/2010/main" val="2395136123"/>
              </p:ext>
            </p:extLst>
          </p:nvPr>
        </p:nvGraphicFramePr>
        <p:xfrm>
          <a:off x="2549769" y="2103479"/>
          <a:ext cx="7535008" cy="437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681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Analysis of Costco Wholesale</a:t>
            </a:r>
          </a:p>
        </p:txBody>
      </p:sp>
      <p:pic>
        <p:nvPicPr>
          <p:cNvPr id="1028" name="Picture 4" descr="http://vignette2.wikia.nocookie.net/monsterhigh/images/8/8a/Logo_-_Costco.jpg/revision/latest?cb=201210121538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126" y="4399939"/>
            <a:ext cx="4209928" cy="129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06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Wholesale Information</a:t>
            </a:r>
          </a:p>
        </p:txBody>
      </p:sp>
      <p:sp>
        <p:nvSpPr>
          <p:cNvPr id="3" name="Content Placeholder 2"/>
          <p:cNvSpPr>
            <a:spLocks noGrp="1"/>
          </p:cNvSpPr>
          <p:nvPr>
            <p:ph sz="half" idx="1"/>
          </p:nvPr>
        </p:nvSpPr>
        <p:spPr>
          <a:xfrm>
            <a:off x="1320800" y="1676400"/>
            <a:ext cx="10261600" cy="4451837"/>
          </a:xfrm>
        </p:spPr>
        <p:txBody>
          <a:bodyPr/>
          <a:lstStyle/>
          <a:p>
            <a:pPr lvl="0"/>
            <a:r>
              <a:rPr lang="en-US" sz="2000" b="1" dirty="0"/>
              <a:t>Price/Costco INC</a:t>
            </a:r>
            <a:r>
              <a:rPr lang="en-US" sz="2000" dirty="0"/>
              <a:t> is an American membership-only warehouse club that provides a wide selection of merchandise </a:t>
            </a:r>
          </a:p>
          <a:p>
            <a:r>
              <a:rPr lang="en-US" sz="2000" dirty="0"/>
              <a:t>The DEF 14A filings includes the executive compensation tables from 1992 to 2015. </a:t>
            </a:r>
          </a:p>
          <a:p>
            <a:r>
              <a:rPr lang="en-US" sz="2000" dirty="0"/>
              <a:t>CEOs for this company are James D. Sinegal (1992 ~ 2011) and W. Craig Jelinek (2012 ~ now)</a:t>
            </a:r>
          </a:p>
          <a:p>
            <a:r>
              <a:rPr lang="en-US" sz="2000" dirty="0"/>
              <a:t>The range of their salary is from $300,000.00 (1992, 1993, 1994, CEO: James D. Sinegal) to $699,810.00 (2015, CEO: W. Craig Jelinek)</a:t>
            </a:r>
          </a:p>
          <a:p>
            <a:r>
              <a:rPr lang="en-US" sz="2000" dirty="0"/>
              <a:t>The range of the Vested Stock Awards is from $0 to $5,322,962.00 (2015, CEO: W. Craig Jelinek). In Costco, the Stock Awards received by the CEO started from 2007  </a:t>
            </a:r>
          </a:p>
          <a:p>
            <a:r>
              <a:rPr lang="en-US" sz="2000" dirty="0"/>
              <a:t>The range of Option Awards is from $0 to $1,615,544.00 (2007, CEO: James D. Sinegal). Option Award is not available since 2010</a:t>
            </a:r>
            <a:endParaRPr lang="en-IN" sz="1600" b="1" dirty="0"/>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8</a:t>
            </a:fld>
            <a:endParaRPr lang="en-US" dirty="0">
              <a:solidFill>
                <a:srgbClr val="000000"/>
              </a:solidFill>
              <a:latin typeface="Futura Md BT"/>
            </a:endParaRPr>
          </a:p>
        </p:txBody>
      </p:sp>
    </p:spTree>
    <p:extLst>
      <p:ext uri="{BB962C8B-B14F-4D97-AF65-F5344CB8AC3E}">
        <p14:creationId xmlns:p14="http://schemas.microsoft.com/office/powerpoint/2010/main" val="159397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Costco (Executive Compensation Table)</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63680444"/>
              </p:ext>
            </p:extLst>
          </p:nvPr>
        </p:nvGraphicFramePr>
        <p:xfrm>
          <a:off x="1204546" y="1925519"/>
          <a:ext cx="10805746" cy="4328875"/>
        </p:xfrm>
        <a:graphic>
          <a:graphicData uri="http://schemas.openxmlformats.org/drawingml/2006/table">
            <a:tbl>
              <a:tblPr/>
              <a:tblGrid>
                <a:gridCol w="1951892">
                  <a:extLst>
                    <a:ext uri="{9D8B030D-6E8A-4147-A177-3AD203B41FA5}">
                      <a16:colId xmlns:a16="http://schemas.microsoft.com/office/drawing/2014/main" xmlns="" val="1692276616"/>
                    </a:ext>
                  </a:extLst>
                </a:gridCol>
                <a:gridCol w="605939">
                  <a:extLst>
                    <a:ext uri="{9D8B030D-6E8A-4147-A177-3AD203B41FA5}">
                      <a16:colId xmlns:a16="http://schemas.microsoft.com/office/drawing/2014/main" xmlns="" val="2615684835"/>
                    </a:ext>
                  </a:extLst>
                </a:gridCol>
                <a:gridCol w="845384">
                  <a:extLst>
                    <a:ext uri="{9D8B030D-6E8A-4147-A177-3AD203B41FA5}">
                      <a16:colId xmlns:a16="http://schemas.microsoft.com/office/drawing/2014/main" xmlns="" val="4001139690"/>
                    </a:ext>
                  </a:extLst>
                </a:gridCol>
                <a:gridCol w="1051311">
                  <a:extLst>
                    <a:ext uri="{9D8B030D-6E8A-4147-A177-3AD203B41FA5}">
                      <a16:colId xmlns:a16="http://schemas.microsoft.com/office/drawing/2014/main" xmlns="" val="374466305"/>
                    </a:ext>
                  </a:extLst>
                </a:gridCol>
                <a:gridCol w="803274">
                  <a:extLst>
                    <a:ext uri="{9D8B030D-6E8A-4147-A177-3AD203B41FA5}">
                      <a16:colId xmlns:a16="http://schemas.microsoft.com/office/drawing/2014/main" xmlns="" val="2320970460"/>
                    </a:ext>
                  </a:extLst>
                </a:gridCol>
                <a:gridCol w="650631">
                  <a:extLst>
                    <a:ext uri="{9D8B030D-6E8A-4147-A177-3AD203B41FA5}">
                      <a16:colId xmlns:a16="http://schemas.microsoft.com/office/drawing/2014/main" xmlns="" val="1251182977"/>
                    </a:ext>
                  </a:extLst>
                </a:gridCol>
                <a:gridCol w="919674">
                  <a:extLst>
                    <a:ext uri="{9D8B030D-6E8A-4147-A177-3AD203B41FA5}">
                      <a16:colId xmlns:a16="http://schemas.microsoft.com/office/drawing/2014/main" xmlns="" val="2519563746"/>
                    </a:ext>
                  </a:extLst>
                </a:gridCol>
                <a:gridCol w="921252">
                  <a:extLst>
                    <a:ext uri="{9D8B030D-6E8A-4147-A177-3AD203B41FA5}">
                      <a16:colId xmlns:a16="http://schemas.microsoft.com/office/drawing/2014/main" xmlns="" val="1953220924"/>
                    </a:ext>
                  </a:extLst>
                </a:gridCol>
                <a:gridCol w="1007958">
                  <a:extLst>
                    <a:ext uri="{9D8B030D-6E8A-4147-A177-3AD203B41FA5}">
                      <a16:colId xmlns:a16="http://schemas.microsoft.com/office/drawing/2014/main" xmlns="" val="974847177"/>
                    </a:ext>
                  </a:extLst>
                </a:gridCol>
                <a:gridCol w="791193">
                  <a:extLst>
                    <a:ext uri="{9D8B030D-6E8A-4147-A177-3AD203B41FA5}">
                      <a16:colId xmlns:a16="http://schemas.microsoft.com/office/drawing/2014/main" xmlns="" val="2644744197"/>
                    </a:ext>
                  </a:extLst>
                </a:gridCol>
                <a:gridCol w="1257238">
                  <a:extLst>
                    <a:ext uri="{9D8B030D-6E8A-4147-A177-3AD203B41FA5}">
                      <a16:colId xmlns:a16="http://schemas.microsoft.com/office/drawing/2014/main" xmlns="" val="519658190"/>
                    </a:ext>
                  </a:extLst>
                </a:gridCol>
              </a:tblGrid>
              <a:tr h="996855">
                <a:tc>
                  <a:txBody>
                    <a:bodyPr/>
                    <a:lstStyle/>
                    <a:p>
                      <a:pPr algn="ctr" fontAlgn="b"/>
                      <a:r>
                        <a:rPr lang="en-US" sz="1100" b="1" i="0" u="none" strike="noStrike" dirty="0">
                          <a:solidFill>
                            <a:srgbClr val="000000"/>
                          </a:solidFill>
                          <a:effectLst/>
                          <a:latin typeface="Calibri" panose="020F0502020204030204" pitchFamily="34" charset="0"/>
                        </a:rPr>
                        <a:t>Name and Principal Position</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dirty="0">
                          <a:solidFill>
                            <a:srgbClr val="000000"/>
                          </a:solidFill>
                          <a:effectLst/>
                          <a:latin typeface="Calibri" panose="020F0502020204030204" pitchFamily="34" charset="0"/>
                        </a:rPr>
                        <a:t>Year</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Salary($)</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Bonus($)</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Total Salary With Bonus</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Other Annual Compensation($)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Stock Award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Option Awards($)</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Non-Equity Incentive Plan Compensation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All Other Compensation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tc>
                  <a:txBody>
                    <a:bodyPr/>
                    <a:lstStyle/>
                    <a:p>
                      <a:pPr algn="ctr" fontAlgn="b"/>
                      <a:r>
                        <a:rPr lang="en-US" sz="1100" b="1" i="0" u="none" strike="noStrike">
                          <a:solidFill>
                            <a:srgbClr val="000000"/>
                          </a:solidFill>
                          <a:effectLst/>
                          <a:latin typeface="Calibri" panose="020F0502020204030204" pitchFamily="34" charset="0"/>
                        </a:rPr>
                        <a:t>Total Compensation($)</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0CECE"/>
                    </a:solidFill>
                  </a:tcPr>
                </a:tc>
                <a:extLst>
                  <a:ext uri="{0D108BD9-81ED-4DB2-BD59-A6C34878D82A}">
                    <a16:rowId xmlns:a16="http://schemas.microsoft.com/office/drawing/2014/main" xmlns="" val="106393932"/>
                  </a:ext>
                </a:extLst>
              </a:tr>
              <a:tr h="332285">
                <a:tc rowSpan="4">
                  <a:txBody>
                    <a:bodyPr/>
                    <a:lstStyle/>
                    <a:p>
                      <a:pPr algn="ctr" fontAlgn="ctr"/>
                      <a:r>
                        <a:rPr lang="en-US" sz="1100" b="1" i="0" u="none" strike="noStrike" dirty="0">
                          <a:solidFill>
                            <a:srgbClr val="000000"/>
                          </a:solidFill>
                          <a:effectLst/>
                          <a:latin typeface="Calibri" panose="020F0502020204030204" pitchFamily="34" charset="0"/>
                        </a:rPr>
                        <a:t>W. Craig Jelinek President and Chief Executive Officer</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2015</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$699,810.00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$188,800.00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$888,610.00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$5,322,962.00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$35,319.00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$95,233.00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$6,342,124.00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944220248"/>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2014</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$90,400.00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$740,400.00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$4,783,200.00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$8,541.00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$90,786.00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$5,622,927.00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1681324229"/>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2013</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$88,800.00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$738,800.00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$4,527,994.00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$29,033.00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$89,648.00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$5,385,475.00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984311479"/>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2012</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$662,500.00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$168,233.00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$830,733.00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$3,870,300.00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$21,226.00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$88,514.00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$4,810,773.00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196253694"/>
                  </a:ext>
                </a:extLst>
              </a:tr>
              <a:tr h="332285">
                <a:tc rowSpan="6">
                  <a:txBody>
                    <a:bodyPr/>
                    <a:lstStyle/>
                    <a:p>
                      <a:pPr algn="ctr" fontAlgn="ctr"/>
                      <a:r>
                        <a:rPr lang="en-US" sz="1100" b="1" i="0" u="none" strike="noStrike" dirty="0">
                          <a:solidFill>
                            <a:srgbClr val="000000"/>
                          </a:solidFill>
                          <a:effectLst/>
                          <a:latin typeface="Calibri" panose="020F0502020204030204" pitchFamily="34" charset="0"/>
                        </a:rPr>
                        <a:t>James D. Sinegal Chief Executive Officer President and Chief Executive Officer</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2011</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$198,400.00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$548,400.00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$1,560,015.00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$1,538.00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$81,206.00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$2,191,159.00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72776465"/>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2010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$190,400.00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$540,400.00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$2,896,030.00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$93,004.00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$3,529,434.00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4030980917"/>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2009</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$75,000.00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$425,000.00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$1,952,867.00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$893,941.00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$2,736.00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$78,576.00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$3,353,120.00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801236500"/>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2008</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$430,000.00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$3,034,471.00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$1,340,121.00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$34,974.00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$73,442.00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$4,913,008.00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4222128501"/>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2007</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$430,000.00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 </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$803,739.00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$1,615,544.00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$63,422.00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$73,652.00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$2,986,357.00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95260050"/>
                  </a:ext>
                </a:extLst>
              </a:tr>
              <a:tr h="332285">
                <a:tc v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2006</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$350,000.00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$42,941.00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$61,688.00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$454,629.00</a:t>
                      </a:r>
                    </a:p>
                  </a:txBody>
                  <a:tcPr marL="6175" marR="6175" marT="6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3234247456"/>
                  </a:ext>
                </a:extLst>
              </a:tr>
            </a:tbl>
          </a:graphicData>
        </a:graphic>
      </p:graphicFrame>
      <p:sp>
        <p:nvSpPr>
          <p:cNvPr id="5" name="Slide Number Placeholder 4"/>
          <p:cNvSpPr>
            <a:spLocks noGrp="1"/>
          </p:cNvSpPr>
          <p:nvPr>
            <p:ph type="sldNum" sz="quarter" idx="12"/>
          </p:nvPr>
        </p:nvSpPr>
        <p:spPr/>
        <p:txBody>
          <a:bodyPr/>
          <a:lstStyle/>
          <a:p>
            <a:pPr fontAlgn="base">
              <a:spcBef>
                <a:spcPct val="0"/>
              </a:spcBef>
              <a:spcAft>
                <a:spcPct val="0"/>
              </a:spcAft>
              <a:defRPr/>
            </a:pPr>
            <a:fld id="{5D74AC02-7534-425D-9D68-BB86A7E0F91B}" type="slidenum">
              <a:rPr lang="en-US">
                <a:solidFill>
                  <a:srgbClr val="000000"/>
                </a:solidFill>
                <a:latin typeface="Futura Md BT"/>
              </a:rPr>
              <a:pPr fontAlgn="base">
                <a:spcBef>
                  <a:spcPct val="0"/>
                </a:spcBef>
                <a:spcAft>
                  <a:spcPct val="0"/>
                </a:spcAft>
                <a:defRPr/>
              </a:pPr>
              <a:t>9</a:t>
            </a:fld>
            <a:endParaRPr lang="en-US" dirty="0">
              <a:solidFill>
                <a:srgbClr val="000000"/>
              </a:solidFill>
              <a:latin typeface="Futura Md BT"/>
            </a:endParaRPr>
          </a:p>
        </p:txBody>
      </p:sp>
    </p:spTree>
    <p:extLst>
      <p:ext uri="{BB962C8B-B14F-4D97-AF65-F5344CB8AC3E}">
        <p14:creationId xmlns:p14="http://schemas.microsoft.com/office/powerpoint/2010/main" val="4013165478"/>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1301</Words>
  <Application>Microsoft Office PowerPoint</Application>
  <PresentationFormat>Custom</PresentationFormat>
  <Paragraphs>332</Paragraphs>
  <Slides>15</Slides>
  <Notes>13</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ITMtemplate</vt:lpstr>
      <vt:lpstr>1_ITM478_08_1</vt:lpstr>
      <vt:lpstr>Executive Compensation Review </vt:lpstr>
      <vt:lpstr>Introduction (What is DEF 14A Form)</vt:lpstr>
      <vt:lpstr>Executive Compensation Table</vt:lpstr>
      <vt:lpstr>Points to be considered for analysis</vt:lpstr>
      <vt:lpstr>Companies Considered for Analysis</vt:lpstr>
      <vt:lpstr>Automation Using R</vt:lpstr>
      <vt:lpstr>Analysis of Costco Wholesale</vt:lpstr>
      <vt:lpstr>Costco Wholesale Information</vt:lpstr>
      <vt:lpstr>Costco (Executive Compensation Table)</vt:lpstr>
      <vt:lpstr>Costco (CEO Salary Trend Analysis)</vt:lpstr>
      <vt:lpstr>Costco (CEO Salary Trend Analysis)</vt:lpstr>
      <vt:lpstr>Costco (CEO Salary + Bonus Trend Analysis)</vt:lpstr>
      <vt:lpstr>Costco (CEO Salary + Bonus Trend Analysis)</vt:lpstr>
      <vt:lpstr>Costco (CEO Stock Awards Analysis)</vt:lpstr>
      <vt:lpstr>Costco (Stock Price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Zip Code Data Analysis </dc:title>
  <dc:creator>Ashutosh</dc:creator>
  <cp:lastModifiedBy>Student Worker</cp:lastModifiedBy>
  <cp:revision>44</cp:revision>
  <dcterms:created xsi:type="dcterms:W3CDTF">2016-04-14T16:33:14Z</dcterms:created>
  <dcterms:modified xsi:type="dcterms:W3CDTF">2016-04-14T20:17:35Z</dcterms:modified>
</cp:coreProperties>
</file>