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0.xml" ContentType="application/vnd.openxmlformats-officedocument.presentationml.notesSlide+xml"/>
  <Override PartName="/ppt/charts/chart3.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4.xml" ContentType="application/vnd.openxmlformats-officedocument.drawingml.chart+xml"/>
  <Override PartName="/ppt/notesSlides/notesSlide20.xml" ContentType="application/vnd.openxmlformats-officedocument.presentationml.notesSlide+xml"/>
  <Override PartName="/ppt/charts/chart5.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0" r:id="rId2"/>
  </p:sldMasterIdLst>
  <p:notesMasterIdLst>
    <p:notesMasterId r:id="rId26"/>
  </p:notesMasterIdLst>
  <p:handoutMasterIdLst>
    <p:handoutMasterId r:id="rId27"/>
  </p:handoutMasterIdLst>
  <p:sldIdLst>
    <p:sldId id="390" r:id="rId3"/>
    <p:sldId id="460" r:id="rId4"/>
    <p:sldId id="464" r:id="rId5"/>
    <p:sldId id="473" r:id="rId6"/>
    <p:sldId id="466" r:id="rId7"/>
    <p:sldId id="481" r:id="rId8"/>
    <p:sldId id="465" r:id="rId9"/>
    <p:sldId id="474" r:id="rId10"/>
    <p:sldId id="463" r:id="rId11"/>
    <p:sldId id="461" r:id="rId12"/>
    <p:sldId id="467" r:id="rId13"/>
    <p:sldId id="468" r:id="rId14"/>
    <p:sldId id="482" r:id="rId15"/>
    <p:sldId id="469" r:id="rId16"/>
    <p:sldId id="470" r:id="rId17"/>
    <p:sldId id="471" r:id="rId18"/>
    <p:sldId id="475" r:id="rId19"/>
    <p:sldId id="476" r:id="rId20"/>
    <p:sldId id="477" r:id="rId21"/>
    <p:sldId id="478" r:id="rId22"/>
    <p:sldId id="483" r:id="rId23"/>
    <p:sldId id="479" r:id="rId24"/>
    <p:sldId id="480" r:id="rId25"/>
  </p:sldIdLst>
  <p:sldSz cx="9144000" cy="6858000" type="screen4x3"/>
  <p:notesSz cx="7053263" cy="93091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32" userDrawn="1">
          <p15:clr>
            <a:srgbClr val="A4A3A4"/>
          </p15:clr>
        </p15:guide>
        <p15:guide id="2" pos="22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B2B6"/>
    <a:srgbClr val="969696"/>
    <a:srgbClr val="222222"/>
    <a:srgbClr val="0033CC"/>
    <a:srgbClr val="F8F8F8"/>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49" autoAdjust="0"/>
    <p:restoredTop sz="86392" autoAdjust="0"/>
  </p:normalViewPr>
  <p:slideViewPr>
    <p:cSldViewPr>
      <p:cViewPr varScale="1">
        <p:scale>
          <a:sx n="117" d="100"/>
          <a:sy n="117" d="100"/>
        </p:scale>
        <p:origin x="-1452" y="-102"/>
      </p:cViewPr>
      <p:guideLst>
        <p:guide orient="horz" pos="2160"/>
        <p:guide pos="2880"/>
      </p:guideLst>
    </p:cSldViewPr>
  </p:slideViewPr>
  <p:outlineViewPr>
    <p:cViewPr>
      <p:scale>
        <a:sx n="33" d="100"/>
        <a:sy n="33" d="100"/>
      </p:scale>
      <p:origin x="0" y="40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460" y="-78"/>
      </p:cViewPr>
      <p:guideLst>
        <p:guide orient="horz" pos="2932"/>
        <p:guide pos="22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JJ\Desktop\Week%202\zip_code_database-origin.xls"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JJ\Desktop\zip_code_database.xlsx" TargetMode="External"/></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oleObject" Target="file:///C:\Users\JJ\Desktop\Week%202\zip_code_database-origin.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Student%20Worker\Desktop\zip_code_database.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Jiang%20Family\Desktop\Week%202\zip_code_database-origin.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[zip_code_database-origin.xls]Pivot by type!PivotTable3</c:name>
    <c:fmtId val="5"/>
  </c:pivotSource>
  <c:chart>
    <c:autoTitleDeleted val="1"/>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marker>
          <c:symbol val="none"/>
        </c:marke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s>
    <c:plotArea>
      <c:layout/>
      <c:pieChart>
        <c:varyColors val="1"/>
        <c:ser>
          <c:idx val="0"/>
          <c:order val="0"/>
          <c:tx>
            <c:strRef>
              <c:f>'Pivot by type'!$B$3:$B$4</c:f>
              <c:strCache>
                <c:ptCount val="1"/>
                <c:pt idx="0">
                  <c:v>Count of zip</c:v>
                </c:pt>
              </c:strCache>
            </c:strRef>
          </c:tx>
          <c:spPr>
            <a:ln>
              <a:solidFill>
                <a:schemeClr val="tx2"/>
              </a:solidFill>
            </a:ln>
          </c:spPr>
          <c:dPt>
            <c:idx val="0"/>
            <c:bubble3D val="0"/>
            <c:spPr>
              <a:solidFill>
                <a:srgbClr val="00B0F0"/>
              </a:solidFill>
              <a:ln w="19050">
                <a:solidFill>
                  <a:schemeClr val="tx2"/>
                </a:solidFill>
              </a:ln>
              <a:effectLst/>
            </c:spPr>
          </c:dPt>
          <c:dPt>
            <c:idx val="1"/>
            <c:bubble3D val="0"/>
            <c:spPr>
              <a:solidFill>
                <a:srgbClr val="92D050"/>
              </a:solidFill>
              <a:ln w="19050">
                <a:solidFill>
                  <a:schemeClr val="tx2"/>
                </a:solidFill>
              </a:ln>
              <a:effectLst/>
            </c:spPr>
          </c:dPt>
          <c:dPt>
            <c:idx val="2"/>
            <c:bubble3D val="0"/>
            <c:spPr>
              <a:solidFill>
                <a:schemeClr val="accent1">
                  <a:lumMod val="20000"/>
                  <a:lumOff val="80000"/>
                </a:schemeClr>
              </a:solidFill>
              <a:ln w="19050">
                <a:solidFill>
                  <a:schemeClr val="tx2"/>
                </a:solidFill>
              </a:ln>
              <a:effectLst/>
            </c:spPr>
          </c:dPt>
          <c:dPt>
            <c:idx val="3"/>
            <c:bubble3D val="0"/>
            <c:spPr>
              <a:solidFill>
                <a:srgbClr val="7030A0"/>
              </a:solidFill>
              <a:ln w="19050">
                <a:solidFill>
                  <a:schemeClr val="tx2"/>
                </a:solidFill>
              </a:ln>
              <a:effectLst/>
            </c:spPr>
          </c:dPt>
          <c:cat>
            <c:strRef>
              <c:f>'Pivot by type'!$A$5:$A$9</c:f>
              <c:strCache>
                <c:ptCount val="4"/>
                <c:pt idx="0">
                  <c:v>STANDARD</c:v>
                </c:pt>
                <c:pt idx="1">
                  <c:v>PO BOX</c:v>
                </c:pt>
                <c:pt idx="2">
                  <c:v>UNIQUE</c:v>
                </c:pt>
                <c:pt idx="3">
                  <c:v>MILITARY</c:v>
                </c:pt>
              </c:strCache>
            </c:strRef>
          </c:cat>
          <c:val>
            <c:numRef>
              <c:f>'Pivot by type'!$B$5:$B$9</c:f>
              <c:numCache>
                <c:formatCode>General</c:formatCode>
                <c:ptCount val="4"/>
                <c:pt idx="0">
                  <c:v>29808</c:v>
                </c:pt>
                <c:pt idx="1">
                  <c:v>9394</c:v>
                </c:pt>
                <c:pt idx="2">
                  <c:v>2114</c:v>
                </c:pt>
                <c:pt idx="3">
                  <c:v>542</c:v>
                </c:pt>
              </c:numCache>
            </c:numRef>
          </c:val>
        </c:ser>
        <c:ser>
          <c:idx val="1"/>
          <c:order val="1"/>
          <c:tx>
            <c:strRef>
              <c:f>'Pivot by type'!$C$3:$C$4</c:f>
              <c:strCache>
                <c:ptCount val="1"/>
                <c:pt idx="0">
                  <c:v>Sum of estimated_population</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'Pivot by type'!$A$5:$A$9</c:f>
              <c:strCache>
                <c:ptCount val="4"/>
                <c:pt idx="0">
                  <c:v>STANDARD</c:v>
                </c:pt>
                <c:pt idx="1">
                  <c:v>PO BOX</c:v>
                </c:pt>
                <c:pt idx="2">
                  <c:v>UNIQUE</c:v>
                </c:pt>
                <c:pt idx="3">
                  <c:v>MILITARY</c:v>
                </c:pt>
              </c:strCache>
            </c:strRef>
          </c:cat>
          <c:val>
            <c:numRef>
              <c:f>'Pivot by type'!$C$5:$C$9</c:f>
              <c:numCache>
                <c:formatCode>General</c:formatCode>
                <c:ptCount val="4"/>
                <c:pt idx="0">
                  <c:v>236344407</c:v>
                </c:pt>
                <c:pt idx="1">
                  <c:v>3884889</c:v>
                </c:pt>
                <c:pt idx="2">
                  <c:v>40046</c:v>
                </c:pt>
                <c:pt idx="3">
                  <c:v>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[zip_code_database.xlsx]Pivot by decommissioned!PivotTable1</c:name>
    <c:fmtId val="60"/>
  </c:pivotSource>
  <c:chart>
    <c:autoTitleDeleted val="1"/>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marker>
          <c:symbol val="none"/>
        </c:marke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s>
    <c:plotArea>
      <c:layout/>
      <c:pieChart>
        <c:varyColors val="1"/>
        <c:ser>
          <c:idx val="0"/>
          <c:order val="0"/>
          <c:tx>
            <c:strRef>
              <c:f>'Pivot by decommissioned'!$B$3:$B$4</c:f>
              <c:strCache>
                <c:ptCount val="1"/>
                <c:pt idx="0">
                  <c:v>Count of zip</c:v>
                </c:pt>
              </c:strCache>
            </c:strRef>
          </c:tx>
          <c:dPt>
            <c:idx val="0"/>
            <c:bubble3D val="0"/>
            <c:spPr>
              <a:solidFill>
                <a:schemeClr val="accent1">
                  <a:lumMod val="60000"/>
                  <a:lumOff val="40000"/>
                </a:schemeClr>
              </a:solidFill>
              <a:ln w="19050">
                <a:solidFill>
                  <a:schemeClr val="lt1"/>
                </a:solidFill>
              </a:ln>
              <a:effectLst/>
            </c:spPr>
          </c:dPt>
          <c:dPt>
            <c:idx val="1"/>
            <c:bubble3D val="0"/>
            <c:spPr>
              <a:solidFill>
                <a:srgbClr val="FFFF00"/>
              </a:solidFill>
              <a:ln w="19050">
                <a:solidFill>
                  <a:schemeClr val="tx1"/>
                </a:solidFill>
              </a:ln>
              <a:effectLst/>
            </c:spPr>
          </c:dPt>
          <c:cat>
            <c:strRef>
              <c:f>'Pivot by decommissioned'!$A$5:$A$7</c:f>
              <c:strCache>
                <c:ptCount val="2"/>
                <c:pt idx="0">
                  <c:v>0</c:v>
                </c:pt>
                <c:pt idx="1">
                  <c:v>1</c:v>
                </c:pt>
              </c:strCache>
            </c:strRef>
          </c:cat>
          <c:val>
            <c:numRef>
              <c:f>'Pivot by decommissioned'!$B$5:$B$7</c:f>
              <c:numCache>
                <c:formatCode>General</c:formatCode>
                <c:ptCount val="2"/>
                <c:pt idx="0">
                  <c:v>41858</c:v>
                </c:pt>
                <c:pt idx="1">
                  <c:v>663</c:v>
                </c:pt>
              </c:numCache>
            </c:numRef>
          </c:val>
        </c:ser>
        <c:ser>
          <c:idx val="1"/>
          <c:order val="1"/>
          <c:tx>
            <c:strRef>
              <c:f>'Pivot by decommissioned'!$C$3:$C$4</c:f>
              <c:strCache>
                <c:ptCount val="1"/>
                <c:pt idx="0">
                  <c:v>Sum of estimated_population</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cat>
            <c:strRef>
              <c:f>'Pivot by decommissioned'!$A$5:$A$7</c:f>
              <c:strCache>
                <c:ptCount val="2"/>
                <c:pt idx="0">
                  <c:v>0</c:v>
                </c:pt>
                <c:pt idx="1">
                  <c:v>1</c:v>
                </c:pt>
              </c:strCache>
            </c:strRef>
          </c:cat>
          <c:val>
            <c:numRef>
              <c:f>'Pivot by decommissioned'!$C$5:$C$7</c:f>
              <c:numCache>
                <c:formatCode>General</c:formatCode>
                <c:ptCount val="2"/>
                <c:pt idx="0">
                  <c:v>240269342</c:v>
                </c:pt>
                <c:pt idx="1">
                  <c:v>4119</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[zip_code_database-origin.xls]Pivot by type!PivotTable3</c:name>
    <c:fmtId val="97"/>
  </c:pivotSource>
  <c:chart>
    <c:autoTitleDeleted val="1"/>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marker>
          <c:symbol val="none"/>
        </c:marke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s>
    <c:plotArea>
      <c:layout/>
      <c:pieChart>
        <c:varyColors val="1"/>
        <c:ser>
          <c:idx val="0"/>
          <c:order val="0"/>
          <c:tx>
            <c:strRef>
              <c:f>'Pivot by type'!$B$3:$B$4</c:f>
              <c:strCache>
                <c:ptCount val="1"/>
                <c:pt idx="0">
                  <c:v>Count of zip</c:v>
                </c:pt>
              </c:strCache>
            </c:strRef>
          </c:tx>
          <c:spPr>
            <a:ln>
              <a:solidFill>
                <a:schemeClr val="tx2"/>
              </a:solidFill>
            </a:ln>
          </c:spPr>
          <c:dPt>
            <c:idx val="0"/>
            <c:bubble3D val="0"/>
            <c:spPr>
              <a:solidFill>
                <a:srgbClr val="00B0F0"/>
              </a:solidFill>
              <a:ln w="19050">
                <a:solidFill>
                  <a:schemeClr val="tx2"/>
                </a:solidFill>
              </a:ln>
              <a:effectLst/>
            </c:spPr>
          </c:dPt>
          <c:dPt>
            <c:idx val="1"/>
            <c:bubble3D val="0"/>
            <c:spPr>
              <a:solidFill>
                <a:srgbClr val="92D050"/>
              </a:solidFill>
              <a:ln w="19050">
                <a:solidFill>
                  <a:schemeClr val="tx2"/>
                </a:solidFill>
              </a:ln>
              <a:effectLst/>
            </c:spPr>
          </c:dPt>
          <c:dPt>
            <c:idx val="2"/>
            <c:bubble3D val="0"/>
            <c:spPr>
              <a:solidFill>
                <a:schemeClr val="accent1">
                  <a:lumMod val="20000"/>
                  <a:lumOff val="80000"/>
                </a:schemeClr>
              </a:solidFill>
              <a:ln w="19050">
                <a:solidFill>
                  <a:schemeClr val="tx2"/>
                </a:solidFill>
              </a:ln>
              <a:effectLst/>
            </c:spPr>
          </c:dPt>
          <c:dPt>
            <c:idx val="3"/>
            <c:bubble3D val="0"/>
            <c:spPr>
              <a:solidFill>
                <a:srgbClr val="7030A0"/>
              </a:solidFill>
              <a:ln w="19050">
                <a:solidFill>
                  <a:schemeClr val="tx2"/>
                </a:solidFill>
              </a:ln>
              <a:effectLst/>
            </c:spPr>
          </c:dPt>
          <c:cat>
            <c:strRef>
              <c:f>'Pivot by type'!$A$5:$A$9</c:f>
              <c:strCache>
                <c:ptCount val="4"/>
                <c:pt idx="0">
                  <c:v>STANDARD</c:v>
                </c:pt>
                <c:pt idx="1">
                  <c:v>PO BOX</c:v>
                </c:pt>
                <c:pt idx="2">
                  <c:v>UNIQUE</c:v>
                </c:pt>
                <c:pt idx="3">
                  <c:v>MILITARY</c:v>
                </c:pt>
              </c:strCache>
            </c:strRef>
          </c:cat>
          <c:val>
            <c:numRef>
              <c:f>'Pivot by type'!$B$5:$B$9</c:f>
              <c:numCache>
                <c:formatCode>General</c:formatCode>
                <c:ptCount val="4"/>
                <c:pt idx="0">
                  <c:v>29808</c:v>
                </c:pt>
                <c:pt idx="1">
                  <c:v>9394</c:v>
                </c:pt>
                <c:pt idx="2">
                  <c:v>2114</c:v>
                </c:pt>
                <c:pt idx="3">
                  <c:v>542</c:v>
                </c:pt>
              </c:numCache>
            </c:numRef>
          </c:val>
        </c:ser>
        <c:ser>
          <c:idx val="1"/>
          <c:order val="1"/>
          <c:tx>
            <c:strRef>
              <c:f>'Pivot by type'!$C$3:$C$4</c:f>
              <c:strCache>
                <c:ptCount val="1"/>
                <c:pt idx="0">
                  <c:v>Sum of estimated_population</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'Pivot by type'!$A$5:$A$9</c:f>
              <c:strCache>
                <c:ptCount val="4"/>
                <c:pt idx="0">
                  <c:v>STANDARD</c:v>
                </c:pt>
                <c:pt idx="1">
                  <c:v>PO BOX</c:v>
                </c:pt>
                <c:pt idx="2">
                  <c:v>UNIQUE</c:v>
                </c:pt>
                <c:pt idx="3">
                  <c:v>MILITARY</c:v>
                </c:pt>
              </c:strCache>
            </c:strRef>
          </c:cat>
          <c:val>
            <c:numRef>
              <c:f>'Pivot by type'!$C$5:$C$9</c:f>
              <c:numCache>
                <c:formatCode>General</c:formatCode>
                <c:ptCount val="4"/>
                <c:pt idx="0">
                  <c:v>236344407</c:v>
                </c:pt>
                <c:pt idx="1">
                  <c:v>3884889</c:v>
                </c:pt>
                <c:pt idx="2">
                  <c:v>40046</c:v>
                </c:pt>
                <c:pt idx="3">
                  <c:v>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cat>
            <c:strRef>
              <c:f>'Data Analysis-State Rank'!$A$2:$A$16</c:f>
              <c:strCache>
                <c:ptCount val="15"/>
                <c:pt idx="0">
                  <c:v>CA</c:v>
                </c:pt>
                <c:pt idx="1">
                  <c:v>TX</c:v>
                </c:pt>
                <c:pt idx="2">
                  <c:v>PA</c:v>
                </c:pt>
                <c:pt idx="3">
                  <c:v>NY</c:v>
                </c:pt>
                <c:pt idx="4">
                  <c:v>IL</c:v>
                </c:pt>
                <c:pt idx="5">
                  <c:v>FL</c:v>
                </c:pt>
                <c:pt idx="6">
                  <c:v>OH</c:v>
                </c:pt>
                <c:pt idx="7">
                  <c:v>VA</c:v>
                </c:pt>
                <c:pt idx="8">
                  <c:v>MI</c:v>
                </c:pt>
                <c:pt idx="9">
                  <c:v>MO</c:v>
                </c:pt>
                <c:pt idx="10">
                  <c:v>NC</c:v>
                </c:pt>
                <c:pt idx="11">
                  <c:v>IA</c:v>
                </c:pt>
                <c:pt idx="12">
                  <c:v>MN</c:v>
                </c:pt>
                <c:pt idx="13">
                  <c:v>IN</c:v>
                </c:pt>
                <c:pt idx="14">
                  <c:v>GA</c:v>
                </c:pt>
              </c:strCache>
            </c:strRef>
          </c:cat>
          <c:val>
            <c:numRef>
              <c:f>'Data Analysis-State Rank'!$B$2:$B$16</c:f>
              <c:numCache>
                <c:formatCode>General</c:formatCode>
                <c:ptCount val="15"/>
                <c:pt idx="0">
                  <c:v>2609</c:v>
                </c:pt>
                <c:pt idx="1">
                  <c:v>2603</c:v>
                </c:pt>
                <c:pt idx="2">
                  <c:v>2188</c:v>
                </c:pt>
                <c:pt idx="3">
                  <c:v>2161</c:v>
                </c:pt>
                <c:pt idx="4">
                  <c:v>1576</c:v>
                </c:pt>
                <c:pt idx="5">
                  <c:v>1468</c:v>
                </c:pt>
                <c:pt idx="6">
                  <c:v>1422</c:v>
                </c:pt>
                <c:pt idx="7">
                  <c:v>1218</c:v>
                </c:pt>
                <c:pt idx="8">
                  <c:v>1160</c:v>
                </c:pt>
                <c:pt idx="9">
                  <c:v>1157</c:v>
                </c:pt>
                <c:pt idx="10">
                  <c:v>1080</c:v>
                </c:pt>
                <c:pt idx="11">
                  <c:v>1056</c:v>
                </c:pt>
                <c:pt idx="12">
                  <c:v>1023</c:v>
                </c:pt>
                <c:pt idx="13">
                  <c:v>975</c:v>
                </c:pt>
                <c:pt idx="14">
                  <c:v>955</c:v>
                </c:pt>
              </c:numCache>
            </c:numRef>
          </c:val>
        </c:ser>
        <c:dLbls>
          <c:showLegendKey val="0"/>
          <c:showVal val="0"/>
          <c:showCatName val="0"/>
          <c:showSerName val="0"/>
          <c:showPercent val="0"/>
          <c:showBubbleSize val="0"/>
        </c:dLbls>
        <c:gapWidth val="150"/>
        <c:axId val="186893824"/>
        <c:axId val="186895360"/>
      </c:barChart>
      <c:catAx>
        <c:axId val="186893824"/>
        <c:scaling>
          <c:orientation val="minMax"/>
        </c:scaling>
        <c:delete val="0"/>
        <c:axPos val="b"/>
        <c:majorTickMark val="out"/>
        <c:minorTickMark val="none"/>
        <c:tickLblPos val="nextTo"/>
        <c:crossAx val="186895360"/>
        <c:crosses val="autoZero"/>
        <c:auto val="1"/>
        <c:lblAlgn val="ctr"/>
        <c:lblOffset val="100"/>
        <c:noMultiLvlLbl val="0"/>
      </c:catAx>
      <c:valAx>
        <c:axId val="186895360"/>
        <c:scaling>
          <c:orientation val="minMax"/>
        </c:scaling>
        <c:delete val="0"/>
        <c:axPos val="l"/>
        <c:majorGridlines/>
        <c:numFmt formatCode="General" sourceLinked="1"/>
        <c:majorTickMark val="out"/>
        <c:minorTickMark val="none"/>
        <c:tickLblPos val="nextTo"/>
        <c:crossAx val="186893824"/>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Frequency</c:v>
          </c:tx>
          <c:invertIfNegative val="0"/>
          <c:cat>
            <c:strRef>
              <c:f>'Data Analysis-State Rank'!$H$7:$H$18</c:f>
              <c:strCache>
                <c:ptCount val="12"/>
                <c:pt idx="0">
                  <c:v>900</c:v>
                </c:pt>
                <c:pt idx="1">
                  <c:v>1080</c:v>
                </c:pt>
                <c:pt idx="2">
                  <c:v>1260</c:v>
                </c:pt>
                <c:pt idx="3">
                  <c:v>1440</c:v>
                </c:pt>
                <c:pt idx="4">
                  <c:v>1620</c:v>
                </c:pt>
                <c:pt idx="5">
                  <c:v>1800</c:v>
                </c:pt>
                <c:pt idx="6">
                  <c:v>1980</c:v>
                </c:pt>
                <c:pt idx="7">
                  <c:v>2160</c:v>
                </c:pt>
                <c:pt idx="8">
                  <c:v>2340</c:v>
                </c:pt>
                <c:pt idx="9">
                  <c:v>2520</c:v>
                </c:pt>
                <c:pt idx="10">
                  <c:v>2700</c:v>
                </c:pt>
                <c:pt idx="11">
                  <c:v>More</c:v>
                </c:pt>
              </c:strCache>
            </c:strRef>
          </c:cat>
          <c:val>
            <c:numRef>
              <c:f>'Data Analysis-State Rank'!$I$7:$I$18</c:f>
              <c:numCache>
                <c:formatCode>General</c:formatCode>
                <c:ptCount val="12"/>
                <c:pt idx="0">
                  <c:v>0</c:v>
                </c:pt>
                <c:pt idx="1">
                  <c:v>5</c:v>
                </c:pt>
                <c:pt idx="2">
                  <c:v>3</c:v>
                </c:pt>
                <c:pt idx="3">
                  <c:v>1</c:v>
                </c:pt>
                <c:pt idx="4">
                  <c:v>2</c:v>
                </c:pt>
                <c:pt idx="5">
                  <c:v>0</c:v>
                </c:pt>
                <c:pt idx="6">
                  <c:v>0</c:v>
                </c:pt>
                <c:pt idx="7">
                  <c:v>0</c:v>
                </c:pt>
                <c:pt idx="8">
                  <c:v>2</c:v>
                </c:pt>
                <c:pt idx="9">
                  <c:v>0</c:v>
                </c:pt>
                <c:pt idx="10">
                  <c:v>2</c:v>
                </c:pt>
                <c:pt idx="11">
                  <c:v>0</c:v>
                </c:pt>
              </c:numCache>
            </c:numRef>
          </c:val>
        </c:ser>
        <c:dLbls>
          <c:showLegendKey val="0"/>
          <c:showVal val="0"/>
          <c:showCatName val="0"/>
          <c:showSerName val="0"/>
          <c:showPercent val="0"/>
          <c:showBubbleSize val="0"/>
        </c:dLbls>
        <c:gapWidth val="150"/>
        <c:axId val="186816384"/>
        <c:axId val="186817920"/>
      </c:barChart>
      <c:catAx>
        <c:axId val="186816384"/>
        <c:scaling>
          <c:orientation val="minMax"/>
        </c:scaling>
        <c:delete val="0"/>
        <c:axPos val="b"/>
        <c:numFmt formatCode="General" sourceLinked="1"/>
        <c:majorTickMark val="out"/>
        <c:minorTickMark val="none"/>
        <c:tickLblPos val="nextTo"/>
        <c:crossAx val="186817920"/>
        <c:crosses val="autoZero"/>
        <c:auto val="1"/>
        <c:lblAlgn val="ctr"/>
        <c:lblOffset val="100"/>
        <c:noMultiLvlLbl val="0"/>
      </c:catAx>
      <c:valAx>
        <c:axId val="186817920"/>
        <c:scaling>
          <c:orientation val="minMax"/>
        </c:scaling>
        <c:delete val="0"/>
        <c:axPos val="l"/>
        <c:numFmt formatCode="General" sourceLinked="1"/>
        <c:majorTickMark val="out"/>
        <c:minorTickMark val="none"/>
        <c:tickLblPos val="nextTo"/>
        <c:crossAx val="186816384"/>
        <c:crosses val="autoZero"/>
        <c:crossBetween val="between"/>
      </c:valAx>
    </c:plotArea>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1" y="0"/>
            <a:ext cx="3057053" cy="465773"/>
          </a:xfrm>
          <a:prstGeom prst="rect">
            <a:avLst/>
          </a:prstGeom>
          <a:noFill/>
          <a:ln w="9525">
            <a:noFill/>
            <a:miter lim="800000"/>
            <a:headEnd/>
            <a:tailEnd/>
          </a:ln>
          <a:effectLst/>
        </p:spPr>
        <p:txBody>
          <a:bodyPr vert="horz" wrap="square" lIns="91740" tIns="45869" rIns="91740" bIns="45869" numCol="1" anchor="t" anchorCtr="0" compatLnSpc="1">
            <a:prstTxWarp prst="textNoShape">
              <a:avLst/>
            </a:prstTxWarp>
          </a:bodyPr>
          <a:lstStyle>
            <a:lvl1pPr algn="l">
              <a:defRPr sz="1200" smtClean="0"/>
            </a:lvl1pPr>
          </a:lstStyle>
          <a:p>
            <a:pPr>
              <a:defRPr/>
            </a:pPr>
            <a:endParaRPr lang="en-US"/>
          </a:p>
        </p:txBody>
      </p:sp>
      <p:sp>
        <p:nvSpPr>
          <p:cNvPr id="147459" name="Rectangle 3"/>
          <p:cNvSpPr>
            <a:spLocks noGrp="1" noChangeArrowheads="1"/>
          </p:cNvSpPr>
          <p:nvPr>
            <p:ph type="dt" sz="quarter" idx="1"/>
          </p:nvPr>
        </p:nvSpPr>
        <p:spPr bwMode="auto">
          <a:xfrm>
            <a:off x="3994615" y="0"/>
            <a:ext cx="3057053" cy="465773"/>
          </a:xfrm>
          <a:prstGeom prst="rect">
            <a:avLst/>
          </a:prstGeom>
          <a:noFill/>
          <a:ln w="9525">
            <a:noFill/>
            <a:miter lim="800000"/>
            <a:headEnd/>
            <a:tailEnd/>
          </a:ln>
          <a:effectLst/>
        </p:spPr>
        <p:txBody>
          <a:bodyPr vert="horz" wrap="square" lIns="91740" tIns="45869" rIns="91740" bIns="45869" numCol="1" anchor="t" anchorCtr="0" compatLnSpc="1">
            <a:prstTxWarp prst="textNoShape">
              <a:avLst/>
            </a:prstTxWarp>
          </a:bodyPr>
          <a:lstStyle>
            <a:lvl1pPr algn="r">
              <a:defRPr sz="1200" smtClean="0"/>
            </a:lvl1pPr>
          </a:lstStyle>
          <a:p>
            <a:pPr>
              <a:defRPr/>
            </a:pPr>
            <a:endParaRPr lang="en-US"/>
          </a:p>
        </p:txBody>
      </p:sp>
      <p:sp>
        <p:nvSpPr>
          <p:cNvPr id="147460" name="Rectangle 4"/>
          <p:cNvSpPr>
            <a:spLocks noGrp="1" noChangeArrowheads="1"/>
          </p:cNvSpPr>
          <p:nvPr>
            <p:ph type="ftr" sz="quarter" idx="2"/>
          </p:nvPr>
        </p:nvSpPr>
        <p:spPr bwMode="auto">
          <a:xfrm>
            <a:off x="1" y="8841738"/>
            <a:ext cx="3057053" cy="465773"/>
          </a:xfrm>
          <a:prstGeom prst="rect">
            <a:avLst/>
          </a:prstGeom>
          <a:noFill/>
          <a:ln w="9525">
            <a:noFill/>
            <a:miter lim="800000"/>
            <a:headEnd/>
            <a:tailEnd/>
          </a:ln>
          <a:effectLst/>
        </p:spPr>
        <p:txBody>
          <a:bodyPr vert="horz" wrap="square" lIns="91740" tIns="45869" rIns="91740" bIns="45869" numCol="1" anchor="b" anchorCtr="0" compatLnSpc="1">
            <a:prstTxWarp prst="textNoShape">
              <a:avLst/>
            </a:prstTxWarp>
          </a:bodyPr>
          <a:lstStyle>
            <a:lvl1pPr algn="l">
              <a:defRPr sz="1200" smtClean="0"/>
            </a:lvl1pPr>
          </a:lstStyle>
          <a:p>
            <a:pPr>
              <a:defRPr/>
            </a:pPr>
            <a:endParaRPr lang="en-US"/>
          </a:p>
        </p:txBody>
      </p:sp>
      <p:sp>
        <p:nvSpPr>
          <p:cNvPr id="147461" name="Rectangle 5"/>
          <p:cNvSpPr>
            <a:spLocks noGrp="1" noChangeArrowheads="1"/>
          </p:cNvSpPr>
          <p:nvPr>
            <p:ph type="sldNum" sz="quarter" idx="3"/>
          </p:nvPr>
        </p:nvSpPr>
        <p:spPr bwMode="auto">
          <a:xfrm>
            <a:off x="3994615" y="8841738"/>
            <a:ext cx="3057053" cy="465773"/>
          </a:xfrm>
          <a:prstGeom prst="rect">
            <a:avLst/>
          </a:prstGeom>
          <a:noFill/>
          <a:ln w="9525">
            <a:noFill/>
            <a:miter lim="800000"/>
            <a:headEnd/>
            <a:tailEnd/>
          </a:ln>
          <a:effectLst/>
        </p:spPr>
        <p:txBody>
          <a:bodyPr vert="horz" wrap="square" lIns="91740" tIns="45869" rIns="91740" bIns="45869" numCol="1" anchor="b" anchorCtr="0" compatLnSpc="1">
            <a:prstTxWarp prst="textNoShape">
              <a:avLst/>
            </a:prstTxWarp>
          </a:bodyPr>
          <a:lstStyle>
            <a:lvl1pPr algn="r">
              <a:defRPr sz="1200" smtClean="0"/>
            </a:lvl1pPr>
          </a:lstStyle>
          <a:p>
            <a:pPr>
              <a:defRPr/>
            </a:pPr>
            <a:fld id="{0FA4BCF2-D88E-440A-9CD7-5C1A8B4895C6}" type="slidenum">
              <a:rPr lang="en-US"/>
              <a:pPr>
                <a:defRPr/>
              </a:pPr>
              <a:t>‹#›</a:t>
            </a:fld>
            <a:endParaRPr lang="en-US"/>
          </a:p>
        </p:txBody>
      </p:sp>
    </p:spTree>
    <p:extLst>
      <p:ext uri="{BB962C8B-B14F-4D97-AF65-F5344CB8AC3E}">
        <p14:creationId xmlns:p14="http://schemas.microsoft.com/office/powerpoint/2010/main" val="227292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1" y="0"/>
            <a:ext cx="3057053" cy="465773"/>
          </a:xfrm>
          <a:prstGeom prst="rect">
            <a:avLst/>
          </a:prstGeom>
          <a:noFill/>
          <a:ln w="9525">
            <a:noFill/>
            <a:miter lim="800000"/>
            <a:headEnd/>
            <a:tailEnd/>
          </a:ln>
          <a:effectLst/>
        </p:spPr>
        <p:txBody>
          <a:bodyPr vert="horz" wrap="square" lIns="93483" tIns="46742" rIns="93483" bIns="46742" numCol="1" anchor="t" anchorCtr="0" compatLnSpc="1">
            <a:prstTxWarp prst="textNoShape">
              <a:avLst/>
            </a:prstTxWarp>
          </a:bodyPr>
          <a:lstStyle>
            <a:lvl1pPr algn="l" defTabSz="934916">
              <a:defRPr sz="1200" smtClean="0"/>
            </a:lvl1pPr>
          </a:lstStyle>
          <a:p>
            <a:pPr>
              <a:defRPr/>
            </a:pPr>
            <a:endParaRPr lang="en-US"/>
          </a:p>
        </p:txBody>
      </p:sp>
      <p:sp>
        <p:nvSpPr>
          <p:cNvPr id="83971" name="Rectangle 3"/>
          <p:cNvSpPr>
            <a:spLocks noGrp="1" noChangeArrowheads="1"/>
          </p:cNvSpPr>
          <p:nvPr>
            <p:ph type="dt" idx="1"/>
          </p:nvPr>
        </p:nvSpPr>
        <p:spPr bwMode="auto">
          <a:xfrm>
            <a:off x="3994615" y="0"/>
            <a:ext cx="3057053" cy="465773"/>
          </a:xfrm>
          <a:prstGeom prst="rect">
            <a:avLst/>
          </a:prstGeom>
          <a:noFill/>
          <a:ln w="9525">
            <a:noFill/>
            <a:miter lim="800000"/>
            <a:headEnd/>
            <a:tailEnd/>
          </a:ln>
          <a:effectLst/>
        </p:spPr>
        <p:txBody>
          <a:bodyPr vert="horz" wrap="square" lIns="93483" tIns="46742" rIns="93483" bIns="46742" numCol="1" anchor="t" anchorCtr="0" compatLnSpc="1">
            <a:prstTxWarp prst="textNoShape">
              <a:avLst/>
            </a:prstTxWarp>
          </a:bodyPr>
          <a:lstStyle>
            <a:lvl1pPr algn="r" defTabSz="934916">
              <a:defRPr sz="1200" smtClean="0"/>
            </a:lvl1pPr>
          </a:lstStyle>
          <a:p>
            <a:pPr>
              <a:defRPr/>
            </a:pPr>
            <a:endParaRPr lang="en-US"/>
          </a:p>
        </p:txBody>
      </p:sp>
      <p:sp>
        <p:nvSpPr>
          <p:cNvPr id="81924" name="Rectangle 4"/>
          <p:cNvSpPr>
            <a:spLocks noGrp="1" noRot="1" noChangeAspect="1" noChangeArrowheads="1" noTextEdit="1"/>
          </p:cNvSpPr>
          <p:nvPr>
            <p:ph type="sldImg" idx="2"/>
          </p:nvPr>
        </p:nvSpPr>
        <p:spPr bwMode="auto">
          <a:xfrm>
            <a:off x="1200150" y="696913"/>
            <a:ext cx="4652963" cy="3490912"/>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705966" y="4422459"/>
            <a:ext cx="5641333" cy="4188778"/>
          </a:xfrm>
          <a:prstGeom prst="rect">
            <a:avLst/>
          </a:prstGeom>
          <a:noFill/>
          <a:ln w="9525">
            <a:noFill/>
            <a:miter lim="800000"/>
            <a:headEnd/>
            <a:tailEnd/>
          </a:ln>
          <a:effectLst/>
        </p:spPr>
        <p:txBody>
          <a:bodyPr vert="horz" wrap="square" lIns="93483" tIns="46742" rIns="93483" bIns="4674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3974" name="Rectangle 6"/>
          <p:cNvSpPr>
            <a:spLocks noGrp="1" noChangeArrowheads="1"/>
          </p:cNvSpPr>
          <p:nvPr>
            <p:ph type="ftr" sz="quarter" idx="4"/>
          </p:nvPr>
        </p:nvSpPr>
        <p:spPr bwMode="auto">
          <a:xfrm>
            <a:off x="1" y="8841738"/>
            <a:ext cx="3057053" cy="465773"/>
          </a:xfrm>
          <a:prstGeom prst="rect">
            <a:avLst/>
          </a:prstGeom>
          <a:noFill/>
          <a:ln w="9525">
            <a:noFill/>
            <a:miter lim="800000"/>
            <a:headEnd/>
            <a:tailEnd/>
          </a:ln>
          <a:effectLst/>
        </p:spPr>
        <p:txBody>
          <a:bodyPr vert="horz" wrap="square" lIns="93483" tIns="46742" rIns="93483" bIns="46742" numCol="1" anchor="b" anchorCtr="0" compatLnSpc="1">
            <a:prstTxWarp prst="textNoShape">
              <a:avLst/>
            </a:prstTxWarp>
          </a:bodyPr>
          <a:lstStyle>
            <a:lvl1pPr algn="l" defTabSz="934916">
              <a:defRPr sz="1200" smtClean="0"/>
            </a:lvl1pPr>
          </a:lstStyle>
          <a:p>
            <a:pPr>
              <a:defRPr/>
            </a:pPr>
            <a:endParaRPr lang="en-US"/>
          </a:p>
        </p:txBody>
      </p:sp>
      <p:sp>
        <p:nvSpPr>
          <p:cNvPr id="83975" name="Rectangle 7"/>
          <p:cNvSpPr>
            <a:spLocks noGrp="1" noChangeArrowheads="1"/>
          </p:cNvSpPr>
          <p:nvPr>
            <p:ph type="sldNum" sz="quarter" idx="5"/>
          </p:nvPr>
        </p:nvSpPr>
        <p:spPr bwMode="auto">
          <a:xfrm>
            <a:off x="3994615" y="8841738"/>
            <a:ext cx="3057053" cy="465773"/>
          </a:xfrm>
          <a:prstGeom prst="rect">
            <a:avLst/>
          </a:prstGeom>
          <a:noFill/>
          <a:ln w="9525">
            <a:noFill/>
            <a:miter lim="800000"/>
            <a:headEnd/>
            <a:tailEnd/>
          </a:ln>
          <a:effectLst/>
        </p:spPr>
        <p:txBody>
          <a:bodyPr vert="horz" wrap="square" lIns="93483" tIns="46742" rIns="93483" bIns="46742" numCol="1" anchor="b" anchorCtr="0" compatLnSpc="1">
            <a:prstTxWarp prst="textNoShape">
              <a:avLst/>
            </a:prstTxWarp>
          </a:bodyPr>
          <a:lstStyle>
            <a:lvl1pPr algn="r" defTabSz="934916">
              <a:defRPr sz="1200" smtClean="0"/>
            </a:lvl1pPr>
          </a:lstStyle>
          <a:p>
            <a:pPr>
              <a:defRPr/>
            </a:pPr>
            <a:fld id="{F48C8418-815B-4876-A6A7-4FE2712B2668}" type="slidenum">
              <a:rPr lang="en-US"/>
              <a:pPr>
                <a:defRPr/>
              </a:pPr>
              <a:t>‹#›</a:t>
            </a:fld>
            <a:endParaRPr lang="en-US"/>
          </a:p>
        </p:txBody>
      </p:sp>
    </p:spTree>
    <p:extLst>
      <p:ext uri="{BB962C8B-B14F-4D97-AF65-F5344CB8AC3E}">
        <p14:creationId xmlns:p14="http://schemas.microsoft.com/office/powerpoint/2010/main" val="4199717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11</a:t>
            </a:fld>
            <a:endParaRPr lang="en-US"/>
          </a:p>
        </p:txBody>
      </p:sp>
    </p:spTree>
    <p:extLst>
      <p:ext uri="{BB962C8B-B14F-4D97-AF65-F5344CB8AC3E}">
        <p14:creationId xmlns:p14="http://schemas.microsoft.com/office/powerpoint/2010/main" val="1398796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12</a:t>
            </a:fld>
            <a:endParaRPr lang="en-US"/>
          </a:p>
        </p:txBody>
      </p:sp>
    </p:spTree>
    <p:extLst>
      <p:ext uri="{BB962C8B-B14F-4D97-AF65-F5344CB8AC3E}">
        <p14:creationId xmlns:p14="http://schemas.microsoft.com/office/powerpoint/2010/main" val="2826724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13</a:t>
            </a:fld>
            <a:endParaRPr lang="en-US"/>
          </a:p>
        </p:txBody>
      </p:sp>
    </p:spTree>
    <p:extLst>
      <p:ext uri="{BB962C8B-B14F-4D97-AF65-F5344CB8AC3E}">
        <p14:creationId xmlns:p14="http://schemas.microsoft.com/office/powerpoint/2010/main" val="2826724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14</a:t>
            </a:fld>
            <a:endParaRPr lang="en-US"/>
          </a:p>
        </p:txBody>
      </p:sp>
    </p:spTree>
    <p:extLst>
      <p:ext uri="{BB962C8B-B14F-4D97-AF65-F5344CB8AC3E}">
        <p14:creationId xmlns:p14="http://schemas.microsoft.com/office/powerpoint/2010/main" val="827072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15</a:t>
            </a:fld>
            <a:endParaRPr lang="en-US"/>
          </a:p>
        </p:txBody>
      </p:sp>
    </p:spTree>
    <p:extLst>
      <p:ext uri="{BB962C8B-B14F-4D97-AF65-F5344CB8AC3E}">
        <p14:creationId xmlns:p14="http://schemas.microsoft.com/office/powerpoint/2010/main" val="3858717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16</a:t>
            </a:fld>
            <a:endParaRPr lang="en-US"/>
          </a:p>
        </p:txBody>
      </p:sp>
    </p:spTree>
    <p:extLst>
      <p:ext uri="{BB962C8B-B14F-4D97-AF65-F5344CB8AC3E}">
        <p14:creationId xmlns:p14="http://schemas.microsoft.com/office/powerpoint/2010/main" val="1266599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17</a:t>
            </a:fld>
            <a:endParaRPr lang="en-US"/>
          </a:p>
        </p:txBody>
      </p:sp>
    </p:spTree>
    <p:extLst>
      <p:ext uri="{BB962C8B-B14F-4D97-AF65-F5344CB8AC3E}">
        <p14:creationId xmlns:p14="http://schemas.microsoft.com/office/powerpoint/2010/main" val="1266599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18</a:t>
            </a:fld>
            <a:endParaRPr lang="en-US"/>
          </a:p>
        </p:txBody>
      </p:sp>
    </p:spTree>
    <p:extLst>
      <p:ext uri="{BB962C8B-B14F-4D97-AF65-F5344CB8AC3E}">
        <p14:creationId xmlns:p14="http://schemas.microsoft.com/office/powerpoint/2010/main" val="1266599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19</a:t>
            </a:fld>
            <a:endParaRPr lang="en-US"/>
          </a:p>
        </p:txBody>
      </p:sp>
    </p:spTree>
    <p:extLst>
      <p:ext uri="{BB962C8B-B14F-4D97-AF65-F5344CB8AC3E}">
        <p14:creationId xmlns:p14="http://schemas.microsoft.com/office/powerpoint/2010/main" val="1266599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20</a:t>
            </a:fld>
            <a:endParaRPr lang="en-US"/>
          </a:p>
        </p:txBody>
      </p:sp>
    </p:spTree>
    <p:extLst>
      <p:ext uri="{BB962C8B-B14F-4D97-AF65-F5344CB8AC3E}">
        <p14:creationId xmlns:p14="http://schemas.microsoft.com/office/powerpoint/2010/main" val="1266599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3</a:t>
            </a:fld>
            <a:endParaRPr lang="en-US"/>
          </a:p>
        </p:txBody>
      </p:sp>
    </p:spTree>
    <p:extLst>
      <p:ext uri="{BB962C8B-B14F-4D97-AF65-F5344CB8AC3E}">
        <p14:creationId xmlns:p14="http://schemas.microsoft.com/office/powerpoint/2010/main" val="7730393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21</a:t>
            </a:fld>
            <a:endParaRPr lang="en-US"/>
          </a:p>
        </p:txBody>
      </p:sp>
    </p:spTree>
    <p:extLst>
      <p:ext uri="{BB962C8B-B14F-4D97-AF65-F5344CB8AC3E}">
        <p14:creationId xmlns:p14="http://schemas.microsoft.com/office/powerpoint/2010/main" val="1266599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22</a:t>
            </a:fld>
            <a:endParaRPr lang="en-US"/>
          </a:p>
        </p:txBody>
      </p:sp>
    </p:spTree>
    <p:extLst>
      <p:ext uri="{BB962C8B-B14F-4D97-AF65-F5344CB8AC3E}">
        <p14:creationId xmlns:p14="http://schemas.microsoft.com/office/powerpoint/2010/main" val="1266599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23</a:t>
            </a:fld>
            <a:endParaRPr lang="en-US"/>
          </a:p>
        </p:txBody>
      </p:sp>
    </p:spTree>
    <p:extLst>
      <p:ext uri="{BB962C8B-B14F-4D97-AF65-F5344CB8AC3E}">
        <p14:creationId xmlns:p14="http://schemas.microsoft.com/office/powerpoint/2010/main" val="1266599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4</a:t>
            </a:fld>
            <a:endParaRPr lang="en-US"/>
          </a:p>
        </p:txBody>
      </p:sp>
    </p:spTree>
    <p:extLst>
      <p:ext uri="{BB962C8B-B14F-4D97-AF65-F5344CB8AC3E}">
        <p14:creationId xmlns:p14="http://schemas.microsoft.com/office/powerpoint/2010/main" val="773039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5</a:t>
            </a:fld>
            <a:endParaRPr lang="en-US"/>
          </a:p>
        </p:txBody>
      </p:sp>
    </p:spTree>
    <p:extLst>
      <p:ext uri="{BB962C8B-B14F-4D97-AF65-F5344CB8AC3E}">
        <p14:creationId xmlns:p14="http://schemas.microsoft.com/office/powerpoint/2010/main" val="2043000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6</a:t>
            </a:fld>
            <a:endParaRPr lang="en-US"/>
          </a:p>
        </p:txBody>
      </p:sp>
    </p:spTree>
    <p:extLst>
      <p:ext uri="{BB962C8B-B14F-4D97-AF65-F5344CB8AC3E}">
        <p14:creationId xmlns:p14="http://schemas.microsoft.com/office/powerpoint/2010/main" val="2043000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7</a:t>
            </a:fld>
            <a:endParaRPr lang="en-US"/>
          </a:p>
        </p:txBody>
      </p:sp>
    </p:spTree>
    <p:extLst>
      <p:ext uri="{BB962C8B-B14F-4D97-AF65-F5344CB8AC3E}">
        <p14:creationId xmlns:p14="http://schemas.microsoft.com/office/powerpoint/2010/main" val="997315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8</a:t>
            </a:fld>
            <a:endParaRPr lang="en-US"/>
          </a:p>
        </p:txBody>
      </p:sp>
    </p:spTree>
    <p:extLst>
      <p:ext uri="{BB962C8B-B14F-4D97-AF65-F5344CB8AC3E}">
        <p14:creationId xmlns:p14="http://schemas.microsoft.com/office/powerpoint/2010/main" val="997315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9</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10</a:t>
            </a:fld>
            <a:endParaRPr lang="en-US"/>
          </a:p>
        </p:txBody>
      </p:sp>
    </p:spTree>
    <p:extLst>
      <p:ext uri="{BB962C8B-B14F-4D97-AF65-F5344CB8AC3E}">
        <p14:creationId xmlns:p14="http://schemas.microsoft.com/office/powerpoint/2010/main" val="203553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smtClean="0"/>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 name="Vertical Title 1"/>
          <p:cNvSpPr>
            <a:spLocks noGrp="1"/>
          </p:cNvSpPr>
          <p:nvPr>
            <p:ph type="title" orient="vert"/>
          </p:nvPr>
        </p:nvSpPr>
        <p:spPr>
          <a:xfrm>
            <a:off x="6762750" y="533400"/>
            <a:ext cx="1924050" cy="5592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533400"/>
            <a:ext cx="5619750" cy="5592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1E035D3-54D9-4C90-91CA-1F6BBEF43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90600" y="1828800"/>
            <a:ext cx="7696200" cy="4297363"/>
          </a:xfrm>
        </p:spPr>
        <p:txBody>
          <a:bodyPr/>
          <a:lstStyle/>
          <a:p>
            <a:pPr lvl="0"/>
            <a:r>
              <a:rPr lang="en-US" noProof="0" smtClean="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0600" y="1828800"/>
            <a:ext cx="37719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828800"/>
            <a:ext cx="37719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6E41460-8EF0-4699-AF3D-B2F1FDC5A93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1143000"/>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990600" y="1752600"/>
            <a:ext cx="39624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05400" y="1752600"/>
            <a:ext cx="3886200" cy="48768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90600" y="1793874"/>
            <a:ext cx="3733800"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990600" y="2632075"/>
            <a:ext cx="3733800"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953000" y="1793874"/>
            <a:ext cx="3813175"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953000" y="2632075"/>
            <a:ext cx="3813175"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5"/>
          <p:cNvSpPr>
            <a:spLocks noGrp="1" noChangeArrowheads="1"/>
          </p:cNvSpPr>
          <p:nvPr>
            <p:ph type="dt" sz="half" idx="10"/>
          </p:nvPr>
        </p:nvSpPr>
        <p:spPr>
          <a:xfrm>
            <a:off x="1066800" y="6245225"/>
            <a:ext cx="2133600" cy="47625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505200" y="6245225"/>
            <a:ext cx="2895600" cy="47625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xfrm>
            <a:off x="6629400" y="6245225"/>
            <a:ext cx="2133600" cy="476250"/>
          </a:xfrm>
          <a:ln/>
        </p:spPr>
        <p:txBody>
          <a:bodyPr/>
          <a:lstStyle>
            <a:lvl1pPr>
              <a:defRPr/>
            </a:lvl1pPr>
          </a:lstStyle>
          <a:p>
            <a:pPr>
              <a:defRPr/>
            </a:pPr>
            <a:fld id="{4A42361D-285A-4411-BF2F-5F15F18B962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1EC80791-D0B4-4C00-B287-D0425F8BF0B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4430B8C6-5827-465E-BBB0-2945CE2BDCC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1" y="1828800"/>
            <a:ext cx="2895600" cy="990600"/>
          </a:xfrm>
        </p:spPr>
        <p:txBody>
          <a:bodyPr anchor="t"/>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114800" y="1810111"/>
            <a:ext cx="4572000" cy="43160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90601" y="2895600"/>
            <a:ext cx="2895600" cy="3230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B7A5559-1F48-4FDC-B269-9C4E1620E42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B71106D-F034-4803-A19C-5843D508FEEB}" type="slidenum">
              <a:rPr lang="en-US"/>
              <a:pPr>
                <a:defRPr/>
              </a:pPr>
              <a:t>‹#›</a:t>
            </a:fld>
            <a:endParaRPr lang="en-US"/>
          </a:p>
        </p:txBody>
      </p:sp>
      <p:sp>
        <p:nvSpPr>
          <p:cNvPr id="8" name="Rectangle 7"/>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9382E54-FB81-40A8-AB8D-CD0461E520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1524000" y="1237074"/>
            <a:ext cx="7645400" cy="515526"/>
          </a:xfrm>
          <a:prstGeom prst="rect">
            <a:avLst/>
          </a:prstGeom>
          <a:noFill/>
          <a:ln w="9525">
            <a:noFill/>
            <a:miter lim="800000"/>
            <a:headEnd/>
            <a:tailEnd/>
          </a:ln>
          <a:effectLst/>
        </p:spPr>
        <p:txBody>
          <a:bodyPr wrap="square">
            <a:spAutoFit/>
          </a:bodyPr>
          <a:lstStyle/>
          <a:p>
            <a:pPr algn="l">
              <a:defRPr/>
            </a:pPr>
            <a:r>
              <a:rPr lang="en-US" sz="2730" b="1" dirty="0">
                <a:solidFill>
                  <a:schemeClr val="accent1">
                    <a:lumMod val="75000"/>
                  </a:schemeClr>
                </a:solidFill>
                <a:latin typeface="Futura Md BT" pitchFamily="34" charset="0"/>
              </a:rPr>
              <a:t>information technology &amp; management</a:t>
            </a:r>
          </a:p>
        </p:txBody>
      </p:sp>
      <p:sp>
        <p:nvSpPr>
          <p:cNvPr id="24" name="Rectangle 4"/>
          <p:cNvSpPr>
            <a:spLocks noGrp="1" noChangeArrowheads="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5" name="Rectangle 5"/>
          <p:cNvSpPr>
            <a:spLocks noGrp="1" noChangeArrowheads="1"/>
          </p:cNvSpPr>
          <p:nvPr>
            <p:ph type="ftr" sz="quarter" idx="3"/>
          </p:nvPr>
        </p:nvSpPr>
        <p:spPr bwMode="auto">
          <a:xfrm>
            <a:off x="32766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6" name="Rectangle 6"/>
          <p:cNvSpPr>
            <a:spLocks noGrp="1" noChangeArrowheads="1"/>
          </p:cNvSpPr>
          <p:nvPr>
            <p:ph type="sldNum" sz="quarter" idx="4"/>
          </p:nvPr>
        </p:nvSpPr>
        <p:spPr bwMode="auto">
          <a:xfrm>
            <a:off x="67818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a:t>
            </a:fld>
            <a:endParaRPr lang="en-US"/>
          </a:p>
        </p:txBody>
      </p:sp>
      <p:pic>
        <p:nvPicPr>
          <p:cNvPr id="18" name="Picture 13" descr="C:\Users\Ray Trygstad\Documents\Projects\ITM 588\IITlogoWhite.png"/>
          <p:cNvPicPr>
            <a:picLocks noChangeAspect="1" noChangeArrowheads="1"/>
          </p:cNvPicPr>
          <p:nvPr/>
        </p:nvPicPr>
        <p:blipFill>
          <a:blip r:embed="rId3" cstate="print"/>
          <a:srcRect/>
          <a:stretch>
            <a:fillRect/>
          </a:stretch>
        </p:blipFill>
        <p:spPr bwMode="auto">
          <a:xfrm>
            <a:off x="381000" y="304800"/>
            <a:ext cx="8341310" cy="854439"/>
          </a:xfrm>
          <a:prstGeom prst="rect">
            <a:avLst/>
          </a:prstGeom>
          <a:noFill/>
        </p:spPr>
      </p:pic>
    </p:spTree>
  </p:cSld>
  <p:clrMap bg1="lt1" tx1="dk1" bg2="lt2" tx2="dk2" accent1="accent1" accent2="accent2" accent3="accent3" accent4="accent4" accent5="accent5" accent6="accent6" hlink="hlink" folHlink="folHlink"/>
  <p:sldLayoutIdLst>
    <p:sldLayoutId id="2147483702" r:id="rId1"/>
  </p:sldLayoutIdLst>
  <p:timing>
    <p:tnLst>
      <p:par>
        <p:cTn id="1" dur="indefinite" restart="never" nodeType="tmRoot"/>
      </p:par>
    </p:tnLst>
  </p:timing>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57200" y="457200"/>
            <a:ext cx="8686800" cy="1143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990600" y="5334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5300" name="Rectangle 4"/>
          <p:cNvSpPr>
            <a:spLocks noGrp="1" noChangeArrowheads="1"/>
          </p:cNvSpPr>
          <p:nvPr>
            <p:ph type="body" idx="1"/>
          </p:nvPr>
        </p:nvSpPr>
        <p:spPr bwMode="auto">
          <a:xfrm>
            <a:off x="990600" y="1828800"/>
            <a:ext cx="76962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5301" name="Rectangle 5"/>
          <p:cNvSpPr>
            <a:spLocks noGrp="1" noChangeArrowheads="1"/>
          </p:cNvSpPr>
          <p:nvPr>
            <p:ph type="dt" sz="half" idx="2"/>
          </p:nvPr>
        </p:nvSpPr>
        <p:spPr bwMode="auto">
          <a:xfrm>
            <a:off x="9906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2" name="Rectangle 6"/>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pPr>
              <a:defRPr/>
            </a:pPr>
            <a:fld id="{D58CCF95-06A8-4263-A1A4-4BC6231D0D26}" type="slidenum">
              <a:rPr lang="en-US"/>
              <a:pPr>
                <a:defRPr/>
              </a:pPr>
              <a:t>‹#›</a:t>
            </a:fld>
            <a:endParaRPr lang="en-US"/>
          </a:p>
        </p:txBody>
      </p:sp>
      <p:sp>
        <p:nvSpPr>
          <p:cNvPr id="55304" name="Rectangle 8"/>
          <p:cNvSpPr>
            <a:spLocks noChangeArrowheads="1"/>
          </p:cNvSpPr>
          <p:nvPr/>
        </p:nvSpPr>
        <p:spPr bwMode="auto">
          <a:xfrm>
            <a:off x="0" y="0"/>
            <a:ext cx="4572000" cy="4572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5" name="Rectangle 9"/>
          <p:cNvSpPr>
            <a:spLocks noChangeArrowheads="1"/>
          </p:cNvSpPr>
          <p:nvPr/>
        </p:nvSpPr>
        <p:spPr bwMode="auto">
          <a:xfrm>
            <a:off x="4572000" y="0"/>
            <a:ext cx="4572000" cy="457200"/>
          </a:xfrm>
          <a:prstGeom prst="rect">
            <a:avLst/>
          </a:prstGeom>
          <a:solidFill>
            <a:srgbClr val="FF0000"/>
          </a:solidFill>
          <a:ln w="9525">
            <a:noFill/>
            <a:miter lim="800000"/>
            <a:headEnd/>
            <a:tailEnd/>
          </a:ln>
          <a:effectLst/>
        </p:spPr>
        <p:txBody>
          <a:bodyPr wrap="none" anchor="ctr"/>
          <a:lstStyle/>
          <a:p>
            <a:pPr algn="l">
              <a:defRPr/>
            </a:pPr>
            <a:endParaRPr lang="en-US" dirty="0"/>
          </a:p>
        </p:txBody>
      </p:sp>
      <p:sp>
        <p:nvSpPr>
          <p:cNvPr id="55306" name="Text Box 10"/>
          <p:cNvSpPr txBox="1">
            <a:spLocks noChangeArrowheads="1"/>
          </p:cNvSpPr>
          <p:nvPr/>
        </p:nvSpPr>
        <p:spPr bwMode="auto">
          <a:xfrm>
            <a:off x="0" y="76200"/>
            <a:ext cx="4572000" cy="369888"/>
          </a:xfrm>
          <a:prstGeom prst="rect">
            <a:avLst/>
          </a:prstGeom>
          <a:noFill/>
          <a:ln w="9525">
            <a:noFill/>
            <a:miter lim="800000"/>
            <a:headEnd/>
            <a:tailEnd/>
          </a:ln>
          <a:effectLst/>
        </p:spPr>
        <p:txBody>
          <a:bodyPr wrap="square">
            <a:spAutoFit/>
          </a:bodyPr>
          <a:lstStyle/>
          <a:p>
            <a:pPr algn="l">
              <a:defRPr/>
            </a:pPr>
            <a:r>
              <a:rPr lang="en-US" sz="1800" dirty="0">
                <a:solidFill>
                  <a:schemeClr val="bg1"/>
                </a:solidFill>
                <a:latin typeface="Futura Bk BT" pitchFamily="34" charset="0"/>
              </a:rPr>
              <a:t>ILLINOIS INSTITUTE OF TECHNOLOGY</a:t>
            </a:r>
          </a:p>
        </p:txBody>
      </p:sp>
      <p:sp>
        <p:nvSpPr>
          <p:cNvPr id="55307" name="Text Box 11"/>
          <p:cNvSpPr txBox="1">
            <a:spLocks noChangeArrowheads="1"/>
          </p:cNvSpPr>
          <p:nvPr/>
        </p:nvSpPr>
        <p:spPr bwMode="auto">
          <a:xfrm>
            <a:off x="4692650" y="87312"/>
            <a:ext cx="4298950" cy="369888"/>
          </a:xfrm>
          <a:prstGeom prst="rect">
            <a:avLst/>
          </a:prstGeom>
          <a:noFill/>
          <a:ln w="9525">
            <a:noFill/>
            <a:miter lim="800000"/>
            <a:headEnd/>
            <a:tailEnd/>
          </a:ln>
          <a:effectLst/>
        </p:spPr>
        <p:txBody>
          <a:bodyPr>
            <a:spAutoFit/>
          </a:bodyPr>
          <a:lstStyle/>
          <a:p>
            <a:pPr algn="l">
              <a:defRPr/>
            </a:pPr>
            <a:r>
              <a:rPr lang="en-US" sz="1800" i="1" dirty="0" smtClean="0">
                <a:solidFill>
                  <a:schemeClr val="bg1"/>
                </a:solidFill>
                <a:latin typeface="Futura Md BT" pitchFamily="34" charset="0"/>
              </a:rPr>
              <a:t>School of Applied Technology</a:t>
            </a:r>
            <a:endParaRPr lang="en-US" sz="1800" i="1" dirty="0">
              <a:solidFill>
                <a:schemeClr val="bg1"/>
              </a:solidFill>
              <a:latin typeface="Futura Md BT" pitchFamily="34" charset="0"/>
            </a:endParaRPr>
          </a:p>
        </p:txBody>
      </p:sp>
      <p:sp>
        <p:nvSpPr>
          <p:cNvPr id="55308" name="Rectangle 12"/>
          <p:cNvSpPr>
            <a:spLocks noChangeArrowheads="1"/>
          </p:cNvSpPr>
          <p:nvPr/>
        </p:nvSpPr>
        <p:spPr bwMode="auto">
          <a:xfrm rot="5400000">
            <a:off x="-2819400" y="3276600"/>
            <a:ext cx="6400800" cy="762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9" name="Line 13"/>
          <p:cNvSpPr>
            <a:spLocks noChangeShapeType="1"/>
          </p:cNvSpPr>
          <p:nvPr/>
        </p:nvSpPr>
        <p:spPr bwMode="auto">
          <a:xfrm>
            <a:off x="0" y="457200"/>
            <a:ext cx="9144000" cy="0"/>
          </a:xfrm>
          <a:prstGeom prst="line">
            <a:avLst/>
          </a:prstGeom>
          <a:noFill/>
          <a:ln w="28575">
            <a:solidFill>
              <a:schemeClr val="bg1"/>
            </a:solidFill>
            <a:round/>
            <a:headEnd/>
            <a:tailEnd/>
          </a:ln>
          <a:effectLst/>
        </p:spPr>
        <p:txBody>
          <a:bodyPr/>
          <a:lstStyle/>
          <a:p>
            <a:pPr>
              <a:defRPr/>
            </a:pPr>
            <a:endParaRPr lang="en-US"/>
          </a:p>
        </p:txBody>
      </p:sp>
      <p:sp>
        <p:nvSpPr>
          <p:cNvPr id="55310" name="Text Box 14"/>
          <p:cNvSpPr txBox="1">
            <a:spLocks noChangeArrowheads="1"/>
          </p:cNvSpPr>
          <p:nvPr/>
        </p:nvSpPr>
        <p:spPr bwMode="auto">
          <a:xfrm rot="16200000">
            <a:off x="-2050256" y="3953669"/>
            <a:ext cx="4802187" cy="1006475"/>
          </a:xfrm>
          <a:prstGeom prst="rect">
            <a:avLst/>
          </a:prstGeom>
          <a:noFill/>
          <a:ln w="9525" algn="ctr">
            <a:noFill/>
            <a:miter lim="800000"/>
            <a:headEnd type="none" w="sm" len="sm"/>
            <a:tailEnd type="none" w="sm" len="sm"/>
          </a:ln>
          <a:effectLst/>
        </p:spPr>
        <p:txBody>
          <a:bodyPr>
            <a:spAutoFit/>
          </a:bodyPr>
          <a:lstStyle/>
          <a:p>
            <a:pPr algn="l">
              <a:defRPr/>
            </a:pPr>
            <a:r>
              <a:rPr lang="en-US" sz="6000" b="1" dirty="0" smtClean="0">
                <a:solidFill>
                  <a:schemeClr val="hlink"/>
                </a:solidFill>
                <a:latin typeface="Futura Md BT" pitchFamily="34" charset="0"/>
              </a:rPr>
              <a:t>ITM - 527</a:t>
            </a:r>
            <a:endParaRPr lang="en-US" sz="6000" b="1" dirty="0">
              <a:solidFill>
                <a:schemeClr val="hlink"/>
              </a:solidFill>
              <a:latin typeface="Futura Md BT" pitchFamily="34" charset="0"/>
            </a:endParaRPr>
          </a:p>
        </p:txBody>
      </p:sp>
    </p:spTree>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3"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30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30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2" autoUpdateAnimBg="0">
        <p:tmplLst>
          <p:tmpl lvl="1">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Lst>
      </p:bldP>
    </p:bldLst>
  </p:timing>
  <p:hf hdr="0" ft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fontAlgn="base">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unitedstateszipcodes.org/zip-code-database/"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527 Data Analytics</a:t>
            </a:r>
            <a:endParaRPr lang="en-US" dirty="0"/>
          </a:p>
        </p:txBody>
      </p:sp>
      <p:sp>
        <p:nvSpPr>
          <p:cNvPr id="4" name="Text Placeholder 3"/>
          <p:cNvSpPr>
            <a:spLocks noGrp="1"/>
          </p:cNvSpPr>
          <p:nvPr>
            <p:ph type="body" sz="quarter" idx="13"/>
          </p:nvPr>
        </p:nvSpPr>
        <p:spPr/>
        <p:txBody>
          <a:bodyPr/>
          <a:lstStyle/>
          <a:p>
            <a:r>
              <a:rPr lang="en-US" dirty="0" smtClean="0"/>
              <a:t>January 28, 2016</a:t>
            </a:r>
          </a:p>
          <a:p>
            <a:r>
              <a:rPr lang="en-US" dirty="0" smtClean="0"/>
              <a:t>U.S. Zip Code Analysis</a:t>
            </a:r>
            <a:endParaRPr lang="en-US" dirty="0"/>
          </a:p>
        </p:txBody>
      </p:sp>
    </p:spTree>
    <p:extLst>
      <p:ext uri="{BB962C8B-B14F-4D97-AF65-F5344CB8AC3E}">
        <p14:creationId xmlns:p14="http://schemas.microsoft.com/office/powerpoint/2010/main" val="323258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Week # Topic</a:t>
            </a:r>
            <a:r>
              <a:rPr lang="en-US" sz="3200" dirty="0"/>
              <a:t>: </a:t>
            </a:r>
            <a:r>
              <a:rPr lang="en-US" sz="3200" dirty="0" smtClean="0"/>
              <a:t>U.S. </a:t>
            </a:r>
            <a:r>
              <a:rPr lang="en-US" sz="3200" dirty="0"/>
              <a:t>Zip Code Analysis</a:t>
            </a:r>
            <a:r>
              <a:rPr lang="en-US" sz="3200" dirty="0" smtClean="0"/>
              <a:t/>
            </a:r>
            <a:br>
              <a:rPr lang="en-US" sz="3200" dirty="0" smtClean="0"/>
            </a:br>
            <a:r>
              <a:rPr lang="en-US" sz="3200" dirty="0" smtClean="0"/>
              <a:t>Analysis</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lnSpc>
                <a:spcPct val="150000"/>
              </a:lnSpc>
            </a:pPr>
            <a:r>
              <a:rPr lang="en-US" sz="1400" dirty="0" smtClean="0"/>
              <a:t>There are total 42521 Zip Codes. 41858 Zip Codes still use and 663 Zip Codes are not active. </a:t>
            </a:r>
          </a:p>
          <a:p>
            <a:pPr marL="57150" indent="0">
              <a:buNone/>
            </a:pPr>
            <a:endParaRPr lang="en-US" sz="1400" dirty="0" smtClean="0"/>
          </a:p>
          <a:p>
            <a:pPr marL="342900" indent="-285750"/>
            <a:endParaRPr lang="en-US" sz="1400" dirty="0"/>
          </a:p>
          <a:p>
            <a:pPr marL="57150" indent="0">
              <a:buNone/>
            </a:pPr>
            <a:endParaRPr lang="en-US" sz="1400" dirty="0" smtClean="0"/>
          </a:p>
          <a:p>
            <a:pPr marL="342900" indent="-285750"/>
            <a:endParaRPr lang="en-US" sz="1400" dirty="0"/>
          </a:p>
          <a:p>
            <a:pPr marL="342900" indent="-285750"/>
            <a:endParaRPr lang="en-US" sz="1400" dirty="0" smtClean="0"/>
          </a:p>
          <a:p>
            <a:pPr marL="342900" indent="-285750"/>
            <a:endParaRPr lang="en-US" sz="1400" dirty="0"/>
          </a:p>
          <a:p>
            <a:pPr marL="342900" indent="-285750"/>
            <a:endParaRPr lang="en-US" sz="1400" dirty="0" smtClean="0"/>
          </a:p>
          <a:p>
            <a:pPr marL="342900" indent="-285750"/>
            <a:endParaRPr lang="en-US" sz="1400" dirty="0"/>
          </a:p>
          <a:p>
            <a:pPr marL="342900" indent="-285750"/>
            <a:endParaRPr lang="en-US" sz="1400" dirty="0" smtClean="0"/>
          </a:p>
          <a:p>
            <a:pPr marL="342900" indent="-285750"/>
            <a:endParaRPr lang="en-US" sz="1400" dirty="0"/>
          </a:p>
          <a:p>
            <a:pPr marL="342900" indent="-285750"/>
            <a:endParaRPr lang="en-US" sz="1400" dirty="0" smtClean="0"/>
          </a:p>
          <a:p>
            <a:pPr marL="57150" indent="0">
              <a:buNone/>
            </a:pPr>
            <a:endParaRPr lang="en-US" sz="1400" dirty="0" smtClean="0"/>
          </a:p>
          <a:p>
            <a:pPr marL="342900" indent="-285750">
              <a:lnSpc>
                <a:spcPct val="150000"/>
              </a:lnSpc>
            </a:pPr>
            <a:r>
              <a:rPr lang="en-US" sz="1400" dirty="0" smtClean="0"/>
              <a:t>As we see in this graph, active Zip Codes play </a:t>
            </a:r>
            <a:r>
              <a:rPr lang="en-US" sz="1400" dirty="0"/>
              <a:t>the dominant role in </a:t>
            </a:r>
            <a:r>
              <a:rPr lang="en-US" sz="1400" dirty="0" smtClean="0"/>
              <a:t>the whole Zip Codes. Moreover, decommissioned Zip codes will not affect our life and nobody cares about them. Hence, I will focus on active Zip Codes.  </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10</a:t>
            </a:fld>
            <a:endParaRPr lang="en-US" dirty="0"/>
          </a:p>
        </p:txBody>
      </p:sp>
      <p:grpSp>
        <p:nvGrpSpPr>
          <p:cNvPr id="23" name="Group 22"/>
          <p:cNvGrpSpPr/>
          <p:nvPr/>
        </p:nvGrpSpPr>
        <p:grpSpPr>
          <a:xfrm>
            <a:off x="1295400" y="2424546"/>
            <a:ext cx="6934200" cy="3138054"/>
            <a:chOff x="1028700" y="2537362"/>
            <a:chExt cx="6934200" cy="3138054"/>
          </a:xfrm>
        </p:grpSpPr>
        <p:graphicFrame>
          <p:nvGraphicFramePr>
            <p:cNvPr id="13" name="Chart 12"/>
            <p:cNvGraphicFramePr>
              <a:graphicFrameLocks/>
            </p:cNvGraphicFramePr>
            <p:nvPr>
              <p:extLst>
                <p:ext uri="{D42A27DB-BD31-4B8C-83A1-F6EECF244321}">
                  <p14:modId xmlns:p14="http://schemas.microsoft.com/office/powerpoint/2010/main" val="3450931731"/>
                </p:ext>
              </p:extLst>
            </p:nvPr>
          </p:nvGraphicFramePr>
          <p:xfrm>
            <a:off x="4495800" y="3389416"/>
            <a:ext cx="3467100" cy="228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2568291239"/>
                </p:ext>
              </p:extLst>
            </p:nvPr>
          </p:nvGraphicFramePr>
          <p:xfrm>
            <a:off x="1028700" y="2948780"/>
            <a:ext cx="4152900" cy="2613820"/>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p:cNvSpPr txBox="1"/>
            <p:nvPr/>
          </p:nvSpPr>
          <p:spPr>
            <a:xfrm>
              <a:off x="2324100" y="4332963"/>
              <a:ext cx="1562100" cy="523220"/>
            </a:xfrm>
            <a:prstGeom prst="rect">
              <a:avLst/>
            </a:prstGeom>
            <a:noFill/>
          </p:spPr>
          <p:txBody>
            <a:bodyPr wrap="square" rtlCol="0">
              <a:spAutoFit/>
            </a:bodyPr>
            <a:lstStyle/>
            <a:p>
              <a:r>
                <a:rPr lang="en-US" sz="1400" dirty="0" smtClean="0"/>
                <a:t>Active Zip Codes</a:t>
              </a:r>
            </a:p>
            <a:p>
              <a:r>
                <a:rPr lang="en-US" sz="1400" dirty="0" smtClean="0"/>
                <a:t>98%</a:t>
              </a:r>
              <a:endParaRPr lang="en-US" sz="1400" dirty="0"/>
            </a:p>
          </p:txBody>
        </p:sp>
        <p:sp>
          <p:nvSpPr>
            <p:cNvPr id="7" name="TextBox 6"/>
            <p:cNvSpPr txBox="1"/>
            <p:nvPr/>
          </p:nvSpPr>
          <p:spPr>
            <a:xfrm>
              <a:off x="1752600" y="2537362"/>
              <a:ext cx="1828800" cy="523220"/>
            </a:xfrm>
            <a:prstGeom prst="rect">
              <a:avLst/>
            </a:prstGeom>
            <a:noFill/>
          </p:spPr>
          <p:txBody>
            <a:bodyPr wrap="square" rtlCol="0">
              <a:spAutoFit/>
            </a:bodyPr>
            <a:lstStyle/>
            <a:p>
              <a:r>
                <a:rPr lang="en-US" sz="1400" dirty="0" smtClean="0"/>
                <a:t>Non-Active Zip Codes</a:t>
              </a:r>
            </a:p>
            <a:p>
              <a:r>
                <a:rPr lang="en-US" sz="1400" dirty="0"/>
                <a:t>2</a:t>
              </a:r>
              <a:r>
                <a:rPr lang="en-US" sz="1400" dirty="0" smtClean="0"/>
                <a:t>%</a:t>
              </a:r>
              <a:endParaRPr lang="en-US" sz="1400" dirty="0"/>
            </a:p>
          </p:txBody>
        </p:sp>
        <p:cxnSp>
          <p:nvCxnSpPr>
            <p:cNvPr id="9" name="Straight Arrow Connector 8"/>
            <p:cNvCxnSpPr/>
            <p:nvPr/>
          </p:nvCxnSpPr>
          <p:spPr bwMode="auto">
            <a:xfrm>
              <a:off x="2895600" y="2925901"/>
              <a:ext cx="190500" cy="342901"/>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14" name="TextBox 13"/>
            <p:cNvSpPr txBox="1"/>
            <p:nvPr/>
          </p:nvSpPr>
          <p:spPr>
            <a:xfrm>
              <a:off x="5486400" y="4724400"/>
              <a:ext cx="1562100" cy="523220"/>
            </a:xfrm>
            <a:prstGeom prst="rect">
              <a:avLst/>
            </a:prstGeom>
            <a:noFill/>
          </p:spPr>
          <p:txBody>
            <a:bodyPr wrap="square" rtlCol="0">
              <a:spAutoFit/>
            </a:bodyPr>
            <a:lstStyle/>
            <a:p>
              <a:r>
                <a:rPr lang="en-US" sz="1400" dirty="0" smtClean="0"/>
                <a:t>Standard</a:t>
              </a:r>
            </a:p>
            <a:p>
              <a:r>
                <a:rPr lang="en-US" sz="1400" dirty="0" smtClean="0"/>
                <a:t>71%</a:t>
              </a:r>
              <a:endParaRPr lang="en-US" sz="1400" dirty="0"/>
            </a:p>
          </p:txBody>
        </p:sp>
        <p:sp>
          <p:nvSpPr>
            <p:cNvPr id="15" name="TextBox 14"/>
            <p:cNvSpPr txBox="1"/>
            <p:nvPr/>
          </p:nvSpPr>
          <p:spPr>
            <a:xfrm>
              <a:off x="5254677" y="4071353"/>
              <a:ext cx="876300" cy="523220"/>
            </a:xfrm>
            <a:prstGeom prst="rect">
              <a:avLst/>
            </a:prstGeom>
            <a:noFill/>
          </p:spPr>
          <p:txBody>
            <a:bodyPr wrap="square" rtlCol="0">
              <a:spAutoFit/>
            </a:bodyPr>
            <a:lstStyle/>
            <a:p>
              <a:r>
                <a:rPr lang="en-US" sz="1400" dirty="0" smtClean="0"/>
                <a:t>PO Box</a:t>
              </a:r>
            </a:p>
            <a:p>
              <a:r>
                <a:rPr lang="en-US" sz="1400" dirty="0" smtClean="0"/>
                <a:t>22%</a:t>
              </a:r>
              <a:endParaRPr lang="en-US" sz="1400" dirty="0"/>
            </a:p>
          </p:txBody>
        </p:sp>
        <p:sp>
          <p:nvSpPr>
            <p:cNvPr id="16" name="TextBox 15"/>
            <p:cNvSpPr txBox="1"/>
            <p:nvPr/>
          </p:nvSpPr>
          <p:spPr>
            <a:xfrm>
              <a:off x="5524500" y="3048000"/>
              <a:ext cx="723900" cy="523220"/>
            </a:xfrm>
            <a:prstGeom prst="rect">
              <a:avLst/>
            </a:prstGeom>
            <a:noFill/>
          </p:spPr>
          <p:txBody>
            <a:bodyPr wrap="square" rtlCol="0">
              <a:spAutoFit/>
            </a:bodyPr>
            <a:lstStyle/>
            <a:p>
              <a:r>
                <a:rPr lang="en-US" sz="1400" dirty="0" smtClean="0"/>
                <a:t>Unique</a:t>
              </a:r>
            </a:p>
            <a:p>
              <a:r>
                <a:rPr lang="en-US" sz="1400" dirty="0"/>
                <a:t>5</a:t>
              </a:r>
              <a:r>
                <a:rPr lang="en-US" sz="1400" dirty="0" smtClean="0"/>
                <a:t>%</a:t>
              </a:r>
              <a:endParaRPr lang="en-US" sz="1400" dirty="0"/>
            </a:p>
          </p:txBody>
        </p:sp>
        <p:sp>
          <p:nvSpPr>
            <p:cNvPr id="17" name="TextBox 16"/>
            <p:cNvSpPr txBox="1"/>
            <p:nvPr/>
          </p:nvSpPr>
          <p:spPr>
            <a:xfrm>
              <a:off x="6153462" y="3048000"/>
              <a:ext cx="780738" cy="523220"/>
            </a:xfrm>
            <a:prstGeom prst="rect">
              <a:avLst/>
            </a:prstGeom>
            <a:noFill/>
          </p:spPr>
          <p:txBody>
            <a:bodyPr wrap="square" rtlCol="0">
              <a:spAutoFit/>
            </a:bodyPr>
            <a:lstStyle/>
            <a:p>
              <a:r>
                <a:rPr lang="en-US" sz="1400" dirty="0" smtClean="0"/>
                <a:t>Military</a:t>
              </a:r>
            </a:p>
            <a:p>
              <a:r>
                <a:rPr lang="en-US" sz="1400" dirty="0" smtClean="0"/>
                <a:t>1%</a:t>
              </a:r>
              <a:endParaRPr lang="en-US" sz="1400" dirty="0"/>
            </a:p>
          </p:txBody>
        </p:sp>
        <p:cxnSp>
          <p:nvCxnSpPr>
            <p:cNvPr id="18" name="Straight Arrow Connector 17"/>
            <p:cNvCxnSpPr/>
            <p:nvPr/>
          </p:nvCxnSpPr>
          <p:spPr bwMode="auto">
            <a:xfrm>
              <a:off x="5848350" y="3480802"/>
              <a:ext cx="190500" cy="342901"/>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0" name="Straight Arrow Connector 19"/>
            <p:cNvCxnSpPr/>
            <p:nvPr/>
          </p:nvCxnSpPr>
          <p:spPr bwMode="auto">
            <a:xfrm flipH="1">
              <a:off x="6172200" y="3505200"/>
              <a:ext cx="323538" cy="154366"/>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22" name="Left Arrow 21"/>
            <p:cNvSpPr/>
            <p:nvPr/>
          </p:nvSpPr>
          <p:spPr bwMode="auto">
            <a:xfrm>
              <a:off x="3886200" y="4114799"/>
              <a:ext cx="1333500" cy="741383"/>
            </a:xfrm>
            <a:prstGeom prst="leftArrow">
              <a:avLst/>
            </a:prstGeom>
            <a:solidFill>
              <a:schemeClr val="accent6">
                <a:lumMod val="40000"/>
                <a:lumOff val="60000"/>
              </a:schemeClr>
            </a:solidFill>
            <a:ln w="12700" cap="sq" cmpd="sng" algn="ctr">
              <a:solidFill>
                <a:schemeClr val="tx1"/>
              </a:solidFill>
              <a:prstDash val="sysDot"/>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spTree>
    <p:extLst>
      <p:ext uri="{BB962C8B-B14F-4D97-AF65-F5344CB8AC3E}">
        <p14:creationId xmlns:p14="http://schemas.microsoft.com/office/powerpoint/2010/main" val="1054114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104900" y="2438400"/>
            <a:ext cx="3467100" cy="2627416"/>
            <a:chOff x="4495800" y="3048000"/>
            <a:chExt cx="3467100" cy="2627416"/>
          </a:xfrm>
        </p:grpSpPr>
        <p:graphicFrame>
          <p:nvGraphicFramePr>
            <p:cNvPr id="13" name="Chart 12"/>
            <p:cNvGraphicFramePr>
              <a:graphicFrameLocks/>
            </p:cNvGraphicFramePr>
            <p:nvPr/>
          </p:nvGraphicFramePr>
          <p:xfrm>
            <a:off x="4495800" y="3389416"/>
            <a:ext cx="34671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3"/>
            <p:cNvSpPr txBox="1"/>
            <p:nvPr/>
          </p:nvSpPr>
          <p:spPr>
            <a:xfrm>
              <a:off x="5486400" y="4724400"/>
              <a:ext cx="1562100" cy="523220"/>
            </a:xfrm>
            <a:prstGeom prst="rect">
              <a:avLst/>
            </a:prstGeom>
            <a:noFill/>
          </p:spPr>
          <p:txBody>
            <a:bodyPr wrap="square" rtlCol="0">
              <a:spAutoFit/>
            </a:bodyPr>
            <a:lstStyle/>
            <a:p>
              <a:r>
                <a:rPr lang="en-US" sz="1400" dirty="0" smtClean="0"/>
                <a:t>Standard</a:t>
              </a:r>
            </a:p>
            <a:p>
              <a:r>
                <a:rPr lang="en-US" sz="1400" dirty="0" smtClean="0"/>
                <a:t>71%</a:t>
              </a:r>
              <a:endParaRPr lang="en-US" sz="1400" dirty="0"/>
            </a:p>
          </p:txBody>
        </p:sp>
        <p:sp>
          <p:nvSpPr>
            <p:cNvPr id="15" name="TextBox 14"/>
            <p:cNvSpPr txBox="1"/>
            <p:nvPr/>
          </p:nvSpPr>
          <p:spPr>
            <a:xfrm>
              <a:off x="5254677" y="4071353"/>
              <a:ext cx="876300" cy="523220"/>
            </a:xfrm>
            <a:prstGeom prst="rect">
              <a:avLst/>
            </a:prstGeom>
            <a:noFill/>
          </p:spPr>
          <p:txBody>
            <a:bodyPr wrap="square" rtlCol="0">
              <a:spAutoFit/>
            </a:bodyPr>
            <a:lstStyle/>
            <a:p>
              <a:r>
                <a:rPr lang="en-US" sz="1400" dirty="0" smtClean="0"/>
                <a:t>PO Box</a:t>
              </a:r>
            </a:p>
            <a:p>
              <a:r>
                <a:rPr lang="en-US" sz="1400" dirty="0" smtClean="0"/>
                <a:t>22%</a:t>
              </a:r>
              <a:endParaRPr lang="en-US" sz="1400" dirty="0"/>
            </a:p>
          </p:txBody>
        </p:sp>
        <p:sp>
          <p:nvSpPr>
            <p:cNvPr id="16" name="TextBox 15"/>
            <p:cNvSpPr txBox="1"/>
            <p:nvPr/>
          </p:nvSpPr>
          <p:spPr>
            <a:xfrm>
              <a:off x="5524500" y="3048000"/>
              <a:ext cx="723900" cy="523220"/>
            </a:xfrm>
            <a:prstGeom prst="rect">
              <a:avLst/>
            </a:prstGeom>
            <a:noFill/>
          </p:spPr>
          <p:txBody>
            <a:bodyPr wrap="square" rtlCol="0">
              <a:spAutoFit/>
            </a:bodyPr>
            <a:lstStyle/>
            <a:p>
              <a:r>
                <a:rPr lang="en-US" sz="1400" dirty="0" smtClean="0"/>
                <a:t>Unique</a:t>
              </a:r>
            </a:p>
            <a:p>
              <a:r>
                <a:rPr lang="en-US" sz="1400" dirty="0"/>
                <a:t>5</a:t>
              </a:r>
              <a:r>
                <a:rPr lang="en-US" sz="1400" dirty="0" smtClean="0"/>
                <a:t>%</a:t>
              </a:r>
              <a:endParaRPr lang="en-US" sz="1400" dirty="0"/>
            </a:p>
          </p:txBody>
        </p:sp>
        <p:sp>
          <p:nvSpPr>
            <p:cNvPr id="17" name="TextBox 16"/>
            <p:cNvSpPr txBox="1"/>
            <p:nvPr/>
          </p:nvSpPr>
          <p:spPr>
            <a:xfrm>
              <a:off x="6153462" y="3048000"/>
              <a:ext cx="780738" cy="523220"/>
            </a:xfrm>
            <a:prstGeom prst="rect">
              <a:avLst/>
            </a:prstGeom>
            <a:noFill/>
          </p:spPr>
          <p:txBody>
            <a:bodyPr wrap="square" rtlCol="0">
              <a:spAutoFit/>
            </a:bodyPr>
            <a:lstStyle/>
            <a:p>
              <a:r>
                <a:rPr lang="en-US" sz="1400" dirty="0" smtClean="0"/>
                <a:t>Military</a:t>
              </a:r>
            </a:p>
            <a:p>
              <a:r>
                <a:rPr lang="en-US" sz="1400" dirty="0" smtClean="0"/>
                <a:t>1%</a:t>
              </a:r>
              <a:endParaRPr lang="en-US" sz="1400" dirty="0"/>
            </a:p>
          </p:txBody>
        </p:sp>
        <p:cxnSp>
          <p:nvCxnSpPr>
            <p:cNvPr id="18" name="Straight Arrow Connector 17"/>
            <p:cNvCxnSpPr/>
            <p:nvPr/>
          </p:nvCxnSpPr>
          <p:spPr bwMode="auto">
            <a:xfrm>
              <a:off x="5848350" y="3480802"/>
              <a:ext cx="190500" cy="342901"/>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0" name="Straight Arrow Connector 19"/>
            <p:cNvCxnSpPr/>
            <p:nvPr/>
          </p:nvCxnSpPr>
          <p:spPr bwMode="auto">
            <a:xfrm flipH="1">
              <a:off x="6172200" y="3505200"/>
              <a:ext cx="323538" cy="154366"/>
            </a:xfrm>
            <a:prstGeom prst="straightConnector1">
              <a:avLst/>
            </a:prstGeom>
            <a:solidFill>
              <a:schemeClr val="accent1"/>
            </a:solidFill>
            <a:ln w="12700" cap="sq" cmpd="sng" algn="ctr">
              <a:solidFill>
                <a:schemeClr val="tx1"/>
              </a:solidFill>
              <a:prstDash val="solid"/>
              <a:round/>
              <a:headEnd type="none" w="sm" len="sm"/>
              <a:tailEnd type="triangle"/>
            </a:ln>
            <a:effectLst/>
          </p:spPr>
        </p:cxnSp>
      </p:grpSp>
      <p:sp>
        <p:nvSpPr>
          <p:cNvPr id="21" name="TextBox 20"/>
          <p:cNvSpPr txBox="1"/>
          <p:nvPr/>
        </p:nvSpPr>
        <p:spPr>
          <a:xfrm>
            <a:off x="1981200" y="4876800"/>
            <a:ext cx="1752600" cy="307777"/>
          </a:xfrm>
          <a:prstGeom prst="rect">
            <a:avLst/>
          </a:prstGeom>
          <a:noFill/>
        </p:spPr>
        <p:txBody>
          <a:bodyPr wrap="square" rtlCol="0">
            <a:spAutoFit/>
          </a:bodyPr>
          <a:lstStyle/>
          <a:p>
            <a:r>
              <a:rPr lang="en-US" sz="1400" dirty="0" smtClean="0"/>
              <a:t>Active Zip Codes</a:t>
            </a:r>
            <a:endParaRPr lang="en-US" sz="1400" dirty="0"/>
          </a:p>
        </p:txBody>
      </p:sp>
      <p:sp>
        <p:nvSpPr>
          <p:cNvPr id="2" name="Title 1"/>
          <p:cNvSpPr>
            <a:spLocks noGrp="1"/>
          </p:cNvSpPr>
          <p:nvPr>
            <p:ph type="title"/>
          </p:nvPr>
        </p:nvSpPr>
        <p:spPr/>
        <p:txBody>
          <a:bodyPr/>
          <a:lstStyle/>
          <a:p>
            <a:r>
              <a:rPr lang="en-US" sz="3200" dirty="0" smtClean="0"/>
              <a:t>Week # Topic</a:t>
            </a:r>
            <a:r>
              <a:rPr lang="en-US" sz="3200" dirty="0"/>
              <a:t>: </a:t>
            </a:r>
            <a:r>
              <a:rPr lang="en-US" sz="3200" dirty="0" smtClean="0"/>
              <a:t>U.S. </a:t>
            </a:r>
            <a:r>
              <a:rPr lang="en-US" sz="3200" dirty="0"/>
              <a:t>Zip Code Analysis</a:t>
            </a:r>
            <a:r>
              <a:rPr lang="en-US" sz="3200" dirty="0" smtClean="0"/>
              <a:t/>
            </a:r>
            <a:br>
              <a:rPr lang="en-US" sz="3200" dirty="0" smtClean="0"/>
            </a:br>
            <a:r>
              <a:rPr lang="en-US" sz="3200" dirty="0" smtClean="0"/>
              <a:t>Analysis</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dirty="0" smtClean="0"/>
              <a:t>Here is the graph and Pivot table for different type of active Zip Codes.</a:t>
            </a:r>
          </a:p>
          <a:p>
            <a:pPr marL="342900" indent="-285750"/>
            <a:endParaRPr lang="en-US" sz="1400" dirty="0"/>
          </a:p>
          <a:p>
            <a:pPr marL="57150" indent="0">
              <a:buNone/>
            </a:pPr>
            <a:endParaRPr lang="en-US" sz="1400" dirty="0" smtClean="0"/>
          </a:p>
          <a:p>
            <a:pPr marL="342900" indent="-285750"/>
            <a:endParaRPr lang="en-US" sz="1400" dirty="0"/>
          </a:p>
          <a:p>
            <a:pPr marL="342900" indent="-285750"/>
            <a:endParaRPr lang="en-US" sz="1400" dirty="0" smtClean="0"/>
          </a:p>
          <a:p>
            <a:pPr marL="57150" indent="0">
              <a:buNone/>
            </a:pPr>
            <a:endParaRPr lang="en-US" sz="1400" dirty="0"/>
          </a:p>
          <a:p>
            <a:pPr marL="57150" indent="0">
              <a:buNone/>
            </a:pPr>
            <a:endParaRPr lang="en-US" sz="1400" dirty="0" smtClean="0"/>
          </a:p>
          <a:p>
            <a:pPr marL="342900" indent="-285750"/>
            <a:endParaRPr lang="en-US" sz="1400" dirty="0"/>
          </a:p>
          <a:p>
            <a:pPr marL="57150" indent="0">
              <a:buNone/>
            </a:pPr>
            <a:endParaRPr lang="en-US" sz="1400" dirty="0" smtClean="0"/>
          </a:p>
          <a:p>
            <a:pPr marL="342900" indent="-285750"/>
            <a:endParaRPr lang="en-US" sz="1400" dirty="0"/>
          </a:p>
          <a:p>
            <a:pPr marL="57150" indent="0">
              <a:buNone/>
            </a:pPr>
            <a:endParaRPr lang="en-US" sz="1400" dirty="0" smtClean="0"/>
          </a:p>
          <a:p>
            <a:pPr marL="57150" indent="0">
              <a:buNone/>
            </a:pPr>
            <a:endParaRPr lang="en-US" sz="1400" dirty="0"/>
          </a:p>
          <a:p>
            <a:pPr marL="57150" indent="0">
              <a:buNone/>
            </a:pPr>
            <a:endParaRPr lang="en-US" sz="1400" dirty="0" smtClean="0"/>
          </a:p>
          <a:p>
            <a:pPr marL="342900" indent="-285750"/>
            <a:r>
              <a:rPr lang="en-US" sz="1400" dirty="0" smtClean="0"/>
              <a:t>As we see in the graph, Standard is the most type which we often use and has the most numbers of Zip Codes. </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11</a:t>
            </a:fld>
            <a:endParaRPr lang="en-US" dirty="0"/>
          </a:p>
        </p:txBody>
      </p:sp>
      <p:pic>
        <p:nvPicPr>
          <p:cNvPr id="10" name="Picture 9"/>
          <p:cNvPicPr>
            <a:picLocks noChangeAspect="1"/>
          </p:cNvPicPr>
          <p:nvPr/>
        </p:nvPicPr>
        <p:blipFill>
          <a:blip r:embed="rId4"/>
          <a:stretch>
            <a:fillRect/>
          </a:stretch>
        </p:blipFill>
        <p:spPr>
          <a:xfrm>
            <a:off x="4191000" y="3028950"/>
            <a:ext cx="3781425" cy="1771650"/>
          </a:xfrm>
          <a:prstGeom prst="rect">
            <a:avLst/>
          </a:prstGeom>
        </p:spPr>
      </p:pic>
    </p:spTree>
    <p:extLst>
      <p:ext uri="{BB962C8B-B14F-4D97-AF65-F5344CB8AC3E}">
        <p14:creationId xmlns:p14="http://schemas.microsoft.com/office/powerpoint/2010/main" val="2967420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43000" y="1828800"/>
            <a:ext cx="7848600" cy="4297363"/>
          </a:xfrm>
        </p:spPr>
        <p:txBody>
          <a:bodyPr/>
          <a:lstStyle/>
          <a:p>
            <a:pPr marL="342900" indent="-285750">
              <a:lnSpc>
                <a:spcPct val="150000"/>
              </a:lnSpc>
            </a:pPr>
            <a:r>
              <a:rPr lang="en-US" sz="1400" dirty="0" smtClean="0"/>
              <a:t>If we add a filter of country, U.S., we will see the difference between these two Pivot </a:t>
            </a:r>
            <a:r>
              <a:rPr lang="en-US" sz="1400" dirty="0"/>
              <a:t>table </a:t>
            </a:r>
            <a:r>
              <a:rPr lang="en-US" sz="1400" dirty="0" smtClean="0"/>
              <a:t>is the change of counting active Zip Codes for Military type. The number is </a:t>
            </a:r>
            <a:r>
              <a:rPr lang="en-US" sz="1400" dirty="0" smtClean="0"/>
              <a:t>312.</a:t>
            </a:r>
            <a:endParaRPr lang="en-US" sz="1400" dirty="0" smtClean="0"/>
          </a:p>
          <a:p>
            <a:pPr marL="342900" indent="-285750">
              <a:lnSpc>
                <a:spcPct val="150000"/>
              </a:lnSpc>
            </a:pPr>
            <a:endParaRPr lang="en-US" sz="1400" dirty="0" smtClean="0"/>
          </a:p>
          <a:p>
            <a:pPr marL="342900" indent="-285750">
              <a:lnSpc>
                <a:spcPct val="150000"/>
              </a:lnSpc>
            </a:pPr>
            <a:endParaRPr lang="en-US" sz="1400" dirty="0"/>
          </a:p>
          <a:p>
            <a:pPr marL="342900" indent="-285750">
              <a:lnSpc>
                <a:spcPct val="150000"/>
              </a:lnSpc>
            </a:pPr>
            <a:endParaRPr lang="en-US" sz="1400" dirty="0" smtClean="0"/>
          </a:p>
          <a:p>
            <a:pPr marL="342900" indent="-285750">
              <a:lnSpc>
                <a:spcPct val="150000"/>
              </a:lnSpc>
            </a:pPr>
            <a:endParaRPr lang="en-US" sz="1400" dirty="0"/>
          </a:p>
          <a:p>
            <a:pPr marL="342900" indent="-285750">
              <a:lnSpc>
                <a:spcPct val="150000"/>
              </a:lnSpc>
            </a:pPr>
            <a:endParaRPr lang="en-US" sz="1400" dirty="0" smtClean="0"/>
          </a:p>
          <a:p>
            <a:pPr marL="342900" indent="-285750">
              <a:lnSpc>
                <a:spcPct val="150000"/>
              </a:lnSpc>
            </a:pPr>
            <a:endParaRPr lang="en-US" sz="1400" dirty="0"/>
          </a:p>
          <a:p>
            <a:pPr marL="342900" indent="-285750">
              <a:lnSpc>
                <a:spcPct val="150000"/>
              </a:lnSpc>
            </a:pPr>
            <a:endParaRPr lang="en-US" sz="1400" dirty="0" smtClean="0"/>
          </a:p>
          <a:p>
            <a:pPr marL="342900" indent="-285750">
              <a:lnSpc>
                <a:spcPct val="150000"/>
              </a:lnSpc>
            </a:pPr>
            <a:r>
              <a:rPr lang="en-US" sz="1400" dirty="0" smtClean="0"/>
              <a:t>Now, we can use another Pivot table to see where these 312 Zip Codes come from. </a:t>
            </a:r>
          </a:p>
          <a:p>
            <a:pPr marL="57150" indent="0">
              <a:lnSpc>
                <a:spcPct val="150000"/>
              </a:lnSpc>
              <a:buNone/>
            </a:pPr>
            <a:endParaRPr lang="en-US" sz="1400" dirty="0"/>
          </a:p>
          <a:p>
            <a:pPr marL="57150" indent="0">
              <a:lnSpc>
                <a:spcPct val="150000"/>
              </a:lnSpc>
              <a:buNone/>
            </a:pPr>
            <a:endParaRPr lang="en-US" sz="1400" dirty="0" smtClean="0"/>
          </a:p>
          <a:p>
            <a:pPr marL="57150" indent="0">
              <a:lnSpc>
                <a:spcPct val="150000"/>
              </a:lnSpc>
              <a:buNone/>
            </a:pPr>
            <a:endParaRPr lang="en-US" sz="1400" dirty="0"/>
          </a:p>
          <a:p>
            <a:pPr marL="57150" indent="0">
              <a:lnSpc>
                <a:spcPct val="150000"/>
              </a:lnSpc>
              <a:buNone/>
            </a:pPr>
            <a:endParaRPr lang="en-US" sz="1400" dirty="0" smtClean="0"/>
          </a:p>
          <a:p>
            <a:pPr marL="57150" indent="0">
              <a:lnSpc>
                <a:spcPct val="150000"/>
              </a:lnSpc>
              <a:buNone/>
            </a:pPr>
            <a:endParaRPr lang="en-US" sz="1400" dirty="0"/>
          </a:p>
          <a:p>
            <a:pPr marL="57150" indent="0">
              <a:lnSpc>
                <a:spcPct val="150000"/>
              </a:lnSpc>
              <a:buNone/>
            </a:pPr>
            <a:endParaRPr lang="en-US" sz="1400" dirty="0" smtClean="0"/>
          </a:p>
        </p:txBody>
      </p:sp>
      <p:sp>
        <p:nvSpPr>
          <p:cNvPr id="2" name="Title 1"/>
          <p:cNvSpPr>
            <a:spLocks noGrp="1"/>
          </p:cNvSpPr>
          <p:nvPr>
            <p:ph type="title"/>
          </p:nvPr>
        </p:nvSpPr>
        <p:spPr/>
        <p:txBody>
          <a:bodyPr/>
          <a:lstStyle/>
          <a:p>
            <a:r>
              <a:rPr lang="en-US" sz="3200" dirty="0" smtClean="0"/>
              <a:t>Week # Topic</a:t>
            </a:r>
            <a:r>
              <a:rPr lang="en-US" sz="3200" dirty="0"/>
              <a:t>: </a:t>
            </a:r>
            <a:r>
              <a:rPr lang="en-US" sz="3200" dirty="0" smtClean="0"/>
              <a:t>U.S. </a:t>
            </a:r>
            <a:r>
              <a:rPr lang="en-US" sz="3200" dirty="0"/>
              <a:t>Zip Code Analysis</a:t>
            </a:r>
            <a:r>
              <a:rPr lang="en-US" sz="3200" dirty="0" smtClean="0"/>
              <a:t/>
            </a:r>
            <a:br>
              <a:rPr lang="en-US" sz="3200" dirty="0" smtClean="0"/>
            </a:br>
            <a:r>
              <a:rPr lang="en-US" sz="3200" dirty="0" smtClean="0"/>
              <a:t>Analysis</a:t>
            </a:r>
            <a:endParaRPr lang="en-US" sz="32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12</a:t>
            </a:fld>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2114" y="2971800"/>
            <a:ext cx="3921000" cy="1808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0842" y="2971800"/>
            <a:ext cx="3499757" cy="1808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0287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90600" y="1828800"/>
            <a:ext cx="7848600" cy="4297363"/>
          </a:xfrm>
        </p:spPr>
        <p:txBody>
          <a:bodyPr/>
          <a:lstStyle/>
          <a:p>
            <a:pPr marL="342900" indent="-285750">
              <a:lnSpc>
                <a:spcPct val="150000"/>
              </a:lnSpc>
            </a:pPr>
            <a:r>
              <a:rPr lang="en-US" sz="1400" dirty="0" smtClean="0"/>
              <a:t>During 41858 active Zip Codes, there are 41546 active Zip Codes in American homeland and 312 active codes in other 53 countries. </a:t>
            </a:r>
          </a:p>
          <a:p>
            <a:pPr marL="57150" indent="0">
              <a:lnSpc>
                <a:spcPct val="150000"/>
              </a:lnSpc>
              <a:buNone/>
            </a:pPr>
            <a:endParaRPr lang="en-US" sz="1400" dirty="0"/>
          </a:p>
          <a:p>
            <a:pPr marL="57150" indent="0">
              <a:lnSpc>
                <a:spcPct val="150000"/>
              </a:lnSpc>
              <a:buNone/>
            </a:pPr>
            <a:endParaRPr lang="en-US" sz="1400" dirty="0" smtClean="0"/>
          </a:p>
          <a:p>
            <a:pPr marL="57150" indent="0">
              <a:lnSpc>
                <a:spcPct val="150000"/>
              </a:lnSpc>
              <a:buNone/>
            </a:pPr>
            <a:endParaRPr lang="en-US" sz="1400" dirty="0"/>
          </a:p>
          <a:p>
            <a:pPr marL="57150" indent="0">
              <a:lnSpc>
                <a:spcPct val="150000"/>
              </a:lnSpc>
              <a:buNone/>
            </a:pPr>
            <a:endParaRPr lang="en-US" sz="1400" dirty="0" smtClean="0"/>
          </a:p>
          <a:p>
            <a:pPr marL="57150" indent="0">
              <a:lnSpc>
                <a:spcPct val="150000"/>
              </a:lnSpc>
              <a:buNone/>
            </a:pPr>
            <a:endParaRPr lang="en-US" sz="1400" dirty="0"/>
          </a:p>
          <a:p>
            <a:pPr marL="57150" indent="0">
              <a:lnSpc>
                <a:spcPct val="150000"/>
              </a:lnSpc>
              <a:buNone/>
            </a:pPr>
            <a:endParaRPr lang="en-US" sz="1400" dirty="0" smtClean="0"/>
          </a:p>
        </p:txBody>
      </p:sp>
      <p:pic>
        <p:nvPicPr>
          <p:cNvPr id="10" name="Picture 9"/>
          <p:cNvPicPr>
            <a:picLocks noChangeAspect="1"/>
          </p:cNvPicPr>
          <p:nvPr/>
        </p:nvPicPr>
        <p:blipFill>
          <a:blip r:embed="rId3"/>
          <a:stretch>
            <a:fillRect/>
          </a:stretch>
        </p:blipFill>
        <p:spPr>
          <a:xfrm>
            <a:off x="1143001" y="2667000"/>
            <a:ext cx="3528186" cy="2057400"/>
          </a:xfrm>
          <a:prstGeom prst="rect">
            <a:avLst/>
          </a:prstGeom>
        </p:spPr>
      </p:pic>
      <p:pic>
        <p:nvPicPr>
          <p:cNvPr id="11" name="Picture 10"/>
          <p:cNvPicPr>
            <a:picLocks noChangeAspect="1"/>
          </p:cNvPicPr>
          <p:nvPr/>
        </p:nvPicPr>
        <p:blipFill>
          <a:blip r:embed="rId4"/>
          <a:stretch>
            <a:fillRect/>
          </a:stretch>
        </p:blipFill>
        <p:spPr>
          <a:xfrm>
            <a:off x="4953000" y="2667000"/>
            <a:ext cx="3532030" cy="2078168"/>
          </a:xfrm>
          <a:prstGeom prst="rect">
            <a:avLst/>
          </a:prstGeom>
        </p:spPr>
      </p:pic>
      <p:pic>
        <p:nvPicPr>
          <p:cNvPr id="19" name="Picture 18"/>
          <p:cNvPicPr>
            <a:picLocks noChangeAspect="1"/>
          </p:cNvPicPr>
          <p:nvPr/>
        </p:nvPicPr>
        <p:blipFill>
          <a:blip r:embed="rId5"/>
          <a:stretch>
            <a:fillRect/>
          </a:stretch>
        </p:blipFill>
        <p:spPr>
          <a:xfrm>
            <a:off x="4953001" y="4800600"/>
            <a:ext cx="3532030" cy="1035836"/>
          </a:xfrm>
          <a:prstGeom prst="rect">
            <a:avLst/>
          </a:prstGeom>
        </p:spPr>
      </p:pic>
      <p:pic>
        <p:nvPicPr>
          <p:cNvPr id="21" name="Picture 20"/>
          <p:cNvPicPr>
            <a:picLocks noChangeAspect="1"/>
          </p:cNvPicPr>
          <p:nvPr/>
        </p:nvPicPr>
        <p:blipFill>
          <a:blip r:embed="rId6"/>
          <a:stretch>
            <a:fillRect/>
          </a:stretch>
        </p:blipFill>
        <p:spPr>
          <a:xfrm>
            <a:off x="1143001" y="4800600"/>
            <a:ext cx="3508541" cy="989155"/>
          </a:xfrm>
          <a:prstGeom prst="rect">
            <a:avLst/>
          </a:prstGeom>
        </p:spPr>
      </p:pic>
      <p:sp>
        <p:nvSpPr>
          <p:cNvPr id="2" name="Title 1"/>
          <p:cNvSpPr>
            <a:spLocks noGrp="1"/>
          </p:cNvSpPr>
          <p:nvPr>
            <p:ph type="title"/>
          </p:nvPr>
        </p:nvSpPr>
        <p:spPr/>
        <p:txBody>
          <a:bodyPr/>
          <a:lstStyle/>
          <a:p>
            <a:r>
              <a:rPr lang="en-US" sz="3200" dirty="0" smtClean="0"/>
              <a:t>Week # Topic</a:t>
            </a:r>
            <a:r>
              <a:rPr lang="en-US" sz="3200" dirty="0"/>
              <a:t>: </a:t>
            </a:r>
            <a:r>
              <a:rPr lang="en-US" sz="3200" dirty="0" smtClean="0"/>
              <a:t>U.S. </a:t>
            </a:r>
            <a:r>
              <a:rPr lang="en-US" sz="3200" dirty="0"/>
              <a:t>Zip Code Analysis</a:t>
            </a:r>
            <a:r>
              <a:rPr lang="en-US" sz="3200" dirty="0" smtClean="0"/>
              <a:t/>
            </a:r>
            <a:br>
              <a:rPr lang="en-US" sz="3200" dirty="0" smtClean="0"/>
            </a:br>
            <a:r>
              <a:rPr lang="en-US" sz="3200" dirty="0" smtClean="0"/>
              <a:t>Analysis</a:t>
            </a:r>
            <a:endParaRPr lang="en-US" sz="32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13</a:t>
            </a:fld>
            <a:endParaRPr lang="en-US" dirty="0"/>
          </a:p>
        </p:txBody>
      </p:sp>
    </p:spTree>
    <p:extLst>
      <p:ext uri="{BB962C8B-B14F-4D97-AF65-F5344CB8AC3E}">
        <p14:creationId xmlns:p14="http://schemas.microsoft.com/office/powerpoint/2010/main" val="27063518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90600" y="1828800"/>
            <a:ext cx="7848600" cy="4297363"/>
          </a:xfrm>
        </p:spPr>
        <p:txBody>
          <a:bodyPr/>
          <a:lstStyle/>
          <a:p>
            <a:pPr marL="342900" indent="-285750">
              <a:lnSpc>
                <a:spcPct val="150000"/>
              </a:lnSpc>
            </a:pPr>
            <a:r>
              <a:rPr lang="en-US" sz="1400" dirty="0" smtClean="0"/>
              <a:t>Through comparing these two Pivot tables, we can see these Zip Codes in other countries are all military type. It matches </a:t>
            </a:r>
            <a:r>
              <a:rPr lang="en-US" sz="1400" dirty="0"/>
              <a:t>the </a:t>
            </a:r>
            <a:r>
              <a:rPr lang="en-US" sz="1400" dirty="0" smtClean="0"/>
              <a:t>previous comparison in type of Pivot tables.  </a:t>
            </a:r>
          </a:p>
          <a:p>
            <a:pPr marL="342900" indent="-285750">
              <a:lnSpc>
                <a:spcPct val="150000"/>
              </a:lnSpc>
            </a:pPr>
            <a:endParaRPr lang="en-US" sz="1400" dirty="0"/>
          </a:p>
          <a:p>
            <a:pPr marL="57150" indent="0">
              <a:lnSpc>
                <a:spcPct val="150000"/>
              </a:lnSpc>
              <a:buNone/>
            </a:pPr>
            <a:endParaRPr lang="en-US" sz="1400" dirty="0" smtClean="0"/>
          </a:p>
          <a:p>
            <a:pPr marL="57150" indent="0">
              <a:lnSpc>
                <a:spcPct val="150000"/>
              </a:lnSpc>
              <a:buNone/>
            </a:pPr>
            <a:endParaRPr lang="en-US" sz="1400" dirty="0" smtClean="0"/>
          </a:p>
          <a:p>
            <a:pPr marL="342900" indent="-285750">
              <a:lnSpc>
                <a:spcPct val="150000"/>
              </a:lnSpc>
            </a:pPr>
            <a:endParaRPr lang="en-US" sz="1400" dirty="0" smtClean="0"/>
          </a:p>
          <a:p>
            <a:pPr marL="57150" indent="0">
              <a:lnSpc>
                <a:spcPct val="150000"/>
              </a:lnSpc>
              <a:buNone/>
            </a:pPr>
            <a:endParaRPr lang="en-US" sz="1400" dirty="0"/>
          </a:p>
          <a:p>
            <a:pPr marL="342900" indent="-285750">
              <a:lnSpc>
                <a:spcPct val="150000"/>
              </a:lnSpc>
            </a:pPr>
            <a:r>
              <a:rPr lang="en-US" sz="1400" dirty="0" smtClean="0"/>
              <a:t>Using the filter of Military type, we can get the layout of American oversea troops. They are in 53 different countries.</a:t>
            </a:r>
          </a:p>
          <a:p>
            <a:pPr marL="57150" indent="0">
              <a:lnSpc>
                <a:spcPct val="150000"/>
              </a:lnSpc>
              <a:buNone/>
            </a:pPr>
            <a:endParaRPr lang="en-US" sz="1400" dirty="0"/>
          </a:p>
          <a:p>
            <a:pPr marL="57150" indent="0">
              <a:lnSpc>
                <a:spcPct val="150000"/>
              </a:lnSpc>
              <a:buNone/>
            </a:pPr>
            <a:endParaRPr lang="en-US" sz="1400" dirty="0" smtClean="0"/>
          </a:p>
          <a:p>
            <a:pPr marL="57150" indent="0">
              <a:lnSpc>
                <a:spcPct val="150000"/>
              </a:lnSpc>
              <a:buNone/>
            </a:pPr>
            <a:endParaRPr lang="en-US" sz="1400" dirty="0"/>
          </a:p>
          <a:p>
            <a:pPr marL="57150" indent="0">
              <a:lnSpc>
                <a:spcPct val="150000"/>
              </a:lnSpc>
              <a:buNone/>
            </a:pPr>
            <a:endParaRPr lang="en-US" sz="1400" dirty="0" smtClean="0"/>
          </a:p>
        </p:txBody>
      </p:sp>
      <p:sp>
        <p:nvSpPr>
          <p:cNvPr id="2" name="Title 1"/>
          <p:cNvSpPr>
            <a:spLocks noGrp="1"/>
          </p:cNvSpPr>
          <p:nvPr>
            <p:ph type="title"/>
          </p:nvPr>
        </p:nvSpPr>
        <p:spPr/>
        <p:txBody>
          <a:bodyPr/>
          <a:lstStyle/>
          <a:p>
            <a:r>
              <a:rPr lang="en-US" sz="3200" dirty="0" smtClean="0"/>
              <a:t>Week # Topic</a:t>
            </a:r>
            <a:r>
              <a:rPr lang="en-US" sz="3200" dirty="0"/>
              <a:t>: </a:t>
            </a:r>
            <a:r>
              <a:rPr lang="en-US" sz="3200" dirty="0" smtClean="0"/>
              <a:t>U.S. </a:t>
            </a:r>
            <a:r>
              <a:rPr lang="en-US" sz="3200" dirty="0"/>
              <a:t>Zip Code Analysis</a:t>
            </a:r>
            <a:r>
              <a:rPr lang="en-US" sz="3200" dirty="0" smtClean="0"/>
              <a:t/>
            </a:r>
            <a:br>
              <a:rPr lang="en-US" sz="3200" dirty="0" smtClean="0"/>
            </a:br>
            <a:r>
              <a:rPr lang="en-US" sz="3200" dirty="0" smtClean="0"/>
              <a:t>Analysis</a:t>
            </a:r>
            <a:endParaRPr lang="en-US" sz="32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14</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17123259"/>
              </p:ext>
            </p:extLst>
          </p:nvPr>
        </p:nvGraphicFramePr>
        <p:xfrm>
          <a:off x="1219200" y="2806065"/>
          <a:ext cx="7086600" cy="1308735"/>
        </p:xfrm>
        <a:graphic>
          <a:graphicData uri="http://schemas.openxmlformats.org/drawingml/2006/table">
            <a:tbl>
              <a:tblPr>
                <a:tableStyleId>{5C22544A-7EE6-4342-B048-85BDC9FD1C3A}</a:tableStyleId>
              </a:tblPr>
              <a:tblGrid>
                <a:gridCol w="2497972"/>
                <a:gridCol w="980445"/>
                <a:gridCol w="1892403"/>
                <a:gridCol w="1715780"/>
              </a:tblGrid>
              <a:tr h="190500">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effectLst/>
                        </a:rPr>
                        <a:t>United States</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effectLst/>
                        </a:rPr>
                        <a:t>Overseas (other countries)</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effectLst/>
                        </a:rPr>
                        <a:t>Total count of Zip Codes</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ctr" fontAlgn="b"/>
                      <a:r>
                        <a:rPr lang="en-US" sz="1400" u="none" strike="noStrike" dirty="0">
                          <a:effectLst/>
                        </a:rPr>
                        <a:t>count of Zip Codes for All types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rPr>
                        <a:t>41546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solidFill>
                            <a:srgbClr val="FF0000"/>
                          </a:solidFill>
                          <a:effectLst/>
                        </a:rPr>
                        <a:t>312</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rPr>
                        <a:t>41858</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ctr" fontAlgn="b"/>
                      <a:r>
                        <a:rPr lang="en-US" sz="1400" u="none" strike="noStrike" dirty="0">
                          <a:effectLst/>
                        </a:rPr>
                        <a:t>count of Zip Codes for Military type</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rPr>
                        <a:t>230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solidFill>
                            <a:srgbClr val="FF0000"/>
                          </a:solidFill>
                          <a:effectLst/>
                        </a:rPr>
                        <a:t>312</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rPr>
                        <a:t>542</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875609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90600" y="1828800"/>
            <a:ext cx="7848600" cy="4297363"/>
          </a:xfrm>
        </p:spPr>
        <p:txBody>
          <a:bodyPr/>
          <a:lstStyle/>
          <a:p>
            <a:pPr marL="342900" indent="-285750">
              <a:lnSpc>
                <a:spcPct val="150000"/>
              </a:lnSpc>
            </a:pPr>
            <a:r>
              <a:rPr lang="en-US" sz="1400" dirty="0" smtClean="0"/>
              <a:t>Here is the rank list of Top 15 for </a:t>
            </a:r>
            <a:r>
              <a:rPr lang="en-US" sz="1400" smtClean="0"/>
              <a:t>active U.S. </a:t>
            </a:r>
            <a:r>
              <a:rPr lang="en-US" sz="1400" dirty="0" smtClean="0"/>
              <a:t>Zip codes in different countries. </a:t>
            </a:r>
          </a:p>
          <a:p>
            <a:pPr marL="57150" indent="0">
              <a:lnSpc>
                <a:spcPct val="150000"/>
              </a:lnSpc>
              <a:buNone/>
            </a:pPr>
            <a:endParaRPr lang="en-US" sz="1400" dirty="0" smtClean="0"/>
          </a:p>
          <a:p>
            <a:pPr marL="57150" indent="0">
              <a:lnSpc>
                <a:spcPct val="150000"/>
              </a:lnSpc>
              <a:buNone/>
            </a:pPr>
            <a:endParaRPr lang="en-US" sz="1400" dirty="0" smtClean="0"/>
          </a:p>
          <a:p>
            <a:pPr marL="342900" indent="-285750">
              <a:lnSpc>
                <a:spcPct val="150000"/>
              </a:lnSpc>
            </a:pPr>
            <a:endParaRPr lang="en-US" sz="1400" dirty="0"/>
          </a:p>
          <a:p>
            <a:pPr marL="342900" indent="-285750">
              <a:lnSpc>
                <a:spcPct val="150000"/>
              </a:lnSpc>
            </a:pPr>
            <a:endParaRPr lang="en-US" sz="1400" dirty="0" smtClean="0"/>
          </a:p>
          <a:p>
            <a:pPr marL="342900" indent="-285750">
              <a:lnSpc>
                <a:spcPct val="150000"/>
              </a:lnSpc>
            </a:pPr>
            <a:endParaRPr lang="en-US" sz="1400" dirty="0"/>
          </a:p>
          <a:p>
            <a:pPr marL="342900" indent="-285750">
              <a:lnSpc>
                <a:spcPct val="150000"/>
              </a:lnSpc>
            </a:pPr>
            <a:endParaRPr lang="en-US" sz="1400" dirty="0" smtClean="0"/>
          </a:p>
          <a:p>
            <a:pPr marL="57150" indent="0">
              <a:lnSpc>
                <a:spcPct val="150000"/>
              </a:lnSpc>
              <a:buNone/>
            </a:pPr>
            <a:endParaRPr lang="en-US" sz="1400" dirty="0" smtClean="0"/>
          </a:p>
          <a:p>
            <a:pPr marL="342900" indent="-285750">
              <a:lnSpc>
                <a:spcPct val="150000"/>
              </a:lnSpc>
            </a:pPr>
            <a:endParaRPr lang="en-US" sz="1400" dirty="0"/>
          </a:p>
          <a:p>
            <a:pPr marL="342900" indent="-285750">
              <a:lnSpc>
                <a:spcPct val="150000"/>
              </a:lnSpc>
            </a:pPr>
            <a:endParaRPr lang="en-US" sz="1400" dirty="0" smtClean="0"/>
          </a:p>
          <a:p>
            <a:pPr marL="57150" indent="0">
              <a:lnSpc>
                <a:spcPct val="150000"/>
              </a:lnSpc>
              <a:buNone/>
            </a:pPr>
            <a:endParaRPr lang="en-US" sz="1400" dirty="0" smtClean="0"/>
          </a:p>
          <a:p>
            <a:pPr marL="57150" indent="0">
              <a:lnSpc>
                <a:spcPct val="150000"/>
              </a:lnSpc>
              <a:buNone/>
            </a:pPr>
            <a:endParaRPr lang="en-US" sz="1400" dirty="0"/>
          </a:p>
          <a:p>
            <a:pPr marL="57150" indent="0">
              <a:lnSpc>
                <a:spcPct val="150000"/>
              </a:lnSpc>
              <a:buNone/>
            </a:pPr>
            <a:endParaRPr lang="en-US" sz="1400" dirty="0" smtClean="0"/>
          </a:p>
          <a:p>
            <a:pPr marL="57150" indent="0">
              <a:lnSpc>
                <a:spcPct val="150000"/>
              </a:lnSpc>
              <a:buNone/>
            </a:pPr>
            <a:endParaRPr lang="en-US" sz="1400" dirty="0"/>
          </a:p>
          <a:p>
            <a:pPr marL="57150" indent="0">
              <a:lnSpc>
                <a:spcPct val="150000"/>
              </a:lnSpc>
              <a:buNone/>
            </a:pPr>
            <a:endParaRPr lang="en-US" sz="1400" dirty="0" smtClean="0"/>
          </a:p>
          <a:p>
            <a:pPr marL="57150" indent="0">
              <a:lnSpc>
                <a:spcPct val="150000"/>
              </a:lnSpc>
              <a:buNone/>
            </a:pPr>
            <a:endParaRPr lang="en-US" sz="1400" dirty="0"/>
          </a:p>
          <a:p>
            <a:pPr marL="57150" indent="0">
              <a:lnSpc>
                <a:spcPct val="150000"/>
              </a:lnSpc>
              <a:buNone/>
            </a:pPr>
            <a:endParaRPr lang="en-US" sz="1400" dirty="0" smtClean="0"/>
          </a:p>
        </p:txBody>
      </p:sp>
      <p:sp>
        <p:nvSpPr>
          <p:cNvPr id="2" name="Title 1"/>
          <p:cNvSpPr>
            <a:spLocks noGrp="1"/>
          </p:cNvSpPr>
          <p:nvPr>
            <p:ph type="title"/>
          </p:nvPr>
        </p:nvSpPr>
        <p:spPr/>
        <p:txBody>
          <a:bodyPr/>
          <a:lstStyle/>
          <a:p>
            <a:r>
              <a:rPr lang="en-US" sz="3200" dirty="0" smtClean="0"/>
              <a:t>Week # Topic</a:t>
            </a:r>
            <a:r>
              <a:rPr lang="en-US" sz="3200" dirty="0"/>
              <a:t>: </a:t>
            </a:r>
            <a:r>
              <a:rPr lang="en-US" sz="3200" dirty="0" smtClean="0"/>
              <a:t>U.S. </a:t>
            </a:r>
            <a:r>
              <a:rPr lang="en-US" sz="3200" dirty="0"/>
              <a:t>Zip Code Analysis</a:t>
            </a:r>
            <a:r>
              <a:rPr lang="en-US" sz="3200" dirty="0" smtClean="0"/>
              <a:t/>
            </a:r>
            <a:br>
              <a:rPr lang="en-US" sz="3200" dirty="0" smtClean="0"/>
            </a:br>
            <a:r>
              <a:rPr lang="en-US" sz="3200" dirty="0" smtClean="0"/>
              <a:t>Analysis</a:t>
            </a:r>
            <a:endParaRPr lang="en-US" sz="32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15</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92560431"/>
              </p:ext>
            </p:extLst>
          </p:nvPr>
        </p:nvGraphicFramePr>
        <p:xfrm>
          <a:off x="1219200" y="2240102"/>
          <a:ext cx="6991350" cy="4160698"/>
        </p:xfrm>
        <a:graphic>
          <a:graphicData uri="http://schemas.openxmlformats.org/drawingml/2006/table">
            <a:tbl>
              <a:tblPr>
                <a:tableStyleId>{5C22544A-7EE6-4342-B048-85BDC9FD1C3A}</a:tableStyleId>
              </a:tblPr>
              <a:tblGrid>
                <a:gridCol w="2673350"/>
                <a:gridCol w="1184275"/>
                <a:gridCol w="2473325"/>
                <a:gridCol w="660400"/>
              </a:tblGrid>
              <a:tr h="323672">
                <a:tc>
                  <a:txBody>
                    <a:bodyPr/>
                    <a:lstStyle/>
                    <a:p>
                      <a:pPr algn="ctr" fontAlgn="b"/>
                      <a:r>
                        <a:rPr lang="en-US" sz="1400" b="1" u="none" strike="noStrike" dirty="0" smtClean="0">
                          <a:effectLst/>
                        </a:rPr>
                        <a:t>Country</a:t>
                      </a:r>
                      <a:endParaRPr lang="en-US" sz="1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Count of zip</a:t>
                      </a:r>
                      <a:endParaRPr lang="en-US" sz="1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mn-lt"/>
                        </a:rPr>
                        <a:t>Sum of </a:t>
                      </a:r>
                      <a:r>
                        <a:rPr lang="en-US" sz="1400" b="1" i="0" u="none" strike="noStrike" dirty="0" err="1">
                          <a:solidFill>
                            <a:srgbClr val="000000"/>
                          </a:solidFill>
                          <a:effectLst/>
                          <a:latin typeface="+mn-lt"/>
                        </a:rPr>
                        <a:t>estimated_population</a:t>
                      </a:r>
                      <a:endParaRPr lang="en-US" sz="1400" b="1"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Rank</a:t>
                      </a:r>
                      <a:endParaRPr lang="en-US" sz="1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247472">
                <a:tc>
                  <a:txBody>
                    <a:bodyPr/>
                    <a:lstStyle/>
                    <a:p>
                      <a:pPr algn="ctr" fontAlgn="b"/>
                      <a:r>
                        <a:rPr lang="en-US" sz="1400" u="none" strike="noStrike" dirty="0">
                          <a:solidFill>
                            <a:schemeClr val="accent1"/>
                          </a:solidFill>
                          <a:effectLst/>
                        </a:rPr>
                        <a:t>US (America)</a:t>
                      </a:r>
                      <a:endParaRPr lang="en-US" sz="1400" b="0" i="0" u="none" strike="noStrike" dirty="0">
                        <a:solidFill>
                          <a:schemeClr val="accent1"/>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solidFill>
                            <a:schemeClr val="accent1"/>
                          </a:solidFill>
                          <a:effectLst/>
                        </a:rPr>
                        <a:t>41546</a:t>
                      </a:r>
                      <a:endParaRPr lang="en-US" sz="1400" b="0" i="0" u="none" strike="noStrike" dirty="0">
                        <a:solidFill>
                          <a:schemeClr val="accent1"/>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chemeClr val="accent1"/>
                          </a:solidFill>
                          <a:effectLst/>
                          <a:latin typeface="+mn-lt"/>
                        </a:rPr>
                        <a:t>240269342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solidFill>
                            <a:schemeClr val="accent1"/>
                          </a:solidFill>
                          <a:effectLst/>
                        </a:rPr>
                        <a:t>1</a:t>
                      </a:r>
                      <a:endParaRPr lang="en-US" sz="1400" b="0" i="0" u="none" strike="noStrike" dirty="0">
                        <a:solidFill>
                          <a:schemeClr val="accent1"/>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472">
                <a:tc>
                  <a:txBody>
                    <a:bodyPr/>
                    <a:lstStyle/>
                    <a:p>
                      <a:pPr algn="ctr" fontAlgn="b"/>
                      <a:r>
                        <a:rPr lang="en-US" sz="1400" u="none" strike="noStrike" dirty="0">
                          <a:effectLst/>
                        </a:rPr>
                        <a:t>DE (</a:t>
                      </a:r>
                      <a:r>
                        <a:rPr lang="en-US" sz="1400" u="none" strike="noStrike" dirty="0" err="1">
                          <a:effectLst/>
                        </a:rPr>
                        <a:t>Gemany</a:t>
                      </a:r>
                      <a:r>
                        <a:rPr lang="en-US" sz="1400" u="none" strike="noStrike" dirty="0">
                          <a:effectLst/>
                        </a:rPr>
                        <a:t>)</a:t>
                      </a:r>
                      <a:endParaRPr lang="en-US" sz="1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77</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472">
                <a:tc>
                  <a:txBody>
                    <a:bodyPr/>
                    <a:lstStyle/>
                    <a:p>
                      <a:pPr algn="ctr" fontAlgn="b"/>
                      <a:r>
                        <a:rPr lang="en-US" sz="1400" u="none" strike="noStrike" dirty="0">
                          <a:effectLst/>
                        </a:rPr>
                        <a:t>JP (Japan)</a:t>
                      </a:r>
                      <a:endParaRPr lang="en-US" sz="1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38</a:t>
                      </a:r>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3</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845">
                <a:tc>
                  <a:txBody>
                    <a:bodyPr/>
                    <a:lstStyle/>
                    <a:p>
                      <a:pPr algn="ctr" fontAlgn="b"/>
                      <a:r>
                        <a:rPr lang="en-US" sz="1400" u="none" strike="noStrike" dirty="0">
                          <a:effectLst/>
                        </a:rPr>
                        <a:t>KR (Korea, </a:t>
                      </a:r>
                      <a:r>
                        <a:rPr lang="en-US" sz="1400" u="none" strike="noStrike" dirty="0" err="1">
                          <a:effectLst/>
                        </a:rPr>
                        <a:t>Rupublic</a:t>
                      </a:r>
                      <a:r>
                        <a:rPr lang="en-US" sz="1400" u="none" strike="noStrike" dirty="0">
                          <a:effectLst/>
                        </a:rPr>
                        <a:t> of Kuwait)</a:t>
                      </a:r>
                      <a:endParaRPr lang="en-US" sz="1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25</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472">
                <a:tc>
                  <a:txBody>
                    <a:bodyPr/>
                    <a:lstStyle/>
                    <a:p>
                      <a:pPr algn="ctr" fontAlgn="b"/>
                      <a:r>
                        <a:rPr lang="en-US" sz="1400" u="none" strike="noStrike" dirty="0">
                          <a:effectLst/>
                        </a:rPr>
                        <a:t>IT (Italy)</a:t>
                      </a:r>
                      <a:endParaRPr lang="en-US" sz="1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20</a:t>
                      </a:r>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472">
                <a:tc>
                  <a:txBody>
                    <a:bodyPr/>
                    <a:lstStyle/>
                    <a:p>
                      <a:pPr algn="ctr" fontAlgn="b"/>
                      <a:r>
                        <a:rPr lang="en-US" sz="1400" u="none" strike="noStrike" dirty="0">
                          <a:effectLst/>
                        </a:rPr>
                        <a:t>AF (Afghanistan)</a:t>
                      </a:r>
                      <a:endParaRPr lang="en-US" sz="1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20</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6</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472">
                <a:tc>
                  <a:txBody>
                    <a:bodyPr/>
                    <a:lstStyle/>
                    <a:p>
                      <a:pPr algn="ctr" fontAlgn="b"/>
                      <a:r>
                        <a:rPr lang="en-US" sz="1400" u="none" strike="noStrike" dirty="0">
                          <a:effectLst/>
                        </a:rPr>
                        <a:t>GB (United Kingdom)</a:t>
                      </a:r>
                      <a:endParaRPr lang="en-US" sz="1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13</a:t>
                      </a:r>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7</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472">
                <a:tc>
                  <a:txBody>
                    <a:bodyPr/>
                    <a:lstStyle/>
                    <a:p>
                      <a:pPr algn="ctr" fontAlgn="b"/>
                      <a:r>
                        <a:rPr lang="en-US" sz="1400" u="none" strike="noStrike" dirty="0">
                          <a:effectLst/>
                        </a:rPr>
                        <a:t>IQ (Iraq)</a:t>
                      </a:r>
                      <a:endParaRPr lang="en-US" sz="1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9</a:t>
                      </a:r>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8</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472">
                <a:tc>
                  <a:txBody>
                    <a:bodyPr/>
                    <a:lstStyle/>
                    <a:p>
                      <a:pPr algn="ctr" fontAlgn="b"/>
                      <a:r>
                        <a:rPr lang="en-US" sz="1400" u="none" strike="noStrike" dirty="0">
                          <a:effectLst/>
                        </a:rPr>
                        <a:t>KW (Kuwait)</a:t>
                      </a:r>
                      <a:endParaRPr lang="en-US" sz="1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7</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9</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472">
                <a:tc>
                  <a:txBody>
                    <a:bodyPr/>
                    <a:lstStyle/>
                    <a:p>
                      <a:pPr algn="ctr" fontAlgn="b"/>
                      <a:r>
                        <a:rPr lang="en-US" sz="1400" u="none" strike="noStrike" dirty="0">
                          <a:effectLst/>
                        </a:rPr>
                        <a:t>BE (Belgium)</a:t>
                      </a:r>
                      <a:endParaRPr lang="en-US" sz="1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7</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10</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472">
                <a:tc>
                  <a:txBody>
                    <a:bodyPr/>
                    <a:lstStyle/>
                    <a:p>
                      <a:pPr algn="ctr" fontAlgn="b"/>
                      <a:r>
                        <a:rPr lang="en-US" sz="1400" u="none" strike="noStrike" dirty="0">
                          <a:effectLst/>
                        </a:rPr>
                        <a:t>BH (Bahrain) </a:t>
                      </a:r>
                      <a:endParaRPr lang="en-US" sz="1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6</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11</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472">
                <a:tc>
                  <a:txBody>
                    <a:bodyPr/>
                    <a:lstStyle/>
                    <a:p>
                      <a:pPr algn="ctr" fontAlgn="b"/>
                      <a:r>
                        <a:rPr lang="en-US" sz="1400" u="none" strike="noStrike" dirty="0">
                          <a:effectLst/>
                        </a:rPr>
                        <a:t>TR (Turkey)</a:t>
                      </a:r>
                      <a:endParaRPr lang="en-US" sz="1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6</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472">
                <a:tc>
                  <a:txBody>
                    <a:bodyPr/>
                    <a:lstStyle/>
                    <a:p>
                      <a:pPr algn="ctr" fontAlgn="b"/>
                      <a:r>
                        <a:rPr lang="en-US" sz="1400" u="none" strike="noStrike" dirty="0">
                          <a:effectLst/>
                        </a:rPr>
                        <a:t>AU (Australia)</a:t>
                      </a:r>
                      <a:endParaRPr lang="en-US" sz="1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a:t>
                      </a:r>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13</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472">
                <a:tc>
                  <a:txBody>
                    <a:bodyPr/>
                    <a:lstStyle/>
                    <a:p>
                      <a:pPr algn="ctr" fontAlgn="b"/>
                      <a:r>
                        <a:rPr lang="en-US" sz="1400" u="none" strike="noStrike" dirty="0">
                          <a:effectLst/>
                        </a:rPr>
                        <a:t>TH (Thailand)</a:t>
                      </a:r>
                      <a:endParaRPr lang="en-US" sz="1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a:t>
                      </a:r>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14</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472">
                <a:tc>
                  <a:txBody>
                    <a:bodyPr/>
                    <a:lstStyle/>
                    <a:p>
                      <a:pPr algn="ctr" fontAlgn="b"/>
                      <a:r>
                        <a:rPr lang="en-US" sz="1400" u="none" strike="noStrike" dirty="0">
                          <a:effectLst/>
                        </a:rPr>
                        <a:t>NL (Netherlands)</a:t>
                      </a:r>
                      <a:endParaRPr lang="en-US" sz="1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400" u="none" strike="noStrike" dirty="0">
                          <a:effectLst/>
                        </a:rPr>
                        <a:t>5</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400" b="0" i="0" u="none" strike="noStrike" dirty="0">
                          <a:solidFill>
                            <a:srgbClr val="000000"/>
                          </a:solidFill>
                          <a:effectLst/>
                          <a:latin typeface="+mn-lt"/>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3930725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90600" y="1828800"/>
            <a:ext cx="7848600" cy="4297363"/>
          </a:xfrm>
        </p:spPr>
        <p:txBody>
          <a:bodyPr/>
          <a:lstStyle/>
          <a:p>
            <a:pPr marL="342900" indent="-285750">
              <a:lnSpc>
                <a:spcPct val="150000"/>
              </a:lnSpc>
            </a:pPr>
            <a:r>
              <a:rPr lang="en-US" sz="1400" dirty="0" smtClean="0"/>
              <a:t>Here is the Pivot table for different </a:t>
            </a:r>
          </a:p>
          <a:p>
            <a:pPr marL="57150" indent="0">
              <a:lnSpc>
                <a:spcPct val="150000"/>
              </a:lnSpc>
              <a:buNone/>
            </a:pPr>
            <a:r>
              <a:rPr lang="en-US" sz="1400" dirty="0" smtClean="0"/>
              <a:t>States in American homeland. As we see, </a:t>
            </a:r>
          </a:p>
          <a:p>
            <a:pPr marL="57150" indent="0">
              <a:lnSpc>
                <a:spcPct val="150000"/>
              </a:lnSpc>
              <a:buNone/>
            </a:pPr>
            <a:r>
              <a:rPr lang="en-US" sz="1400" dirty="0" smtClean="0"/>
              <a:t>there are more than 50 states in this table.  </a:t>
            </a:r>
          </a:p>
          <a:p>
            <a:pPr marL="57150" indent="0">
              <a:lnSpc>
                <a:spcPct val="150000"/>
              </a:lnSpc>
              <a:buNone/>
            </a:pPr>
            <a:endParaRPr lang="en-US" sz="1400" dirty="0"/>
          </a:p>
          <a:p>
            <a:pPr marL="57150" indent="0">
              <a:lnSpc>
                <a:spcPct val="150000"/>
              </a:lnSpc>
              <a:buNone/>
            </a:pPr>
            <a:endParaRPr lang="en-US" sz="1400" dirty="0" smtClean="0"/>
          </a:p>
          <a:p>
            <a:pPr marL="57150" indent="0">
              <a:lnSpc>
                <a:spcPct val="150000"/>
              </a:lnSpc>
              <a:buNone/>
            </a:pPr>
            <a:endParaRPr lang="en-US" sz="1400" dirty="0"/>
          </a:p>
          <a:p>
            <a:pPr marL="57150" indent="0">
              <a:lnSpc>
                <a:spcPct val="150000"/>
              </a:lnSpc>
              <a:buNone/>
            </a:pPr>
            <a:endParaRPr lang="en-US" sz="1400" dirty="0" smtClean="0"/>
          </a:p>
          <a:p>
            <a:pPr marL="57150" indent="0">
              <a:lnSpc>
                <a:spcPct val="150000"/>
              </a:lnSpc>
              <a:buNone/>
            </a:pPr>
            <a:endParaRPr lang="en-US" sz="1400" dirty="0"/>
          </a:p>
          <a:p>
            <a:pPr marL="57150" indent="0">
              <a:lnSpc>
                <a:spcPct val="150000"/>
              </a:lnSpc>
              <a:buNone/>
            </a:pPr>
            <a:endParaRPr lang="en-US" sz="1400" dirty="0" smtClean="0"/>
          </a:p>
        </p:txBody>
      </p:sp>
      <p:sp>
        <p:nvSpPr>
          <p:cNvPr id="2" name="Title 1"/>
          <p:cNvSpPr>
            <a:spLocks noGrp="1"/>
          </p:cNvSpPr>
          <p:nvPr>
            <p:ph type="title"/>
          </p:nvPr>
        </p:nvSpPr>
        <p:spPr/>
        <p:txBody>
          <a:bodyPr/>
          <a:lstStyle/>
          <a:p>
            <a:r>
              <a:rPr lang="en-US" sz="3200" dirty="0" smtClean="0"/>
              <a:t>Week # Topic</a:t>
            </a:r>
            <a:r>
              <a:rPr lang="en-US" sz="3200" dirty="0"/>
              <a:t>: </a:t>
            </a:r>
            <a:r>
              <a:rPr lang="en-US" sz="3200" dirty="0" smtClean="0"/>
              <a:t>U.S. </a:t>
            </a:r>
            <a:r>
              <a:rPr lang="en-US" sz="3200" dirty="0"/>
              <a:t>Zip Code Analysis</a:t>
            </a:r>
            <a:r>
              <a:rPr lang="en-US" sz="3200" dirty="0" smtClean="0"/>
              <a:t/>
            </a:r>
            <a:br>
              <a:rPr lang="en-US" sz="3200" dirty="0" smtClean="0"/>
            </a:br>
            <a:r>
              <a:rPr lang="en-US" sz="3200" dirty="0" smtClean="0"/>
              <a:t>Analysis</a:t>
            </a:r>
            <a:endParaRPr lang="en-US" sz="32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16</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121" y="2286000"/>
            <a:ext cx="3990975" cy="231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4800600"/>
            <a:ext cx="398145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61697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90600" y="1828800"/>
            <a:ext cx="7848600" cy="4297363"/>
          </a:xfrm>
        </p:spPr>
        <p:txBody>
          <a:bodyPr/>
          <a:lstStyle/>
          <a:p>
            <a:pPr marL="342900" indent="-285750">
              <a:lnSpc>
                <a:spcPct val="150000"/>
              </a:lnSpc>
            </a:pPr>
            <a:r>
              <a:rPr lang="en-US" sz="1400" dirty="0" smtClean="0"/>
              <a:t>After we add the filter of military, we can only see three states on this table. They are AE, AP and AA. They all represent Military “State”. </a:t>
            </a:r>
          </a:p>
          <a:p>
            <a:pPr marL="742950" lvl="1">
              <a:buFont typeface="Arial" panose="020B0604020202020204" pitchFamily="34" charset="0"/>
              <a:buChar char="•"/>
            </a:pPr>
            <a:r>
              <a:rPr lang="en-US" sz="1400" dirty="0" smtClean="0"/>
              <a:t>AE: Armed Forces Africa, </a:t>
            </a:r>
            <a:r>
              <a:rPr lang="en-US" sz="1400" dirty="0"/>
              <a:t>Armed </a:t>
            </a:r>
            <a:r>
              <a:rPr lang="en-US" sz="1400" dirty="0" smtClean="0"/>
              <a:t>Forces Canada, </a:t>
            </a:r>
            <a:r>
              <a:rPr lang="en-US" sz="1400" dirty="0"/>
              <a:t>Armed </a:t>
            </a:r>
            <a:r>
              <a:rPr lang="en-US" sz="1400" dirty="0" smtClean="0"/>
              <a:t>Forces Europe and </a:t>
            </a:r>
            <a:r>
              <a:rPr lang="en-US" sz="1400" dirty="0"/>
              <a:t>Armed </a:t>
            </a:r>
            <a:r>
              <a:rPr lang="en-US" sz="1400" dirty="0" smtClean="0"/>
              <a:t>Forces Middle East. </a:t>
            </a:r>
          </a:p>
          <a:p>
            <a:pPr marL="742950" lvl="1">
              <a:buFont typeface="Arial" panose="020B0604020202020204" pitchFamily="34" charset="0"/>
              <a:buChar char="•"/>
            </a:pPr>
            <a:r>
              <a:rPr lang="en-US" sz="1400" dirty="0" smtClean="0"/>
              <a:t>AP: </a:t>
            </a:r>
            <a:r>
              <a:rPr lang="en-US" sz="1400" dirty="0"/>
              <a:t>Armed </a:t>
            </a:r>
            <a:r>
              <a:rPr lang="en-US" sz="1400" dirty="0" smtClean="0"/>
              <a:t>Forces Pacific. </a:t>
            </a:r>
          </a:p>
          <a:p>
            <a:pPr marL="742950" lvl="1">
              <a:buFont typeface="Arial" panose="020B0604020202020204" pitchFamily="34" charset="0"/>
              <a:buChar char="•"/>
            </a:pPr>
            <a:r>
              <a:rPr lang="en-US" sz="1400" dirty="0" smtClean="0"/>
              <a:t>AA: </a:t>
            </a:r>
            <a:r>
              <a:rPr lang="en-US" sz="1400" dirty="0"/>
              <a:t>Armed </a:t>
            </a:r>
            <a:r>
              <a:rPr lang="en-US" sz="1400" dirty="0" smtClean="0"/>
              <a:t>Forces Americas</a:t>
            </a:r>
            <a:r>
              <a:rPr lang="en-US" sz="1000" dirty="0" smtClean="0"/>
              <a:t>.  </a:t>
            </a:r>
          </a:p>
          <a:p>
            <a:pPr marL="57150" indent="0">
              <a:lnSpc>
                <a:spcPct val="150000"/>
              </a:lnSpc>
              <a:buNone/>
            </a:pPr>
            <a:endParaRPr lang="en-US" sz="1400" dirty="0"/>
          </a:p>
          <a:p>
            <a:pPr marL="57150" indent="0">
              <a:lnSpc>
                <a:spcPct val="150000"/>
              </a:lnSpc>
              <a:buNone/>
            </a:pPr>
            <a:endParaRPr lang="en-US" sz="1400" dirty="0" smtClean="0"/>
          </a:p>
          <a:p>
            <a:pPr marL="57150" indent="0">
              <a:lnSpc>
                <a:spcPct val="150000"/>
              </a:lnSpc>
              <a:buNone/>
            </a:pPr>
            <a:endParaRPr lang="en-US" sz="1400" dirty="0"/>
          </a:p>
          <a:p>
            <a:pPr marL="57150" indent="0">
              <a:lnSpc>
                <a:spcPct val="150000"/>
              </a:lnSpc>
              <a:buNone/>
            </a:pPr>
            <a:endParaRPr lang="en-US" sz="1400" dirty="0" smtClean="0"/>
          </a:p>
          <a:p>
            <a:pPr marL="57150" indent="0">
              <a:lnSpc>
                <a:spcPct val="150000"/>
              </a:lnSpc>
              <a:buNone/>
            </a:pPr>
            <a:endParaRPr lang="en-US" sz="1400" dirty="0"/>
          </a:p>
          <a:p>
            <a:pPr marL="57150" indent="0">
              <a:lnSpc>
                <a:spcPct val="150000"/>
              </a:lnSpc>
              <a:buNone/>
            </a:pPr>
            <a:endParaRPr lang="en-US" sz="1400" dirty="0" smtClean="0"/>
          </a:p>
        </p:txBody>
      </p:sp>
      <p:sp>
        <p:nvSpPr>
          <p:cNvPr id="2" name="Title 1"/>
          <p:cNvSpPr>
            <a:spLocks noGrp="1"/>
          </p:cNvSpPr>
          <p:nvPr>
            <p:ph type="title"/>
          </p:nvPr>
        </p:nvSpPr>
        <p:spPr/>
        <p:txBody>
          <a:bodyPr/>
          <a:lstStyle/>
          <a:p>
            <a:r>
              <a:rPr lang="en-US" sz="3200" dirty="0" smtClean="0"/>
              <a:t>Week # Topic</a:t>
            </a:r>
            <a:r>
              <a:rPr lang="en-US" sz="3200" dirty="0"/>
              <a:t>: </a:t>
            </a:r>
            <a:r>
              <a:rPr lang="en-US" sz="3200" dirty="0" smtClean="0"/>
              <a:t>U.S. </a:t>
            </a:r>
            <a:r>
              <a:rPr lang="en-US" sz="3200" dirty="0"/>
              <a:t>Zip Code Analysis</a:t>
            </a:r>
            <a:r>
              <a:rPr lang="en-US" sz="3200" dirty="0" smtClean="0"/>
              <a:t/>
            </a:r>
            <a:br>
              <a:rPr lang="en-US" sz="3200" dirty="0" smtClean="0"/>
            </a:br>
            <a:r>
              <a:rPr lang="en-US" sz="3200" dirty="0" smtClean="0"/>
              <a:t>Analysis</a:t>
            </a:r>
            <a:endParaRPr lang="en-US" sz="32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17</a:t>
            </a:fld>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199" y="3581400"/>
            <a:ext cx="5877257"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26320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90600" y="1828800"/>
            <a:ext cx="7848600" cy="4297363"/>
          </a:xfrm>
        </p:spPr>
        <p:txBody>
          <a:bodyPr/>
          <a:lstStyle/>
          <a:p>
            <a:pPr marL="342900" indent="-285750">
              <a:lnSpc>
                <a:spcPct val="150000"/>
              </a:lnSpc>
            </a:pPr>
            <a:r>
              <a:rPr lang="en-US" sz="1400" dirty="0" smtClean="0"/>
              <a:t>After sorting the sum of estimated</a:t>
            </a:r>
          </a:p>
          <a:p>
            <a:pPr marL="57150" indent="0">
              <a:lnSpc>
                <a:spcPct val="150000"/>
              </a:lnSpc>
              <a:buNone/>
            </a:pPr>
            <a:r>
              <a:rPr lang="en-US" sz="1400" dirty="0"/>
              <a:t>p</a:t>
            </a:r>
            <a:r>
              <a:rPr lang="en-US" sz="1400" dirty="0" smtClean="0"/>
              <a:t>opulation in ascending order, we will</a:t>
            </a:r>
          </a:p>
          <a:p>
            <a:pPr marL="57150" indent="0">
              <a:lnSpc>
                <a:spcPct val="150000"/>
              </a:lnSpc>
              <a:buNone/>
            </a:pPr>
            <a:r>
              <a:rPr lang="en-US" sz="1400" dirty="0" smtClean="0"/>
              <a:t>see 9 more states which are not including </a:t>
            </a:r>
          </a:p>
          <a:p>
            <a:pPr marL="57150" indent="0">
              <a:lnSpc>
                <a:spcPct val="150000"/>
              </a:lnSpc>
              <a:buNone/>
            </a:pPr>
            <a:r>
              <a:rPr lang="en-US" sz="1400" dirty="0" smtClean="0"/>
              <a:t>in the 50 states. They belong to</a:t>
            </a:r>
          </a:p>
          <a:p>
            <a:pPr marL="57150" indent="0">
              <a:lnSpc>
                <a:spcPct val="150000"/>
              </a:lnSpc>
              <a:buNone/>
            </a:pPr>
            <a:r>
              <a:rPr lang="en-US" sz="1400" dirty="0" smtClean="0"/>
              <a:t>commonwealth/Territory.</a:t>
            </a:r>
          </a:p>
          <a:p>
            <a:pPr marL="342900" indent="-285750">
              <a:buFont typeface="Arial" panose="020B0604020202020204" pitchFamily="34" charset="0"/>
              <a:buChar char="•"/>
            </a:pPr>
            <a:r>
              <a:rPr lang="en-US" sz="1400" dirty="0" smtClean="0"/>
              <a:t>MH</a:t>
            </a:r>
            <a:r>
              <a:rPr lang="en-US" sz="1400" dirty="0"/>
              <a:t>: Marshall Islands</a:t>
            </a:r>
            <a:endParaRPr lang="en-US" sz="1400" dirty="0" smtClean="0"/>
          </a:p>
          <a:p>
            <a:pPr marL="342900" indent="-285750">
              <a:buFont typeface="Arial" panose="020B0604020202020204" pitchFamily="34" charset="0"/>
              <a:buChar char="•"/>
            </a:pPr>
            <a:r>
              <a:rPr lang="en-US" sz="1400" dirty="0"/>
              <a:t>GU: Guam</a:t>
            </a:r>
            <a:endParaRPr lang="en-US" sz="1400" dirty="0" smtClean="0"/>
          </a:p>
          <a:p>
            <a:pPr marL="342900" indent="-285750">
              <a:buFont typeface="Arial" panose="020B0604020202020204" pitchFamily="34" charset="0"/>
              <a:buChar char="•"/>
            </a:pPr>
            <a:r>
              <a:rPr lang="en-US" sz="1400" dirty="0"/>
              <a:t>VI: Virgin Islands</a:t>
            </a:r>
            <a:endParaRPr lang="en-US" sz="1400" dirty="0" smtClean="0"/>
          </a:p>
          <a:p>
            <a:pPr marL="342900" indent="-285750">
              <a:buFont typeface="Arial" panose="020B0604020202020204" pitchFamily="34" charset="0"/>
              <a:buChar char="•"/>
            </a:pPr>
            <a:r>
              <a:rPr lang="en-US" sz="1400" dirty="0"/>
              <a:t>AS: American Samoa</a:t>
            </a:r>
            <a:endParaRPr lang="en-US" sz="1400" dirty="0" smtClean="0"/>
          </a:p>
          <a:p>
            <a:pPr marL="342900" indent="-285750">
              <a:buFont typeface="Arial" panose="020B0604020202020204" pitchFamily="34" charset="0"/>
              <a:buChar char="•"/>
            </a:pPr>
            <a:r>
              <a:rPr lang="en-US" sz="1400" dirty="0"/>
              <a:t>FM: Federated States of Micronesia</a:t>
            </a:r>
            <a:endParaRPr lang="en-US" sz="1400" dirty="0" smtClean="0"/>
          </a:p>
          <a:p>
            <a:pPr marL="342900" indent="-285750">
              <a:buFont typeface="Arial" panose="020B0604020202020204" pitchFamily="34" charset="0"/>
              <a:buChar char="•"/>
            </a:pPr>
            <a:r>
              <a:rPr lang="en-US" sz="1400" dirty="0" smtClean="0"/>
              <a:t>MP</a:t>
            </a:r>
            <a:r>
              <a:rPr lang="en-US" sz="1400" dirty="0"/>
              <a:t>: Northern Mariana Islands</a:t>
            </a:r>
            <a:endParaRPr lang="en-US" sz="1400" dirty="0" smtClean="0"/>
          </a:p>
          <a:p>
            <a:pPr marL="342900" indent="-285750">
              <a:buFont typeface="Arial" panose="020B0604020202020204" pitchFamily="34" charset="0"/>
              <a:buChar char="•"/>
            </a:pPr>
            <a:r>
              <a:rPr lang="en-US" sz="1400" dirty="0" smtClean="0"/>
              <a:t>PW: </a:t>
            </a:r>
            <a:r>
              <a:rPr lang="en-US" sz="1400" dirty="0"/>
              <a:t>Palau</a:t>
            </a:r>
            <a:endParaRPr lang="en-US" sz="1400" dirty="0" smtClean="0"/>
          </a:p>
          <a:p>
            <a:pPr marL="342900" indent="-285750">
              <a:buFont typeface="Arial" panose="020B0604020202020204" pitchFamily="34" charset="0"/>
              <a:buChar char="•"/>
            </a:pPr>
            <a:r>
              <a:rPr lang="en-US" sz="1400" dirty="0"/>
              <a:t>PR: Puerto Rico</a:t>
            </a:r>
            <a:endParaRPr lang="en-US" sz="1400" dirty="0" smtClean="0"/>
          </a:p>
          <a:p>
            <a:pPr marL="342900" indent="-285750">
              <a:buFont typeface="Arial" panose="020B0604020202020204" pitchFamily="34" charset="0"/>
              <a:buChar char="•"/>
            </a:pPr>
            <a:r>
              <a:rPr lang="en-US" sz="1400" dirty="0" smtClean="0"/>
              <a:t>DC</a:t>
            </a:r>
            <a:r>
              <a:rPr lang="en-US" sz="1400" dirty="0"/>
              <a:t>: District of Columbia  </a:t>
            </a:r>
            <a:endParaRPr lang="en-US" sz="1400" dirty="0" smtClean="0"/>
          </a:p>
          <a:p>
            <a:pPr marL="342900" indent="-285750">
              <a:lnSpc>
                <a:spcPct val="150000"/>
              </a:lnSpc>
            </a:pPr>
            <a:endParaRPr lang="en-US" sz="1400" dirty="0" smtClean="0"/>
          </a:p>
          <a:p>
            <a:pPr marL="57150" indent="0">
              <a:lnSpc>
                <a:spcPct val="150000"/>
              </a:lnSpc>
              <a:buNone/>
            </a:pPr>
            <a:endParaRPr lang="en-US" sz="1400" dirty="0"/>
          </a:p>
          <a:p>
            <a:pPr marL="57150" indent="0">
              <a:lnSpc>
                <a:spcPct val="150000"/>
              </a:lnSpc>
              <a:buNone/>
            </a:pPr>
            <a:endParaRPr lang="en-US" sz="1400" dirty="0" smtClean="0"/>
          </a:p>
          <a:p>
            <a:pPr marL="57150" indent="0">
              <a:lnSpc>
                <a:spcPct val="150000"/>
              </a:lnSpc>
              <a:buNone/>
            </a:pPr>
            <a:endParaRPr lang="en-US" sz="1400" dirty="0"/>
          </a:p>
          <a:p>
            <a:pPr marL="57150" indent="0">
              <a:lnSpc>
                <a:spcPct val="150000"/>
              </a:lnSpc>
              <a:buNone/>
            </a:pPr>
            <a:endParaRPr lang="en-US" sz="1400" dirty="0" smtClean="0"/>
          </a:p>
          <a:p>
            <a:pPr marL="57150" indent="0">
              <a:lnSpc>
                <a:spcPct val="150000"/>
              </a:lnSpc>
              <a:buNone/>
            </a:pPr>
            <a:endParaRPr lang="en-US" sz="1400" dirty="0"/>
          </a:p>
          <a:p>
            <a:pPr marL="57150" indent="0">
              <a:lnSpc>
                <a:spcPct val="150000"/>
              </a:lnSpc>
              <a:buNone/>
            </a:pPr>
            <a:endParaRPr lang="en-US" sz="1400" dirty="0" smtClean="0"/>
          </a:p>
        </p:txBody>
      </p:sp>
      <p:sp>
        <p:nvSpPr>
          <p:cNvPr id="2" name="Title 1"/>
          <p:cNvSpPr>
            <a:spLocks noGrp="1"/>
          </p:cNvSpPr>
          <p:nvPr>
            <p:ph type="title"/>
          </p:nvPr>
        </p:nvSpPr>
        <p:spPr/>
        <p:txBody>
          <a:bodyPr/>
          <a:lstStyle/>
          <a:p>
            <a:r>
              <a:rPr lang="en-US" sz="3200" dirty="0" smtClean="0"/>
              <a:t>Week # Topic</a:t>
            </a:r>
            <a:r>
              <a:rPr lang="en-US" sz="3200" dirty="0"/>
              <a:t>: </a:t>
            </a:r>
            <a:r>
              <a:rPr lang="en-US" sz="3200" dirty="0" smtClean="0"/>
              <a:t>U.S. </a:t>
            </a:r>
            <a:r>
              <a:rPr lang="en-US" sz="3200" dirty="0"/>
              <a:t>Zip Code Analysis</a:t>
            </a:r>
            <a:r>
              <a:rPr lang="en-US" sz="3200" dirty="0" smtClean="0"/>
              <a:t/>
            </a:r>
            <a:br>
              <a:rPr lang="en-US" sz="3200" dirty="0" smtClean="0"/>
            </a:br>
            <a:r>
              <a:rPr lang="en-US" sz="3200" dirty="0" smtClean="0"/>
              <a:t>Analysis</a:t>
            </a:r>
            <a:endParaRPr lang="en-US" sz="32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18</a:t>
            </a:fld>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5350" y="2114550"/>
            <a:ext cx="3981450" cy="382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42865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90600" y="1828800"/>
            <a:ext cx="7848600" cy="4297363"/>
          </a:xfrm>
        </p:spPr>
        <p:txBody>
          <a:bodyPr/>
          <a:lstStyle/>
          <a:p>
            <a:pPr marL="342900" indent="-285750">
              <a:lnSpc>
                <a:spcPct val="150000"/>
              </a:lnSpc>
            </a:pPr>
            <a:r>
              <a:rPr lang="en-US" sz="1400" dirty="0" smtClean="0"/>
              <a:t>Here is the TOP 15 rank list to count active Zip Codes in different states. </a:t>
            </a:r>
            <a:r>
              <a:rPr lang="en-US" sz="1400" dirty="0"/>
              <a:t>As we see, </a:t>
            </a:r>
            <a:r>
              <a:rPr lang="en-US" sz="1400" dirty="0" smtClean="0"/>
              <a:t>California is No. 1 and has 2609 active Zip Codes. My home state</a:t>
            </a:r>
            <a:r>
              <a:rPr lang="en-US" sz="1400" dirty="0"/>
              <a:t>, </a:t>
            </a:r>
            <a:r>
              <a:rPr lang="en-US" sz="1400" dirty="0" smtClean="0"/>
              <a:t>Illinois list No. 5.  </a:t>
            </a:r>
          </a:p>
          <a:p>
            <a:pPr marL="342900" indent="-285750">
              <a:lnSpc>
                <a:spcPct val="150000"/>
              </a:lnSpc>
            </a:pPr>
            <a:endParaRPr lang="en-US" sz="1400" dirty="0" smtClean="0"/>
          </a:p>
          <a:p>
            <a:pPr marL="57150" indent="0">
              <a:lnSpc>
                <a:spcPct val="150000"/>
              </a:lnSpc>
              <a:buNone/>
            </a:pPr>
            <a:endParaRPr lang="en-US" sz="1400" dirty="0"/>
          </a:p>
          <a:p>
            <a:pPr marL="57150" indent="0">
              <a:lnSpc>
                <a:spcPct val="150000"/>
              </a:lnSpc>
              <a:buNone/>
            </a:pPr>
            <a:endParaRPr lang="en-US" sz="1400" dirty="0" smtClean="0"/>
          </a:p>
          <a:p>
            <a:pPr marL="57150" indent="0">
              <a:lnSpc>
                <a:spcPct val="150000"/>
              </a:lnSpc>
              <a:buNone/>
            </a:pPr>
            <a:endParaRPr lang="en-US" sz="1400" dirty="0"/>
          </a:p>
          <a:p>
            <a:pPr marL="57150" indent="0">
              <a:lnSpc>
                <a:spcPct val="150000"/>
              </a:lnSpc>
              <a:buNone/>
            </a:pPr>
            <a:endParaRPr lang="en-US" sz="1400" dirty="0" smtClean="0"/>
          </a:p>
          <a:p>
            <a:pPr marL="57150" indent="0">
              <a:lnSpc>
                <a:spcPct val="150000"/>
              </a:lnSpc>
              <a:buNone/>
            </a:pPr>
            <a:endParaRPr lang="en-US" sz="1400" dirty="0"/>
          </a:p>
          <a:p>
            <a:pPr marL="57150" indent="0">
              <a:lnSpc>
                <a:spcPct val="150000"/>
              </a:lnSpc>
              <a:buNone/>
            </a:pPr>
            <a:endParaRPr lang="en-US" sz="1400" dirty="0" smtClean="0"/>
          </a:p>
        </p:txBody>
      </p:sp>
      <p:sp>
        <p:nvSpPr>
          <p:cNvPr id="2" name="Title 1"/>
          <p:cNvSpPr>
            <a:spLocks noGrp="1"/>
          </p:cNvSpPr>
          <p:nvPr>
            <p:ph type="title"/>
          </p:nvPr>
        </p:nvSpPr>
        <p:spPr/>
        <p:txBody>
          <a:bodyPr/>
          <a:lstStyle/>
          <a:p>
            <a:r>
              <a:rPr lang="en-US" sz="3200" dirty="0" smtClean="0"/>
              <a:t>Week # Topic</a:t>
            </a:r>
            <a:r>
              <a:rPr lang="en-US" sz="3200" dirty="0"/>
              <a:t>: </a:t>
            </a:r>
            <a:r>
              <a:rPr lang="en-US" sz="3200" dirty="0" smtClean="0"/>
              <a:t>U.S. </a:t>
            </a:r>
            <a:r>
              <a:rPr lang="en-US" sz="3200" dirty="0"/>
              <a:t>Zip Code Analysis</a:t>
            </a:r>
            <a:r>
              <a:rPr lang="en-US" sz="3200" dirty="0" smtClean="0"/>
              <a:t/>
            </a:r>
            <a:br>
              <a:rPr lang="en-US" sz="3200" dirty="0" smtClean="0"/>
            </a:br>
            <a:r>
              <a:rPr lang="en-US" sz="3200" dirty="0" smtClean="0"/>
              <a:t>Analysis</a:t>
            </a:r>
            <a:endParaRPr lang="en-US" sz="32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19</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953190"/>
              </p:ext>
            </p:extLst>
          </p:nvPr>
        </p:nvGraphicFramePr>
        <p:xfrm>
          <a:off x="1981200" y="2590800"/>
          <a:ext cx="5715000" cy="3642360"/>
        </p:xfrm>
        <a:graphic>
          <a:graphicData uri="http://schemas.openxmlformats.org/drawingml/2006/table">
            <a:tbl>
              <a:tblPr>
                <a:tableStyleId>{5C22544A-7EE6-4342-B048-85BDC9FD1C3A}</a:tableStyleId>
              </a:tblPr>
              <a:tblGrid>
                <a:gridCol w="631425"/>
                <a:gridCol w="1331222"/>
                <a:gridCol w="3120928"/>
                <a:gridCol w="631425"/>
              </a:tblGrid>
              <a:tr h="299085">
                <a:tc>
                  <a:txBody>
                    <a:bodyPr/>
                    <a:lstStyle/>
                    <a:p>
                      <a:pPr algn="ctr" fontAlgn="b"/>
                      <a:r>
                        <a:rPr lang="en-US" sz="1400" b="1" u="none" strike="noStrike" dirty="0">
                          <a:effectLst/>
                        </a:rPr>
                        <a:t>State</a:t>
                      </a:r>
                      <a:endParaRPr lang="en-US" sz="1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Count of zip</a:t>
                      </a:r>
                      <a:endParaRPr lang="en-US" sz="1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Sum of </a:t>
                      </a:r>
                      <a:r>
                        <a:rPr lang="en-US" sz="1400" b="1" u="none" strike="noStrike" dirty="0" err="1">
                          <a:effectLst/>
                        </a:rPr>
                        <a:t>estimated_population</a:t>
                      </a:r>
                      <a:endParaRPr lang="en-US" sz="1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Rank</a:t>
                      </a:r>
                      <a:endParaRPr lang="en-US" sz="1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dirty="0">
                          <a:solidFill>
                            <a:schemeClr val="accent1"/>
                          </a:solidFill>
                          <a:effectLst/>
                        </a:rPr>
                        <a:t>CA</a:t>
                      </a:r>
                      <a:endParaRPr lang="en-US" sz="1400" b="0" i="0" u="none" strike="noStrike" dirty="0">
                        <a:solidFill>
                          <a:schemeClr val="accent1"/>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solidFill>
                            <a:schemeClr val="accent1"/>
                          </a:solidFill>
                          <a:effectLst/>
                        </a:rPr>
                        <a:t>2609</a:t>
                      </a:r>
                      <a:endParaRPr lang="en-US" sz="1400" b="0" i="0" u="none" strike="noStrike" dirty="0">
                        <a:solidFill>
                          <a:schemeClr val="accent1"/>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solidFill>
                            <a:schemeClr val="accent1"/>
                          </a:solidFill>
                          <a:effectLst/>
                        </a:rPr>
                        <a:t>28218566</a:t>
                      </a:r>
                      <a:endParaRPr lang="en-US" sz="1400" b="0" i="0" u="none" strike="noStrike" dirty="0">
                        <a:solidFill>
                          <a:schemeClr val="accent1"/>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solidFill>
                            <a:schemeClr val="accent1"/>
                          </a:solidFill>
                          <a:effectLst/>
                        </a:rPr>
                        <a:t>1</a:t>
                      </a:r>
                      <a:endParaRPr lang="en-US" sz="1400" b="0" i="0" u="none" strike="noStrike" dirty="0">
                        <a:solidFill>
                          <a:schemeClr val="accent1"/>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dirty="0">
                          <a:effectLst/>
                        </a:rPr>
                        <a:t>TX</a:t>
                      </a:r>
                      <a:endParaRPr lang="en-US" sz="1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2603</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19034572</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PA</a:t>
                      </a:r>
                      <a:endParaRPr lang="en-US" sz="1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2188</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10199238</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3</a:t>
                      </a:r>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025">
                <a:tc>
                  <a:txBody>
                    <a:bodyPr/>
                    <a:lstStyle/>
                    <a:p>
                      <a:pPr algn="ctr" fontAlgn="b"/>
                      <a:r>
                        <a:rPr lang="en-US" sz="1400" u="none" strike="noStrike" dirty="0">
                          <a:effectLst/>
                        </a:rPr>
                        <a:t>NY</a:t>
                      </a:r>
                      <a:endParaRPr lang="en-US" sz="14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2161</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14980537</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dirty="0">
                          <a:solidFill>
                            <a:schemeClr val="accent1"/>
                          </a:solidFill>
                          <a:effectLst/>
                        </a:rPr>
                        <a:t>IL</a:t>
                      </a:r>
                      <a:endParaRPr lang="en-US" sz="1400" b="0" i="0" u="none" strike="noStrike" dirty="0">
                        <a:solidFill>
                          <a:schemeClr val="accent1"/>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solidFill>
                            <a:schemeClr val="accent1"/>
                          </a:solidFill>
                          <a:effectLst/>
                        </a:rPr>
                        <a:t>1576</a:t>
                      </a:r>
                      <a:endParaRPr lang="en-US" sz="1400" b="0" i="0" u="none" strike="noStrike" dirty="0">
                        <a:solidFill>
                          <a:schemeClr val="accent1"/>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solidFill>
                            <a:schemeClr val="accent1"/>
                          </a:solidFill>
                          <a:effectLst/>
                        </a:rPr>
                        <a:t>10354499</a:t>
                      </a:r>
                      <a:endParaRPr lang="en-US" sz="1400" b="0" i="0" u="none" strike="noStrike" dirty="0">
                        <a:solidFill>
                          <a:schemeClr val="accent1"/>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solidFill>
                            <a:schemeClr val="accent1"/>
                          </a:solidFill>
                          <a:effectLst/>
                        </a:rPr>
                        <a:t>5</a:t>
                      </a:r>
                      <a:endParaRPr lang="en-US" sz="1400" b="0" i="0" u="none" strike="noStrike" dirty="0">
                        <a:solidFill>
                          <a:schemeClr val="accent1"/>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FL</a:t>
                      </a:r>
                      <a:endParaRPr lang="en-US" sz="1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1468</a:t>
                      </a:r>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14669385</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6</a:t>
                      </a:r>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OH</a:t>
                      </a:r>
                      <a:endParaRPr lang="en-US" sz="1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1422</a:t>
                      </a:r>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9191577</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7</a:t>
                      </a:r>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VA</a:t>
                      </a:r>
                      <a:endParaRPr lang="en-US" sz="1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1218</a:t>
                      </a:r>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6349050</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8</a:t>
                      </a:r>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MI</a:t>
                      </a:r>
                      <a:endParaRPr lang="en-US" sz="1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1160</a:t>
                      </a:r>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7864914</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9</a:t>
                      </a:r>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MO</a:t>
                      </a:r>
                      <a:endParaRPr lang="en-US" sz="1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1157</a:t>
                      </a:r>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4650892</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a:t>
                      </a:r>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NC</a:t>
                      </a:r>
                      <a:endParaRPr lang="en-US" sz="1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1080</a:t>
                      </a:r>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7322452</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11</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IA</a:t>
                      </a:r>
                      <a:endParaRPr lang="en-US" sz="1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1056</a:t>
                      </a:r>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2388807</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MN</a:t>
                      </a:r>
                      <a:endParaRPr lang="en-US" sz="1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1023</a:t>
                      </a:r>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4324218</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13</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IN</a:t>
                      </a:r>
                      <a:endParaRPr lang="en-US" sz="1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975</a:t>
                      </a:r>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5214293</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14</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GA</a:t>
                      </a:r>
                      <a:endParaRPr lang="en-US" sz="1400" b="0" i="0" u="none" strike="noStrike">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rPr>
                        <a:t>955</a:t>
                      </a:r>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rPr>
                        <a:t>7540717</a:t>
                      </a:r>
                      <a:endParaRPr lang="en-US" sz="14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3979076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Week # Topic</a:t>
            </a:r>
            <a:r>
              <a:rPr lang="en-US" sz="3200" dirty="0"/>
              <a:t>: </a:t>
            </a:r>
            <a:r>
              <a:rPr lang="en-US" sz="3200" dirty="0" smtClean="0"/>
              <a:t>U.S. </a:t>
            </a:r>
            <a:r>
              <a:rPr lang="en-US" sz="3200" dirty="0"/>
              <a:t>Zip Code Analysis</a:t>
            </a:r>
            <a:r>
              <a:rPr lang="en-US" sz="3200" dirty="0" smtClean="0"/>
              <a:t/>
            </a:r>
            <a:br>
              <a:rPr lang="en-US" sz="3200" dirty="0" smtClean="0"/>
            </a:br>
            <a:r>
              <a:rPr lang="en-US" sz="3200" dirty="0" smtClean="0"/>
              <a:t>Intro/Background</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lnSpc>
                <a:spcPct val="150000"/>
              </a:lnSpc>
            </a:pPr>
            <a:r>
              <a:rPr lang="en-US" sz="1400" dirty="0" smtClean="0"/>
              <a:t>The term ZIP </a:t>
            </a:r>
            <a:r>
              <a:rPr lang="en-US" sz="1400" dirty="0"/>
              <a:t>stands for Zoning Improvement Plan. </a:t>
            </a:r>
            <a:endParaRPr lang="en-US" sz="1400" dirty="0" smtClean="0"/>
          </a:p>
          <a:p>
            <a:pPr marL="342900" indent="-285750">
              <a:lnSpc>
                <a:spcPct val="150000"/>
              </a:lnSpc>
            </a:pPr>
            <a:r>
              <a:rPr lang="en-US" sz="1400" dirty="0" smtClean="0"/>
              <a:t>ZIP Code is used </a:t>
            </a:r>
            <a:r>
              <a:rPr lang="en-US" sz="1400" dirty="0"/>
              <a:t>to signify a delivery route in the United States as designated by the United States Postal </a:t>
            </a:r>
            <a:r>
              <a:rPr lang="en-US" sz="1400" dirty="0" smtClean="0"/>
              <a:t>Service (USPS). Now, many </a:t>
            </a:r>
            <a:r>
              <a:rPr lang="en-US" sz="1400" dirty="0"/>
              <a:t>other shipping companies such as United Parcel Service (UPS), Federal Express (FedEx), DHL, and others make </a:t>
            </a:r>
            <a:r>
              <a:rPr lang="en-US" sz="1400" dirty="0" smtClean="0"/>
              <a:t>use </a:t>
            </a:r>
            <a:r>
              <a:rPr lang="en-US" sz="1400" dirty="0"/>
              <a:t>of ZIP codes for sorting packages and calculating the time and cost of shipping a package (the shipping rate</a:t>
            </a:r>
            <a:r>
              <a:rPr lang="en-US" sz="1400" dirty="0" smtClean="0"/>
              <a:t>).</a:t>
            </a:r>
          </a:p>
          <a:p>
            <a:pPr marL="342900" indent="-285750">
              <a:lnSpc>
                <a:spcPct val="150000"/>
              </a:lnSpc>
            </a:pPr>
            <a:r>
              <a:rPr lang="en-US" sz="1400" dirty="0" smtClean="0"/>
              <a:t>This Zip Code data set which I use to analysis is from the website, </a:t>
            </a:r>
            <a:r>
              <a:rPr lang="en-US" sz="1400" dirty="0">
                <a:hlinkClick r:id="rId3"/>
              </a:rPr>
              <a:t>http://www.unitedstateszipcodes.org/zip-code-database</a:t>
            </a:r>
            <a:r>
              <a:rPr lang="en-US" sz="1400" dirty="0" smtClean="0">
                <a:hlinkClick r:id="rId3"/>
              </a:rPr>
              <a:t>/</a:t>
            </a:r>
            <a:r>
              <a:rPr lang="en-US" sz="1400" dirty="0" smtClean="0"/>
              <a:t>. The </a:t>
            </a:r>
            <a:r>
              <a:rPr lang="en-US" sz="1400" dirty="0"/>
              <a:t>data comes from authoritative sources such as the United States Postal Service (2011), </a:t>
            </a:r>
            <a:r>
              <a:rPr lang="en-US" sz="1400" dirty="0" smtClean="0"/>
              <a:t>US Census </a:t>
            </a:r>
            <a:r>
              <a:rPr lang="en-US" sz="1400" dirty="0"/>
              <a:t>Bureau (2010), the Internal Revenue Service (2008), and Yahoo. </a:t>
            </a:r>
            <a:endParaRPr lang="en-US" sz="1400" dirty="0" smtClean="0"/>
          </a:p>
          <a:p>
            <a:pPr marL="342900" indent="-285750">
              <a:lnSpc>
                <a:spcPct val="150000"/>
              </a:lnSpc>
            </a:pPr>
            <a:r>
              <a:rPr lang="en-US" sz="1400" dirty="0" smtClean="0"/>
              <a:t>Active Zip Codes is the center that we care about because we use them right now. Hence, in this data analysis, we will find how many active Zip Codes in United States,  which state has the most active Postal Codes and what geographic area has the most active Zip Codes in my hometown.</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a:t>
            </a:fld>
            <a:endParaRPr lang="en-US" dirty="0"/>
          </a:p>
        </p:txBody>
      </p:sp>
    </p:spTree>
    <p:extLst>
      <p:ext uri="{BB962C8B-B14F-4D97-AF65-F5344CB8AC3E}">
        <p14:creationId xmlns:p14="http://schemas.microsoft.com/office/powerpoint/2010/main" val="963815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90600" y="1828800"/>
            <a:ext cx="7848600" cy="4297363"/>
          </a:xfrm>
        </p:spPr>
        <p:txBody>
          <a:bodyPr/>
          <a:lstStyle/>
          <a:p>
            <a:pPr marL="342900" indent="-285750">
              <a:lnSpc>
                <a:spcPct val="150000"/>
              </a:lnSpc>
            </a:pPr>
            <a:r>
              <a:rPr lang="en-US" sz="1400" dirty="0" smtClean="0"/>
              <a:t>Here is a column graph of Top 15 state to count active Zip </a:t>
            </a:r>
            <a:endParaRPr lang="en-US" sz="1400" dirty="0"/>
          </a:p>
          <a:p>
            <a:pPr marL="57150" indent="0">
              <a:lnSpc>
                <a:spcPct val="150000"/>
              </a:lnSpc>
              <a:buNone/>
            </a:pPr>
            <a:r>
              <a:rPr lang="en-US" sz="1400" dirty="0" smtClean="0"/>
              <a:t>Codes in American homeland. </a:t>
            </a:r>
            <a:endParaRPr lang="en-US" sz="1400" dirty="0"/>
          </a:p>
          <a:p>
            <a:pPr marL="57150" indent="0">
              <a:lnSpc>
                <a:spcPct val="150000"/>
              </a:lnSpc>
              <a:buNone/>
            </a:pPr>
            <a:endParaRPr lang="en-US" sz="1400" dirty="0" smtClean="0"/>
          </a:p>
          <a:p>
            <a:pPr marL="57150" indent="0">
              <a:lnSpc>
                <a:spcPct val="150000"/>
              </a:lnSpc>
              <a:buNone/>
            </a:pPr>
            <a:endParaRPr lang="en-US" sz="1400" dirty="0"/>
          </a:p>
          <a:p>
            <a:pPr marL="57150" indent="0">
              <a:lnSpc>
                <a:spcPct val="150000"/>
              </a:lnSpc>
              <a:buNone/>
            </a:pPr>
            <a:endParaRPr lang="en-US" sz="1400" dirty="0" smtClean="0"/>
          </a:p>
          <a:p>
            <a:pPr marL="57150" indent="0">
              <a:lnSpc>
                <a:spcPct val="150000"/>
              </a:lnSpc>
              <a:buNone/>
            </a:pPr>
            <a:endParaRPr lang="en-US" sz="1400" dirty="0"/>
          </a:p>
          <a:p>
            <a:pPr marL="57150" indent="0">
              <a:lnSpc>
                <a:spcPct val="150000"/>
              </a:lnSpc>
              <a:buNone/>
            </a:pPr>
            <a:endParaRPr lang="en-US" sz="1400" dirty="0" smtClean="0"/>
          </a:p>
        </p:txBody>
      </p:sp>
      <p:sp>
        <p:nvSpPr>
          <p:cNvPr id="2" name="Title 1"/>
          <p:cNvSpPr>
            <a:spLocks noGrp="1"/>
          </p:cNvSpPr>
          <p:nvPr>
            <p:ph type="title"/>
          </p:nvPr>
        </p:nvSpPr>
        <p:spPr/>
        <p:txBody>
          <a:bodyPr/>
          <a:lstStyle/>
          <a:p>
            <a:r>
              <a:rPr lang="en-US" sz="3200" dirty="0" smtClean="0"/>
              <a:t>Week # Topic</a:t>
            </a:r>
            <a:r>
              <a:rPr lang="en-US" sz="3200" dirty="0"/>
              <a:t>: </a:t>
            </a:r>
            <a:r>
              <a:rPr lang="en-US" sz="3200" dirty="0" smtClean="0"/>
              <a:t>U.S. </a:t>
            </a:r>
            <a:r>
              <a:rPr lang="en-US" sz="3200" dirty="0"/>
              <a:t>Zip Code Analysis</a:t>
            </a:r>
            <a:r>
              <a:rPr lang="en-US" sz="3200" dirty="0" smtClean="0"/>
              <a:t/>
            </a:r>
            <a:br>
              <a:rPr lang="en-US" sz="3200" dirty="0" smtClean="0"/>
            </a:br>
            <a:r>
              <a:rPr lang="en-US" sz="3200" dirty="0" smtClean="0"/>
              <a:t>Analysis</a:t>
            </a:r>
            <a:endParaRPr lang="en-US" sz="32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20</a:t>
            </a:fld>
            <a:endParaRPr lang="en-US" dirty="0"/>
          </a:p>
        </p:txBody>
      </p:sp>
      <p:graphicFrame>
        <p:nvGraphicFramePr>
          <p:cNvPr id="11" name="Chart 10"/>
          <p:cNvGraphicFramePr>
            <a:graphicFrameLocks/>
          </p:cNvGraphicFramePr>
          <p:nvPr>
            <p:extLst>
              <p:ext uri="{D42A27DB-BD31-4B8C-83A1-F6EECF244321}">
                <p14:modId xmlns:p14="http://schemas.microsoft.com/office/powerpoint/2010/main" val="1775452707"/>
              </p:ext>
            </p:extLst>
          </p:nvPr>
        </p:nvGraphicFramePr>
        <p:xfrm>
          <a:off x="1676400" y="3429000"/>
          <a:ext cx="457200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057400"/>
            <a:ext cx="1895475"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838200" y="3389293"/>
            <a:ext cx="1066800" cy="954107"/>
          </a:xfrm>
          <a:prstGeom prst="rect">
            <a:avLst/>
          </a:prstGeom>
          <a:noFill/>
        </p:spPr>
        <p:txBody>
          <a:bodyPr wrap="square" rtlCol="0">
            <a:spAutoFit/>
          </a:bodyPr>
          <a:lstStyle/>
          <a:p>
            <a:r>
              <a:rPr lang="en-US" sz="1400" dirty="0" smtClean="0"/>
              <a:t>Unit: </a:t>
            </a:r>
          </a:p>
          <a:p>
            <a:r>
              <a:rPr lang="en-US" sz="1400" dirty="0" smtClean="0"/>
              <a:t>count of </a:t>
            </a:r>
          </a:p>
          <a:p>
            <a:r>
              <a:rPr lang="en-US" sz="1400" dirty="0" smtClean="0"/>
              <a:t>active </a:t>
            </a:r>
          </a:p>
          <a:p>
            <a:r>
              <a:rPr lang="en-US" sz="1400" dirty="0" smtClean="0"/>
              <a:t>Zip Codes</a:t>
            </a:r>
            <a:endParaRPr lang="en-US" sz="1400" dirty="0"/>
          </a:p>
        </p:txBody>
      </p:sp>
      <p:sp>
        <p:nvSpPr>
          <p:cNvPr id="13" name="TextBox 12"/>
          <p:cNvSpPr txBox="1"/>
          <p:nvPr/>
        </p:nvSpPr>
        <p:spPr>
          <a:xfrm>
            <a:off x="1066800" y="5864423"/>
            <a:ext cx="1066800" cy="307777"/>
          </a:xfrm>
          <a:prstGeom prst="rect">
            <a:avLst/>
          </a:prstGeom>
          <a:noFill/>
        </p:spPr>
        <p:txBody>
          <a:bodyPr wrap="square" rtlCol="0">
            <a:spAutoFit/>
          </a:bodyPr>
          <a:lstStyle/>
          <a:p>
            <a:r>
              <a:rPr lang="en-US" sz="1400" dirty="0" smtClean="0"/>
              <a:t>State Name:</a:t>
            </a:r>
            <a:endParaRPr lang="en-US" sz="1400" dirty="0"/>
          </a:p>
        </p:txBody>
      </p:sp>
    </p:spTree>
    <p:extLst>
      <p:ext uri="{BB962C8B-B14F-4D97-AF65-F5344CB8AC3E}">
        <p14:creationId xmlns:p14="http://schemas.microsoft.com/office/powerpoint/2010/main" val="793381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90600" y="1828800"/>
            <a:ext cx="7848600" cy="4297363"/>
          </a:xfrm>
        </p:spPr>
        <p:txBody>
          <a:bodyPr/>
          <a:lstStyle/>
          <a:p>
            <a:pPr marL="342900" indent="-285750">
              <a:lnSpc>
                <a:spcPct val="150000"/>
              </a:lnSpc>
            </a:pPr>
            <a:r>
              <a:rPr lang="en-US" sz="1400" dirty="0" smtClean="0"/>
              <a:t>Here is the histogram of Top 15 state of counting active Zip </a:t>
            </a:r>
          </a:p>
          <a:p>
            <a:pPr marL="57150" indent="0">
              <a:lnSpc>
                <a:spcPct val="150000"/>
              </a:lnSpc>
              <a:buNone/>
            </a:pPr>
            <a:r>
              <a:rPr lang="en-US" sz="1400" dirty="0" smtClean="0"/>
              <a:t>Codes in American homeland. As we see, the </a:t>
            </a:r>
            <a:r>
              <a:rPr lang="en-US" sz="1400" dirty="0"/>
              <a:t>most </a:t>
            </a:r>
            <a:r>
              <a:rPr lang="en-US" sz="1400" dirty="0" smtClean="0"/>
              <a:t>frequently </a:t>
            </a:r>
          </a:p>
          <a:p>
            <a:pPr marL="57150" indent="0">
              <a:lnSpc>
                <a:spcPct val="150000"/>
              </a:lnSpc>
              <a:buNone/>
            </a:pPr>
            <a:r>
              <a:rPr lang="en-US" sz="1400" dirty="0" smtClean="0"/>
              <a:t>number of total active Zip Codes is in the range from 900 to </a:t>
            </a:r>
          </a:p>
          <a:p>
            <a:pPr marL="57150" indent="0">
              <a:lnSpc>
                <a:spcPct val="150000"/>
              </a:lnSpc>
              <a:buNone/>
            </a:pPr>
            <a:r>
              <a:rPr lang="en-US" sz="1400" dirty="0" smtClean="0"/>
              <a:t>1080. It means there are 5 states’ </a:t>
            </a:r>
            <a:r>
              <a:rPr lang="en-US" sz="1400" dirty="0" smtClean="0"/>
              <a:t>total number of Zip </a:t>
            </a:r>
            <a:r>
              <a:rPr lang="en-US" sz="1400" dirty="0" smtClean="0"/>
              <a:t>Codes </a:t>
            </a:r>
            <a:endParaRPr lang="en-US" sz="1400" dirty="0" smtClean="0"/>
          </a:p>
          <a:p>
            <a:pPr marL="57150" indent="0">
              <a:lnSpc>
                <a:spcPct val="150000"/>
              </a:lnSpc>
              <a:buNone/>
            </a:pPr>
            <a:r>
              <a:rPr lang="en-US" sz="1400" dirty="0" smtClean="0"/>
              <a:t>is </a:t>
            </a:r>
            <a:r>
              <a:rPr lang="en-US" sz="1400" dirty="0" smtClean="0"/>
              <a:t>in this range.</a:t>
            </a:r>
          </a:p>
          <a:p>
            <a:pPr marL="57150" indent="0">
              <a:lnSpc>
                <a:spcPct val="150000"/>
              </a:lnSpc>
              <a:buNone/>
            </a:pPr>
            <a:endParaRPr lang="en-US" sz="1400" dirty="0"/>
          </a:p>
          <a:p>
            <a:pPr marL="57150" indent="0">
              <a:lnSpc>
                <a:spcPct val="150000"/>
              </a:lnSpc>
              <a:buNone/>
            </a:pPr>
            <a:endParaRPr lang="en-US" sz="1400" dirty="0" smtClean="0"/>
          </a:p>
          <a:p>
            <a:pPr marL="57150" indent="0">
              <a:lnSpc>
                <a:spcPct val="150000"/>
              </a:lnSpc>
              <a:buNone/>
            </a:pPr>
            <a:endParaRPr lang="en-US" sz="1400" dirty="0"/>
          </a:p>
          <a:p>
            <a:pPr marL="57150" indent="0">
              <a:lnSpc>
                <a:spcPct val="150000"/>
              </a:lnSpc>
              <a:buNone/>
            </a:pPr>
            <a:endParaRPr lang="en-US" sz="1400" dirty="0" smtClean="0"/>
          </a:p>
          <a:p>
            <a:pPr marL="57150" indent="0">
              <a:lnSpc>
                <a:spcPct val="150000"/>
              </a:lnSpc>
              <a:buNone/>
            </a:pPr>
            <a:endParaRPr lang="en-US" sz="1400" dirty="0"/>
          </a:p>
          <a:p>
            <a:pPr marL="57150" indent="0">
              <a:lnSpc>
                <a:spcPct val="150000"/>
              </a:lnSpc>
              <a:buNone/>
            </a:pPr>
            <a:endParaRPr lang="en-US" sz="1400" dirty="0" smtClean="0"/>
          </a:p>
        </p:txBody>
      </p:sp>
      <p:sp>
        <p:nvSpPr>
          <p:cNvPr id="2" name="Title 1"/>
          <p:cNvSpPr>
            <a:spLocks noGrp="1"/>
          </p:cNvSpPr>
          <p:nvPr>
            <p:ph type="title"/>
          </p:nvPr>
        </p:nvSpPr>
        <p:spPr/>
        <p:txBody>
          <a:bodyPr/>
          <a:lstStyle/>
          <a:p>
            <a:r>
              <a:rPr lang="en-US" sz="3200" dirty="0" smtClean="0"/>
              <a:t>Week # Topic</a:t>
            </a:r>
            <a:r>
              <a:rPr lang="en-US" sz="3200" dirty="0"/>
              <a:t>: </a:t>
            </a:r>
            <a:r>
              <a:rPr lang="en-US" sz="3200" dirty="0" smtClean="0"/>
              <a:t>U.S. </a:t>
            </a:r>
            <a:r>
              <a:rPr lang="en-US" sz="3200" dirty="0"/>
              <a:t>Zip Code Analysis</a:t>
            </a:r>
            <a:r>
              <a:rPr lang="en-US" sz="3200" dirty="0" smtClean="0"/>
              <a:t/>
            </a:r>
            <a:br>
              <a:rPr lang="en-US" sz="3200" dirty="0" smtClean="0"/>
            </a:br>
            <a:r>
              <a:rPr lang="en-US" sz="3200" dirty="0" smtClean="0"/>
              <a:t>Analysis</a:t>
            </a:r>
            <a:endParaRPr lang="en-US" sz="32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21</a:t>
            </a:fld>
            <a:endParaRPr lang="en-US" dirty="0"/>
          </a:p>
        </p:txBody>
      </p:sp>
      <p:grpSp>
        <p:nvGrpSpPr>
          <p:cNvPr id="9" name="Group 8"/>
          <p:cNvGrpSpPr/>
          <p:nvPr/>
        </p:nvGrpSpPr>
        <p:grpSpPr>
          <a:xfrm>
            <a:off x="609600" y="3657600"/>
            <a:ext cx="6019800" cy="2455733"/>
            <a:chOff x="609600" y="3124200"/>
            <a:chExt cx="6019800" cy="2455733"/>
          </a:xfrm>
        </p:grpSpPr>
        <p:graphicFrame>
          <p:nvGraphicFramePr>
            <p:cNvPr id="6" name="Chart 5"/>
            <p:cNvGraphicFramePr>
              <a:graphicFrameLocks/>
            </p:cNvGraphicFramePr>
            <p:nvPr>
              <p:extLst>
                <p:ext uri="{D42A27DB-BD31-4B8C-83A1-F6EECF244321}">
                  <p14:modId xmlns:p14="http://schemas.microsoft.com/office/powerpoint/2010/main" val="2381665832"/>
                </p:ext>
              </p:extLst>
            </p:nvPr>
          </p:nvGraphicFramePr>
          <p:xfrm>
            <a:off x="1752600" y="3124200"/>
            <a:ext cx="3733800" cy="2455733"/>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5181600" y="5046533"/>
              <a:ext cx="1447800" cy="523220"/>
            </a:xfrm>
            <a:prstGeom prst="rect">
              <a:avLst/>
            </a:prstGeom>
            <a:noFill/>
          </p:spPr>
          <p:txBody>
            <a:bodyPr wrap="square" rtlCol="0">
              <a:spAutoFit/>
            </a:bodyPr>
            <a:lstStyle/>
            <a:p>
              <a:r>
                <a:rPr lang="en-US" sz="1400" dirty="0" smtClean="0"/>
                <a:t>Bin: count of </a:t>
              </a:r>
            </a:p>
            <a:p>
              <a:r>
                <a:rPr lang="en-US" sz="1400" dirty="0" smtClean="0"/>
                <a:t>active Zip Codes</a:t>
              </a:r>
              <a:endParaRPr lang="en-US" sz="1400" dirty="0"/>
            </a:p>
          </p:txBody>
        </p:sp>
        <p:sp>
          <p:nvSpPr>
            <p:cNvPr id="8" name="TextBox 7"/>
            <p:cNvSpPr txBox="1"/>
            <p:nvPr/>
          </p:nvSpPr>
          <p:spPr>
            <a:xfrm>
              <a:off x="609600" y="3367156"/>
              <a:ext cx="1371600" cy="307777"/>
            </a:xfrm>
            <a:prstGeom prst="rect">
              <a:avLst/>
            </a:prstGeom>
            <a:noFill/>
          </p:spPr>
          <p:txBody>
            <a:bodyPr wrap="square" rtlCol="0">
              <a:spAutoFit/>
            </a:bodyPr>
            <a:lstStyle/>
            <a:p>
              <a:r>
                <a:rPr lang="en-US" sz="1400" dirty="0" smtClean="0"/>
                <a:t>Frequency</a:t>
              </a:r>
              <a:endParaRPr lang="en-US" sz="1400" dirty="0"/>
            </a:p>
          </p:txBody>
        </p:sp>
      </p:gr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027464"/>
            <a:ext cx="1895475"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23620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90600" y="1828800"/>
            <a:ext cx="7848600" cy="4297363"/>
          </a:xfrm>
        </p:spPr>
        <p:txBody>
          <a:bodyPr/>
          <a:lstStyle/>
          <a:p>
            <a:pPr marL="342900" indent="-285750">
              <a:lnSpc>
                <a:spcPct val="150000"/>
              </a:lnSpc>
            </a:pPr>
            <a:r>
              <a:rPr lang="en-US" sz="1400" dirty="0" smtClean="0"/>
              <a:t>Now, we narrow down the scope of  </a:t>
            </a:r>
          </a:p>
          <a:p>
            <a:pPr marL="57150" indent="0">
              <a:lnSpc>
                <a:spcPct val="150000"/>
              </a:lnSpc>
              <a:buNone/>
            </a:pPr>
            <a:r>
              <a:rPr lang="en-US" sz="1400" dirty="0" smtClean="0"/>
              <a:t>geographic area and look at my </a:t>
            </a:r>
          </a:p>
          <a:p>
            <a:pPr marL="57150" indent="0">
              <a:lnSpc>
                <a:spcPct val="150000"/>
              </a:lnSpc>
              <a:buNone/>
            </a:pPr>
            <a:r>
              <a:rPr lang="en-US" sz="1400" dirty="0" smtClean="0"/>
              <a:t>hometown, Naperville. </a:t>
            </a:r>
          </a:p>
          <a:p>
            <a:pPr marL="57150" indent="0">
              <a:lnSpc>
                <a:spcPct val="150000"/>
              </a:lnSpc>
              <a:buNone/>
            </a:pPr>
            <a:r>
              <a:rPr lang="en-US" sz="1400" dirty="0" smtClean="0"/>
              <a:t>In this Pivot table, when we search all </a:t>
            </a:r>
          </a:p>
          <a:p>
            <a:pPr marL="57150" indent="0">
              <a:lnSpc>
                <a:spcPct val="150000"/>
              </a:lnSpc>
              <a:buNone/>
            </a:pPr>
            <a:r>
              <a:rPr lang="en-US" sz="1400" dirty="0" smtClean="0"/>
              <a:t>types of active Zip Codes, Carol Stream </a:t>
            </a:r>
          </a:p>
          <a:p>
            <a:pPr marL="57150" indent="0">
              <a:lnSpc>
                <a:spcPct val="150000"/>
              </a:lnSpc>
              <a:buNone/>
            </a:pPr>
            <a:r>
              <a:rPr lang="en-US" sz="1400" dirty="0" smtClean="0"/>
              <a:t>has the most count of active Zip Codes</a:t>
            </a:r>
          </a:p>
          <a:p>
            <a:pPr marL="57150" indent="0">
              <a:lnSpc>
                <a:spcPct val="150000"/>
              </a:lnSpc>
              <a:buNone/>
            </a:pPr>
            <a:r>
              <a:rPr lang="en-US" sz="1400" dirty="0"/>
              <a:t>i</a:t>
            </a:r>
            <a:r>
              <a:rPr lang="en-US" sz="1400" dirty="0" smtClean="0"/>
              <a:t>n my home county, DuPage county. </a:t>
            </a:r>
          </a:p>
          <a:p>
            <a:pPr marL="57150" indent="0">
              <a:lnSpc>
                <a:spcPct val="150000"/>
              </a:lnSpc>
              <a:buNone/>
            </a:pPr>
            <a:r>
              <a:rPr lang="en-US" sz="1400" dirty="0" smtClean="0"/>
              <a:t>Naperville is No. 2 in the list. </a:t>
            </a:r>
          </a:p>
          <a:p>
            <a:pPr marL="342900" indent="-285750">
              <a:lnSpc>
                <a:spcPct val="150000"/>
              </a:lnSpc>
            </a:pPr>
            <a:endParaRPr lang="en-US" sz="1400" dirty="0" smtClean="0"/>
          </a:p>
          <a:p>
            <a:pPr marL="57150" indent="0">
              <a:lnSpc>
                <a:spcPct val="150000"/>
              </a:lnSpc>
              <a:buNone/>
            </a:pPr>
            <a:endParaRPr lang="en-US" sz="1400" dirty="0"/>
          </a:p>
          <a:p>
            <a:pPr marL="57150" indent="0">
              <a:lnSpc>
                <a:spcPct val="150000"/>
              </a:lnSpc>
              <a:buNone/>
            </a:pPr>
            <a:endParaRPr lang="en-US" sz="1400" dirty="0" smtClean="0"/>
          </a:p>
          <a:p>
            <a:pPr marL="57150" indent="0">
              <a:lnSpc>
                <a:spcPct val="150000"/>
              </a:lnSpc>
              <a:buNone/>
            </a:pPr>
            <a:endParaRPr lang="en-US" sz="1400" dirty="0"/>
          </a:p>
          <a:p>
            <a:pPr marL="57150" indent="0">
              <a:lnSpc>
                <a:spcPct val="150000"/>
              </a:lnSpc>
              <a:buNone/>
            </a:pPr>
            <a:endParaRPr lang="en-US" sz="1400" dirty="0" smtClean="0"/>
          </a:p>
          <a:p>
            <a:pPr marL="57150" indent="0">
              <a:lnSpc>
                <a:spcPct val="150000"/>
              </a:lnSpc>
              <a:buNone/>
            </a:pPr>
            <a:endParaRPr lang="en-US" sz="1400" dirty="0"/>
          </a:p>
          <a:p>
            <a:pPr marL="57150" indent="0">
              <a:lnSpc>
                <a:spcPct val="150000"/>
              </a:lnSpc>
              <a:buNone/>
            </a:pPr>
            <a:endParaRPr lang="en-US" sz="1400" dirty="0" smtClean="0"/>
          </a:p>
        </p:txBody>
      </p:sp>
      <p:sp>
        <p:nvSpPr>
          <p:cNvPr id="2" name="Title 1"/>
          <p:cNvSpPr>
            <a:spLocks noGrp="1"/>
          </p:cNvSpPr>
          <p:nvPr>
            <p:ph type="title"/>
          </p:nvPr>
        </p:nvSpPr>
        <p:spPr/>
        <p:txBody>
          <a:bodyPr/>
          <a:lstStyle/>
          <a:p>
            <a:r>
              <a:rPr lang="en-US" sz="3200" dirty="0" smtClean="0"/>
              <a:t>Week # Topic</a:t>
            </a:r>
            <a:r>
              <a:rPr lang="en-US" sz="3200" dirty="0"/>
              <a:t>: </a:t>
            </a:r>
            <a:r>
              <a:rPr lang="en-US" sz="3200" dirty="0" smtClean="0"/>
              <a:t>U.S. </a:t>
            </a:r>
            <a:r>
              <a:rPr lang="en-US" sz="3200" dirty="0"/>
              <a:t>Zip Code Analysis</a:t>
            </a:r>
            <a:r>
              <a:rPr lang="en-US" sz="3200" dirty="0" smtClean="0"/>
              <a:t/>
            </a:r>
            <a:br>
              <a:rPr lang="en-US" sz="3200" dirty="0" smtClean="0"/>
            </a:br>
            <a:r>
              <a:rPr lang="en-US" sz="3200" dirty="0" smtClean="0"/>
              <a:t>Analysis</a:t>
            </a:r>
            <a:endParaRPr lang="en-US" sz="32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22</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5042" y="1981200"/>
            <a:ext cx="4552758"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32132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90600" y="1828800"/>
            <a:ext cx="7848600" cy="4297363"/>
          </a:xfrm>
        </p:spPr>
        <p:txBody>
          <a:bodyPr/>
          <a:lstStyle/>
          <a:p>
            <a:pPr marL="342900" indent="-285750">
              <a:lnSpc>
                <a:spcPct val="150000"/>
              </a:lnSpc>
            </a:pPr>
            <a:r>
              <a:rPr lang="en-US" sz="1400" dirty="0"/>
              <a:t>W</a:t>
            </a:r>
            <a:r>
              <a:rPr lang="en-US" sz="1400" dirty="0" smtClean="0"/>
              <a:t>hen </a:t>
            </a:r>
            <a:r>
              <a:rPr lang="en-US" sz="1400" dirty="0"/>
              <a:t>we </a:t>
            </a:r>
            <a:r>
              <a:rPr lang="en-US" sz="1400" dirty="0" smtClean="0"/>
              <a:t>change the filter of all type </a:t>
            </a:r>
          </a:p>
          <a:p>
            <a:pPr marL="57150" indent="0">
              <a:lnSpc>
                <a:spcPct val="150000"/>
              </a:lnSpc>
              <a:buNone/>
            </a:pPr>
            <a:r>
              <a:rPr lang="en-US" sz="1400" dirty="0"/>
              <a:t>t</a:t>
            </a:r>
            <a:r>
              <a:rPr lang="en-US" sz="1400" dirty="0" smtClean="0"/>
              <a:t>o standard which we use mostly and </a:t>
            </a:r>
            <a:endParaRPr lang="en-US" sz="1400" dirty="0"/>
          </a:p>
          <a:p>
            <a:pPr marL="57150" indent="0">
              <a:lnSpc>
                <a:spcPct val="150000"/>
              </a:lnSpc>
              <a:buNone/>
            </a:pPr>
            <a:r>
              <a:rPr lang="en-US" sz="1400" dirty="0" smtClean="0"/>
              <a:t>commonly, Naperville become the most </a:t>
            </a:r>
          </a:p>
          <a:p>
            <a:pPr marL="57150" indent="0">
              <a:lnSpc>
                <a:spcPct val="150000"/>
              </a:lnSpc>
              <a:buNone/>
            </a:pPr>
            <a:r>
              <a:rPr lang="en-US" sz="1400" dirty="0" smtClean="0"/>
              <a:t>count </a:t>
            </a:r>
            <a:r>
              <a:rPr lang="en-US" sz="1400" dirty="0"/>
              <a:t>of active Zip Codes i</a:t>
            </a:r>
            <a:r>
              <a:rPr lang="en-US" sz="1400" dirty="0" smtClean="0"/>
              <a:t>n </a:t>
            </a:r>
            <a:r>
              <a:rPr lang="en-US" sz="1400" dirty="0"/>
              <a:t>my home </a:t>
            </a:r>
            <a:endParaRPr lang="en-US" sz="1400" dirty="0" smtClean="0"/>
          </a:p>
          <a:p>
            <a:pPr marL="57150" indent="0">
              <a:lnSpc>
                <a:spcPct val="150000"/>
              </a:lnSpc>
              <a:buNone/>
            </a:pPr>
            <a:r>
              <a:rPr lang="en-US" sz="1400" dirty="0" smtClean="0"/>
              <a:t>county</a:t>
            </a:r>
            <a:r>
              <a:rPr lang="en-US" sz="1400" dirty="0"/>
              <a:t>, DuPage county. </a:t>
            </a:r>
          </a:p>
          <a:p>
            <a:pPr marL="57150" indent="0">
              <a:lnSpc>
                <a:spcPct val="150000"/>
              </a:lnSpc>
              <a:buNone/>
            </a:pPr>
            <a:endParaRPr lang="en-US" sz="1400" dirty="0" smtClean="0"/>
          </a:p>
          <a:p>
            <a:pPr marL="342900" indent="-285750">
              <a:lnSpc>
                <a:spcPct val="150000"/>
              </a:lnSpc>
            </a:pPr>
            <a:endParaRPr lang="en-US" sz="1400" dirty="0" smtClean="0"/>
          </a:p>
          <a:p>
            <a:pPr marL="57150" indent="0">
              <a:lnSpc>
                <a:spcPct val="150000"/>
              </a:lnSpc>
              <a:buNone/>
            </a:pPr>
            <a:endParaRPr lang="en-US" sz="1400" dirty="0"/>
          </a:p>
          <a:p>
            <a:pPr marL="57150" indent="0">
              <a:lnSpc>
                <a:spcPct val="150000"/>
              </a:lnSpc>
              <a:buNone/>
            </a:pPr>
            <a:endParaRPr lang="en-US" sz="1400" dirty="0" smtClean="0"/>
          </a:p>
          <a:p>
            <a:pPr marL="57150" indent="0">
              <a:lnSpc>
                <a:spcPct val="150000"/>
              </a:lnSpc>
              <a:buNone/>
            </a:pPr>
            <a:endParaRPr lang="en-US" sz="1400" dirty="0"/>
          </a:p>
          <a:p>
            <a:pPr marL="57150" indent="0">
              <a:lnSpc>
                <a:spcPct val="150000"/>
              </a:lnSpc>
              <a:buNone/>
            </a:pPr>
            <a:endParaRPr lang="en-US" sz="1400" dirty="0" smtClean="0"/>
          </a:p>
          <a:p>
            <a:pPr marL="57150" indent="0">
              <a:lnSpc>
                <a:spcPct val="150000"/>
              </a:lnSpc>
              <a:buNone/>
            </a:pPr>
            <a:endParaRPr lang="en-US" sz="1400" dirty="0"/>
          </a:p>
          <a:p>
            <a:pPr marL="57150" indent="0">
              <a:lnSpc>
                <a:spcPct val="150000"/>
              </a:lnSpc>
              <a:buNone/>
            </a:pPr>
            <a:endParaRPr lang="en-US" sz="1400" dirty="0" smtClean="0"/>
          </a:p>
        </p:txBody>
      </p:sp>
      <p:sp>
        <p:nvSpPr>
          <p:cNvPr id="2" name="Title 1"/>
          <p:cNvSpPr>
            <a:spLocks noGrp="1"/>
          </p:cNvSpPr>
          <p:nvPr>
            <p:ph type="title"/>
          </p:nvPr>
        </p:nvSpPr>
        <p:spPr/>
        <p:txBody>
          <a:bodyPr/>
          <a:lstStyle/>
          <a:p>
            <a:r>
              <a:rPr lang="en-US" sz="3200" dirty="0" smtClean="0"/>
              <a:t>Week # Topic</a:t>
            </a:r>
            <a:r>
              <a:rPr lang="en-US" sz="3200" dirty="0"/>
              <a:t>: </a:t>
            </a:r>
            <a:r>
              <a:rPr lang="en-US" sz="3200" dirty="0" smtClean="0"/>
              <a:t>U.S. </a:t>
            </a:r>
            <a:r>
              <a:rPr lang="en-US" sz="3200" dirty="0"/>
              <a:t>Zip Code Analysis</a:t>
            </a:r>
            <a:r>
              <a:rPr lang="en-US" sz="3200" dirty="0" smtClean="0"/>
              <a:t/>
            </a:r>
            <a:br>
              <a:rPr lang="en-US" sz="3200" dirty="0" smtClean="0"/>
            </a:br>
            <a:r>
              <a:rPr lang="en-US" sz="3200" dirty="0" smtClean="0"/>
              <a:t>Analysis</a:t>
            </a:r>
            <a:endParaRPr lang="en-US" sz="32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23</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05000"/>
            <a:ext cx="4333875" cy="401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6214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Week # Topic</a:t>
            </a:r>
            <a:r>
              <a:rPr lang="en-US" sz="3200" dirty="0"/>
              <a:t>: </a:t>
            </a:r>
            <a:r>
              <a:rPr lang="en-US" sz="3200" dirty="0" smtClean="0"/>
              <a:t>U.S. </a:t>
            </a:r>
            <a:r>
              <a:rPr lang="en-US" sz="3200" dirty="0"/>
              <a:t>Zip Code Analysis</a:t>
            </a:r>
            <a:r>
              <a:rPr lang="en-US" sz="3200" dirty="0" smtClean="0"/>
              <a:t/>
            </a:r>
            <a:br>
              <a:rPr lang="en-US" sz="3200" dirty="0" smtClean="0"/>
            </a:br>
            <a:r>
              <a:rPr lang="en-US" sz="3200" dirty="0" smtClean="0"/>
              <a:t>Intro/Background</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lnSpc>
                <a:spcPct val="150000"/>
              </a:lnSpc>
            </a:pPr>
            <a:endParaRPr lang="en-US" sz="1400" dirty="0" smtClean="0"/>
          </a:p>
          <a:p>
            <a:pPr marL="342900" indent="-285750">
              <a:lnSpc>
                <a:spcPct val="150000"/>
              </a:lnSpc>
            </a:pPr>
            <a:endParaRPr lang="en-US" sz="1400" dirty="0" smtClean="0"/>
          </a:p>
          <a:p>
            <a:pPr marL="342900" indent="-285750">
              <a:lnSpc>
                <a:spcPct val="150000"/>
              </a:lnSpc>
            </a:pPr>
            <a:endParaRPr lang="en-US" sz="1400" dirty="0" smtClean="0"/>
          </a:p>
          <a:p>
            <a:pPr marL="342900" indent="-285750">
              <a:lnSpc>
                <a:spcPct val="150000"/>
              </a:lnSpc>
            </a:pPr>
            <a:endParaRPr lang="en-US" sz="1400" dirty="0" smtClean="0"/>
          </a:p>
          <a:p>
            <a:pPr marL="342900" indent="-285750">
              <a:lnSpc>
                <a:spcPct val="150000"/>
              </a:lnSpc>
            </a:pPr>
            <a:r>
              <a:rPr lang="en-US" sz="1400" dirty="0" smtClean="0"/>
              <a:t>There are 16 different data in this data set. I will choose 7 data of them to do analysis. </a:t>
            </a:r>
            <a:r>
              <a:rPr lang="en-US" sz="1400" dirty="0"/>
              <a:t> </a:t>
            </a:r>
            <a:endParaRPr lang="en-US" sz="1400" dirty="0" smtClean="0"/>
          </a:p>
          <a:p>
            <a:pPr marL="742950" lvl="1">
              <a:buFont typeface="Arial" panose="020B0604020202020204" pitchFamily="34" charset="0"/>
              <a:buChar char="•"/>
            </a:pPr>
            <a:r>
              <a:rPr lang="en-US" sz="1400" dirty="0" smtClean="0"/>
              <a:t>Zip is the basic unite to count when we use different filter to get different category</a:t>
            </a:r>
          </a:p>
          <a:p>
            <a:pPr marL="742950" lvl="1">
              <a:buFont typeface="Arial" panose="020B0604020202020204" pitchFamily="34" charset="0"/>
              <a:buChar char="•"/>
            </a:pPr>
            <a:r>
              <a:rPr lang="en-US" sz="1400" dirty="0"/>
              <a:t>Use </a:t>
            </a:r>
            <a:r>
              <a:rPr lang="en-US" sz="1400" dirty="0" err="1"/>
              <a:t>estimated_population</a:t>
            </a:r>
            <a:r>
              <a:rPr lang="en-US" sz="1400" dirty="0"/>
              <a:t> to get the detail of estimation population in different </a:t>
            </a:r>
            <a:r>
              <a:rPr lang="en-US" sz="1400" dirty="0" smtClean="0"/>
              <a:t>category and help the analysis</a:t>
            </a:r>
            <a:endParaRPr lang="en-US" sz="1400" dirty="0"/>
          </a:p>
          <a:p>
            <a:pPr marL="742950" lvl="1">
              <a:buFont typeface="Arial" panose="020B0604020202020204" pitchFamily="34" charset="0"/>
              <a:buChar char="•"/>
            </a:pPr>
            <a:r>
              <a:rPr lang="en-US" sz="1400" dirty="0" smtClean="0"/>
              <a:t>Use decommissioned to get total active Zip Codes</a:t>
            </a:r>
          </a:p>
          <a:p>
            <a:pPr marL="742950" lvl="1">
              <a:buFont typeface="Arial" panose="020B0604020202020204" pitchFamily="34" charset="0"/>
              <a:buChar char="•"/>
            </a:pPr>
            <a:r>
              <a:rPr lang="en-US" sz="1400" dirty="0" smtClean="0"/>
              <a:t>Use type to classify different type of Zip Codes</a:t>
            </a:r>
          </a:p>
          <a:p>
            <a:pPr marL="742950" lvl="1">
              <a:buFont typeface="Arial" panose="020B0604020202020204" pitchFamily="34" charset="0"/>
              <a:buChar char="•"/>
            </a:pPr>
            <a:r>
              <a:rPr lang="en-US" sz="1400" dirty="0" smtClean="0"/>
              <a:t>Use country to figure out which Zip </a:t>
            </a:r>
            <a:r>
              <a:rPr lang="en-US" sz="1400" dirty="0"/>
              <a:t>Codes belongs to the continental U.S</a:t>
            </a:r>
            <a:r>
              <a:rPr lang="en-US" sz="1400" dirty="0" smtClean="0"/>
              <a:t>.</a:t>
            </a:r>
          </a:p>
          <a:p>
            <a:pPr marL="742950" lvl="1">
              <a:buFont typeface="Arial" panose="020B0604020202020204" pitchFamily="34" charset="0"/>
              <a:buChar char="•"/>
            </a:pPr>
            <a:r>
              <a:rPr lang="en-US" sz="1400" dirty="0" smtClean="0"/>
              <a:t>Use state to get total active Zip Codes in different state</a:t>
            </a:r>
          </a:p>
          <a:p>
            <a:pPr marL="742950" lvl="1">
              <a:buFont typeface="Arial" panose="020B0604020202020204" pitchFamily="34" charset="0"/>
              <a:buChar char="•"/>
            </a:pPr>
            <a:r>
              <a:rPr lang="en-US" sz="1400" dirty="0" smtClean="0"/>
              <a:t>Use </a:t>
            </a:r>
            <a:r>
              <a:rPr lang="en-US" sz="1400" dirty="0" err="1" smtClean="0"/>
              <a:t>primary_city</a:t>
            </a:r>
            <a:r>
              <a:rPr lang="en-US" sz="1400" dirty="0" smtClean="0"/>
              <a:t> to target the geographic area which we want </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3</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1" y="1600201"/>
            <a:ext cx="8077200" cy="1799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5309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Week # Topic</a:t>
            </a:r>
            <a:r>
              <a:rPr lang="en-US" sz="3200" dirty="0"/>
              <a:t>: </a:t>
            </a:r>
            <a:r>
              <a:rPr lang="en-US" sz="3200" dirty="0" smtClean="0"/>
              <a:t>U.S. </a:t>
            </a:r>
            <a:r>
              <a:rPr lang="en-US" sz="3200" dirty="0"/>
              <a:t>Zip Code Analysis</a:t>
            </a:r>
            <a:r>
              <a:rPr lang="en-US" sz="3200" dirty="0" smtClean="0"/>
              <a:t/>
            </a:r>
            <a:br>
              <a:rPr lang="en-US" sz="3200" dirty="0" smtClean="0"/>
            </a:br>
            <a:r>
              <a:rPr lang="en-US" sz="3200" dirty="0" smtClean="0"/>
              <a:t>Intro/Background</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lnSpc>
                <a:spcPct val="150000"/>
              </a:lnSpc>
            </a:pPr>
            <a:endParaRPr lang="en-US" sz="1400" dirty="0" smtClean="0"/>
          </a:p>
          <a:p>
            <a:pPr marL="342900" indent="-285750">
              <a:lnSpc>
                <a:spcPct val="150000"/>
              </a:lnSpc>
            </a:pPr>
            <a:endParaRPr lang="en-US" sz="1400" dirty="0" smtClean="0"/>
          </a:p>
          <a:p>
            <a:pPr marL="342900" indent="-285750">
              <a:lnSpc>
                <a:spcPct val="150000"/>
              </a:lnSpc>
            </a:pPr>
            <a:endParaRPr lang="en-US" sz="1400" dirty="0" smtClean="0"/>
          </a:p>
          <a:p>
            <a:pPr marL="342900" indent="-285750">
              <a:lnSpc>
                <a:spcPct val="150000"/>
              </a:lnSpc>
            </a:pPr>
            <a:endParaRPr lang="en-US" sz="1400" dirty="0" smtClean="0"/>
          </a:p>
          <a:p>
            <a:pPr marL="342900" indent="-285750">
              <a:lnSpc>
                <a:spcPct val="150000"/>
              </a:lnSpc>
            </a:pPr>
            <a:r>
              <a:rPr lang="en-US" sz="1400" dirty="0" smtClean="0"/>
              <a:t>Statistics for the download file:</a:t>
            </a:r>
          </a:p>
          <a:p>
            <a:pPr marL="742950" lvl="1">
              <a:buFont typeface="Arial" panose="020B0604020202020204" pitchFamily="34" charset="0"/>
              <a:buChar char="•"/>
            </a:pPr>
            <a:r>
              <a:rPr lang="en-US" sz="1400" dirty="0" smtClean="0"/>
              <a:t>Total # of rows in file: 42522</a:t>
            </a:r>
          </a:p>
          <a:p>
            <a:pPr marL="742950" lvl="1">
              <a:buFont typeface="Arial" panose="020B0604020202020204" pitchFamily="34" charset="0"/>
              <a:buChar char="•"/>
            </a:pPr>
            <a:r>
              <a:rPr lang="en-US" sz="1400" dirty="0"/>
              <a:t>Total # </a:t>
            </a:r>
            <a:r>
              <a:rPr lang="en-US" sz="1400" dirty="0" smtClean="0"/>
              <a:t>of Zip </a:t>
            </a:r>
            <a:r>
              <a:rPr lang="en-US" sz="1400" dirty="0"/>
              <a:t>C</a:t>
            </a:r>
            <a:r>
              <a:rPr lang="en-US" sz="1400" dirty="0" smtClean="0"/>
              <a:t>odes in dataset: 42521</a:t>
            </a:r>
          </a:p>
          <a:p>
            <a:pPr marL="742950" lvl="1">
              <a:buFont typeface="Arial" panose="020B0604020202020204" pitchFamily="34" charset="0"/>
              <a:buChar char="•"/>
            </a:pPr>
            <a:r>
              <a:rPr lang="en-US" sz="1400" dirty="0"/>
              <a:t>Total # of Z</a:t>
            </a:r>
            <a:r>
              <a:rPr lang="en-US" sz="1400" dirty="0" smtClean="0"/>
              <a:t>ip </a:t>
            </a:r>
            <a:r>
              <a:rPr lang="en-US" sz="1400" dirty="0"/>
              <a:t>C</a:t>
            </a:r>
            <a:r>
              <a:rPr lang="en-US" sz="1400" dirty="0" smtClean="0"/>
              <a:t>odes types </a:t>
            </a:r>
            <a:r>
              <a:rPr lang="en-US" sz="1400" dirty="0"/>
              <a:t>in dataset</a:t>
            </a:r>
            <a:r>
              <a:rPr lang="en-US" sz="1400" dirty="0" smtClean="0"/>
              <a:t>: 4</a:t>
            </a:r>
          </a:p>
          <a:p>
            <a:pPr marL="742950" lvl="1">
              <a:buFont typeface="Arial" panose="020B0604020202020204" pitchFamily="34" charset="0"/>
              <a:buChar char="•"/>
            </a:pPr>
            <a:r>
              <a:rPr lang="en-US" sz="1400" dirty="0"/>
              <a:t>Total # of </a:t>
            </a:r>
            <a:r>
              <a:rPr lang="en-US" sz="1400" dirty="0" smtClean="0"/>
              <a:t>states </a:t>
            </a:r>
            <a:r>
              <a:rPr lang="en-US" sz="1400" dirty="0"/>
              <a:t>in dataset</a:t>
            </a:r>
            <a:r>
              <a:rPr lang="en-US" sz="1400" dirty="0" smtClean="0"/>
              <a:t>: 62</a:t>
            </a:r>
          </a:p>
          <a:p>
            <a:pPr marL="742950" lvl="1">
              <a:buFont typeface="Arial" panose="020B0604020202020204" pitchFamily="34" charset="0"/>
              <a:buChar char="•"/>
            </a:pPr>
            <a:r>
              <a:rPr lang="en-US" sz="1400" dirty="0"/>
              <a:t>Total # of </a:t>
            </a:r>
            <a:r>
              <a:rPr lang="en-US" sz="1400" dirty="0" smtClean="0"/>
              <a:t>counties </a:t>
            </a:r>
            <a:r>
              <a:rPr lang="en-US" sz="1400" dirty="0"/>
              <a:t>in dataset</a:t>
            </a:r>
            <a:r>
              <a:rPr lang="en-US" sz="1400" dirty="0" smtClean="0"/>
              <a:t>: 1913</a:t>
            </a:r>
          </a:p>
          <a:p>
            <a:pPr marL="742950" lvl="1">
              <a:buFont typeface="Arial" panose="020B0604020202020204" pitchFamily="34" charset="0"/>
              <a:buChar char="•"/>
            </a:pPr>
            <a:r>
              <a:rPr lang="en-US" sz="1400" dirty="0"/>
              <a:t>Total # of </a:t>
            </a:r>
            <a:r>
              <a:rPr lang="en-US" sz="1400" dirty="0" smtClean="0"/>
              <a:t>countries </a:t>
            </a:r>
            <a:r>
              <a:rPr lang="en-US" sz="1400" dirty="0"/>
              <a:t>in dataset:</a:t>
            </a:r>
            <a:r>
              <a:rPr lang="en-US" sz="1400" dirty="0" smtClean="0"/>
              <a:t> 54</a:t>
            </a:r>
          </a:p>
          <a:p>
            <a:pPr marL="742950" lvl="1">
              <a:buFont typeface="Arial" panose="020B0604020202020204" pitchFamily="34" charset="0"/>
              <a:buChar char="•"/>
            </a:pPr>
            <a:r>
              <a:rPr lang="en-US" sz="1400" dirty="0"/>
              <a:t>Total # of </a:t>
            </a:r>
            <a:r>
              <a:rPr lang="en-US" sz="1400" dirty="0" smtClean="0"/>
              <a:t>decommissioned types in dataset: 2</a:t>
            </a:r>
          </a:p>
          <a:p>
            <a:pPr marL="742950" lvl="1">
              <a:buFont typeface="Arial" panose="020B0604020202020204" pitchFamily="34" charset="0"/>
              <a:buChar char="•"/>
            </a:pPr>
            <a:r>
              <a:rPr lang="en-US" sz="1400" dirty="0"/>
              <a:t>Total # of </a:t>
            </a:r>
            <a:r>
              <a:rPr lang="en-US" sz="1400" dirty="0" smtClean="0"/>
              <a:t>estimated population </a:t>
            </a:r>
            <a:r>
              <a:rPr lang="en-US" sz="1400" dirty="0"/>
              <a:t>in </a:t>
            </a:r>
            <a:r>
              <a:rPr lang="en-US" sz="1400" dirty="0" smtClean="0"/>
              <a:t>dataset</a:t>
            </a:r>
            <a:r>
              <a:rPr lang="en-US" sz="1400" dirty="0"/>
              <a:t>: </a:t>
            </a:r>
            <a:r>
              <a:rPr lang="en-US" sz="1400" dirty="0" smtClean="0"/>
              <a:t>240269342 </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4</a:t>
            </a:fld>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1" y="1600201"/>
            <a:ext cx="8077200" cy="1799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72718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Week # Topic</a:t>
            </a:r>
            <a:r>
              <a:rPr lang="en-US" sz="3200" dirty="0"/>
              <a:t>: </a:t>
            </a:r>
            <a:r>
              <a:rPr lang="en-US" sz="3200" dirty="0" smtClean="0"/>
              <a:t>U.S. </a:t>
            </a:r>
            <a:r>
              <a:rPr lang="en-US" sz="3200" dirty="0"/>
              <a:t>Zip Code Analysis</a:t>
            </a:r>
            <a:r>
              <a:rPr lang="en-US" sz="3200" dirty="0" smtClean="0"/>
              <a:t/>
            </a:r>
            <a:br>
              <a:rPr lang="en-US" sz="3200" dirty="0" smtClean="0"/>
            </a:br>
            <a:r>
              <a:rPr lang="en-US" sz="3200" dirty="0" smtClean="0"/>
              <a:t>Intro/Background</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lnSpc>
                <a:spcPct val="150000"/>
              </a:lnSpc>
            </a:pPr>
            <a:endParaRPr lang="en-US" sz="1400" dirty="0" smtClean="0"/>
          </a:p>
          <a:p>
            <a:pPr marL="342900" indent="-285750">
              <a:lnSpc>
                <a:spcPct val="150000"/>
              </a:lnSpc>
            </a:pPr>
            <a:endParaRPr lang="en-US" sz="1400" dirty="0" smtClean="0"/>
          </a:p>
          <a:p>
            <a:pPr marL="342900" indent="-285750">
              <a:lnSpc>
                <a:spcPct val="150000"/>
              </a:lnSpc>
            </a:pPr>
            <a:endParaRPr lang="en-US" sz="1400" dirty="0" smtClean="0"/>
          </a:p>
          <a:p>
            <a:pPr marL="342900" indent="-285750">
              <a:lnSpc>
                <a:spcPct val="150000"/>
              </a:lnSpc>
            </a:pPr>
            <a:endParaRPr lang="en-US" sz="1400" dirty="0" smtClean="0"/>
          </a:p>
          <a:p>
            <a:pPr marL="342900" indent="-285750">
              <a:lnSpc>
                <a:spcPct val="150000"/>
              </a:lnSpc>
            </a:pPr>
            <a:r>
              <a:rPr lang="en-US" sz="1400" dirty="0" smtClean="0"/>
              <a:t>Zip</a:t>
            </a:r>
            <a:r>
              <a:rPr lang="en-US" sz="1400" dirty="0"/>
              <a:t>: </a:t>
            </a:r>
            <a:r>
              <a:rPr lang="en-US" sz="1400" dirty="0" smtClean="0"/>
              <a:t>abbreviation for Zip Codes. The </a:t>
            </a:r>
            <a:r>
              <a:rPr lang="en-US" sz="1400" dirty="0"/>
              <a:t>basic format for Zip </a:t>
            </a:r>
            <a:r>
              <a:rPr lang="en-US" sz="1400" dirty="0" smtClean="0"/>
              <a:t>Codes consists </a:t>
            </a:r>
            <a:r>
              <a:rPr lang="en-US" sz="1400" dirty="0"/>
              <a:t>of five decimal numerical </a:t>
            </a:r>
            <a:r>
              <a:rPr lang="en-US" sz="1400" dirty="0" smtClean="0"/>
              <a:t>digits and we use this format in this dataset. </a:t>
            </a:r>
          </a:p>
          <a:p>
            <a:pPr marL="342900" indent="-285750">
              <a:lnSpc>
                <a:spcPct val="150000"/>
              </a:lnSpc>
            </a:pPr>
            <a:r>
              <a:rPr lang="en-US" sz="1400" dirty="0"/>
              <a:t>The first digit </a:t>
            </a:r>
            <a:r>
              <a:rPr lang="en-US" sz="1400" dirty="0" smtClean="0"/>
              <a:t>in this basic format </a:t>
            </a:r>
            <a:r>
              <a:rPr lang="en-US" sz="1400" dirty="0"/>
              <a:t>generally represents a group of U.S. states. </a:t>
            </a:r>
            <a:r>
              <a:rPr lang="en-US" sz="1400" dirty="0" smtClean="0"/>
              <a:t>After adding following 2 digits, these 3 digits </a:t>
            </a:r>
            <a:r>
              <a:rPr lang="en-US" sz="1400" dirty="0"/>
              <a:t>determine the central mail processing </a:t>
            </a:r>
            <a:r>
              <a:rPr lang="en-US" sz="1400" dirty="0" smtClean="0"/>
              <a:t>facility. </a:t>
            </a:r>
            <a:r>
              <a:rPr lang="en-US" sz="1400" dirty="0"/>
              <a:t>T</a:t>
            </a:r>
            <a:r>
              <a:rPr lang="en-US" sz="1400" dirty="0" smtClean="0"/>
              <a:t>he </a:t>
            </a:r>
            <a:r>
              <a:rPr lang="en-US" sz="1400" dirty="0"/>
              <a:t>last 2 digits </a:t>
            </a:r>
            <a:r>
              <a:rPr lang="en-US" sz="1400" dirty="0" smtClean="0"/>
              <a:t>will tell postmen the </a:t>
            </a:r>
            <a:r>
              <a:rPr lang="en-US" sz="1400" dirty="0"/>
              <a:t>local post offices. </a:t>
            </a:r>
          </a:p>
          <a:p>
            <a:pPr marL="342900" indent="-285750">
              <a:lnSpc>
                <a:spcPct val="150000"/>
              </a:lnSpc>
            </a:pPr>
            <a:r>
              <a:rPr lang="en-US" sz="1400" dirty="0" smtClean="0"/>
              <a:t>In </a:t>
            </a:r>
            <a:r>
              <a:rPr lang="en-US" sz="1400" dirty="0"/>
              <a:t>1983, it was added an extended ZIP+4 code which determine a more specific location within a given ZIP code</a:t>
            </a:r>
            <a:r>
              <a:rPr lang="en-US" sz="1400" dirty="0" smtClean="0"/>
              <a:t>. However, it is not </a:t>
            </a:r>
            <a:r>
              <a:rPr lang="en-US" sz="1400" dirty="0"/>
              <a:t>required, but it aids the post office in additional sorting of mail</a:t>
            </a:r>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5</a:t>
            </a:fld>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1" y="1600201"/>
            <a:ext cx="8077200" cy="1799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4147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Week # Topic</a:t>
            </a:r>
            <a:r>
              <a:rPr lang="en-US" sz="3200" dirty="0"/>
              <a:t>: </a:t>
            </a:r>
            <a:r>
              <a:rPr lang="en-US" sz="3200" dirty="0" smtClean="0"/>
              <a:t>U.S. </a:t>
            </a:r>
            <a:r>
              <a:rPr lang="en-US" sz="3200" dirty="0"/>
              <a:t>Zip Code Analysis</a:t>
            </a:r>
            <a:r>
              <a:rPr lang="en-US" sz="3200" dirty="0" smtClean="0"/>
              <a:t/>
            </a:r>
            <a:br>
              <a:rPr lang="en-US" sz="3200" dirty="0" smtClean="0"/>
            </a:br>
            <a:r>
              <a:rPr lang="en-US" sz="3200" dirty="0" smtClean="0"/>
              <a:t>Intro/Background</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lnSpc>
                <a:spcPct val="150000"/>
              </a:lnSpc>
            </a:pPr>
            <a:endParaRPr lang="en-US" sz="1400" dirty="0" smtClean="0"/>
          </a:p>
          <a:p>
            <a:pPr marL="342900" indent="-285750">
              <a:lnSpc>
                <a:spcPct val="150000"/>
              </a:lnSpc>
            </a:pPr>
            <a:endParaRPr lang="en-US" sz="1400" dirty="0" smtClean="0"/>
          </a:p>
          <a:p>
            <a:pPr marL="342900" indent="-285750">
              <a:lnSpc>
                <a:spcPct val="150000"/>
              </a:lnSpc>
            </a:pPr>
            <a:endParaRPr lang="en-US" sz="1400" dirty="0" smtClean="0"/>
          </a:p>
          <a:p>
            <a:pPr marL="342900" indent="-285750">
              <a:lnSpc>
                <a:spcPct val="150000"/>
              </a:lnSpc>
            </a:pPr>
            <a:endParaRPr lang="en-US" sz="1400" dirty="0" smtClean="0"/>
          </a:p>
          <a:p>
            <a:pPr marL="342900" indent="-285750">
              <a:lnSpc>
                <a:spcPct val="150000"/>
              </a:lnSpc>
            </a:pPr>
            <a:r>
              <a:rPr lang="en-US" sz="1400" dirty="0" smtClean="0"/>
              <a:t>Type: There </a:t>
            </a:r>
            <a:r>
              <a:rPr lang="en-US" sz="1400" dirty="0"/>
              <a:t>are four types of Zip </a:t>
            </a:r>
            <a:r>
              <a:rPr lang="en-US" sz="1400" dirty="0" smtClean="0"/>
              <a:t>Codes.</a:t>
            </a:r>
          </a:p>
          <a:p>
            <a:pPr marL="742950" lvl="1">
              <a:lnSpc>
                <a:spcPct val="150000"/>
              </a:lnSpc>
              <a:buFont typeface="Arial" panose="020B0604020202020204" pitchFamily="34" charset="0"/>
              <a:buChar char="•"/>
            </a:pPr>
            <a:r>
              <a:rPr lang="en-US" sz="1400" dirty="0"/>
              <a:t>Unique: assigned to a single high-volume address</a:t>
            </a:r>
          </a:p>
          <a:p>
            <a:pPr marL="742950" lvl="1">
              <a:lnSpc>
                <a:spcPct val="150000"/>
              </a:lnSpc>
              <a:buFont typeface="Arial" panose="020B0604020202020204" pitchFamily="34" charset="0"/>
              <a:buChar char="•"/>
            </a:pPr>
            <a:r>
              <a:rPr lang="en-US" sz="1400" dirty="0"/>
              <a:t>PO (Post Office) Box only: </a:t>
            </a:r>
            <a:r>
              <a:rPr lang="en-US" sz="1400" dirty="0" smtClean="0"/>
              <a:t>used </a:t>
            </a:r>
            <a:r>
              <a:rPr lang="en-US" sz="1400" dirty="0"/>
              <a:t>only for PO Boxes at a given facility, not for any other type of delivery</a:t>
            </a:r>
          </a:p>
          <a:p>
            <a:pPr marL="742950" lvl="1">
              <a:lnSpc>
                <a:spcPct val="150000"/>
              </a:lnSpc>
              <a:buFont typeface="Arial" panose="020B0604020202020204" pitchFamily="34" charset="0"/>
              <a:buChar char="•"/>
            </a:pPr>
            <a:r>
              <a:rPr lang="en-US" sz="1400" dirty="0"/>
              <a:t>Military: </a:t>
            </a:r>
            <a:r>
              <a:rPr lang="en-US" sz="1400" dirty="0" smtClean="0"/>
              <a:t>used </a:t>
            </a:r>
            <a:r>
              <a:rPr lang="en-US" sz="1400" dirty="0"/>
              <a:t>to route mail for the U.S. military</a:t>
            </a:r>
          </a:p>
          <a:p>
            <a:pPr marL="742950" lvl="1">
              <a:lnSpc>
                <a:spcPct val="150000"/>
              </a:lnSpc>
              <a:buFont typeface="Arial" panose="020B0604020202020204" pitchFamily="34" charset="0"/>
              <a:buChar char="•"/>
            </a:pPr>
            <a:r>
              <a:rPr lang="en-US" sz="1400" dirty="0"/>
              <a:t>Standard: all other ZIP </a:t>
            </a:r>
            <a:r>
              <a:rPr lang="en-US" sz="1400" dirty="0" smtClean="0"/>
              <a:t>codes</a:t>
            </a:r>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6</a:t>
            </a:fld>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1" y="1600201"/>
            <a:ext cx="8077200" cy="1799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7751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Week # Topic</a:t>
            </a:r>
            <a:r>
              <a:rPr lang="en-US" sz="3200" dirty="0"/>
              <a:t>: </a:t>
            </a:r>
            <a:r>
              <a:rPr lang="en-US" sz="3200" dirty="0" smtClean="0"/>
              <a:t>U.S. </a:t>
            </a:r>
            <a:r>
              <a:rPr lang="en-US" sz="3200" dirty="0"/>
              <a:t>Zip Code Analysis</a:t>
            </a:r>
            <a:r>
              <a:rPr lang="en-US" sz="3200" dirty="0" smtClean="0"/>
              <a:t/>
            </a:r>
            <a:br>
              <a:rPr lang="en-US" sz="3200" dirty="0" smtClean="0"/>
            </a:br>
            <a:r>
              <a:rPr lang="en-US" sz="3200" dirty="0" smtClean="0"/>
              <a:t>Intro/Background</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lnSpc>
                <a:spcPct val="150000"/>
              </a:lnSpc>
            </a:pPr>
            <a:endParaRPr lang="en-US" sz="1400" dirty="0" smtClean="0"/>
          </a:p>
          <a:p>
            <a:pPr marL="342900" indent="-285750">
              <a:lnSpc>
                <a:spcPct val="150000"/>
              </a:lnSpc>
            </a:pPr>
            <a:endParaRPr lang="en-US" sz="1400" dirty="0" smtClean="0"/>
          </a:p>
          <a:p>
            <a:pPr marL="342900" indent="-285750">
              <a:lnSpc>
                <a:spcPct val="150000"/>
              </a:lnSpc>
            </a:pPr>
            <a:endParaRPr lang="en-US" sz="1400" dirty="0" smtClean="0"/>
          </a:p>
          <a:p>
            <a:pPr marL="342900" indent="-285750">
              <a:lnSpc>
                <a:spcPct val="150000"/>
              </a:lnSpc>
            </a:pPr>
            <a:endParaRPr lang="en-US" sz="1400" dirty="0" smtClean="0"/>
          </a:p>
          <a:p>
            <a:pPr marL="342900" indent="-285750">
              <a:lnSpc>
                <a:spcPct val="150000"/>
              </a:lnSpc>
            </a:pPr>
            <a:r>
              <a:rPr lang="en-US" sz="1400" dirty="0" smtClean="0"/>
              <a:t>Decommissioned: It represents this Zip Codes active or non-active. If the cell is 0, it means the Zip Code is still using. If the cell is 1, the following column, note </a:t>
            </a:r>
            <a:r>
              <a:rPr lang="en-US" sz="1400" dirty="0"/>
              <a:t>will </a:t>
            </a:r>
            <a:r>
              <a:rPr lang="en-US" sz="1400" dirty="0" smtClean="0"/>
              <a:t>show some explanations and it means no use any more.</a:t>
            </a:r>
          </a:p>
          <a:p>
            <a:pPr marL="342900" indent="-285750">
              <a:lnSpc>
                <a:spcPct val="150000"/>
              </a:lnSpc>
            </a:pPr>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7</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452937"/>
            <a:ext cx="7398105" cy="1490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1" y="1600201"/>
            <a:ext cx="8077200" cy="1799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3156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Week # Topic</a:t>
            </a:r>
            <a:r>
              <a:rPr lang="en-US" sz="3200" dirty="0"/>
              <a:t>: </a:t>
            </a:r>
            <a:r>
              <a:rPr lang="en-US" sz="3200" dirty="0" smtClean="0"/>
              <a:t>U.S. </a:t>
            </a:r>
            <a:r>
              <a:rPr lang="en-US" sz="3200" dirty="0"/>
              <a:t>Zip Code Analysis</a:t>
            </a:r>
            <a:r>
              <a:rPr lang="en-US" sz="3200" dirty="0" smtClean="0"/>
              <a:t/>
            </a:r>
            <a:br>
              <a:rPr lang="en-US" sz="3200" dirty="0" smtClean="0"/>
            </a:br>
            <a:r>
              <a:rPr lang="en-US" sz="3200" dirty="0" smtClean="0"/>
              <a:t>Intro/Background</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lnSpc>
                <a:spcPct val="150000"/>
              </a:lnSpc>
            </a:pPr>
            <a:endParaRPr lang="en-US" sz="1400" dirty="0" smtClean="0"/>
          </a:p>
          <a:p>
            <a:pPr marL="342900" indent="-285750">
              <a:lnSpc>
                <a:spcPct val="150000"/>
              </a:lnSpc>
            </a:pPr>
            <a:endParaRPr lang="en-US" sz="1400" dirty="0" smtClean="0"/>
          </a:p>
          <a:p>
            <a:pPr marL="342900" indent="-285750">
              <a:lnSpc>
                <a:spcPct val="150000"/>
              </a:lnSpc>
            </a:pPr>
            <a:endParaRPr lang="en-US" sz="1400" dirty="0" smtClean="0"/>
          </a:p>
          <a:p>
            <a:pPr marL="342900" indent="-285750">
              <a:lnSpc>
                <a:spcPct val="150000"/>
              </a:lnSpc>
            </a:pPr>
            <a:endParaRPr lang="en-US" sz="1400" dirty="0" smtClean="0"/>
          </a:p>
          <a:p>
            <a:pPr marL="342900" indent="-285750">
              <a:lnSpc>
                <a:spcPct val="150000"/>
              </a:lnSpc>
            </a:pPr>
            <a:r>
              <a:rPr lang="en-US" sz="1400" dirty="0" err="1"/>
              <a:t>Estimated_population</a:t>
            </a:r>
            <a:r>
              <a:rPr lang="en-US" sz="1400" dirty="0"/>
              <a:t>: It represents the estimated population of this geographic region. Some case shows the estimated population is </a:t>
            </a:r>
            <a:r>
              <a:rPr lang="en-US" sz="1400" dirty="0" smtClean="0"/>
              <a:t>zero.</a:t>
            </a:r>
            <a:endParaRPr lang="en-US" sz="1400" dirty="0"/>
          </a:p>
          <a:p>
            <a:pPr marL="342900" indent="-285750">
              <a:lnSpc>
                <a:spcPct val="150000"/>
              </a:lnSpc>
            </a:pPr>
            <a:r>
              <a:rPr lang="en-US" sz="1400" dirty="0" smtClean="0"/>
              <a:t>Country</a:t>
            </a:r>
            <a:r>
              <a:rPr lang="en-US" sz="1400" dirty="0"/>
              <a:t>: </a:t>
            </a:r>
            <a:r>
              <a:rPr lang="en-US" sz="1400" dirty="0" smtClean="0"/>
              <a:t>In this </a:t>
            </a:r>
            <a:r>
              <a:rPr lang="en-US" sz="1400" dirty="0"/>
              <a:t>data </a:t>
            </a:r>
            <a:r>
              <a:rPr lang="en-US" sz="1400" dirty="0" smtClean="0"/>
              <a:t>set, it shows 54 but we know it </a:t>
            </a:r>
            <a:r>
              <a:rPr lang="en-US" sz="1400" dirty="0"/>
              <a:t>is U.S. Zip </a:t>
            </a:r>
            <a:r>
              <a:rPr lang="en-US" sz="1400" dirty="0" smtClean="0"/>
              <a:t>Codes and it should be one country, America.</a:t>
            </a:r>
            <a:endParaRPr lang="en-US" sz="1400" dirty="0"/>
          </a:p>
          <a:p>
            <a:pPr marL="342900" indent="-285750">
              <a:lnSpc>
                <a:spcPct val="150000"/>
              </a:lnSpc>
            </a:pPr>
            <a:r>
              <a:rPr lang="en-US" sz="1400" dirty="0"/>
              <a:t>State: States in the database are 62 and they are more than 50 states which Government defines.</a:t>
            </a:r>
          </a:p>
          <a:p>
            <a:pPr marL="342900" indent="-285750">
              <a:lnSpc>
                <a:spcPct val="150000"/>
              </a:lnSpc>
            </a:pPr>
            <a:r>
              <a:rPr lang="en-US" sz="1400" dirty="0" smtClean="0"/>
              <a:t>County: some cells are empty. </a:t>
            </a:r>
          </a:p>
          <a:p>
            <a:pPr marL="57150" indent="0">
              <a:lnSpc>
                <a:spcPct val="150000"/>
              </a:lnSpc>
              <a:buNone/>
            </a:pPr>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8</a:t>
            </a:fld>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1" y="1600201"/>
            <a:ext cx="8077200" cy="1799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9475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Week # Topic</a:t>
            </a:r>
            <a:r>
              <a:rPr lang="en-US" sz="3200" dirty="0"/>
              <a:t>: </a:t>
            </a:r>
            <a:r>
              <a:rPr lang="en-US" sz="3200" dirty="0" smtClean="0"/>
              <a:t>U.S. </a:t>
            </a:r>
            <a:r>
              <a:rPr lang="en-US" sz="3200" dirty="0"/>
              <a:t>Zip Code Analysis</a:t>
            </a:r>
            <a:r>
              <a:rPr lang="en-US" sz="3200" dirty="0" smtClean="0"/>
              <a:t/>
            </a:r>
            <a:br>
              <a:rPr lang="en-US" sz="3200" dirty="0" smtClean="0"/>
            </a:br>
            <a:r>
              <a:rPr lang="en-US" sz="3200" dirty="0" smtClean="0"/>
              <a:t>Intro/Background</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lnSpc>
                <a:spcPct val="150000"/>
              </a:lnSpc>
            </a:pPr>
            <a:r>
              <a:rPr lang="en-US" sz="1600" dirty="0"/>
              <a:t>These information is conflict with our understanding. The reason is the definition of Zip Codes  “boundary” is different from the </a:t>
            </a:r>
            <a:r>
              <a:rPr lang="en-US" sz="1600" dirty="0" smtClean="0"/>
              <a:t>geographic </a:t>
            </a:r>
            <a:r>
              <a:rPr lang="en-US" sz="1600" dirty="0"/>
              <a:t>boundary made by Government. </a:t>
            </a:r>
          </a:p>
          <a:p>
            <a:pPr marL="342900" indent="-285750">
              <a:lnSpc>
                <a:spcPct val="150000"/>
              </a:lnSpc>
            </a:pPr>
            <a:r>
              <a:rPr lang="en-US" sz="1600" dirty="0" smtClean="0"/>
              <a:t>The </a:t>
            </a:r>
            <a:r>
              <a:rPr lang="en-US" sz="1600" dirty="0"/>
              <a:t>original goal for ZIP Codes was to make mail delivery easier. </a:t>
            </a:r>
            <a:r>
              <a:rPr lang="en-US" sz="1600" dirty="0" smtClean="0"/>
              <a:t>In </a:t>
            </a:r>
            <a:r>
              <a:rPr lang="en-US" sz="1600" dirty="0"/>
              <a:t>most cases a ZIP code is a geographic region with a center point. Sometimes, this geographic region can include more than one city, one county or one state. Or, some location for Military Zip Codes in another </a:t>
            </a:r>
            <a:r>
              <a:rPr lang="en-US" sz="1600" dirty="0" smtClean="0"/>
              <a:t>country. </a:t>
            </a:r>
            <a:endParaRPr lang="en-US" sz="1600" dirty="0"/>
          </a:p>
          <a:p>
            <a:pPr marL="742950" lvl="1">
              <a:buFont typeface="Arial" panose="020B0604020202020204" pitchFamily="34" charset="0"/>
              <a:buChar char="•"/>
            </a:pPr>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9</a:t>
            </a:fld>
            <a:endParaRPr lang="en-US"/>
          </a:p>
        </p:txBody>
      </p:sp>
      <p:pic>
        <p:nvPicPr>
          <p:cNvPr id="4" name="Picture 3"/>
          <p:cNvPicPr>
            <a:picLocks noChangeAspect="1"/>
          </p:cNvPicPr>
          <p:nvPr/>
        </p:nvPicPr>
        <p:blipFill>
          <a:blip r:embed="rId3"/>
          <a:stretch>
            <a:fillRect/>
          </a:stretch>
        </p:blipFill>
        <p:spPr>
          <a:xfrm>
            <a:off x="2438400" y="4495800"/>
            <a:ext cx="3962400" cy="2147394"/>
          </a:xfrm>
          <a:prstGeom prst="rect">
            <a:avLst/>
          </a:prstGeom>
        </p:spPr>
      </p:pic>
    </p:spTree>
    <p:extLst>
      <p:ext uri="{BB962C8B-B14F-4D97-AF65-F5344CB8AC3E}">
        <p14:creationId xmlns:p14="http://schemas.microsoft.com/office/powerpoint/2010/main" val="521897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1_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ITMtemplate</Template>
  <TotalTime>28616</TotalTime>
  <Words>1908</Words>
  <Application>Microsoft Office PowerPoint</Application>
  <PresentationFormat>On-screen Show (4:3)</PresentationFormat>
  <Paragraphs>445</Paragraphs>
  <Slides>23</Slides>
  <Notes>22</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ITMtemplate</vt:lpstr>
      <vt:lpstr>1_ITM478_08_1</vt:lpstr>
      <vt:lpstr>527 Data Analytics</vt:lpstr>
      <vt:lpstr>Week # Topic: U.S. Zip Code Analysis Intro/Background</vt:lpstr>
      <vt:lpstr>Week # Topic: U.S. Zip Code Analysis Intro/Background</vt:lpstr>
      <vt:lpstr>Week # Topic: U.S. Zip Code Analysis Intro/Background</vt:lpstr>
      <vt:lpstr>Week # Topic: U.S. Zip Code Analysis Intro/Background</vt:lpstr>
      <vt:lpstr>Week # Topic: U.S. Zip Code Analysis Intro/Background</vt:lpstr>
      <vt:lpstr>Week # Topic: U.S. Zip Code Analysis Intro/Background</vt:lpstr>
      <vt:lpstr>Week # Topic: U.S. Zip Code Analysis Intro/Background</vt:lpstr>
      <vt:lpstr>Week # Topic: U.S. Zip Code Analysis Intro/Background</vt:lpstr>
      <vt:lpstr>Week # Topic: U.S. Zip Code Analysis Analysis</vt:lpstr>
      <vt:lpstr>Week # Topic: U.S. Zip Code Analysis Analysis</vt:lpstr>
      <vt:lpstr>Week # Topic: U.S. Zip Code Analysis Analysis</vt:lpstr>
      <vt:lpstr>Week # Topic: U.S. Zip Code Analysis Analysis</vt:lpstr>
      <vt:lpstr>Week # Topic: U.S. Zip Code Analysis Analysis</vt:lpstr>
      <vt:lpstr>Week # Topic: U.S. Zip Code Analysis Analysis</vt:lpstr>
      <vt:lpstr>Week # Topic: U.S. Zip Code Analysis Analysis</vt:lpstr>
      <vt:lpstr>Week # Topic: U.S. Zip Code Analysis Analysis</vt:lpstr>
      <vt:lpstr>Week # Topic: U.S. Zip Code Analysis Analysis</vt:lpstr>
      <vt:lpstr>Week # Topic: U.S. Zip Code Analysis Analysis</vt:lpstr>
      <vt:lpstr>Week # Topic: U.S. Zip Code Analysis Analysis</vt:lpstr>
      <vt:lpstr>Week # Topic: U.S. Zip Code Analysis Analysis</vt:lpstr>
      <vt:lpstr>Week # Topic: U.S. Zip Code Analysis Analysis</vt:lpstr>
      <vt:lpstr>Week # Topic: U.S. Zip Code Analysis Analysis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528 Data Analytics</dc:title>
  <dc:subject>Chapter Twelve</dc:subject>
  <dc:creator>sshin</dc:creator>
  <cp:lastModifiedBy>Student Worker</cp:lastModifiedBy>
  <cp:revision>506</cp:revision>
  <cp:lastPrinted>2016-01-26T23:17:50Z</cp:lastPrinted>
  <dcterms:created xsi:type="dcterms:W3CDTF">2015-08-06T17:32:52Z</dcterms:created>
  <dcterms:modified xsi:type="dcterms:W3CDTF">2016-01-28T22:28:45Z</dcterms:modified>
</cp:coreProperties>
</file>