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4"/>
  </p:notesMasterIdLst>
  <p:handoutMasterIdLst>
    <p:handoutMasterId r:id="rId15"/>
  </p:handoutMasterIdLst>
  <p:sldIdLst>
    <p:sldId id="390" r:id="rId3"/>
    <p:sldId id="460" r:id="rId4"/>
    <p:sldId id="463" r:id="rId5"/>
    <p:sldId id="464" r:id="rId6"/>
    <p:sldId id="472" r:id="rId7"/>
    <p:sldId id="468" r:id="rId8"/>
    <p:sldId id="462" r:id="rId9"/>
    <p:sldId id="469" r:id="rId10"/>
    <p:sldId id="470" r:id="rId11"/>
    <p:sldId id="471" r:id="rId12"/>
    <p:sldId id="473" r:id="rId1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 autoAdjust="0"/>
    <p:restoredTop sz="96619" autoAdjust="0"/>
  </p:normalViewPr>
  <p:slideViewPr>
    <p:cSldViewPr>
      <p:cViewPr varScale="1">
        <p:scale>
          <a:sx n="113" d="100"/>
          <a:sy n="113" d="100"/>
        </p:scale>
        <p:origin x="-181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0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8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 11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r>
              <a:rPr lang="en-US" dirty="0"/>
              <a:t>Chicago </a:t>
            </a:r>
            <a:r>
              <a:rPr lang="en-US" dirty="0" smtClean="0"/>
              <a:t>Potholes Repair</a:t>
            </a:r>
          </a:p>
          <a:p>
            <a:r>
              <a:rPr lang="en-US" dirty="0" smtClean="0"/>
              <a:t>Hong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</a:t>
            </a:r>
            <a:r>
              <a:rPr lang="en-US" sz="3200" dirty="0" smtClean="0"/>
              <a:t>Man Power Analysis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0" y="7161381"/>
            <a:ext cx="2924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Min Man Power</a:t>
            </a:r>
            <a:r>
              <a:rPr lang="en-US" sz="1400" dirty="0"/>
              <a:t>: 8,732.64 </a:t>
            </a:r>
            <a:r>
              <a:rPr lang="en-US" sz="1400" dirty="0" smtClean="0"/>
              <a:t>work days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95600" y="5193268"/>
            <a:ext cx="370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Monthly Man Power in 2011 -- 2015</a:t>
            </a:r>
            <a:endParaRPr lang="en-US" sz="1800" b="1" dirty="0"/>
          </a:p>
        </p:txBody>
      </p:sp>
      <p:sp>
        <p:nvSpPr>
          <p:cNvPr id="18" name="Rectangle 17"/>
          <p:cNvSpPr/>
          <p:nvPr/>
        </p:nvSpPr>
        <p:spPr>
          <a:xfrm>
            <a:off x="990600" y="54864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Man Power Investigation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Picture is </a:t>
            </a:r>
            <a:r>
              <a:rPr lang="en-US" sz="1600" dirty="0" smtClean="0"/>
              <a:t>man power used each </a:t>
            </a:r>
            <a:r>
              <a:rPr lang="en-US" sz="1600" dirty="0"/>
              <a:t>month from 2011 to 2015</a:t>
            </a:r>
            <a:r>
              <a:rPr lang="en-US" sz="1600" dirty="0" smtClean="0"/>
              <a:t>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Max Man Power: 374,865.37 work days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Min Man Power: 8,732.64 work days</a:t>
            </a:r>
          </a:p>
          <a:p>
            <a:pPr lvl="1" algn="l"/>
            <a:endParaRPr lang="en-US" sz="16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685805" y="1676400"/>
            <a:ext cx="7182646" cy="3566160"/>
            <a:chOff x="762000" y="1676400"/>
            <a:chExt cx="7980716" cy="39624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b="19665"/>
            <a:stretch/>
          </p:blipFill>
          <p:spPr>
            <a:xfrm>
              <a:off x="1865832" y="1708565"/>
              <a:ext cx="6876884" cy="332063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2000" y="1676400"/>
              <a:ext cx="12431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Man Power </a:t>
              </a:r>
            </a:p>
            <a:p>
              <a:r>
                <a:rPr lang="en-US" sz="1400" dirty="0" smtClean="0"/>
                <a:t>Unit: day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6751" y="5010062"/>
              <a:ext cx="453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Feb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13421" y="5007085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Jan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89739" y="5010062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March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322" y="500708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April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0226" y="5007085"/>
              <a:ext cx="514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May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2438" y="4990200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June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90057" y="4976587"/>
              <a:ext cx="484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July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4221" y="4971644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Aug.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925" y="4953000"/>
              <a:ext cx="548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Sept.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10314" y="497164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Oct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81330" y="4987943"/>
              <a:ext cx="52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Nov.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79452" y="4971690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Dec.</a:t>
              </a:r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/>
            <a:srcRect l="36250" t="66296" r="28333" b="30000"/>
            <a:stretch/>
          </p:blipFill>
          <p:spPr>
            <a:xfrm>
              <a:off x="2209800" y="5257800"/>
              <a:ext cx="6477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3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Chicago Pothole Repair</a:t>
            </a:r>
            <a:br>
              <a:rPr lang="en-US" sz="3200" dirty="0"/>
            </a:br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7848600" cy="4495800"/>
          </a:xfrm>
        </p:spPr>
        <p:txBody>
          <a:bodyPr/>
          <a:lstStyle/>
          <a:p>
            <a:pPr marL="57150" indent="0">
              <a:buNone/>
            </a:pPr>
            <a:r>
              <a:rPr lang="en-US" sz="1600" dirty="0" smtClean="0"/>
              <a:t>The analysis </a:t>
            </a:r>
            <a:r>
              <a:rPr lang="en-US" sz="1600" dirty="0" smtClean="0"/>
              <a:t>shows</a:t>
            </a:r>
            <a:r>
              <a:rPr lang="en-US" sz="1600" dirty="0" smtClean="0"/>
              <a:t>:</a:t>
            </a:r>
          </a:p>
          <a:p>
            <a:pPr marL="342900" indent="-285750"/>
            <a:r>
              <a:rPr lang="en-US" sz="1600" dirty="0"/>
              <a:t>The average yearly </a:t>
            </a:r>
            <a:r>
              <a:rPr lang="en-US" sz="1600" dirty="0" smtClean="0"/>
              <a:t>potholes </a:t>
            </a:r>
            <a:r>
              <a:rPr lang="en-US" sz="1600" dirty="0"/>
              <a:t>repair budget is $8,902,276.20 and its proportion in total yearly budget is 0.08</a:t>
            </a:r>
            <a:r>
              <a:rPr lang="en-US" sz="1600" dirty="0" smtClean="0"/>
              <a:t>%. Chicago spends </a:t>
            </a:r>
            <a:r>
              <a:rPr lang="en-US" sz="1600" dirty="0"/>
              <a:t>$14.96 for each pothole filled. </a:t>
            </a:r>
            <a:endParaRPr lang="en-US" sz="1600" dirty="0" smtClean="0"/>
          </a:p>
          <a:p>
            <a:pPr marL="342900" indent="-285750"/>
            <a:r>
              <a:rPr lang="en-US" sz="1600" dirty="0" smtClean="0"/>
              <a:t>The weather is a key factor affects the </a:t>
            </a:r>
            <a:r>
              <a:rPr lang="en-US" sz="1600" dirty="0"/>
              <a:t>potholer repair </a:t>
            </a:r>
            <a:r>
              <a:rPr lang="en-US" sz="1600" dirty="0" smtClean="0"/>
              <a:t>budget</a:t>
            </a:r>
            <a:r>
              <a:rPr lang="en-US" sz="1600" dirty="0"/>
              <a:t>. </a:t>
            </a:r>
            <a:r>
              <a:rPr lang="en-US" sz="1600" dirty="0" smtClean="0"/>
              <a:t>A linear function of yearly total snow depth was proposed to predict yearly budget. </a:t>
            </a:r>
          </a:p>
          <a:p>
            <a:pPr marL="742950" lvl="1"/>
            <a:r>
              <a:rPr lang="en-US" sz="1600" dirty="0" smtClean="0"/>
              <a:t>Assuming </a:t>
            </a:r>
            <a:r>
              <a:rPr lang="en-US" sz="1600" dirty="0"/>
              <a:t>the total snow depth in 2016 is 3.5 </a:t>
            </a:r>
            <a:r>
              <a:rPr lang="en-US" sz="1600" dirty="0" smtClean="0"/>
              <a:t>inches, predicted 2016 </a:t>
            </a:r>
            <a:r>
              <a:rPr lang="en-US" sz="1600" dirty="0"/>
              <a:t>potholes repair budget is $</a:t>
            </a:r>
            <a:r>
              <a:rPr lang="en-US" sz="1600" dirty="0" smtClean="0"/>
              <a:t>10,874,543.00 based on the model.</a:t>
            </a:r>
            <a:endParaRPr lang="en-US" sz="1600" dirty="0"/>
          </a:p>
          <a:p>
            <a:pPr marL="342900" indent="-285750"/>
            <a:r>
              <a:rPr lang="en-US" sz="1600" dirty="0" smtClean="0"/>
              <a:t>Highest number of filled potholes appears </a:t>
            </a:r>
            <a:r>
              <a:rPr lang="en-US" sz="1600" dirty="0"/>
              <a:t>in </a:t>
            </a:r>
            <a:r>
              <a:rPr lang="en-US" sz="1600" dirty="0" smtClean="0"/>
              <a:t>every March not coldest </a:t>
            </a:r>
            <a:r>
              <a:rPr lang="en-US" sz="1600" dirty="0"/>
              <a:t>January and </a:t>
            </a:r>
            <a:r>
              <a:rPr lang="en-US" sz="1600" dirty="0" smtClean="0"/>
              <a:t>February. More attention is recommended in March to prepare enough material, asphalt.</a:t>
            </a:r>
          </a:p>
          <a:p>
            <a:pPr marL="342900" indent="-285750"/>
            <a:r>
              <a:rPr lang="en-US" sz="1600" dirty="0" smtClean="0"/>
              <a:t>The weather affects the response time and man power to repair potholes. Longer time and more man power were needed to repair potholes in the colder weather. Analysis </a:t>
            </a:r>
            <a:r>
              <a:rPr lang="en-US" sz="1600" dirty="0" smtClean="0"/>
              <a:t>shows </a:t>
            </a:r>
            <a:endParaRPr lang="en-US" sz="1600" dirty="0" smtClean="0"/>
          </a:p>
          <a:p>
            <a:pPr marL="742950" lvl="1"/>
            <a:r>
              <a:rPr lang="en-US" sz="1600" dirty="0" smtClean="0"/>
              <a:t>Mean monthly </a:t>
            </a:r>
            <a:r>
              <a:rPr lang="en-US" sz="1600" dirty="0" smtClean="0"/>
              <a:t>man</a:t>
            </a:r>
            <a:r>
              <a:rPr lang="en-US" sz="1600" dirty="0" smtClean="0"/>
              <a:t> </a:t>
            </a:r>
            <a:r>
              <a:rPr lang="en-US" sz="1600" dirty="0" smtClean="0"/>
              <a:t>power is </a:t>
            </a:r>
            <a:r>
              <a:rPr lang="en-US" sz="1600" dirty="0"/>
              <a:t>85,363.16 </a:t>
            </a:r>
            <a:r>
              <a:rPr lang="en-US" sz="1600" dirty="0"/>
              <a:t>work days</a:t>
            </a:r>
            <a:r>
              <a:rPr lang="en-US" sz="1600" dirty="0" smtClean="0"/>
              <a:t>. Maximum man power was 374,865.37 </a:t>
            </a:r>
            <a:r>
              <a:rPr lang="en-US" sz="1600" dirty="0"/>
              <a:t>work days. </a:t>
            </a:r>
            <a:r>
              <a:rPr lang="en-US" sz="1600" dirty="0" smtClean="0"/>
              <a:t>Minimum </a:t>
            </a:r>
            <a:r>
              <a:rPr lang="en-US" sz="1600" dirty="0"/>
              <a:t>man power </a:t>
            </a:r>
            <a:r>
              <a:rPr lang="en-US" sz="1600" dirty="0" smtClean="0"/>
              <a:t>was </a:t>
            </a:r>
            <a:r>
              <a:rPr lang="en-US" sz="1600" dirty="0"/>
              <a:t>8,732.64</a:t>
            </a:r>
            <a:r>
              <a:rPr lang="en-US" sz="1600" dirty="0" smtClean="0"/>
              <a:t> </a:t>
            </a:r>
            <a:r>
              <a:rPr lang="en-US" sz="1600" dirty="0"/>
              <a:t>work days</a:t>
            </a:r>
          </a:p>
          <a:p>
            <a:pPr marL="342900" indent="-285750"/>
            <a:endParaRPr lang="en-US" sz="1600" dirty="0"/>
          </a:p>
          <a:p>
            <a:pPr marL="57150" indent="0">
              <a:buNone/>
            </a:pPr>
            <a:endParaRPr lang="en-US" sz="1400" dirty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 smtClean="0"/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9235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</a:t>
            </a:r>
            <a:r>
              <a:rPr lang="en-US" sz="3200" dirty="0"/>
              <a:t>4 Topic: Chicago Pothole </a:t>
            </a:r>
            <a:r>
              <a:rPr lang="en-US" sz="3200" dirty="0" smtClean="0"/>
              <a:t>Repair</a:t>
            </a:r>
            <a:br>
              <a:rPr lang="en-US" sz="3200" dirty="0" smtClean="0"/>
            </a:br>
            <a:r>
              <a:rPr lang="en-US" sz="3200" dirty="0"/>
              <a:t>Intro/Background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7848600" cy="4648200"/>
          </a:xfrm>
        </p:spPr>
        <p:txBody>
          <a:bodyPr/>
          <a:lstStyle/>
          <a:p>
            <a:pPr marL="342900" indent="-285750"/>
            <a:r>
              <a:rPr lang="en-US" sz="1800" b="1" dirty="0" smtClean="0"/>
              <a:t>Objectives</a:t>
            </a:r>
            <a:r>
              <a:rPr lang="en-US" sz="1800" b="1" dirty="0"/>
              <a:t>:</a:t>
            </a:r>
            <a:r>
              <a:rPr lang="en-US" sz="1800" dirty="0"/>
              <a:t>	</a:t>
            </a:r>
            <a:endParaRPr lang="en-US" sz="1800" dirty="0" smtClean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r>
              <a:rPr lang="en-US" sz="1400" dirty="0"/>
              <a:t>The objective of the report is </a:t>
            </a:r>
            <a:endParaRPr lang="en-US" sz="1400" dirty="0" smtClean="0"/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T</a:t>
            </a:r>
            <a:r>
              <a:rPr lang="en-US" sz="1400" dirty="0" smtClean="0"/>
              <a:t>o get useful information from the historical data of the potholes repair 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To help the management make the decision of the budget and man power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To help the management p</a:t>
            </a:r>
            <a:r>
              <a:rPr lang="en-US" sz="1400" dirty="0" smtClean="0"/>
              <a:t>lan the work schedule for </a:t>
            </a:r>
            <a:r>
              <a:rPr lang="en-US" sz="1400" dirty="0"/>
              <a:t>potholes repair </a:t>
            </a: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400" dirty="0" smtClean="0"/>
              <a:t>Pothole is a common road defect in Chicago because of cold weather. Repair </a:t>
            </a:r>
            <a:r>
              <a:rPr lang="en-US" sz="1400" dirty="0"/>
              <a:t>the potholes </a:t>
            </a:r>
            <a:r>
              <a:rPr lang="en-US" sz="1400" dirty="0" smtClean="0"/>
              <a:t>is a free service </a:t>
            </a:r>
            <a:r>
              <a:rPr lang="en-US" sz="1400" dirty="0" smtClean="0"/>
              <a:t>in</a:t>
            </a:r>
            <a:r>
              <a:rPr lang="en-US" sz="1400" dirty="0" smtClean="0"/>
              <a:t> </a:t>
            </a:r>
            <a:r>
              <a:rPr lang="en-US" sz="1400" dirty="0" smtClean="0"/>
              <a:t>Chicago. Budget and man power are two important parameters for the financial plan of the city. 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400" dirty="0" smtClean="0"/>
              <a:t>In </a:t>
            </a:r>
            <a:r>
              <a:rPr lang="en-US" sz="1400" dirty="0"/>
              <a:t>the report, five years of </a:t>
            </a:r>
            <a:r>
              <a:rPr lang="en-US" sz="1400" dirty="0" smtClean="0"/>
              <a:t>data was collected analyzed</a:t>
            </a:r>
            <a:r>
              <a:rPr lang="en-US" sz="1400" dirty="0"/>
              <a:t>. Following information were created for </a:t>
            </a:r>
            <a:r>
              <a:rPr lang="en-US" sz="1400" dirty="0" smtClean="0"/>
              <a:t>the management:</a:t>
            </a:r>
            <a:endParaRPr lang="en-US" sz="1400" dirty="0"/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How much did the city spend on potholes repairing?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How </a:t>
            </a:r>
            <a:r>
              <a:rPr lang="en-US" sz="1400" dirty="0" smtClean="0"/>
              <a:t>much will </a:t>
            </a:r>
            <a:r>
              <a:rPr lang="en-US" sz="1400" dirty="0" smtClean="0"/>
              <a:t>we </a:t>
            </a:r>
            <a:r>
              <a:rPr lang="en-US" sz="1400" dirty="0" smtClean="0"/>
              <a:t>need </a:t>
            </a:r>
            <a:r>
              <a:rPr lang="en-US" sz="1400" dirty="0" smtClean="0"/>
              <a:t>for coming years?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H</a:t>
            </a:r>
            <a:r>
              <a:rPr lang="en-US" sz="1400" dirty="0" smtClean="0"/>
              <a:t>ow </a:t>
            </a:r>
            <a:r>
              <a:rPr lang="en-US" sz="1400" dirty="0"/>
              <a:t>many </a:t>
            </a:r>
            <a:r>
              <a:rPr lang="en-US" sz="1400" dirty="0" smtClean="0"/>
              <a:t>potholes were </a:t>
            </a:r>
            <a:r>
              <a:rPr lang="en-US" sz="1400" dirty="0"/>
              <a:t>filled </a:t>
            </a:r>
            <a:r>
              <a:rPr lang="en-US" sz="1400" dirty="0" smtClean="0"/>
              <a:t>each year?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H</a:t>
            </a:r>
            <a:r>
              <a:rPr lang="en-US" sz="1400" dirty="0" smtClean="0"/>
              <a:t>ow long did </a:t>
            </a:r>
            <a:r>
              <a:rPr lang="en-US" sz="1400" dirty="0"/>
              <a:t>Chicago Department of Transportation (CDOT)</a:t>
            </a:r>
            <a:r>
              <a:rPr lang="en-US" sz="1400" dirty="0" smtClean="0"/>
              <a:t> fill a pothole?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How many man power were involved in repairing potholes? </a:t>
            </a:r>
          </a:p>
          <a:p>
            <a:pPr marL="57150" indent="0">
              <a:buNone/>
            </a:pPr>
            <a:r>
              <a:rPr lang="en-US" sz="1400" dirty="0" smtClean="0"/>
              <a:t> </a:t>
            </a:r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2" descr="C:\Users\Student Worker\Desktop\Cap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49" y="1600200"/>
            <a:ext cx="1810794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Chicago Pothole </a:t>
            </a:r>
            <a:r>
              <a:rPr lang="en-US" sz="3200" dirty="0" smtClean="0"/>
              <a:t>Repair</a:t>
            </a:r>
            <a:br>
              <a:rPr lang="en-US" sz="3200" dirty="0" smtClean="0"/>
            </a:br>
            <a:r>
              <a:rPr lang="en-US" sz="3200" dirty="0"/>
              <a:t>Intro/Background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7848600" cy="4876800"/>
          </a:xfrm>
        </p:spPr>
        <p:txBody>
          <a:bodyPr/>
          <a:lstStyle/>
          <a:p>
            <a:pPr marL="342900" indent="-285750"/>
            <a:r>
              <a:rPr lang="en-US" sz="1800" b="1" dirty="0" smtClean="0"/>
              <a:t>Statistics for the download files: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b="1" i="1" dirty="0" smtClean="0"/>
              <a:t>2011-2015 Chicago Budget </a:t>
            </a:r>
            <a:r>
              <a:rPr lang="en-US" sz="1400" b="1" i="1" dirty="0"/>
              <a:t>Ordinance - Positions and </a:t>
            </a:r>
            <a:r>
              <a:rPr lang="en-US" sz="1400" b="1" i="1" dirty="0" smtClean="0"/>
              <a:t>Salaries</a:t>
            </a:r>
          </a:p>
          <a:p>
            <a:pPr marL="457200" lvl="1" indent="0">
              <a:buNone/>
            </a:pPr>
            <a:r>
              <a:rPr lang="en-US" sz="1200" i="1" dirty="0"/>
              <a:t>Row count for each source file and target dataset:	</a:t>
            </a:r>
          </a:p>
          <a:p>
            <a:pPr marL="457200" lvl="1" indent="0">
              <a:buNone/>
            </a:pPr>
            <a:r>
              <a:rPr lang="en-US" sz="1200" i="1" dirty="0" smtClean="0"/>
              <a:t>2011</a:t>
            </a:r>
            <a:r>
              <a:rPr lang="en-US" sz="1200" i="1" dirty="0"/>
              <a:t>:	</a:t>
            </a:r>
            <a:r>
              <a:rPr lang="en-US" sz="1200" i="1" dirty="0" smtClean="0"/>
              <a:t>8,216   		2012: 6,645</a:t>
            </a: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/>
              <a:t>2013:	</a:t>
            </a:r>
            <a:r>
              <a:rPr lang="en-US" sz="1200" i="1" dirty="0" smtClean="0"/>
              <a:t>7,215		2014: 7,260</a:t>
            </a:r>
            <a:endParaRPr lang="en-US" sz="1200" i="1" dirty="0"/>
          </a:p>
          <a:p>
            <a:pPr marL="457200" lvl="1" indent="0">
              <a:buNone/>
            </a:pPr>
            <a:r>
              <a:rPr lang="en-US" sz="1200" i="1" dirty="0"/>
              <a:t>2015:	7,702</a:t>
            </a:r>
          </a:p>
          <a:p>
            <a:pPr marL="457200" lvl="1" indent="0">
              <a:buNone/>
            </a:pPr>
            <a:r>
              <a:rPr lang="en-US" sz="1200" i="1" dirty="0"/>
              <a:t>Total Target Budget </a:t>
            </a:r>
            <a:r>
              <a:rPr lang="en-US" sz="1200" i="1" dirty="0" smtClean="0"/>
              <a:t>Positions </a:t>
            </a:r>
            <a:r>
              <a:rPr lang="en-US" sz="1200" i="1" dirty="0"/>
              <a:t>and Salaries</a:t>
            </a:r>
            <a:r>
              <a:rPr lang="en-US" sz="1200" i="1" dirty="0" smtClean="0"/>
              <a:t> </a:t>
            </a:r>
            <a:r>
              <a:rPr lang="en-US" sz="1200" i="1" dirty="0"/>
              <a:t>Dataset:	37,038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2011-2015 </a:t>
            </a:r>
            <a:r>
              <a:rPr lang="en-US" sz="1400" b="1" dirty="0"/>
              <a:t>Chicago </a:t>
            </a:r>
            <a:r>
              <a:rPr lang="en-US" sz="1400" b="1" dirty="0" smtClean="0"/>
              <a:t>Budget </a:t>
            </a:r>
            <a:r>
              <a:rPr lang="en-US" sz="1400" b="1" dirty="0"/>
              <a:t>Ordinance - Appropriations</a:t>
            </a:r>
            <a:r>
              <a:rPr lang="en-US" sz="1400" dirty="0"/>
              <a:t>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200" i="1" dirty="0"/>
              <a:t>Row count for each source file and target dataset:	</a:t>
            </a:r>
          </a:p>
          <a:p>
            <a:pPr marL="457200" lvl="1" indent="0">
              <a:buNone/>
            </a:pPr>
            <a:r>
              <a:rPr lang="en-US" sz="1200" i="1" dirty="0"/>
              <a:t>2011:	</a:t>
            </a:r>
            <a:r>
              <a:rPr lang="en-US" sz="1200" i="1" dirty="0" smtClean="0"/>
              <a:t>4,271		2012</a:t>
            </a:r>
            <a:r>
              <a:rPr lang="en-US" sz="1200" i="1" dirty="0"/>
              <a:t>:	3,894</a:t>
            </a:r>
          </a:p>
          <a:p>
            <a:pPr marL="457200" lvl="1" indent="0">
              <a:buNone/>
            </a:pPr>
            <a:r>
              <a:rPr lang="en-US" sz="1200" i="1" dirty="0"/>
              <a:t>2013:	</a:t>
            </a:r>
            <a:r>
              <a:rPr lang="en-US" sz="1200" i="1" dirty="0" smtClean="0"/>
              <a:t>3,591		2014</a:t>
            </a:r>
            <a:r>
              <a:rPr lang="en-US" sz="1200" i="1" dirty="0"/>
              <a:t>:	3,602</a:t>
            </a:r>
          </a:p>
          <a:p>
            <a:pPr marL="457200" lvl="1" indent="0">
              <a:buNone/>
            </a:pPr>
            <a:r>
              <a:rPr lang="en-US" sz="1200" i="1" dirty="0"/>
              <a:t>2015:	3,707</a:t>
            </a:r>
          </a:p>
          <a:p>
            <a:pPr marL="457200" lvl="1" indent="0">
              <a:buNone/>
            </a:pPr>
            <a:r>
              <a:rPr lang="en-US" sz="1200" i="1" dirty="0"/>
              <a:t>Total Target </a:t>
            </a:r>
            <a:r>
              <a:rPr lang="en-US" sz="1200" i="1" dirty="0" smtClean="0"/>
              <a:t>Budget Ordinance </a:t>
            </a:r>
            <a:r>
              <a:rPr lang="en-US" sz="1200" i="1" dirty="0"/>
              <a:t>Dataset:	19,065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Chicago 311 Service Requests - Pot Holes </a:t>
            </a:r>
            <a:r>
              <a:rPr lang="en-US" sz="1400" b="1" dirty="0" smtClean="0"/>
              <a:t>Reported (Note: </a:t>
            </a:r>
            <a:r>
              <a:rPr lang="en-US" sz="1400" dirty="0" smtClean="0"/>
              <a:t>311 is </a:t>
            </a:r>
            <a:r>
              <a:rPr lang="en-US" sz="1400" dirty="0"/>
              <a:t>a services phone number</a:t>
            </a:r>
            <a:r>
              <a:rPr lang="en-US" sz="1400" dirty="0" smtClean="0"/>
              <a:t> service system which Chicago </a:t>
            </a:r>
            <a:r>
              <a:rPr lang="en-US" sz="1400" dirty="0"/>
              <a:t>residents </a:t>
            </a:r>
            <a:r>
              <a:rPr lang="en-US" sz="1400" dirty="0" smtClean="0"/>
              <a:t>can call to report </a:t>
            </a:r>
            <a:r>
              <a:rPr lang="en-US" sz="1400" dirty="0"/>
              <a:t>street surface potholes. According to 311 service system, CDOT crews repair potholes. </a:t>
            </a:r>
            <a:r>
              <a:rPr lang="en-US" sz="1400" b="1" dirty="0" smtClean="0"/>
              <a:t>)</a:t>
            </a:r>
            <a:endParaRPr lang="en-US" sz="1400" b="1" dirty="0"/>
          </a:p>
          <a:p>
            <a:pPr marL="685800" lvl="2">
              <a:buFont typeface="Wingdings" pitchFamily="2" charset="2"/>
              <a:buChar char="Ø"/>
            </a:pPr>
            <a:r>
              <a:rPr lang="en-US" sz="1200" i="1" dirty="0"/>
              <a:t>Total row count included: 	390,113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Chicago Performance Metrics – Transportation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Total row count included: 	6,997</a:t>
            </a:r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b="1" dirty="0" smtClean="0"/>
              <a:t>Chicago 2011-2015 </a:t>
            </a:r>
            <a:r>
              <a:rPr lang="en-US" sz="1400" b="1" dirty="0"/>
              <a:t>historical weather data from the National Weather </a:t>
            </a:r>
            <a:r>
              <a:rPr lang="en-US" sz="1400" b="1" dirty="0" smtClean="0"/>
              <a:t>Service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Total </a:t>
            </a:r>
            <a:r>
              <a:rPr lang="en-US" sz="1200" i="1" dirty="0"/>
              <a:t>row count included: 	1,826</a:t>
            </a:r>
          </a:p>
          <a:p>
            <a:pPr marL="342900" indent="-285750"/>
            <a:endParaRPr lang="en-US" sz="1400" dirty="0"/>
          </a:p>
          <a:p>
            <a:pPr marL="342900" indent="-285750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7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</a:t>
            </a:r>
            <a:r>
              <a:rPr lang="en-US" sz="3200" dirty="0"/>
              <a:t>4 Topic: Chicago Pothole </a:t>
            </a:r>
            <a:r>
              <a:rPr lang="en-US" sz="3200" dirty="0" smtClean="0"/>
              <a:t>Repair</a:t>
            </a:r>
            <a:br>
              <a:rPr lang="en-US" sz="3200" dirty="0" smtClean="0"/>
            </a:br>
            <a:r>
              <a:rPr lang="en-US" sz="3200" dirty="0" smtClean="0"/>
              <a:t>Intro/Background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22437"/>
            <a:ext cx="7848600" cy="4373563"/>
          </a:xfrm>
        </p:spPr>
        <p:txBody>
          <a:bodyPr/>
          <a:lstStyle/>
          <a:p>
            <a:pPr marL="342900" indent="-285750"/>
            <a:r>
              <a:rPr lang="en-US" sz="1800" b="1" dirty="0"/>
              <a:t>Data </a:t>
            </a:r>
            <a:r>
              <a:rPr lang="en-US" sz="1800" b="1" dirty="0" smtClean="0"/>
              <a:t>process:</a:t>
            </a:r>
            <a:endParaRPr lang="en-US" sz="1800" b="1" dirty="0"/>
          </a:p>
          <a:p>
            <a:pPr marL="34290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It is assumed Chicago </a:t>
            </a:r>
            <a:r>
              <a:rPr lang="en-US" sz="1400" dirty="0"/>
              <a:t>Budget for repairing potholes will all use to </a:t>
            </a:r>
            <a:r>
              <a:rPr lang="en-US" sz="1400" dirty="0" smtClean="0"/>
              <a:t>repair. </a:t>
            </a:r>
            <a:r>
              <a:rPr lang="en-US" sz="1400" dirty="0"/>
              <a:t>W</a:t>
            </a:r>
            <a:r>
              <a:rPr lang="en-US" sz="1400" dirty="0" smtClean="0"/>
              <a:t>e collect this part’s data from </a:t>
            </a:r>
            <a:r>
              <a:rPr lang="en-US" sz="1400" dirty="0"/>
              <a:t>the dataset </a:t>
            </a:r>
            <a:r>
              <a:rPr lang="en-US" sz="1400" dirty="0" smtClean="0"/>
              <a:t>of </a:t>
            </a:r>
            <a:r>
              <a:rPr lang="en-US" sz="1400" b="1" dirty="0" smtClean="0"/>
              <a:t>Chicago </a:t>
            </a:r>
            <a:r>
              <a:rPr lang="en-US" sz="1400" b="1" dirty="0"/>
              <a:t>Budget </a:t>
            </a:r>
            <a:r>
              <a:rPr lang="en-US" sz="1400" b="1" dirty="0" smtClean="0"/>
              <a:t>Ordinance-Positions </a:t>
            </a:r>
            <a:r>
              <a:rPr lang="en-US" sz="1400" b="1" dirty="0"/>
              <a:t>and </a:t>
            </a:r>
            <a:r>
              <a:rPr lang="en-US" sz="1400" b="1" dirty="0" smtClean="0"/>
              <a:t>Salaries</a:t>
            </a:r>
            <a:r>
              <a:rPr lang="en-US" sz="1400" i="1" dirty="0" smtClean="0"/>
              <a:t> </a:t>
            </a:r>
            <a:r>
              <a:rPr lang="en-US" sz="1400" dirty="0" smtClean="0"/>
              <a:t>which presents the labor c</a:t>
            </a:r>
            <a:r>
              <a:rPr lang="en-US" sz="1400" i="1" dirty="0" smtClean="0"/>
              <a:t>ost</a:t>
            </a:r>
            <a:r>
              <a:rPr lang="en-US" sz="1400" dirty="0" smtClean="0"/>
              <a:t>, </a:t>
            </a:r>
            <a:r>
              <a:rPr lang="en-US" sz="1400" dirty="0"/>
              <a:t>and </a:t>
            </a:r>
            <a:r>
              <a:rPr lang="en-US" sz="1400" dirty="0" smtClean="0"/>
              <a:t>the dataset of </a:t>
            </a:r>
            <a:r>
              <a:rPr lang="en-US" sz="1400" b="1" i="1" dirty="0" smtClean="0"/>
              <a:t>Chicago </a:t>
            </a:r>
            <a:r>
              <a:rPr lang="en-US" sz="1400" b="1" i="1" dirty="0"/>
              <a:t>Budget of </a:t>
            </a:r>
            <a:r>
              <a:rPr lang="en-US" sz="1400" b="1" i="1" dirty="0" smtClean="0"/>
              <a:t>Ordinance-Appropri</a:t>
            </a:r>
            <a:r>
              <a:rPr lang="en-US" sz="1400" b="1" dirty="0" smtClean="0"/>
              <a:t>ations</a:t>
            </a:r>
            <a:r>
              <a:rPr lang="en-US" sz="1400" dirty="0" smtClean="0"/>
              <a:t> which presents the material cost. 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During the datasets of </a:t>
            </a:r>
            <a:r>
              <a:rPr lang="en-US" sz="1400" b="1" dirty="0"/>
              <a:t>Chicago Budget Ordinance-Positions and </a:t>
            </a:r>
            <a:r>
              <a:rPr lang="en-US" sz="1400" b="1" dirty="0" smtClean="0"/>
              <a:t>Salaries </a:t>
            </a:r>
            <a:r>
              <a:rPr lang="en-US" sz="1400" dirty="0" smtClean="0"/>
              <a:t>from 2011 to 2015, different names were used to name the same department or titles. Hence, we use different filter to get each year’s labor budget for potholes repair.</a:t>
            </a:r>
            <a:r>
              <a:rPr lang="en-US" sz="1400" i="1" dirty="0" smtClean="0"/>
              <a:t> 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200" i="1" dirty="0" smtClean="0"/>
              <a:t>Because </a:t>
            </a:r>
            <a:r>
              <a:rPr lang="en-US" sz="1200" i="1" dirty="0"/>
              <a:t>potholes are typically irregularly shaped pavement holes </a:t>
            </a:r>
            <a:r>
              <a:rPr lang="en-US" sz="1200" i="1" dirty="0" smtClean="0"/>
              <a:t>and Chicago uses </a:t>
            </a:r>
            <a:r>
              <a:rPr lang="en-US" sz="1200" i="1" dirty="0"/>
              <a:t>asphalt to fix </a:t>
            </a:r>
            <a:r>
              <a:rPr lang="en-US" sz="1200" i="1" dirty="0" smtClean="0"/>
              <a:t>potholes, we assume the column of “subsection”</a:t>
            </a:r>
            <a:r>
              <a:rPr lang="en-US" sz="1200" i="1" dirty="0"/>
              <a:t> </a:t>
            </a:r>
            <a:r>
              <a:rPr lang="en-US" sz="1200" i="1" dirty="0" smtClean="0"/>
              <a:t>contains “Street”, “Alley” , “</a:t>
            </a:r>
            <a:r>
              <a:rPr lang="en-US" sz="1200" i="1" dirty="0"/>
              <a:t>Pavement</a:t>
            </a:r>
            <a:r>
              <a:rPr lang="en-US" sz="1200" i="1" dirty="0" smtClean="0"/>
              <a:t>”, “Asphalt</a:t>
            </a:r>
            <a:r>
              <a:rPr lang="en-US" sz="1200" i="1" dirty="0"/>
              <a:t>” </a:t>
            </a:r>
            <a:r>
              <a:rPr lang="en-US" sz="1200" i="1" dirty="0" smtClean="0"/>
              <a:t> or “Pothole” will presents this subsection works for potholes repair. So, there are the filters to get the each year’s labor budget:</a:t>
            </a:r>
          </a:p>
          <a:p>
            <a:pPr marL="742950" lvl="1">
              <a:buFont typeface="Wingdings" panose="05000000000000000000" pitchFamily="2" charset="2"/>
              <a:buChar char="v"/>
            </a:pPr>
            <a:r>
              <a:rPr lang="en-US" sz="1200" i="1" dirty="0" smtClean="0"/>
              <a:t>In 2011 dataset, subsection = </a:t>
            </a:r>
            <a:r>
              <a:rPr lang="en-US" sz="1200" i="1" dirty="0"/>
              <a:t>Asphalt</a:t>
            </a:r>
            <a:endParaRPr lang="en-US" sz="1200" i="1" dirty="0" smtClean="0"/>
          </a:p>
          <a:p>
            <a:pPr marL="742950" lvl="1">
              <a:buFont typeface="Wingdings" panose="05000000000000000000" pitchFamily="2" charset="2"/>
              <a:buChar char="v"/>
            </a:pPr>
            <a:r>
              <a:rPr lang="en-US" sz="1200" i="1" dirty="0"/>
              <a:t>In </a:t>
            </a:r>
            <a:r>
              <a:rPr lang="en-US" sz="1200" i="1" dirty="0" smtClean="0"/>
              <a:t>2012 </a:t>
            </a:r>
            <a:r>
              <a:rPr lang="en-US" sz="1200" i="1" dirty="0"/>
              <a:t>dataset, subsection = </a:t>
            </a:r>
            <a:r>
              <a:rPr lang="en-US" sz="1200" i="1" dirty="0" smtClean="0"/>
              <a:t>Street </a:t>
            </a:r>
            <a:r>
              <a:rPr lang="en-US" sz="1200" i="1" dirty="0"/>
              <a:t>and Alley Repair Unit &amp; Street and Alley Resurfacing Unit</a:t>
            </a:r>
          </a:p>
          <a:p>
            <a:pPr marL="742950" lvl="1">
              <a:buFont typeface="Wingdings" panose="05000000000000000000" pitchFamily="2" charset="2"/>
              <a:buChar char="v"/>
            </a:pPr>
            <a:r>
              <a:rPr lang="en-US" sz="1200" i="1" dirty="0"/>
              <a:t>In </a:t>
            </a:r>
            <a:r>
              <a:rPr lang="en-US" sz="1200" i="1" dirty="0" smtClean="0"/>
              <a:t>2013 </a:t>
            </a:r>
            <a:r>
              <a:rPr lang="en-US" sz="1200" i="1" dirty="0"/>
              <a:t>dataset, subsection = </a:t>
            </a:r>
            <a:r>
              <a:rPr lang="en-US" sz="1200" i="1" dirty="0" smtClean="0"/>
              <a:t>Asphalt </a:t>
            </a:r>
            <a:r>
              <a:rPr lang="en-US" sz="1200" i="1" dirty="0"/>
              <a:t>&amp; Street and Alley Repair Unit &amp; Street and Alley Resurfacing Unit</a:t>
            </a:r>
          </a:p>
          <a:p>
            <a:pPr marL="742950" lvl="1">
              <a:buFont typeface="Wingdings" panose="05000000000000000000" pitchFamily="2" charset="2"/>
              <a:buChar char="v"/>
            </a:pPr>
            <a:r>
              <a:rPr lang="en-US" sz="1200" i="1" dirty="0"/>
              <a:t>In </a:t>
            </a:r>
            <a:r>
              <a:rPr lang="en-US" sz="1200" i="1" dirty="0" smtClean="0"/>
              <a:t>2014 </a:t>
            </a:r>
            <a:r>
              <a:rPr lang="en-US" sz="1200" i="1" dirty="0"/>
              <a:t>dataset, subsection = </a:t>
            </a:r>
            <a:r>
              <a:rPr lang="en-US" sz="1200" i="1" dirty="0" smtClean="0"/>
              <a:t>Street </a:t>
            </a:r>
            <a:r>
              <a:rPr lang="en-US" sz="1200" i="1" dirty="0"/>
              <a:t>Resurfacing and Repair Unit</a:t>
            </a:r>
          </a:p>
          <a:p>
            <a:pPr marL="742950" lvl="1">
              <a:buFont typeface="Wingdings" panose="05000000000000000000" pitchFamily="2" charset="2"/>
              <a:buChar char="v"/>
            </a:pPr>
            <a:r>
              <a:rPr lang="en-US" sz="1200" i="1" dirty="0"/>
              <a:t>In </a:t>
            </a:r>
            <a:r>
              <a:rPr lang="en-US" sz="1200" i="1" dirty="0" smtClean="0"/>
              <a:t>2015 </a:t>
            </a:r>
            <a:r>
              <a:rPr lang="en-US" sz="1200" i="1" dirty="0"/>
              <a:t>dataset, subsection = </a:t>
            </a:r>
            <a:r>
              <a:rPr lang="en-US" sz="1200" i="1" dirty="0" smtClean="0"/>
              <a:t>Pothole </a:t>
            </a:r>
            <a:r>
              <a:rPr lang="en-US" sz="1200" i="1" dirty="0"/>
              <a:t>and Pavement Maintenance </a:t>
            </a:r>
            <a:endParaRPr lang="en-US" sz="1200" i="1" dirty="0" smtClean="0"/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In the </a:t>
            </a:r>
            <a:r>
              <a:rPr lang="en-US" sz="1400" dirty="0" smtClean="0"/>
              <a:t>datasets </a:t>
            </a:r>
            <a:r>
              <a:rPr lang="en-US" sz="1400" dirty="0"/>
              <a:t>of </a:t>
            </a:r>
            <a:r>
              <a:rPr lang="en-US" sz="1400" b="1" dirty="0"/>
              <a:t>Budget of </a:t>
            </a:r>
            <a:r>
              <a:rPr lang="en-US" sz="1400" b="1" dirty="0" smtClean="0"/>
              <a:t>Ordinance-Appropriations </a:t>
            </a:r>
            <a:r>
              <a:rPr lang="en-US" sz="1400" dirty="0" smtClean="0"/>
              <a:t>form 2011 to 2015, </a:t>
            </a:r>
            <a:r>
              <a:rPr lang="en-US" sz="1400" dirty="0"/>
              <a:t>we assume the </a:t>
            </a:r>
            <a:r>
              <a:rPr lang="en-US" sz="1400" dirty="0" smtClean="0"/>
              <a:t>column of “Appropriation”  is “Maintenance Street </a:t>
            </a:r>
            <a:r>
              <a:rPr lang="en-US" sz="1400" dirty="0"/>
              <a:t>P</a:t>
            </a:r>
            <a:r>
              <a:rPr lang="en-US" sz="1400" dirty="0" smtClean="0"/>
              <a:t>ave” </a:t>
            </a:r>
            <a:r>
              <a:rPr lang="en-US" sz="1400" dirty="0"/>
              <a:t>was be used to buy </a:t>
            </a:r>
            <a:r>
              <a:rPr lang="en-US" sz="1400" dirty="0" smtClean="0"/>
              <a:t>asphalt. </a:t>
            </a:r>
            <a:endParaRPr lang="en-US" sz="1400" dirty="0"/>
          </a:p>
          <a:p>
            <a:pPr marL="57150" indent="0">
              <a:buNone/>
            </a:pPr>
            <a:endParaRPr lang="en-US" sz="12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</a:t>
            </a:r>
            <a:r>
              <a:rPr lang="en-US" sz="3200" dirty="0"/>
              <a:t>4 Topic: Chicago Pothole </a:t>
            </a:r>
            <a:r>
              <a:rPr lang="en-US" sz="3200" dirty="0" smtClean="0"/>
              <a:t>Repair</a:t>
            </a:r>
            <a:br>
              <a:rPr lang="en-US" sz="3200" dirty="0" smtClean="0"/>
            </a:br>
            <a:r>
              <a:rPr lang="en-US" sz="3200" dirty="0" smtClean="0"/>
              <a:t>Intro/Background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22437"/>
            <a:ext cx="7848600" cy="4449763"/>
          </a:xfrm>
        </p:spPr>
        <p:txBody>
          <a:bodyPr/>
          <a:lstStyle/>
          <a:p>
            <a:pPr marL="342900" indent="-285750"/>
            <a:r>
              <a:rPr lang="en-US" sz="1800" b="1" dirty="0" smtClean="0"/>
              <a:t>Data process: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Dataset </a:t>
            </a:r>
            <a:r>
              <a:rPr lang="en-US" sz="1400" dirty="0"/>
              <a:t>of </a:t>
            </a:r>
            <a:r>
              <a:rPr lang="en-US" sz="1400" b="1" dirty="0"/>
              <a:t>Chicago 311 Service Requests - Pot Holes </a:t>
            </a:r>
            <a:r>
              <a:rPr lang="en-US" sz="1400" b="1" dirty="0" smtClean="0"/>
              <a:t>Reported</a:t>
            </a:r>
            <a:r>
              <a:rPr lang="en-US" sz="1400" dirty="0" smtClean="0"/>
              <a:t>: 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1) Created Month, Year columns.	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2</a:t>
            </a:r>
            <a:r>
              <a:rPr lang="en-US" sz="1200" i="1" dirty="0"/>
              <a:t>) Excluding </a:t>
            </a:r>
            <a:r>
              <a:rPr lang="en-US" sz="1200" i="1" dirty="0" smtClean="0"/>
              <a:t>Status = completed-dup</a:t>
            </a:r>
            <a:r>
              <a:rPr lang="en-US" sz="1200" i="1" dirty="0"/>
              <a:t>	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/>
              <a:t>3) Excluding </a:t>
            </a:r>
            <a:r>
              <a:rPr lang="en-US" sz="1200" i="1" dirty="0" smtClean="0"/>
              <a:t>Year = 2016</a:t>
            </a:r>
            <a:r>
              <a:rPr lang="en-US" sz="1200" i="1" dirty="0"/>
              <a:t>	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/>
              <a:t>4) Including </a:t>
            </a:r>
            <a:r>
              <a:rPr lang="en-US" sz="1200" i="1" dirty="0" smtClean="0"/>
              <a:t>Most Recent Action = Pothole Patched only.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Dataset </a:t>
            </a:r>
            <a:r>
              <a:rPr lang="en-US" sz="1400" dirty="0"/>
              <a:t>of </a:t>
            </a:r>
            <a:r>
              <a:rPr lang="en-US" sz="1400" b="1" dirty="0"/>
              <a:t>Chicago Performance Metrics – </a:t>
            </a:r>
            <a:r>
              <a:rPr lang="en-US" sz="1400" b="1" dirty="0" smtClean="0"/>
              <a:t>Transportation: 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dirty="0" smtClean="0"/>
              <a:t>1) Created Month, Year columns. 		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dirty="0" smtClean="0"/>
              <a:t>2) </a:t>
            </a:r>
            <a:r>
              <a:rPr lang="en-US" sz="1200" dirty="0"/>
              <a:t>Excluding </a:t>
            </a:r>
            <a:r>
              <a:rPr lang="en-US" sz="1200" dirty="0" smtClean="0"/>
              <a:t>Year = 2016 </a:t>
            </a:r>
            <a:r>
              <a:rPr lang="en-US" sz="1200" dirty="0"/>
              <a:t>	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dirty="0"/>
              <a:t>3</a:t>
            </a:r>
            <a:r>
              <a:rPr lang="en-US" sz="1200" dirty="0" smtClean="0"/>
              <a:t>) Including </a:t>
            </a:r>
            <a:r>
              <a:rPr lang="en-US" sz="1200" dirty="0"/>
              <a:t>Activity = Alley Pot Hole </a:t>
            </a:r>
            <a:r>
              <a:rPr lang="en-US" sz="1200" dirty="0" smtClean="0"/>
              <a:t>&amp; </a:t>
            </a:r>
            <a:r>
              <a:rPr lang="en-US" sz="1200" dirty="0"/>
              <a:t>Pothole in Street only	</a:t>
            </a:r>
            <a:endParaRPr lang="en-US" sz="1200" dirty="0" smtClean="0"/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dirty="0" smtClean="0"/>
              <a:t>4) Create Man </a:t>
            </a:r>
            <a:r>
              <a:rPr lang="en-US" sz="1200" dirty="0"/>
              <a:t>Power </a:t>
            </a:r>
            <a:r>
              <a:rPr lang="en-US" sz="1200" dirty="0" smtClean="0"/>
              <a:t>column 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smtClean="0"/>
              <a:t>	(Note: </a:t>
            </a:r>
            <a:r>
              <a:rPr lang="en-US" sz="1200" dirty="0" smtClean="0"/>
              <a:t>Man </a:t>
            </a:r>
            <a:r>
              <a:rPr lang="en-US" sz="1200" dirty="0"/>
              <a:t>Power </a:t>
            </a:r>
            <a:r>
              <a:rPr lang="en-US" sz="1200" dirty="0" smtClean="0"/>
              <a:t>= </a:t>
            </a:r>
            <a:r>
              <a:rPr lang="en-US" sz="1200" dirty="0"/>
              <a:t>Average Days to Complete Activity × Total Completed Requests</a:t>
            </a:r>
            <a:r>
              <a:rPr lang="en-US" sz="1200" dirty="0" smtClean="0"/>
              <a:t>)</a:t>
            </a:r>
            <a:r>
              <a:rPr lang="en-US" sz="1000" dirty="0" smtClean="0"/>
              <a:t>	</a:t>
            </a:r>
          </a:p>
          <a:p>
            <a:pPr marL="342900" indent="-285750">
              <a:buFont typeface="Wingdings" panose="05000000000000000000" pitchFamily="2" charset="2"/>
              <a:buChar char="q"/>
            </a:pPr>
            <a:r>
              <a:rPr lang="en-US" sz="1400" dirty="0"/>
              <a:t>Dataset of </a:t>
            </a:r>
            <a:r>
              <a:rPr lang="en-US" sz="1400" b="1" dirty="0"/>
              <a:t>Chicago </a:t>
            </a:r>
            <a:r>
              <a:rPr lang="en-US" sz="1400" b="1" dirty="0" smtClean="0"/>
              <a:t>historical </a:t>
            </a:r>
            <a:r>
              <a:rPr lang="en-US" sz="1400" b="1" dirty="0"/>
              <a:t>weather data from the National Weather </a:t>
            </a:r>
            <a:r>
              <a:rPr lang="en-US" sz="1400" b="1" dirty="0" smtClean="0"/>
              <a:t>Service</a:t>
            </a:r>
            <a:r>
              <a:rPr lang="en-US" sz="1400" dirty="0" smtClean="0"/>
              <a:t>: </a:t>
            </a:r>
            <a:endParaRPr lang="en-US" sz="1400" dirty="0"/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1) Created </a:t>
            </a:r>
            <a:r>
              <a:rPr lang="en-US" sz="1200" i="1" dirty="0"/>
              <a:t>Month, Year columns. </a:t>
            </a:r>
            <a:endParaRPr lang="en-US" sz="1200" i="1" dirty="0" smtClean="0"/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/>
              <a:t>2</a:t>
            </a:r>
            <a:r>
              <a:rPr lang="en-US" sz="1200" i="1" dirty="0" smtClean="0"/>
              <a:t>) </a:t>
            </a:r>
            <a:r>
              <a:rPr lang="en-US" sz="1200" i="1" dirty="0" smtClean="0"/>
              <a:t>Create Monthly Average </a:t>
            </a:r>
            <a:r>
              <a:rPr lang="en-US" sz="1200" i="1" dirty="0"/>
              <a:t>Temperature in </a:t>
            </a:r>
            <a:r>
              <a:rPr lang="en-US" sz="1200" i="1" dirty="0" smtClean="0"/>
              <a:t>Fahrenheit Degree column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/>
              <a:t>3</a:t>
            </a:r>
            <a:r>
              <a:rPr lang="en-US" sz="1200" i="1" dirty="0" smtClean="0"/>
              <a:t>) </a:t>
            </a:r>
            <a:r>
              <a:rPr lang="en-US" sz="1200" i="1" dirty="0"/>
              <a:t>Including Event = Snow &amp; Fog-Snow &amp; Rain-Snow &amp; Fog-Snow-Thunderstorm &amp; Fog-Rain-Snow </a:t>
            </a:r>
          </a:p>
          <a:p>
            <a:pPr marL="742950" lvl="1">
              <a:buFont typeface="Wingdings" panose="05000000000000000000" pitchFamily="2" charset="2"/>
              <a:buChar char="Ø"/>
            </a:pPr>
            <a:r>
              <a:rPr lang="en-US" sz="1200" i="1" dirty="0" smtClean="0"/>
              <a:t>4</a:t>
            </a:r>
            <a:r>
              <a:rPr lang="en-US" sz="1200" i="1" dirty="0"/>
              <a:t>) </a:t>
            </a:r>
            <a:r>
              <a:rPr lang="en-US" sz="1200" i="1" dirty="0" smtClean="0"/>
              <a:t>Replace </a:t>
            </a:r>
            <a:r>
              <a:rPr lang="en-US" sz="1200" i="1" dirty="0"/>
              <a:t>Precipitation column to </a:t>
            </a:r>
            <a:r>
              <a:rPr lang="en-US" sz="1200" i="1" dirty="0" smtClean="0"/>
              <a:t>Snow Depth column </a:t>
            </a:r>
            <a:endParaRPr lang="en-US" sz="1200" i="1" dirty="0" smtClean="0"/>
          </a:p>
          <a:p>
            <a:pPr marL="457200" lvl="1" indent="0">
              <a:buNone/>
            </a:pPr>
            <a:r>
              <a:rPr lang="en-US" sz="1200" i="1" dirty="0"/>
              <a:t>	</a:t>
            </a:r>
            <a:r>
              <a:rPr lang="en-US" sz="1200" i="1" dirty="0" smtClean="0"/>
              <a:t>(</a:t>
            </a:r>
            <a:r>
              <a:rPr lang="en-US" sz="1200" i="1" dirty="0" smtClean="0"/>
              <a:t>Note: T in this column means trace and we assume the snow depth is 0)</a:t>
            </a:r>
            <a:r>
              <a:rPr lang="en-US" sz="800" i="1" dirty="0"/>
              <a:t>	</a:t>
            </a:r>
            <a:endParaRPr lang="en-US" sz="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</a:t>
            </a:r>
            <a:r>
              <a:rPr lang="en-US" sz="3200" dirty="0" smtClean="0"/>
              <a:t>Budget Used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419225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1600200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342900" algn="l">
              <a:buFont typeface="Wingdings" panose="05000000000000000000" pitchFamily="2" charset="2"/>
              <a:buChar char="q"/>
            </a:pPr>
            <a:r>
              <a:rPr lang="en-US" sz="1600" dirty="0" smtClean="0"/>
              <a:t>It is assumed the potholer repair budget includes budget of labor and material. The picture shows the budget for potholes repair from 2011 to 2015</a:t>
            </a:r>
            <a:r>
              <a:rPr lang="en-US" sz="1600" dirty="0"/>
              <a:t>. </a:t>
            </a:r>
            <a:r>
              <a:rPr lang="en-US" sz="1600" dirty="0" smtClean="0"/>
              <a:t>Chicago spent </a:t>
            </a:r>
            <a:r>
              <a:rPr lang="en-US" sz="1600" dirty="0"/>
              <a:t>$14.96 for each pothole </a:t>
            </a:r>
            <a:r>
              <a:rPr lang="en-US" sz="1600" dirty="0" smtClean="0"/>
              <a:t>filled (The cost for each pothole filled = average yearly potholes repair budget / average yearly total potholes filled).</a:t>
            </a:r>
            <a:endParaRPr lang="en-US" sz="1600" dirty="0" smtClean="0"/>
          </a:p>
          <a:p>
            <a:pPr marL="857250" lvl="1" indent="-342900" algn="l">
              <a:buFont typeface="+mj-lt"/>
              <a:buAutoNum type="arabicPeriod"/>
            </a:pPr>
            <a:r>
              <a:rPr lang="en-US" sz="1600" dirty="0" smtClean="0"/>
              <a:t>The most number is $13,581K in 2015</a:t>
            </a:r>
            <a:endParaRPr lang="en-US" sz="1600" dirty="0" smtClean="0"/>
          </a:p>
          <a:p>
            <a:pPr marL="857250" lvl="1" indent="-342900" algn="l">
              <a:buFont typeface="+mj-lt"/>
              <a:buAutoNum type="arabicPeriod"/>
            </a:pPr>
            <a:r>
              <a:rPr lang="en-US" sz="1600" dirty="0" smtClean="0"/>
              <a:t>The least number is $7,161K in 20111</a:t>
            </a:r>
            <a:endParaRPr lang="en-US" sz="1600" dirty="0"/>
          </a:p>
          <a:p>
            <a:pPr marL="400050" indent="-342900" algn="l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6"/>
          <a:stretch/>
        </p:blipFill>
        <p:spPr bwMode="auto">
          <a:xfrm>
            <a:off x="2761074" y="3568700"/>
            <a:ext cx="38862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143000" y="3349823"/>
            <a:ext cx="7391400" cy="3344109"/>
            <a:chOff x="1143000" y="3349823"/>
            <a:chExt cx="7391400" cy="3344109"/>
          </a:xfrm>
        </p:grpSpPr>
        <p:sp>
          <p:nvSpPr>
            <p:cNvPr id="49" name="TextBox 48"/>
            <p:cNvSpPr txBox="1"/>
            <p:nvPr/>
          </p:nvSpPr>
          <p:spPr>
            <a:xfrm>
              <a:off x="6172200" y="602998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Year</a:t>
              </a:r>
            </a:p>
            <a:p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0500" y="6324600"/>
              <a:ext cx="374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/>
                <a:t>2011 – 2015 Potholes Repair Budget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3000" y="3349823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Potholes Repair </a:t>
              </a:r>
              <a:r>
                <a:rPr lang="en-US" sz="1400" dirty="0" smtClean="0"/>
                <a:t>Budget</a:t>
              </a:r>
              <a:endParaRPr lang="en-US" sz="1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94874" y="3352800"/>
              <a:ext cx="20395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The </a:t>
              </a:r>
              <a:r>
                <a:rPr lang="en-US" sz="1400" dirty="0" smtClean="0"/>
                <a:t>proportion for </a:t>
              </a:r>
              <a:r>
                <a:rPr lang="en-US" sz="1400" dirty="0"/>
                <a:t>Potholes Repair </a:t>
              </a:r>
              <a:r>
                <a:rPr lang="en-US" sz="1400" dirty="0" smtClean="0"/>
                <a:t>Budget in </a:t>
              </a:r>
              <a:r>
                <a:rPr lang="en-US" sz="1400" dirty="0" smtClean="0"/>
                <a:t>Total </a:t>
              </a:r>
              <a:r>
                <a:rPr lang="en-US" sz="1400" dirty="0" smtClean="0"/>
                <a:t>Budget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37274" y="4415135"/>
              <a:ext cx="7280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$</a:t>
              </a:r>
              <a:r>
                <a:rPr lang="en-US" sz="1200" b="1" dirty="0" smtClean="0"/>
                <a:t>7,161K</a:t>
              </a:r>
              <a:endParaRPr lang="en-US" sz="1200" b="1" dirty="0"/>
            </a:p>
            <a:p>
              <a:r>
                <a:rPr lang="en-US" sz="1200" b="1" dirty="0" smtClean="0"/>
                <a:t>0.06</a:t>
              </a:r>
              <a:r>
                <a:rPr lang="en-US" sz="1200" b="1" dirty="0"/>
                <a:t>%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23074" y="4243864"/>
              <a:ext cx="728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$</a:t>
              </a:r>
              <a:r>
                <a:rPr lang="en-US" sz="1200" b="1" dirty="0" smtClean="0"/>
                <a:t>8,070K</a:t>
              </a:r>
            </a:p>
            <a:p>
              <a:r>
                <a:rPr lang="en-US" sz="1200" b="1" dirty="0" smtClean="0"/>
                <a:t>0.07</a:t>
              </a:r>
              <a:r>
                <a:rPr lang="en-US" sz="1200" b="1" dirty="0"/>
                <a:t>%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66590" y="4262735"/>
              <a:ext cx="728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$</a:t>
              </a:r>
              <a:r>
                <a:rPr lang="en-US" sz="1200" b="1" dirty="0" smtClean="0"/>
                <a:t>8,232K</a:t>
              </a:r>
            </a:p>
            <a:p>
              <a:r>
                <a:rPr lang="en-US" sz="1200" b="1" dirty="0" smtClean="0"/>
                <a:t>0.07</a:t>
              </a:r>
              <a:r>
                <a:rPr lang="en-US" sz="1200" b="1" dirty="0"/>
                <a:t>%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6190" y="4338935"/>
              <a:ext cx="728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$</a:t>
              </a:r>
              <a:r>
                <a:rPr lang="en-US" sz="1200" b="1" dirty="0" smtClean="0"/>
                <a:t>7,466K</a:t>
              </a:r>
            </a:p>
            <a:p>
              <a:r>
                <a:rPr lang="en-US" sz="1200" b="1" dirty="0" smtClean="0"/>
                <a:t>0.06</a:t>
              </a:r>
              <a:r>
                <a:rPr lang="en-US" sz="1200" b="1" dirty="0"/>
                <a:t>%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61246" y="3502968"/>
              <a:ext cx="8050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$</a:t>
              </a:r>
              <a:r>
                <a:rPr lang="en-US" sz="1200" b="1" dirty="0" smtClean="0"/>
                <a:t>13,581K</a:t>
              </a:r>
            </a:p>
            <a:p>
              <a:r>
                <a:rPr lang="en-US" sz="1200" b="1" dirty="0" smtClean="0"/>
                <a:t>0.11</a:t>
              </a:r>
              <a:r>
                <a:rPr lang="en-US" sz="1200" b="1" dirty="0"/>
                <a:t>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4089" y="5633591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$2,000K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0439" y="5404991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$4,000K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83347" y="5096330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$6,000K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66255" y="4821364"/>
              <a:ext cx="80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$8,000K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0474" y="4496565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$10,000K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42123" y="4146689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$12,000K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42123" y="3903044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$14,000K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0474" y="3595267"/>
              <a:ext cx="89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$16,000K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</a:t>
            </a:r>
            <a:r>
              <a:rPr lang="en-US" sz="3200" dirty="0" smtClean="0"/>
              <a:t>Snow Depth Affects Budget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76458"/>
              </p:ext>
            </p:extLst>
          </p:nvPr>
        </p:nvGraphicFramePr>
        <p:xfrm>
          <a:off x="808367" y="1704829"/>
          <a:ext cx="4430283" cy="1814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077"/>
                <a:gridCol w="2117552"/>
                <a:gridCol w="1697654"/>
              </a:tblGrid>
              <a:tr h="510423">
                <a:tc>
                  <a:txBody>
                    <a:bodyPr/>
                    <a:lstStyle/>
                    <a:p>
                      <a:pPr algn="ctr" fontAlgn="t"/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t"/>
                      <a:r>
                        <a:rPr lang="en-US" sz="1400" b="1" u="none" strike="noStrike" dirty="0" smtClean="0">
                          <a:effectLst/>
                        </a:rPr>
                        <a:t>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Potholes Repair Budget (Unit</a:t>
                      </a:r>
                      <a:r>
                        <a:rPr lang="en-US" sz="1400" b="1" u="none" strike="noStrike" dirty="0">
                          <a:effectLst/>
                        </a:rPr>
                        <a:t>: dollar)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Total </a:t>
                      </a:r>
                      <a:r>
                        <a:rPr lang="en-US" sz="1400" b="1" u="none" strike="noStrike" dirty="0" smtClean="0">
                          <a:effectLst/>
                        </a:rPr>
                        <a:t>Snow Depth </a:t>
                      </a: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effectLst/>
                        </a:rPr>
                        <a:t>Unit</a:t>
                      </a:r>
                      <a:r>
                        <a:rPr lang="en-US" sz="1400" b="1" u="none" strike="noStrike" dirty="0" smtClean="0">
                          <a:effectLst/>
                        </a:rPr>
                        <a:t>: inch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2011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$7,161,432.00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2012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$8,070,570.00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2013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$8,232,000.00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2014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$7,466,010.00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7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$13,581,369.00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4.38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870474" y="1600200"/>
            <a:ext cx="32735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+mn-lt"/>
              </a:rPr>
              <a:t>Analysis results show the correlation coefficient, r between two variables, </a:t>
            </a:r>
            <a:r>
              <a:rPr lang="en-US" sz="1400" dirty="0">
                <a:latin typeface="+mn-lt"/>
              </a:rPr>
              <a:t>yearly Potholes Repair </a:t>
            </a:r>
            <a:r>
              <a:rPr lang="en-US" sz="1400" dirty="0" smtClean="0">
                <a:latin typeface="+mn-lt"/>
              </a:rPr>
              <a:t>Budget and yearly Total Snow Depth is 0.93. It can be concluded the yearly total snow depth is one of the important factor affects the budget of the potholes repair.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 smtClean="0">
                <a:latin typeface="+mn-lt"/>
              </a:rPr>
              <a:t>A simple linear function is proposed to describe the relationship between </a:t>
            </a:r>
            <a:r>
              <a:rPr lang="en-US" sz="1400" dirty="0">
                <a:latin typeface="+mn-lt"/>
              </a:rPr>
              <a:t>total snow depth </a:t>
            </a:r>
            <a:r>
              <a:rPr lang="en-US" sz="1400" dirty="0" smtClean="0">
                <a:latin typeface="+mn-lt"/>
              </a:rPr>
              <a:t>and yearly potholes repair budget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i.e.,</a:t>
            </a:r>
          </a:p>
          <a:p>
            <a:pPr>
              <a:defRPr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+mn-lt"/>
              </a:rPr>
              <a:t>y = </a:t>
            </a:r>
            <a:r>
              <a:rPr lang="en-US" sz="1400" dirty="0" smtClean="0">
                <a:latin typeface="+mn-lt"/>
              </a:rPr>
              <a:t>3</a:t>
            </a:r>
            <a:r>
              <a:rPr lang="en-US" sz="1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x </a:t>
            </a:r>
            <a:r>
              <a:rPr lang="en-US" sz="14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10^6x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+ 374543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R² = 0.859</a:t>
            </a:r>
          </a:p>
          <a:p>
            <a:pPr lvl="1" algn="l">
              <a:defRPr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latin typeface="+mn-lt"/>
              </a:rPr>
              <a:t>Y</a:t>
            </a:r>
            <a:r>
              <a:rPr lang="en-US" sz="1400" dirty="0">
                <a:latin typeface="+mn-lt"/>
              </a:rPr>
              <a:t>: Budget </a:t>
            </a:r>
          </a:p>
          <a:p>
            <a:pPr lvl="1" algn="l">
              <a:defRPr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+mn-lt"/>
              </a:rPr>
              <a:t>X: Snow </a:t>
            </a:r>
            <a:r>
              <a:rPr lang="en-US" sz="1400" dirty="0" smtClean="0">
                <a:latin typeface="+mn-lt"/>
              </a:rPr>
              <a:t>depth</a:t>
            </a:r>
            <a:endParaRPr lang="en-US" sz="14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 smtClean="0"/>
              <a:t>Assuming the total </a:t>
            </a:r>
            <a:r>
              <a:rPr lang="en-US" sz="1400" dirty="0"/>
              <a:t>s</a:t>
            </a:r>
            <a:r>
              <a:rPr lang="en-US" sz="1400" dirty="0" smtClean="0"/>
              <a:t>now depth in 2016 is 3.5 inches, 2016 </a:t>
            </a:r>
            <a:r>
              <a:rPr lang="en-US" sz="1400" dirty="0"/>
              <a:t>potholes repair </a:t>
            </a:r>
            <a:r>
              <a:rPr lang="en-US" sz="1400" dirty="0" smtClean="0"/>
              <a:t>budget </a:t>
            </a:r>
            <a:r>
              <a:rPr lang="en-US" sz="1400" dirty="0" smtClean="0"/>
              <a:t>will be</a:t>
            </a:r>
            <a:r>
              <a:rPr lang="en-US" sz="1400" dirty="0" smtClean="0"/>
              <a:t> </a:t>
            </a:r>
            <a:r>
              <a:rPr lang="en-US" sz="1400" dirty="0" smtClean="0"/>
              <a:t>$10,874,543.00 based on proposed model.</a:t>
            </a:r>
          </a:p>
          <a:p>
            <a:pPr algn="l"/>
            <a:r>
              <a:rPr lang="en-US" sz="1400" dirty="0"/>
              <a:t> </a:t>
            </a:r>
          </a:p>
          <a:p>
            <a:pPr algn="l"/>
            <a:endParaRPr lang="en-US" sz="1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38200" y="3669588"/>
            <a:ext cx="5334000" cy="2731212"/>
            <a:chOff x="2076550" y="3901165"/>
            <a:chExt cx="5334000" cy="2731212"/>
          </a:xfrm>
        </p:grpSpPr>
        <p:sp>
          <p:nvSpPr>
            <p:cNvPr id="36" name="TextBox 35"/>
            <p:cNvSpPr txBox="1"/>
            <p:nvPr/>
          </p:nvSpPr>
          <p:spPr>
            <a:xfrm>
              <a:off x="2917824" y="6316232"/>
              <a:ext cx="43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1.5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08424" y="6324600"/>
              <a:ext cx="43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.5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22824" y="6324600"/>
              <a:ext cx="43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3.5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3424" y="6324600"/>
              <a:ext cx="434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.5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6000" y="62484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$6,000K</a:t>
              </a:r>
              <a:endParaRPr lang="en-US" sz="1400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076550" y="3901165"/>
              <a:ext cx="5334000" cy="2731212"/>
              <a:chOff x="2076550" y="3901165"/>
              <a:chExt cx="5334000" cy="2731212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58" y="4343400"/>
                <a:ext cx="3438442" cy="2066723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119812" y="6293823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Inch of Snow</a:t>
                </a:r>
                <a:endParaRPr lang="en-US" sz="16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76550" y="3901165"/>
                <a:ext cx="1114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Budget (K)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86000" y="5712023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$8,000K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09800" y="5266246"/>
                <a:ext cx="924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$10,000K</a:t>
                </a:r>
                <a:endParaRPr lang="en-US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09800" y="4771134"/>
                <a:ext cx="98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$12,000K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09800" y="4191000"/>
                <a:ext cx="981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$14,000K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6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</a:t>
            </a:r>
            <a:r>
              <a:rPr lang="en-US" sz="3200" dirty="0" smtClean="0"/>
              <a:t>Season Filled Most Potholes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65900" y="624840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5473" y="6098977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Yearly Total Potholes Filled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6764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/>
              <a:t>Picture is the total potholes filled each month from 2011 to 2015. </a:t>
            </a:r>
            <a:r>
              <a:rPr lang="en-US" sz="1600" dirty="0" smtClean="0"/>
              <a:t>The most </a:t>
            </a:r>
            <a:r>
              <a:rPr lang="en-US" sz="1600" dirty="0" smtClean="0"/>
              <a:t>number appears every </a:t>
            </a:r>
            <a:r>
              <a:rPr lang="en-US" sz="1600" dirty="0" smtClean="0"/>
              <a:t>March.  </a:t>
            </a:r>
            <a:r>
              <a:rPr lang="en-US" sz="1600" dirty="0" smtClean="0"/>
              <a:t>It follows the coldest </a:t>
            </a:r>
            <a:r>
              <a:rPr lang="en-US" sz="1600" dirty="0" smtClean="0"/>
              <a:t>months </a:t>
            </a:r>
            <a:r>
              <a:rPr lang="en-US" sz="1600" dirty="0" smtClean="0"/>
              <a:t>in Chicago. </a:t>
            </a:r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7007" y="2438400"/>
            <a:ext cx="8208393" cy="3660577"/>
            <a:chOff x="935607" y="2514600"/>
            <a:chExt cx="8208393" cy="3660577"/>
          </a:xfrm>
        </p:grpSpPr>
        <p:grpSp>
          <p:nvGrpSpPr>
            <p:cNvPr id="24" name="Group 23"/>
            <p:cNvGrpSpPr/>
            <p:nvPr/>
          </p:nvGrpSpPr>
          <p:grpSpPr>
            <a:xfrm>
              <a:off x="935607" y="2514600"/>
              <a:ext cx="8208393" cy="3660577"/>
              <a:chOff x="935607" y="2514600"/>
              <a:chExt cx="8208393" cy="3660577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707"/>
              <a:stretch/>
            </p:blipFill>
            <p:spPr bwMode="auto">
              <a:xfrm>
                <a:off x="1816458" y="2514600"/>
                <a:ext cx="6876884" cy="33527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8411107" y="5791200"/>
                <a:ext cx="7328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Month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35607" y="2539425"/>
                <a:ext cx="8931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Potholes</a:t>
                </a:r>
              </a:p>
              <a:p>
                <a:r>
                  <a:rPr lang="en-US" sz="1600" dirty="0" smtClean="0"/>
                  <a:t>Filled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26751" y="5867400"/>
                <a:ext cx="453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Feb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13421" y="586442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Jan</a:t>
                </a:r>
                <a:endParaRPr 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89739" y="5867400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March</a:t>
                </a:r>
                <a:endParaRPr 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3322" y="5864423"/>
                <a:ext cx="562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April</a:t>
                </a:r>
                <a:endParaRPr 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690226" y="5864423"/>
                <a:ext cx="514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May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22438" y="5847538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June</a:t>
                </a:r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8543" y="5833925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July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90057" y="5833925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July</a:t>
                </a:r>
                <a:endParaRPr lang="en-US" sz="1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54221" y="5828982"/>
                <a:ext cx="538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Aug.</a:t>
                </a:r>
                <a:endParaRPr lang="en-US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96925" y="5810338"/>
                <a:ext cx="548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Sept.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10314" y="5828982"/>
                <a:ext cx="444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Oct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481330" y="5845281"/>
                <a:ext cx="527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Nov.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79452" y="5829028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Dec.</a:t>
                </a:r>
                <a:endParaRPr lang="en-US" sz="1400" dirty="0"/>
              </a:p>
            </p:txBody>
          </p:sp>
        </p:grp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308"/>
            <a:stretch/>
          </p:blipFill>
          <p:spPr bwMode="auto">
            <a:xfrm>
              <a:off x="3761871" y="2657665"/>
              <a:ext cx="4584700" cy="293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2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Week 4 Topic</a:t>
            </a:r>
            <a:r>
              <a:rPr lang="en-US" sz="3200" dirty="0"/>
              <a:t>: Chicago Pothole Repair</a:t>
            </a:r>
            <a:br>
              <a:rPr lang="en-US" sz="3200" dirty="0"/>
            </a:br>
            <a:r>
              <a:rPr lang="en-US" sz="3200" dirty="0" smtClean="0"/>
              <a:t>Analysis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64554"/>
              </p:ext>
            </p:extLst>
          </p:nvPr>
        </p:nvGraphicFramePr>
        <p:xfrm>
          <a:off x="914400" y="3493770"/>
          <a:ext cx="2133600" cy="1764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12192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Coldest Year 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Year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568124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/>
              <a:t>If more </a:t>
            </a:r>
            <a:r>
              <a:rPr lang="en-US" sz="1600" dirty="0" smtClean="0"/>
              <a:t>cold in that year, </a:t>
            </a:r>
            <a:r>
              <a:rPr lang="en-US" sz="1600" dirty="0" smtClean="0"/>
              <a:t>the respond time to repair potholes will be longer.  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57224" y="1642646"/>
            <a:ext cx="50577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Counting Monthly Average Temperature In Ranges 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8551"/>
              </p:ext>
            </p:extLst>
          </p:nvPr>
        </p:nvGraphicFramePr>
        <p:xfrm>
          <a:off x="914398" y="2057400"/>
          <a:ext cx="5486402" cy="1093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862149"/>
                <a:gridCol w="862149"/>
                <a:gridCol w="862149"/>
                <a:gridCol w="862149"/>
                <a:gridCol w="862149"/>
              </a:tblGrid>
              <a:tr h="22215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Range</a:t>
                      </a:r>
                      <a:r>
                        <a:rPr lang="en-US" sz="1400" b="1" u="none" strike="noStrike" dirty="0" smtClean="0">
                          <a:effectLst/>
                        </a:rPr>
                        <a:t>\Year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10ºF -- 20ºF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0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0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0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 months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21ºF -- 32ºF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 months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3 months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3 months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 month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appeared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99" marR="8799" marT="879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248400" y="1676400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Because the </a:t>
            </a:r>
            <a:r>
              <a:rPr lang="en-US" sz="1600" dirty="0" smtClean="0"/>
              <a:t>freezing </a:t>
            </a:r>
            <a:r>
              <a:rPr lang="en-US" sz="1600" dirty="0"/>
              <a:t>point </a:t>
            </a:r>
            <a:r>
              <a:rPr lang="en-US" sz="1600" dirty="0" smtClean="0"/>
              <a:t>of </a:t>
            </a:r>
            <a:r>
              <a:rPr lang="en-US" sz="1600" dirty="0"/>
              <a:t>water is </a:t>
            </a:r>
            <a:r>
              <a:rPr lang="en-US" sz="1600" dirty="0" smtClean="0"/>
              <a:t>32°F, we choose the range form 10°F to 32°F. Through checking the numbers of monthly average temperature appearing in different range, we can find the coldest year rank.   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45446"/>
              </p:ext>
            </p:extLst>
          </p:nvPr>
        </p:nvGraphicFramePr>
        <p:xfrm>
          <a:off x="3352800" y="3493770"/>
          <a:ext cx="2971800" cy="1764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2057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Year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Days to Complete Activity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39.43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21.29 (* Missing 5 months data)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29226</TotalTime>
  <Words>1089</Words>
  <Application>Microsoft Office PowerPoint</Application>
  <PresentationFormat>On-screen Show (4:3)</PresentationFormat>
  <Paragraphs>259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ITMtemplate</vt:lpstr>
      <vt:lpstr>1_ITM478_08_1</vt:lpstr>
      <vt:lpstr>527 Data Analytics</vt:lpstr>
      <vt:lpstr>Week 4 Topic: Chicago Pothole Repair Intro/Background</vt:lpstr>
      <vt:lpstr>Week 4 Topic: Chicago Pothole Repair Intro/Background</vt:lpstr>
      <vt:lpstr>Week 4 Topic: Chicago Pothole Repair Intro/Background</vt:lpstr>
      <vt:lpstr>Week 4 Topic: Chicago Pothole Repair Intro/Background</vt:lpstr>
      <vt:lpstr>Week 4 Topic: Budget Used</vt:lpstr>
      <vt:lpstr>Week 4 Topic: Snow Depth Affects Budget</vt:lpstr>
      <vt:lpstr>Week 4 Topic: Season Filled Most Potholes</vt:lpstr>
      <vt:lpstr>Week 4 Topic: Chicago Pothole Repair Analysis</vt:lpstr>
      <vt:lpstr>Week 4 Topic: Man Power Analysis</vt:lpstr>
      <vt:lpstr>Week 4 Topic: Chicago Pothole Repair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Student Worker</cp:lastModifiedBy>
  <cp:revision>561</cp:revision>
  <dcterms:created xsi:type="dcterms:W3CDTF">2015-08-06T17:32:52Z</dcterms:created>
  <dcterms:modified xsi:type="dcterms:W3CDTF">2016-02-11T15:34:18Z</dcterms:modified>
</cp:coreProperties>
</file>