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10"/>
  </p:notesMasterIdLst>
  <p:handoutMasterIdLst>
    <p:handoutMasterId r:id="rId11"/>
  </p:handoutMasterIdLst>
  <p:sldIdLst>
    <p:sldId id="390" r:id="rId3"/>
    <p:sldId id="460" r:id="rId4"/>
    <p:sldId id="465" r:id="rId5"/>
    <p:sldId id="464" r:id="rId6"/>
    <p:sldId id="463" r:id="rId7"/>
    <p:sldId id="461" r:id="rId8"/>
    <p:sldId id="462" r:id="rId9"/>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9" autoAdjust="0"/>
    <p:restoredTop sz="86392" autoAdjust="0"/>
  </p:normalViewPr>
  <p:slideViewPr>
    <p:cSldViewPr>
      <p:cViewPr varScale="1">
        <p:scale>
          <a:sx n="66" d="100"/>
          <a:sy n="66" d="100"/>
        </p:scale>
        <p:origin x="-120" y="-282"/>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4</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5</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287170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- 527</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527 Data Analytics</a:t>
            </a:r>
            <a:endParaRPr lang="en-US" dirty="0"/>
          </a:p>
        </p:txBody>
      </p:sp>
      <p:sp>
        <p:nvSpPr>
          <p:cNvPr id="4" name="Text Placeholder 3"/>
          <p:cNvSpPr>
            <a:spLocks noGrp="1"/>
          </p:cNvSpPr>
          <p:nvPr>
            <p:ph type="body" sz="quarter" idx="13"/>
          </p:nvPr>
        </p:nvSpPr>
        <p:spPr/>
        <p:txBody>
          <a:bodyPr/>
          <a:lstStyle/>
          <a:p>
            <a:r>
              <a:rPr lang="en-US" dirty="0" smtClean="0"/>
              <a:t>February 11</a:t>
            </a:r>
            <a:r>
              <a:rPr lang="en-US" baseline="30000" dirty="0" smtClean="0"/>
              <a:t>th</a:t>
            </a:r>
            <a:r>
              <a:rPr lang="en-US" dirty="0" smtClean="0"/>
              <a:t>, 2016</a:t>
            </a:r>
          </a:p>
          <a:p>
            <a:r>
              <a:rPr lang="en-US" dirty="0"/>
              <a:t>Chicago Pothole </a:t>
            </a:r>
            <a:r>
              <a:rPr lang="en-US" dirty="0" smtClean="0"/>
              <a:t>Repair</a:t>
            </a:r>
            <a:endParaRPr lang="en-US" dirty="0"/>
          </a:p>
        </p:txBody>
      </p:sp>
    </p:spTree>
    <p:extLst>
      <p:ext uri="{BB962C8B-B14F-4D97-AF65-F5344CB8AC3E}">
        <p14:creationId xmlns:p14="http://schemas.microsoft.com/office/powerpoint/2010/main" val="323258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a:t>
            </a:r>
            <a:r>
              <a:rPr lang="en-US" sz="3200" dirty="0"/>
              <a:t>4 Topic: Chicago Pothole </a:t>
            </a:r>
            <a:r>
              <a:rPr lang="en-US" sz="3200" dirty="0" smtClean="0"/>
              <a:t>Repair</a:t>
            </a:r>
            <a:br>
              <a:rPr lang="en-US" sz="3200" dirty="0" smtClean="0"/>
            </a:br>
            <a:r>
              <a:rPr lang="en-US" sz="3200" dirty="0" smtClean="0"/>
              <a:t>Intro/Background</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b="1" dirty="0" smtClean="0"/>
              <a:t>What are potholes?</a:t>
            </a:r>
          </a:p>
          <a:p>
            <a:pPr marL="57150" indent="0">
              <a:buNone/>
            </a:pPr>
            <a:r>
              <a:rPr lang="en-US" sz="1400" dirty="0"/>
              <a:t>Potholes are typically irregularly shaped pavement holes</a:t>
            </a:r>
            <a:r>
              <a:rPr lang="en-US" sz="1400" dirty="0" smtClean="0"/>
              <a:t>.</a:t>
            </a:r>
          </a:p>
          <a:p>
            <a:pPr marL="57150" indent="0">
              <a:buNone/>
            </a:pPr>
            <a:endParaRPr lang="en-US" sz="1400" b="1" dirty="0" smtClean="0"/>
          </a:p>
          <a:p>
            <a:pPr marL="342900" indent="-285750"/>
            <a:r>
              <a:rPr lang="en-US" sz="1400" b="1" dirty="0" smtClean="0"/>
              <a:t>What </a:t>
            </a:r>
            <a:r>
              <a:rPr lang="en-US" sz="1400" b="1" dirty="0"/>
              <a:t>causes potholes?</a:t>
            </a:r>
          </a:p>
          <a:p>
            <a:pPr marL="57150" indent="0">
              <a:buNone/>
            </a:pPr>
            <a:r>
              <a:rPr lang="en-US" sz="1400" dirty="0"/>
              <a:t>Potholes are caused by the freeze-thaw cycle. When moisture seeps into pavement, it expands when it freezes and contracts when it thaws. </a:t>
            </a:r>
            <a:r>
              <a:rPr lang="en-US" sz="1400" dirty="0" smtClean="0"/>
              <a:t>This </a:t>
            </a:r>
            <a:r>
              <a:rPr lang="en-US" sz="1400" dirty="0"/>
              <a:t>flexing of the pavement, combined with the melted water and the stress of vehicular traffic, causes pavement to deteriorate and potholes to form</a:t>
            </a:r>
            <a:r>
              <a:rPr lang="en-US" sz="1400" dirty="0" smtClean="0"/>
              <a:t>.</a:t>
            </a:r>
          </a:p>
          <a:p>
            <a:pPr marL="57150" indent="0">
              <a:buNone/>
            </a:pPr>
            <a:endParaRPr lang="en-US" sz="1400" dirty="0" smtClean="0"/>
          </a:p>
          <a:p>
            <a:pPr marL="342900" indent="-285750"/>
            <a:r>
              <a:rPr lang="en-US" sz="1400" dirty="0" smtClean="0"/>
              <a:t>What kind of material </a:t>
            </a:r>
          </a:p>
          <a:p>
            <a:pPr marL="342900" indent="-285750"/>
            <a:endParaRPr lang="en-US" sz="1400" dirty="0" smtClean="0"/>
          </a:p>
          <a:p>
            <a:pPr marL="342900" indent="-285750"/>
            <a:endParaRPr lang="en-US" sz="1400" dirty="0"/>
          </a:p>
          <a:p>
            <a:pPr marL="342900" indent="-285750"/>
            <a:r>
              <a:rPr lang="en-US" sz="1400" b="1" dirty="0" smtClean="0"/>
              <a:t>How long does it take to fill a pothole?</a:t>
            </a:r>
          </a:p>
          <a:p>
            <a:pPr marL="57150" indent="0">
              <a:buNone/>
            </a:pPr>
            <a:r>
              <a:rPr lang="en-US" sz="1400" dirty="0" smtClean="0"/>
              <a:t>Repairs are generally completed within 3-6 days. </a:t>
            </a:r>
          </a:p>
          <a:p>
            <a:pPr marL="342900" indent="-285750"/>
            <a:r>
              <a:rPr lang="en-US" sz="1400" dirty="0" smtClean="0"/>
              <a:t>Chicago </a:t>
            </a:r>
            <a:r>
              <a:rPr lang="en-US" sz="1400" dirty="0"/>
              <a:t>Department of Transportation uses asphalt to fix potholes.</a:t>
            </a:r>
          </a:p>
          <a:p>
            <a:pPr marL="342900" indent="-285750"/>
            <a:endParaRPr lang="en-US" sz="1400" b="1" dirty="0" smtClean="0"/>
          </a:p>
          <a:p>
            <a:pPr marL="342900" indent="-285750"/>
            <a:r>
              <a:rPr lang="en-US" sz="1400" b="1" dirty="0" smtClean="0"/>
              <a:t>How </a:t>
            </a:r>
            <a:r>
              <a:rPr lang="en-US" sz="1400" b="1" dirty="0"/>
              <a:t>Chicago Department of Transportation </a:t>
            </a:r>
            <a:r>
              <a:rPr lang="en-US" sz="1400" b="1" dirty="0" smtClean="0"/>
              <a:t>find </a:t>
            </a:r>
            <a:r>
              <a:rPr lang="en-US" sz="1400" b="1" dirty="0"/>
              <a:t>potholes</a:t>
            </a:r>
            <a:r>
              <a:rPr lang="en-US" sz="1400" b="1" dirty="0" smtClean="0"/>
              <a:t>?</a:t>
            </a:r>
          </a:p>
          <a:p>
            <a:pPr marL="57150" indent="0">
              <a:buNone/>
            </a:pPr>
            <a:r>
              <a:rPr lang="en-US" sz="1400" dirty="0" smtClean="0"/>
              <a:t>Chicago has a </a:t>
            </a:r>
            <a:r>
              <a:rPr lang="en-US" sz="1400" dirty="0"/>
              <a:t>non-emergency services </a:t>
            </a:r>
            <a:r>
              <a:rPr lang="en-US" sz="1400" dirty="0" smtClean="0"/>
              <a:t>number, 311 and </a:t>
            </a:r>
            <a:r>
              <a:rPr lang="en-US" sz="1400" dirty="0"/>
              <a:t>Chicago residents</a:t>
            </a:r>
            <a:r>
              <a:rPr lang="en-US" sz="1400" dirty="0" smtClean="0"/>
              <a:t> can call this number to report </a:t>
            </a:r>
            <a:r>
              <a:rPr lang="en-US" sz="1400" dirty="0"/>
              <a:t>street surface potholes</a:t>
            </a:r>
            <a:r>
              <a:rPr lang="en-US" sz="1400" dirty="0" smtClean="0"/>
              <a:t>. According to 311 system, Chicago </a:t>
            </a:r>
            <a:r>
              <a:rPr lang="en-US" sz="1400" dirty="0"/>
              <a:t>Department of Transportation </a:t>
            </a:r>
            <a:r>
              <a:rPr lang="en-US" sz="1400" dirty="0" smtClean="0"/>
              <a:t>forms a </a:t>
            </a:r>
            <a:r>
              <a:rPr lang="en-US" sz="1400" dirty="0"/>
              <a:t>computerized mapping and tracking system </a:t>
            </a:r>
            <a:r>
              <a:rPr lang="en-US" sz="1400" dirty="0" smtClean="0"/>
              <a:t>to </a:t>
            </a:r>
            <a:r>
              <a:rPr lang="en-US" sz="1400" dirty="0"/>
              <a:t>identify pothole locations and schedule </a:t>
            </a:r>
            <a:r>
              <a:rPr lang="en-US" sz="1400" dirty="0" smtClean="0"/>
              <a:t>crews. </a:t>
            </a:r>
          </a:p>
          <a:p>
            <a:pPr marL="57150" indent="0">
              <a:buNone/>
            </a:pPr>
            <a:endParaRPr lang="en-US" sz="1400" dirty="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Tree>
    <p:extLst>
      <p:ext uri="{BB962C8B-B14F-4D97-AF65-F5344CB8AC3E}">
        <p14:creationId xmlns:p14="http://schemas.microsoft.com/office/powerpoint/2010/main" val="963815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a:t>
            </a:r>
            <a:r>
              <a:rPr lang="en-US" sz="3200" dirty="0"/>
              <a:t>4 Topic: Chicago Pothole </a:t>
            </a:r>
            <a:r>
              <a:rPr lang="en-US" sz="3200" dirty="0" smtClean="0"/>
              <a:t>Repair</a:t>
            </a:r>
            <a:br>
              <a:rPr lang="en-US" sz="3200" dirty="0" smtClean="0"/>
            </a:br>
            <a:r>
              <a:rPr lang="en-US" sz="3200" dirty="0" smtClean="0"/>
              <a:t>Intro/Background</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b="1" dirty="0" smtClean="0"/>
              <a:t>How </a:t>
            </a:r>
            <a:r>
              <a:rPr lang="en-US" sz="1400" b="1" dirty="0"/>
              <a:t>Chicago Department of Transportation </a:t>
            </a:r>
            <a:r>
              <a:rPr lang="en-US" sz="1400" b="1" dirty="0" smtClean="0"/>
              <a:t>find </a:t>
            </a:r>
            <a:r>
              <a:rPr lang="en-US" sz="1400" b="1" dirty="0"/>
              <a:t>potholes</a:t>
            </a:r>
            <a:r>
              <a:rPr lang="en-US" sz="1400" b="1" dirty="0" smtClean="0"/>
              <a:t>?</a:t>
            </a:r>
          </a:p>
          <a:p>
            <a:pPr marL="57150" indent="0">
              <a:buNone/>
            </a:pPr>
            <a:r>
              <a:rPr lang="en-US" sz="1400" dirty="0" smtClean="0"/>
              <a:t>Chicago has a </a:t>
            </a:r>
            <a:r>
              <a:rPr lang="en-US" sz="1400" dirty="0"/>
              <a:t>non-emergency services </a:t>
            </a:r>
            <a:r>
              <a:rPr lang="en-US" sz="1400" dirty="0" smtClean="0"/>
              <a:t>number, 311 and </a:t>
            </a:r>
            <a:r>
              <a:rPr lang="en-US" sz="1400" dirty="0"/>
              <a:t>Chicago residents</a:t>
            </a:r>
            <a:r>
              <a:rPr lang="en-US" sz="1400" dirty="0" smtClean="0"/>
              <a:t> can call this number to report </a:t>
            </a:r>
            <a:r>
              <a:rPr lang="en-US" sz="1400" dirty="0"/>
              <a:t>street surface potholes</a:t>
            </a:r>
            <a:r>
              <a:rPr lang="en-US" sz="1400" dirty="0" smtClean="0"/>
              <a:t>. According to 311 system, Chicago </a:t>
            </a:r>
            <a:r>
              <a:rPr lang="en-US" sz="1400" dirty="0"/>
              <a:t>Department of Transportation </a:t>
            </a:r>
            <a:r>
              <a:rPr lang="en-US" sz="1400" dirty="0" smtClean="0"/>
              <a:t>forms a </a:t>
            </a:r>
            <a:r>
              <a:rPr lang="en-US" sz="1400" dirty="0"/>
              <a:t>computerized mapping and tracking system </a:t>
            </a:r>
            <a:r>
              <a:rPr lang="en-US" sz="1400" dirty="0" smtClean="0"/>
              <a:t>to </a:t>
            </a:r>
            <a:r>
              <a:rPr lang="en-US" sz="1400" dirty="0"/>
              <a:t>identify pothole locations and schedule </a:t>
            </a:r>
            <a:r>
              <a:rPr lang="en-US" sz="1400" dirty="0" smtClean="0"/>
              <a:t>crews. </a:t>
            </a:r>
            <a:endParaRPr lang="en-US" sz="1400" dirty="0" smtClean="0"/>
          </a:p>
          <a:p>
            <a:pPr marL="57150" indent="0">
              <a:buNone/>
            </a:pPr>
            <a:endParaRPr lang="en-US" sz="1400" dirty="0"/>
          </a:p>
          <a:p>
            <a:pPr marL="57150" indent="0">
              <a:buNone/>
            </a:pPr>
            <a:r>
              <a:rPr lang="en-US" sz="1400" dirty="0"/>
              <a:t>Chicago is home to...</a:t>
            </a:r>
          </a:p>
          <a:p>
            <a:pPr marL="57150" indent="0">
              <a:buNone/>
            </a:pPr>
            <a:r>
              <a:rPr lang="en-US" sz="1400" dirty="0"/>
              <a:t>237 square miles of land</a:t>
            </a:r>
          </a:p>
          <a:p>
            <a:pPr marL="57150" indent="0">
              <a:buNone/>
            </a:pPr>
            <a:r>
              <a:rPr lang="en-US" sz="1400" dirty="0"/>
              <a:t>77 community areas containing more than 100 neighborhoods</a:t>
            </a:r>
          </a:p>
          <a:p>
            <a:pPr marL="57150" indent="0">
              <a:buNone/>
            </a:pPr>
            <a:endParaRPr lang="en-US" sz="1400" dirty="0"/>
          </a:p>
          <a:p>
            <a:pPr marL="57150" indent="0">
              <a:buNone/>
            </a:pPr>
            <a:r>
              <a:rPr lang="en-US" sz="1400" dirty="0"/>
              <a:t>CDOT crews repair potholes on 3,800 miles of streets in neighborhoods throughout the city all year long.  The months of December through April are considered the heart of the pothole season--when the city typically sees the highest number of potholes.  However, crews work throughout the spring, summer and fall as well.</a:t>
            </a:r>
          </a:p>
          <a:p>
            <a:pPr marL="57150" indent="0">
              <a:buNone/>
            </a:pPr>
            <a:endParaRPr lang="en-US" sz="1400" dirty="0"/>
          </a:p>
          <a:p>
            <a:pPr marL="57150" indent="0">
              <a:buNone/>
            </a:pPr>
            <a:r>
              <a:rPr lang="en-US" sz="1400" dirty="0"/>
              <a:t>CDOT uses several techniques that enable the department to fill hundreds of thousands of potholes each year .  They include:</a:t>
            </a:r>
          </a:p>
          <a:p>
            <a:pPr marL="57150" indent="0">
              <a:buNone/>
            </a:pPr>
            <a:endParaRPr lang="en-US" sz="1400" dirty="0"/>
          </a:p>
          <a:p>
            <a:pPr marL="57150" indent="0">
              <a:buNone/>
            </a:pPr>
            <a:r>
              <a:rPr lang="en-US" sz="1400" dirty="0"/>
              <a:t>Computerized mapping and tracking of potholes reported to the City’s 311 system</a:t>
            </a:r>
          </a:p>
          <a:p>
            <a:pPr marL="57150" indent="0">
              <a:buNone/>
            </a:pPr>
            <a:r>
              <a:rPr lang="en-US" sz="1400" dirty="0"/>
              <a:t>Seven-day-a-week deployment of pothole repair crews during the winter months, including weekend crews and an overnight crew</a:t>
            </a:r>
          </a:p>
          <a:p>
            <a:pPr marL="57150" indent="0">
              <a:buNone/>
            </a:pPr>
            <a:r>
              <a:rPr lang="en-US" sz="1400"/>
              <a:t>The use of high-performance cold-patch asphalt material for pothole repairs during the winter months and hot mix asphalt in spring, summer and fall.</a:t>
            </a:r>
          </a:p>
          <a:p>
            <a:pPr marL="57150" indent="0">
              <a:buNone/>
            </a:pPr>
            <a:endParaRPr lang="en-US" sz="1400" dirty="0" smtClean="0"/>
          </a:p>
          <a:p>
            <a:pPr marL="57150" indent="0">
              <a:buNone/>
            </a:pPr>
            <a:endParaRPr lang="en-US" sz="1400" dirty="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spTree>
    <p:extLst>
      <p:ext uri="{BB962C8B-B14F-4D97-AF65-F5344CB8AC3E}">
        <p14:creationId xmlns:p14="http://schemas.microsoft.com/office/powerpoint/2010/main" val="1672593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a:t>
            </a:r>
            <a:r>
              <a:rPr lang="en-US" sz="3200" dirty="0"/>
              <a:t>4 Topic: Chicago Pothole </a:t>
            </a:r>
            <a:r>
              <a:rPr lang="en-US" sz="3200" dirty="0" smtClean="0"/>
              <a:t>Repair</a:t>
            </a:r>
            <a:br>
              <a:rPr lang="en-US" sz="3200" dirty="0" smtClean="0"/>
            </a:br>
            <a:r>
              <a:rPr lang="en-US" sz="3200" dirty="0" smtClean="0"/>
              <a:t>Intro/Background</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smtClean="0"/>
              <a:t>List data used versus not. State reasons why</a:t>
            </a:r>
          </a:p>
          <a:p>
            <a:pPr marL="342900" indent="-285750"/>
            <a:r>
              <a:rPr lang="en-US" sz="1400" dirty="0" smtClean="0"/>
              <a:t>Include statistics on data files. For example:</a:t>
            </a:r>
          </a:p>
          <a:p>
            <a:pPr marL="57150" indent="0">
              <a:buNone/>
            </a:pPr>
            <a:endParaRPr lang="en-US" sz="1400" dirty="0"/>
          </a:p>
          <a:p>
            <a:pPr marL="57150" indent="0">
              <a:buNone/>
            </a:pPr>
            <a:r>
              <a:rPr lang="en-US" sz="1200" i="1" dirty="0"/>
              <a:t>Statistics for the download file:</a:t>
            </a:r>
          </a:p>
          <a:p>
            <a:pPr marL="57150" indent="0">
              <a:buNone/>
            </a:pPr>
            <a:r>
              <a:rPr lang="en-US" sz="1200" i="1" dirty="0"/>
              <a:t>Total # of rows in file: 154797</a:t>
            </a:r>
          </a:p>
          <a:p>
            <a:pPr marL="57150" indent="0">
              <a:buNone/>
            </a:pPr>
            <a:r>
              <a:rPr lang="en-US" sz="1200" i="1" dirty="0"/>
              <a:t>Total # of geographic </a:t>
            </a:r>
            <a:r>
              <a:rPr lang="en-US" sz="1200" i="1" dirty="0" smtClean="0"/>
              <a:t>regions (postal code) </a:t>
            </a:r>
            <a:r>
              <a:rPr lang="en-US" sz="1200" i="1" dirty="0"/>
              <a:t>in dataset: 8</a:t>
            </a:r>
          </a:p>
          <a:p>
            <a:pPr marL="57150" indent="0">
              <a:buNone/>
            </a:pPr>
            <a:r>
              <a:rPr lang="en-US" sz="1200" i="1" dirty="0"/>
              <a:t>Total # of States in dataset: </a:t>
            </a:r>
            <a:r>
              <a:rPr lang="en-US" sz="1200" i="1" dirty="0" smtClean="0"/>
              <a:t>36</a:t>
            </a:r>
          </a:p>
          <a:p>
            <a:pPr marL="57150" indent="0">
              <a:buNone/>
            </a:pPr>
            <a:endParaRPr lang="en-US" sz="1400" dirty="0" smtClean="0"/>
          </a:p>
          <a:p>
            <a:pPr marL="342900" indent="-285750"/>
            <a:r>
              <a:rPr lang="en-US" sz="1400" dirty="0" smtClean="0"/>
              <a:t>Include relevant facts about the data. For example:</a:t>
            </a:r>
          </a:p>
          <a:p>
            <a:pPr marL="342900" indent="-285750"/>
            <a:endParaRPr lang="en-US" sz="1400" dirty="0"/>
          </a:p>
          <a:p>
            <a:pPr marL="57150" indent="0">
              <a:buNone/>
            </a:pPr>
            <a:r>
              <a:rPr lang="en-US" sz="1200" i="1" dirty="0"/>
              <a:t>Postal Index Number (PIN) or PIN Code is a 6 digit code of Post Office numbering used by India Post. The PIN was introduced on August 15, 1972. There are 9 PIN regions in the country. The first 8 are geographical regions and the digit 9 is reserved for the Army Postal Service. The first digit indicates one of the regions. The first 2 digits together indicate the sub region or one of the postal circles. The first 3 digits together indicate a sorting / revenue district. The last 3 digits refer to the delivery Post Office</a:t>
            </a:r>
            <a:r>
              <a:rPr lang="en-US" sz="1200" i="1" dirty="0" smtClean="0"/>
              <a:t>.</a:t>
            </a:r>
            <a:endParaRPr lang="en-US" sz="1200" dirty="0" smtClean="0"/>
          </a:p>
          <a:p>
            <a:pPr marL="342900" indent="-285750"/>
            <a:endParaRPr lang="en-US" sz="1400" dirty="0" smtClean="0"/>
          </a:p>
          <a:p>
            <a:pPr marL="342900" indent="-285750"/>
            <a:r>
              <a:rPr lang="en-US" sz="1400" dirty="0" smtClean="0"/>
              <a:t>Include any data issues</a:t>
            </a:r>
          </a:p>
          <a:p>
            <a:pPr marL="342900" indent="-285750"/>
            <a:r>
              <a:rPr lang="en-US" sz="1400" dirty="0" smtClean="0"/>
              <a:t>Include a map or pictorial description of the data</a:t>
            </a:r>
          </a:p>
          <a:p>
            <a:pPr marL="342900" indent="-285750"/>
            <a:r>
              <a:rPr lang="en-US" sz="1400" dirty="0" smtClean="0"/>
              <a:t>Gather relevant information outside of the data file to add context to the data file</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spTree>
    <p:extLst>
      <p:ext uri="{BB962C8B-B14F-4D97-AF65-F5344CB8AC3E}">
        <p14:creationId xmlns:p14="http://schemas.microsoft.com/office/powerpoint/2010/main" val="1201978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4 Topic</a:t>
            </a:r>
            <a:r>
              <a:rPr lang="en-US" sz="3200" dirty="0"/>
              <a:t>: Chicago Pothole </a:t>
            </a:r>
            <a:r>
              <a:rPr lang="en-US" sz="3200" dirty="0" smtClean="0"/>
              <a:t>Repair</a:t>
            </a:r>
            <a:br>
              <a:rPr lang="en-US" sz="3200" dirty="0" smtClean="0"/>
            </a:br>
            <a:r>
              <a:rPr lang="en-US" sz="3200" dirty="0" smtClean="0"/>
              <a:t>Intro/Background</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pic>
        <p:nvPicPr>
          <p:cNvPr id="1026" name="Picture 2" descr="C:\Users\Student Worker\Desktop\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1252" y="1643062"/>
            <a:ext cx="4182748" cy="4224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015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4 Topic</a:t>
            </a:r>
            <a:r>
              <a:rPr lang="en-US" sz="3200" dirty="0"/>
              <a:t>: Chicago Pothole Repair</a:t>
            </a:r>
            <a:br>
              <a:rPr lang="en-US" sz="3200" dirty="0"/>
            </a:br>
            <a:r>
              <a:rPr lang="en-US" sz="3200" dirty="0" smtClean="0"/>
              <a:t>Analysis</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smtClean="0"/>
              <a:t>Follow the guidelines and include analysis with surrounding text</a:t>
            </a:r>
          </a:p>
          <a:p>
            <a:pPr marL="342900" indent="-285750"/>
            <a:r>
              <a:rPr lang="en-US" sz="1400" dirty="0" smtClean="0"/>
              <a:t>Answer questions on data. </a:t>
            </a:r>
          </a:p>
          <a:p>
            <a:pPr marL="342900" indent="-285750"/>
            <a:r>
              <a:rPr lang="en-US" sz="1400" dirty="0" smtClean="0"/>
              <a:t>Highlight </a:t>
            </a:r>
            <a:r>
              <a:rPr lang="en-US" sz="1400" dirty="0"/>
              <a:t>relevant assumptions as needed to add context to analysis</a:t>
            </a:r>
          </a:p>
          <a:p>
            <a:pPr marL="342900" indent="-285750"/>
            <a:r>
              <a:rPr lang="en-US" sz="1400" dirty="0" smtClean="0"/>
              <a:t>Highlight </a:t>
            </a:r>
            <a:r>
              <a:rPr lang="en-US" sz="1400" dirty="0"/>
              <a:t>derived data as necessary to complete the </a:t>
            </a:r>
            <a:r>
              <a:rPr lang="en-US" sz="1400" dirty="0" smtClean="0"/>
              <a:t>analysis</a:t>
            </a:r>
            <a:endParaRPr lang="en-US" sz="1400" dirty="0"/>
          </a:p>
          <a:p>
            <a:pPr marL="342900" indent="-285750"/>
            <a:r>
              <a:rPr lang="en-US" sz="1400" dirty="0"/>
              <a:t>Add commentary on why certain analysis needs additional data – if that is the </a:t>
            </a:r>
            <a:r>
              <a:rPr lang="en-US" sz="1400" dirty="0" smtClean="0"/>
              <a:t>case</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spTree>
    <p:extLst>
      <p:ext uri="{BB962C8B-B14F-4D97-AF65-F5344CB8AC3E}">
        <p14:creationId xmlns:p14="http://schemas.microsoft.com/office/powerpoint/2010/main" val="1054114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Week 4 Topic</a:t>
            </a:r>
            <a:r>
              <a:rPr lang="en-US" sz="3200" dirty="0"/>
              <a:t>: Chicago Pothole Repair</a:t>
            </a:r>
            <a:br>
              <a:rPr lang="en-US" sz="3200" dirty="0"/>
            </a:br>
            <a:r>
              <a:rPr lang="en-US" sz="3200" dirty="0" smtClean="0"/>
              <a:t>Analysis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a:p>
        </p:txBody>
      </p:sp>
      <p:grpSp>
        <p:nvGrpSpPr>
          <p:cNvPr id="27" name="Group 26"/>
          <p:cNvGrpSpPr/>
          <p:nvPr/>
        </p:nvGrpSpPr>
        <p:grpSpPr>
          <a:xfrm>
            <a:off x="1295400" y="2194261"/>
            <a:ext cx="7015568" cy="3636264"/>
            <a:chOff x="1295400" y="2194261"/>
            <a:chExt cx="7015568" cy="3636264"/>
          </a:xfrm>
        </p:grpSpPr>
        <p:grpSp>
          <p:nvGrpSpPr>
            <p:cNvPr id="23" name="Group 22"/>
            <p:cNvGrpSpPr/>
            <p:nvPr/>
          </p:nvGrpSpPr>
          <p:grpSpPr>
            <a:xfrm>
              <a:off x="1310230" y="2194261"/>
              <a:ext cx="7000738" cy="3636264"/>
              <a:chOff x="1310230" y="2194261"/>
              <a:chExt cx="7000738" cy="3636264"/>
            </a:xfrm>
          </p:grpSpPr>
          <p:pic>
            <p:nvPicPr>
              <p:cNvPr id="22" name="Picture 21"/>
              <p:cNvPicPr>
                <a:picLocks noChangeAspect="1"/>
              </p:cNvPicPr>
              <p:nvPr/>
            </p:nvPicPr>
            <p:blipFill>
              <a:blip r:embed="rId3"/>
              <a:stretch>
                <a:fillRect/>
              </a:stretch>
            </p:blipFill>
            <p:spPr>
              <a:xfrm>
                <a:off x="2133600" y="2194261"/>
                <a:ext cx="5730736" cy="3444539"/>
              </a:xfrm>
              <a:prstGeom prst="rect">
                <a:avLst/>
              </a:prstGeom>
            </p:spPr>
          </p:pic>
          <p:sp>
            <p:nvSpPr>
              <p:cNvPr id="4" name="TextBox 3"/>
              <p:cNvSpPr txBox="1"/>
              <p:nvPr/>
            </p:nvSpPr>
            <p:spPr>
              <a:xfrm>
                <a:off x="3647842" y="5441960"/>
                <a:ext cx="545636" cy="369332"/>
              </a:xfrm>
              <a:prstGeom prst="rect">
                <a:avLst/>
              </a:prstGeom>
              <a:noFill/>
            </p:spPr>
            <p:txBody>
              <a:bodyPr wrap="none" rtlCol="0">
                <a:spAutoFit/>
              </a:bodyPr>
              <a:lstStyle/>
              <a:p>
                <a:r>
                  <a:rPr lang="en-US" sz="1400" dirty="0" smtClean="0"/>
                  <a:t>2012</a:t>
                </a:r>
                <a:endParaRPr lang="en-US" sz="1400" dirty="0"/>
              </a:p>
            </p:txBody>
          </p:sp>
          <p:sp>
            <p:nvSpPr>
              <p:cNvPr id="7" name="TextBox 6"/>
              <p:cNvSpPr txBox="1"/>
              <p:nvPr/>
            </p:nvSpPr>
            <p:spPr>
              <a:xfrm>
                <a:off x="2556404" y="5441960"/>
                <a:ext cx="538943" cy="369332"/>
              </a:xfrm>
              <a:prstGeom prst="rect">
                <a:avLst/>
              </a:prstGeom>
              <a:noFill/>
            </p:spPr>
            <p:txBody>
              <a:bodyPr wrap="none" rtlCol="0">
                <a:spAutoFit/>
              </a:bodyPr>
              <a:lstStyle/>
              <a:p>
                <a:r>
                  <a:rPr lang="en-US" sz="1400" dirty="0" smtClean="0"/>
                  <a:t>2011</a:t>
                </a:r>
                <a:endParaRPr lang="en-US" sz="1400" dirty="0"/>
              </a:p>
            </p:txBody>
          </p:sp>
          <p:sp>
            <p:nvSpPr>
              <p:cNvPr id="8" name="TextBox 7"/>
              <p:cNvSpPr txBox="1"/>
              <p:nvPr/>
            </p:nvSpPr>
            <p:spPr>
              <a:xfrm>
                <a:off x="4726150" y="5441960"/>
                <a:ext cx="545636" cy="369332"/>
              </a:xfrm>
              <a:prstGeom prst="rect">
                <a:avLst/>
              </a:prstGeom>
              <a:noFill/>
            </p:spPr>
            <p:txBody>
              <a:bodyPr wrap="none" rtlCol="0">
                <a:spAutoFit/>
              </a:bodyPr>
              <a:lstStyle/>
              <a:p>
                <a:r>
                  <a:rPr lang="en-US" sz="1400" dirty="0" smtClean="0"/>
                  <a:t>2013</a:t>
                </a:r>
                <a:endParaRPr lang="en-US" sz="1400" dirty="0"/>
              </a:p>
            </p:txBody>
          </p:sp>
          <p:sp>
            <p:nvSpPr>
              <p:cNvPr id="9" name="TextBox 8"/>
              <p:cNvSpPr txBox="1"/>
              <p:nvPr/>
            </p:nvSpPr>
            <p:spPr>
              <a:xfrm>
                <a:off x="5759854" y="5454134"/>
                <a:ext cx="545636" cy="369332"/>
              </a:xfrm>
              <a:prstGeom prst="rect">
                <a:avLst/>
              </a:prstGeom>
              <a:noFill/>
            </p:spPr>
            <p:txBody>
              <a:bodyPr wrap="none" rtlCol="0">
                <a:spAutoFit/>
              </a:bodyPr>
              <a:lstStyle/>
              <a:p>
                <a:r>
                  <a:rPr lang="en-US" sz="1400" dirty="0" smtClean="0"/>
                  <a:t>2014</a:t>
                </a:r>
                <a:endParaRPr lang="en-US" sz="1400" dirty="0"/>
              </a:p>
            </p:txBody>
          </p:sp>
          <p:sp>
            <p:nvSpPr>
              <p:cNvPr id="10" name="TextBox 9"/>
              <p:cNvSpPr txBox="1"/>
              <p:nvPr/>
            </p:nvSpPr>
            <p:spPr>
              <a:xfrm>
                <a:off x="6871538" y="5461193"/>
                <a:ext cx="545636" cy="369332"/>
              </a:xfrm>
              <a:prstGeom prst="rect">
                <a:avLst/>
              </a:prstGeom>
              <a:noFill/>
            </p:spPr>
            <p:txBody>
              <a:bodyPr wrap="none" rtlCol="0">
                <a:spAutoFit/>
              </a:bodyPr>
              <a:lstStyle/>
              <a:p>
                <a:r>
                  <a:rPr lang="en-US" sz="1400" dirty="0" smtClean="0"/>
                  <a:t>2015</a:t>
                </a:r>
                <a:endParaRPr lang="en-US" sz="1400" dirty="0"/>
              </a:p>
            </p:txBody>
          </p:sp>
          <p:sp>
            <p:nvSpPr>
              <p:cNvPr id="11" name="TextBox 10"/>
              <p:cNvSpPr txBox="1"/>
              <p:nvPr/>
            </p:nvSpPr>
            <p:spPr>
              <a:xfrm>
                <a:off x="7793000" y="5415824"/>
                <a:ext cx="517968" cy="369332"/>
              </a:xfrm>
              <a:prstGeom prst="rect">
                <a:avLst/>
              </a:prstGeom>
              <a:noFill/>
            </p:spPr>
            <p:txBody>
              <a:bodyPr wrap="none" rtlCol="0">
                <a:spAutoFit/>
              </a:bodyPr>
              <a:lstStyle/>
              <a:p>
                <a:r>
                  <a:rPr lang="en-US" sz="1400" dirty="0" smtClean="0"/>
                  <a:t>Year</a:t>
                </a:r>
                <a:endParaRPr lang="en-US" sz="1400" dirty="0"/>
              </a:p>
            </p:txBody>
          </p:sp>
          <p:sp>
            <p:nvSpPr>
              <p:cNvPr id="12" name="TextBox 11"/>
              <p:cNvSpPr txBox="1"/>
              <p:nvPr/>
            </p:nvSpPr>
            <p:spPr>
              <a:xfrm>
                <a:off x="2420348" y="3680936"/>
                <a:ext cx="811054" cy="369332"/>
              </a:xfrm>
              <a:prstGeom prst="rect">
                <a:avLst/>
              </a:prstGeom>
              <a:noFill/>
            </p:spPr>
            <p:txBody>
              <a:bodyPr wrap="none" rtlCol="0">
                <a:spAutoFit/>
              </a:bodyPr>
              <a:lstStyle/>
              <a:p>
                <a:r>
                  <a:rPr lang="en-US" sz="1400" dirty="0" smtClean="0"/>
                  <a:t>$7,161K</a:t>
                </a:r>
                <a:endParaRPr lang="en-US" sz="1400" dirty="0"/>
              </a:p>
            </p:txBody>
          </p:sp>
          <p:sp>
            <p:nvSpPr>
              <p:cNvPr id="13" name="TextBox 12"/>
              <p:cNvSpPr txBox="1"/>
              <p:nvPr/>
            </p:nvSpPr>
            <p:spPr>
              <a:xfrm>
                <a:off x="3496169" y="3496270"/>
                <a:ext cx="811054" cy="369332"/>
              </a:xfrm>
              <a:prstGeom prst="rect">
                <a:avLst/>
              </a:prstGeom>
              <a:noFill/>
            </p:spPr>
            <p:txBody>
              <a:bodyPr wrap="none" rtlCol="0">
                <a:spAutoFit/>
              </a:bodyPr>
              <a:lstStyle/>
              <a:p>
                <a:r>
                  <a:rPr lang="en-US" sz="1400" dirty="0" smtClean="0"/>
                  <a:t>$8,070K</a:t>
                </a:r>
                <a:endParaRPr lang="en-US" sz="1400" dirty="0"/>
              </a:p>
            </p:txBody>
          </p:sp>
          <p:sp>
            <p:nvSpPr>
              <p:cNvPr id="14" name="TextBox 13"/>
              <p:cNvSpPr txBox="1"/>
              <p:nvPr/>
            </p:nvSpPr>
            <p:spPr>
              <a:xfrm>
                <a:off x="4644789" y="3439648"/>
                <a:ext cx="811054" cy="369332"/>
              </a:xfrm>
              <a:prstGeom prst="rect">
                <a:avLst/>
              </a:prstGeom>
              <a:noFill/>
            </p:spPr>
            <p:txBody>
              <a:bodyPr wrap="none" rtlCol="0">
                <a:spAutoFit/>
              </a:bodyPr>
              <a:lstStyle/>
              <a:p>
                <a:r>
                  <a:rPr lang="en-US" sz="1400" dirty="0" smtClean="0"/>
                  <a:t>$8,232K</a:t>
                </a:r>
                <a:endParaRPr lang="en-US" sz="1400" dirty="0"/>
              </a:p>
            </p:txBody>
          </p:sp>
          <p:sp>
            <p:nvSpPr>
              <p:cNvPr id="15" name="TextBox 14"/>
              <p:cNvSpPr txBox="1"/>
              <p:nvPr/>
            </p:nvSpPr>
            <p:spPr>
              <a:xfrm>
                <a:off x="5680252" y="3611447"/>
                <a:ext cx="811054" cy="369332"/>
              </a:xfrm>
              <a:prstGeom prst="rect">
                <a:avLst/>
              </a:prstGeom>
              <a:noFill/>
            </p:spPr>
            <p:txBody>
              <a:bodyPr wrap="none" rtlCol="0">
                <a:spAutoFit/>
              </a:bodyPr>
              <a:lstStyle/>
              <a:p>
                <a:r>
                  <a:rPr lang="en-US" sz="1400" dirty="0" smtClean="0"/>
                  <a:t>$7,466K</a:t>
                </a:r>
                <a:endParaRPr lang="en-US" sz="1400" dirty="0"/>
              </a:p>
            </p:txBody>
          </p:sp>
          <p:sp>
            <p:nvSpPr>
              <p:cNvPr id="16" name="TextBox 15"/>
              <p:cNvSpPr txBox="1"/>
              <p:nvPr/>
            </p:nvSpPr>
            <p:spPr>
              <a:xfrm>
                <a:off x="6596540" y="2348285"/>
                <a:ext cx="1031430" cy="369332"/>
              </a:xfrm>
              <a:prstGeom prst="rect">
                <a:avLst/>
              </a:prstGeom>
              <a:noFill/>
            </p:spPr>
            <p:txBody>
              <a:bodyPr wrap="none" rtlCol="0">
                <a:spAutoFit/>
              </a:bodyPr>
              <a:lstStyle/>
              <a:p>
                <a:r>
                  <a:rPr lang="en-US" sz="1400" dirty="0" smtClean="0"/>
                  <a:t>$13,581KK</a:t>
                </a:r>
                <a:endParaRPr lang="en-US" sz="1400" dirty="0"/>
              </a:p>
            </p:txBody>
          </p:sp>
          <p:sp>
            <p:nvSpPr>
              <p:cNvPr id="17" name="TextBox 16"/>
              <p:cNvSpPr txBox="1"/>
              <p:nvPr/>
            </p:nvSpPr>
            <p:spPr>
              <a:xfrm>
                <a:off x="1391916" y="4050268"/>
                <a:ext cx="808235" cy="307777"/>
              </a:xfrm>
              <a:prstGeom prst="rect">
                <a:avLst/>
              </a:prstGeom>
              <a:noFill/>
            </p:spPr>
            <p:txBody>
              <a:bodyPr wrap="none" rtlCol="0">
                <a:spAutoFit/>
              </a:bodyPr>
              <a:lstStyle/>
              <a:p>
                <a:r>
                  <a:rPr lang="en-US" sz="1400" dirty="0" smtClean="0"/>
                  <a:t>$6,000K</a:t>
                </a:r>
                <a:endParaRPr lang="en-US" sz="1400" dirty="0"/>
              </a:p>
            </p:txBody>
          </p:sp>
          <p:sp>
            <p:nvSpPr>
              <p:cNvPr id="18" name="TextBox 17"/>
              <p:cNvSpPr txBox="1"/>
              <p:nvPr/>
            </p:nvSpPr>
            <p:spPr>
              <a:xfrm>
                <a:off x="1355115" y="3438429"/>
                <a:ext cx="808235" cy="307777"/>
              </a:xfrm>
              <a:prstGeom prst="rect">
                <a:avLst/>
              </a:prstGeom>
              <a:noFill/>
            </p:spPr>
            <p:txBody>
              <a:bodyPr wrap="none" rtlCol="0">
                <a:spAutoFit/>
              </a:bodyPr>
              <a:lstStyle/>
              <a:p>
                <a:r>
                  <a:rPr lang="en-US" sz="1400" dirty="0" smtClean="0"/>
                  <a:t>$9,000K</a:t>
                </a:r>
                <a:endParaRPr lang="en-US" sz="1400" dirty="0"/>
              </a:p>
            </p:txBody>
          </p:sp>
          <p:sp>
            <p:nvSpPr>
              <p:cNvPr id="19" name="TextBox 18"/>
              <p:cNvSpPr txBox="1"/>
              <p:nvPr/>
            </p:nvSpPr>
            <p:spPr>
              <a:xfrm>
                <a:off x="1310230" y="2826590"/>
                <a:ext cx="898003" cy="307777"/>
              </a:xfrm>
              <a:prstGeom prst="rect">
                <a:avLst/>
              </a:prstGeom>
              <a:noFill/>
            </p:spPr>
            <p:txBody>
              <a:bodyPr wrap="none" rtlCol="0">
                <a:spAutoFit/>
              </a:bodyPr>
              <a:lstStyle/>
              <a:p>
                <a:r>
                  <a:rPr lang="en-US" sz="1400" dirty="0" smtClean="0"/>
                  <a:t>$12,000K</a:t>
                </a:r>
                <a:endParaRPr lang="en-US" sz="1400" dirty="0"/>
              </a:p>
            </p:txBody>
          </p:sp>
        </p:grpSp>
        <p:sp>
          <p:nvSpPr>
            <p:cNvPr id="25" name="TextBox 24"/>
            <p:cNvSpPr txBox="1"/>
            <p:nvPr/>
          </p:nvSpPr>
          <p:spPr>
            <a:xfrm>
              <a:off x="1373009" y="4659868"/>
              <a:ext cx="808235" cy="307777"/>
            </a:xfrm>
            <a:prstGeom prst="rect">
              <a:avLst/>
            </a:prstGeom>
            <a:noFill/>
          </p:spPr>
          <p:txBody>
            <a:bodyPr wrap="none" rtlCol="0">
              <a:spAutoFit/>
            </a:bodyPr>
            <a:lstStyle/>
            <a:p>
              <a:r>
                <a:rPr lang="en-US" sz="1400" dirty="0" smtClean="0"/>
                <a:t>$3,000K</a:t>
              </a:r>
              <a:endParaRPr lang="en-US" sz="1400" dirty="0"/>
            </a:p>
          </p:txBody>
        </p:sp>
        <p:sp>
          <p:nvSpPr>
            <p:cNvPr id="26" name="TextBox 25"/>
            <p:cNvSpPr txBox="1"/>
            <p:nvPr/>
          </p:nvSpPr>
          <p:spPr>
            <a:xfrm>
              <a:off x="1295400" y="2209800"/>
              <a:ext cx="898003" cy="307777"/>
            </a:xfrm>
            <a:prstGeom prst="rect">
              <a:avLst/>
            </a:prstGeom>
            <a:noFill/>
          </p:spPr>
          <p:txBody>
            <a:bodyPr wrap="none" rtlCol="0">
              <a:spAutoFit/>
            </a:bodyPr>
            <a:lstStyle/>
            <a:p>
              <a:r>
                <a:rPr lang="en-US" sz="1400" dirty="0" smtClean="0"/>
                <a:t>$15,000K</a:t>
              </a:r>
              <a:endParaRPr lang="en-US" sz="1400" dirty="0"/>
            </a:p>
          </p:txBody>
        </p:sp>
      </p:grpSp>
    </p:spTree>
    <p:extLst>
      <p:ext uri="{BB962C8B-B14F-4D97-AF65-F5344CB8AC3E}">
        <p14:creationId xmlns:p14="http://schemas.microsoft.com/office/powerpoint/2010/main" val="680643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28009</TotalTime>
  <Words>695</Words>
  <Application>Microsoft Office PowerPoint</Application>
  <PresentationFormat>On-screen Show (4:3)</PresentationFormat>
  <Paragraphs>87</Paragraphs>
  <Slides>7</Slides>
  <Notes>6</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ITMtemplate</vt:lpstr>
      <vt:lpstr>1_ITM478_08_1</vt:lpstr>
      <vt:lpstr>527 Data Analytics</vt:lpstr>
      <vt:lpstr>Week 4 Topic: Chicago Pothole Repair Intro/Background</vt:lpstr>
      <vt:lpstr>Week 4 Topic: Chicago Pothole Repair Intro/Background</vt:lpstr>
      <vt:lpstr>Week 4 Topic: Chicago Pothole Repair Intro/Background</vt:lpstr>
      <vt:lpstr>Week 4 Topic: Chicago Pothole Repair Intro/Background</vt:lpstr>
      <vt:lpstr>Week 4 Topic: Chicago Pothole Repair Analysis</vt:lpstr>
      <vt:lpstr>Week 4 Topic: Chicago Pothole Repair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Student Worker</cp:lastModifiedBy>
  <cp:revision>360</cp:revision>
  <dcterms:created xsi:type="dcterms:W3CDTF">2015-08-06T17:32:52Z</dcterms:created>
  <dcterms:modified xsi:type="dcterms:W3CDTF">2016-02-09T18:56:01Z</dcterms:modified>
</cp:coreProperties>
</file>