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9"/>
  </p:notesMasterIdLst>
  <p:handoutMasterIdLst>
    <p:handoutMasterId r:id="rId20"/>
  </p:handoutMasterIdLst>
  <p:sldIdLst>
    <p:sldId id="390" r:id="rId3"/>
    <p:sldId id="463" r:id="rId4"/>
    <p:sldId id="472" r:id="rId5"/>
    <p:sldId id="474" r:id="rId6"/>
    <p:sldId id="470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68" r:id="rId16"/>
    <p:sldId id="471" r:id="rId17"/>
    <p:sldId id="473" r:id="rId18"/>
  </p:sldIdLst>
  <p:sldSz cx="9144000" cy="6858000" type="screen4x3"/>
  <p:notesSz cx="7053263" cy="9309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7" autoAdjust="0"/>
    <p:restoredTop sz="86375" autoAdjust="0"/>
  </p:normalViewPr>
  <p:slideViewPr>
    <p:cSldViewPr>
      <p:cViewPr varScale="1">
        <p:scale>
          <a:sx n="59" d="100"/>
          <a:sy n="59" d="100"/>
        </p:scale>
        <p:origin x="-11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00" y="-84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0" tIns="45869" rIns="91740" bIns="45869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5" y="0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0" tIns="45869" rIns="91740" bIns="4586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1738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0" tIns="45869" rIns="91740" bIns="45869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5" y="8841738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0" tIns="45869" rIns="91740" bIns="4586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3" tIns="46742" rIns="93483" bIns="46742" numCol="1" anchor="t" anchorCtr="0" compatLnSpc="1">
            <a:prstTxWarp prst="textNoShape">
              <a:avLst/>
            </a:prstTxWarp>
          </a:bodyPr>
          <a:lstStyle>
            <a:lvl1pPr algn="l" defTabSz="93491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615" y="0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3" tIns="46742" rIns="93483" bIns="46742" numCol="1" anchor="t" anchorCtr="0" compatLnSpc="1">
            <a:prstTxWarp prst="textNoShape">
              <a:avLst/>
            </a:prstTxWarp>
          </a:bodyPr>
          <a:lstStyle>
            <a:lvl1pPr algn="r" defTabSz="93491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6" y="4422459"/>
            <a:ext cx="5641333" cy="4188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3" tIns="46742" rIns="93483" bIns="467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1738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3" tIns="46742" rIns="93483" bIns="46742" numCol="1" anchor="b" anchorCtr="0" compatLnSpc="1">
            <a:prstTxWarp prst="textNoShape">
              <a:avLst/>
            </a:prstTxWarp>
          </a:bodyPr>
          <a:lstStyle>
            <a:lvl1pPr algn="l" defTabSz="934916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615" y="8841738"/>
            <a:ext cx="305705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3" tIns="46742" rIns="93483" bIns="46742" numCol="1" anchor="b" anchorCtr="0" compatLnSpc="1">
            <a:prstTxWarp prst="textNoShape">
              <a:avLst/>
            </a:prstTxWarp>
          </a:bodyPr>
          <a:lstStyle>
            <a:lvl1pPr algn="r" defTabSz="934916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24, 2016</a:t>
            </a:r>
          </a:p>
          <a:p>
            <a:r>
              <a:rPr lang="en-US" dirty="0" smtClean="0"/>
              <a:t>Housing </a:t>
            </a:r>
            <a:r>
              <a:rPr lang="en-US" dirty="0"/>
              <a:t>Tax Strategy</a:t>
            </a:r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2" descr="C:\Users\Hong-IIT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30" y="1652954"/>
            <a:ext cx="6629400" cy="49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0" y="3810000"/>
            <a:ext cx="10668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10001" y="3505200"/>
            <a:ext cx="533399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3087469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9400" y="2209800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76600" y="2386818"/>
            <a:ext cx="1143000" cy="10027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3200400"/>
            <a:ext cx="297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High Income</a:t>
            </a:r>
          </a:p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Mid </a:t>
            </a:r>
            <a:r>
              <a:rPr lang="en-US" sz="1600" dirty="0">
                <a:solidFill>
                  <a:srgbClr val="FF0000"/>
                </a:solidFill>
              </a:rPr>
              <a:t>Property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</a:p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Owned </a:t>
            </a:r>
            <a:r>
              <a:rPr lang="en-US" sz="1600" dirty="0">
                <a:solidFill>
                  <a:srgbClr val="FF0000"/>
                </a:solidFill>
              </a:rPr>
              <a:t>one family house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00" y="6324600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62600" y="6172200"/>
            <a:ext cx="838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1800" y="6324600"/>
            <a:ext cx="4191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9600" y="63246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63246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6172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 descr="C:\Users\Hong-IIT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30" y="1652954"/>
            <a:ext cx="6629400" cy="49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514600" y="4093112"/>
            <a:ext cx="533399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500" y="3581400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2200" y="4953000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37995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/>
            <a:r>
              <a:rPr lang="en-US" sz="1600" dirty="0">
                <a:solidFill>
                  <a:srgbClr val="FF0000"/>
                </a:solidFill>
              </a:rPr>
              <a:t>Mid-high </a:t>
            </a:r>
            <a:r>
              <a:rPr lang="en-US" sz="1600" dirty="0" smtClean="0">
                <a:solidFill>
                  <a:srgbClr val="FF0000"/>
                </a:solidFill>
              </a:rPr>
              <a:t>Income</a:t>
            </a:r>
          </a:p>
          <a:p>
            <a:pPr marL="685800" lvl="2"/>
            <a:r>
              <a:rPr lang="en-US" sz="1600" dirty="0" smtClean="0">
                <a:solidFill>
                  <a:srgbClr val="FF0000"/>
                </a:solidFill>
              </a:rPr>
              <a:t>Low </a:t>
            </a:r>
            <a:r>
              <a:rPr lang="en-US" sz="1600" dirty="0">
                <a:solidFill>
                  <a:srgbClr val="FF0000"/>
                </a:solidFill>
              </a:rPr>
              <a:t>Property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</a:p>
          <a:p>
            <a:pPr marL="685800" lvl="2"/>
            <a:r>
              <a:rPr lang="en-US" sz="1600" dirty="0" smtClean="0">
                <a:solidFill>
                  <a:srgbClr val="FF0000"/>
                </a:solidFill>
              </a:rPr>
              <a:t>Owned </a:t>
            </a:r>
            <a:r>
              <a:rPr lang="en-US" sz="1600" dirty="0">
                <a:solidFill>
                  <a:srgbClr val="FF0000"/>
                </a:solidFill>
              </a:rPr>
              <a:t>one single family </a:t>
            </a:r>
            <a:r>
              <a:rPr lang="en-US" sz="1600" dirty="0" smtClean="0">
                <a:solidFill>
                  <a:srgbClr val="FF0000"/>
                </a:solidFill>
              </a:rPr>
              <a:t>house</a:t>
            </a:r>
          </a:p>
          <a:p>
            <a:pPr marL="685800" lvl="2"/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and moved in 20 to 30 years ago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6172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2" descr="C:\Users\Hong-IIT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30" y="1652954"/>
            <a:ext cx="6629400" cy="49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endCxn id="15" idx="0"/>
          </p:cNvCxnSpPr>
          <p:nvPr/>
        </p:nvCxnSpPr>
        <p:spPr>
          <a:xfrm>
            <a:off x="3048000" y="4093112"/>
            <a:ext cx="209550" cy="936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500" y="3581400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7500" y="5029200"/>
            <a:ext cx="8001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9600" y="6172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6172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6172200"/>
            <a:ext cx="381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36648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/>
            <a:r>
              <a:rPr lang="en-US" sz="1600" dirty="0">
                <a:solidFill>
                  <a:srgbClr val="FF0000"/>
                </a:solidFill>
              </a:rPr>
              <a:t>Mid-high </a:t>
            </a:r>
            <a:r>
              <a:rPr lang="en-US" sz="1600" dirty="0" smtClean="0">
                <a:solidFill>
                  <a:srgbClr val="FF0000"/>
                </a:solidFill>
              </a:rPr>
              <a:t>Income</a:t>
            </a:r>
          </a:p>
          <a:p>
            <a:pPr marL="685800" lvl="2"/>
            <a:r>
              <a:rPr lang="en-US" sz="1600" dirty="0" smtClean="0">
                <a:solidFill>
                  <a:srgbClr val="FF0000"/>
                </a:solidFill>
              </a:rPr>
              <a:t>Mid </a:t>
            </a:r>
            <a:r>
              <a:rPr lang="en-US" sz="1600" dirty="0">
                <a:solidFill>
                  <a:srgbClr val="FF0000"/>
                </a:solidFill>
              </a:rPr>
              <a:t>Property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  <a:endParaRPr lang="en-US" sz="1600" dirty="0">
              <a:solidFill>
                <a:srgbClr val="FF0000"/>
              </a:solidFill>
            </a:endParaRPr>
          </a:p>
          <a:p>
            <a:pPr marL="685800" lvl="2"/>
            <a:r>
              <a:rPr lang="en-US" sz="1600" dirty="0">
                <a:solidFill>
                  <a:srgbClr val="FF0000"/>
                </a:solidFill>
              </a:rPr>
              <a:t>Unemployed or No workers</a:t>
            </a:r>
          </a:p>
        </p:txBody>
      </p:sp>
    </p:spTree>
    <p:extLst>
      <p:ext uri="{BB962C8B-B14F-4D97-AF65-F5344CB8AC3E}">
        <p14:creationId xmlns:p14="http://schemas.microsoft.com/office/powerpoint/2010/main" val="12033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2" descr="C:\Users\Hong-IIT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30" y="1652954"/>
            <a:ext cx="6629400" cy="49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endCxn id="15" idx="0"/>
          </p:cNvCxnSpPr>
          <p:nvPr/>
        </p:nvCxnSpPr>
        <p:spPr>
          <a:xfrm flipH="1">
            <a:off x="2609850" y="4043809"/>
            <a:ext cx="1047750" cy="10615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3468469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2200" y="5105400"/>
            <a:ext cx="495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6172200"/>
            <a:ext cx="1143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3505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/>
            <a:r>
              <a:rPr lang="en-US" sz="1600" dirty="0">
                <a:solidFill>
                  <a:srgbClr val="FF0000"/>
                </a:solidFill>
              </a:rPr>
              <a:t>Low levels</a:t>
            </a:r>
          </a:p>
          <a:p>
            <a:pPr marL="742950" lvl="1"/>
            <a:r>
              <a:rPr lang="en-US" sz="1600" dirty="0">
                <a:solidFill>
                  <a:srgbClr val="FF0000"/>
                </a:solidFill>
              </a:rPr>
              <a:t>Unemployed,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woman </a:t>
            </a:r>
            <a:r>
              <a:rPr lang="en-US" sz="1600" dirty="0">
                <a:solidFill>
                  <a:srgbClr val="FF0000"/>
                </a:solidFill>
              </a:rPr>
              <a:t>household,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or </a:t>
            </a:r>
            <a:r>
              <a:rPr lang="en-US" sz="1600" dirty="0">
                <a:solidFill>
                  <a:srgbClr val="FF0000"/>
                </a:solidFill>
              </a:rPr>
              <a:t>single worker household</a:t>
            </a:r>
          </a:p>
        </p:txBody>
      </p:sp>
    </p:spTree>
    <p:extLst>
      <p:ext uri="{BB962C8B-B14F-4D97-AF65-F5344CB8AC3E}">
        <p14:creationId xmlns:p14="http://schemas.microsoft.com/office/powerpoint/2010/main" val="9451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Tax increase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848600" cy="480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/>
              <a:t>General </a:t>
            </a:r>
            <a:r>
              <a:rPr lang="en-US" sz="1400" dirty="0"/>
              <a:t>Scheme for Tax Increases: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Households </a:t>
            </a:r>
            <a:r>
              <a:rPr lang="en-US" sz="1400" dirty="0"/>
              <a:t>currently </a:t>
            </a:r>
            <a:r>
              <a:rPr lang="en-US" sz="1400" dirty="0" smtClean="0"/>
              <a:t>making </a:t>
            </a:r>
            <a:r>
              <a:rPr lang="en-US" sz="1400" dirty="0"/>
              <a:t>less than </a:t>
            </a:r>
            <a:r>
              <a:rPr lang="en-US" sz="1400" dirty="0" smtClean="0"/>
              <a:t>$50k </a:t>
            </a:r>
            <a:r>
              <a:rPr lang="en-US" sz="1400" dirty="0"/>
              <a:t>will incur no tax increases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Households currently making </a:t>
            </a:r>
            <a:r>
              <a:rPr lang="en-US" sz="1400" dirty="0" smtClean="0"/>
              <a:t>more than $50k and less than $100k, property tax </a:t>
            </a:r>
            <a:r>
              <a:rPr lang="en-US" sz="1400" dirty="0"/>
              <a:t>will </a:t>
            </a:r>
            <a:r>
              <a:rPr lang="en-US" sz="1400" dirty="0" smtClean="0"/>
              <a:t>increase by </a:t>
            </a:r>
            <a:r>
              <a:rPr lang="en-US" sz="1400" b="1" i="1" dirty="0" smtClean="0"/>
              <a:t>10</a:t>
            </a:r>
            <a:r>
              <a:rPr lang="en-US" sz="1400" b="1" i="1" dirty="0"/>
              <a:t>% </a:t>
            </a:r>
            <a:endParaRPr lang="en-US" sz="1400" b="1" i="1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Households </a:t>
            </a:r>
            <a:r>
              <a:rPr lang="en-US" sz="1400" dirty="0"/>
              <a:t>currently </a:t>
            </a:r>
            <a:r>
              <a:rPr lang="en-US" sz="1400" dirty="0" smtClean="0"/>
              <a:t>making more </a:t>
            </a:r>
            <a:r>
              <a:rPr lang="en-US" sz="1400" dirty="0"/>
              <a:t>than </a:t>
            </a:r>
            <a:r>
              <a:rPr lang="en-US" sz="1400" dirty="0" smtClean="0"/>
              <a:t>$100k </a:t>
            </a:r>
            <a:r>
              <a:rPr lang="en-US" sz="1400" dirty="0"/>
              <a:t>per </a:t>
            </a:r>
            <a:r>
              <a:rPr lang="en-US" sz="1400" dirty="0" smtClean="0"/>
              <a:t>household, paying low tax 1 ($0</a:t>
            </a:r>
            <a:r>
              <a:rPr lang="en-US" sz="1400" dirty="0"/>
              <a:t>) ~ 31 </a:t>
            </a:r>
            <a:r>
              <a:rPr lang="en-US" sz="1400" dirty="0" smtClean="0"/>
              <a:t>(&lt;$2000), will </a:t>
            </a:r>
            <a:r>
              <a:rPr lang="en-US" sz="1400" dirty="0"/>
              <a:t>pay an additional </a:t>
            </a:r>
            <a:r>
              <a:rPr lang="en-US" sz="1400" b="1" i="1" dirty="0"/>
              <a:t>2</a:t>
            </a:r>
            <a:r>
              <a:rPr lang="en-US" sz="1400" b="1" i="1" dirty="0" smtClean="0"/>
              <a:t>0</a:t>
            </a:r>
            <a:r>
              <a:rPr lang="en-US" sz="1400" b="1" i="1" dirty="0"/>
              <a:t>% </a:t>
            </a:r>
            <a:r>
              <a:rPr lang="en-US" sz="1400" dirty="0" smtClean="0"/>
              <a:t>for the property tax 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Households </a:t>
            </a:r>
            <a:r>
              <a:rPr lang="en-US" sz="1400" dirty="0"/>
              <a:t>currently </a:t>
            </a:r>
            <a:r>
              <a:rPr lang="en-US" sz="1400" dirty="0" smtClean="0"/>
              <a:t>paying </a:t>
            </a:r>
            <a:r>
              <a:rPr lang="en-US" sz="1400" dirty="0"/>
              <a:t>taxes in the 32 (&gt;$2000) ~ </a:t>
            </a:r>
            <a:r>
              <a:rPr lang="en-US" sz="1400" dirty="0" smtClean="0"/>
              <a:t>51 (&lt;$4000</a:t>
            </a:r>
            <a:r>
              <a:rPr lang="en-US" sz="1400" dirty="0"/>
              <a:t>) range, </a:t>
            </a:r>
            <a:r>
              <a:rPr lang="en-US" sz="1400" dirty="0" smtClean="0"/>
              <a:t>property tax will increase by</a:t>
            </a:r>
            <a:r>
              <a:rPr lang="en-US" sz="1400" b="1" i="1" dirty="0" smtClean="0"/>
              <a:t>30% </a:t>
            </a:r>
            <a:r>
              <a:rPr lang="en-US" sz="1400" dirty="0" smtClean="0"/>
              <a:t>if </a:t>
            </a:r>
            <a:r>
              <a:rPr lang="en-US" sz="1400" dirty="0"/>
              <a:t>household </a:t>
            </a:r>
            <a:r>
              <a:rPr lang="en-US" sz="1400" dirty="0" smtClean="0"/>
              <a:t>income is higher than $1000k.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smtClean="0"/>
              <a:t>Households </a:t>
            </a:r>
            <a:r>
              <a:rPr lang="en-US" sz="1400" dirty="0"/>
              <a:t>currently paying taxes in the </a:t>
            </a:r>
            <a:r>
              <a:rPr lang="en-US" sz="1400" dirty="0" smtClean="0"/>
              <a:t>52 (&gt;$4000</a:t>
            </a:r>
            <a:r>
              <a:rPr lang="en-US" sz="1400" dirty="0"/>
              <a:t>) ~ 67 (&lt;$ 10000) </a:t>
            </a:r>
            <a:r>
              <a:rPr lang="en-US" sz="1400" dirty="0" smtClean="0"/>
              <a:t>range, </a:t>
            </a:r>
            <a:r>
              <a:rPr lang="en-US" sz="1400" dirty="0"/>
              <a:t>will pay an additional </a:t>
            </a:r>
            <a:r>
              <a:rPr lang="en-US" sz="1400" b="1" i="1" dirty="0" smtClean="0"/>
              <a:t>40% property tax </a:t>
            </a:r>
            <a:r>
              <a:rPr lang="en-US" sz="1400" dirty="0"/>
              <a:t>if household income is higher than $1000k.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Households </a:t>
            </a:r>
            <a:r>
              <a:rPr lang="en-US" sz="1400" dirty="0"/>
              <a:t>currently paying </a:t>
            </a:r>
            <a:r>
              <a:rPr lang="en-US" sz="1400" dirty="0" smtClean="0"/>
              <a:t>taxes of 68 (&gt;$10000), </a:t>
            </a:r>
            <a:r>
              <a:rPr lang="en-US" sz="1400" dirty="0"/>
              <a:t>will pay an additional </a:t>
            </a:r>
            <a:r>
              <a:rPr lang="en-US" sz="1400" b="1" i="1" dirty="0"/>
              <a:t>5</a:t>
            </a:r>
            <a:r>
              <a:rPr lang="en-US" sz="1400" b="1" i="1" dirty="0" smtClean="0"/>
              <a:t>0% property tax </a:t>
            </a:r>
            <a:r>
              <a:rPr lang="en-US" sz="1400" dirty="0"/>
              <a:t>if </a:t>
            </a:r>
            <a:r>
              <a:rPr lang="en-US" sz="1400" dirty="0" smtClean="0"/>
              <a:t>household </a:t>
            </a:r>
            <a:r>
              <a:rPr lang="en-US" sz="1400" dirty="0"/>
              <a:t>income is higher than $1000k.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Topic: Housing Tax Strategy</a:t>
            </a:r>
            <a:br>
              <a:rPr lang="en-US" sz="3200" dirty="0" smtClean="0"/>
            </a:br>
            <a:r>
              <a:rPr lang="en-US" sz="3200" dirty="0"/>
              <a:t>Optimum return on strategy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6667607"/>
              </p:ext>
            </p:extLst>
          </p:nvPr>
        </p:nvGraphicFramePr>
        <p:xfrm>
          <a:off x="2057400" y="1659255"/>
          <a:ext cx="5029200" cy="4893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630"/>
                <a:gridCol w="816708"/>
                <a:gridCol w="1439985"/>
                <a:gridCol w="1740877"/>
              </a:tblGrid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Cluster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Tax Increase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$516,927.70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$2,677,025.90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$102,500.00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$311,827.50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$449,320.70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$249,964.50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$73,399.80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$184,443.70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$788,642.00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 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$1,294,611.00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$15,914,416.55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$262,646.40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$8,664.35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$1,011,334.00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$630,010.80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$4,845,664.00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$3,203,392.00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$4,658,094.00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 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$922,447.70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$922,447.70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 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$2,234,783.00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$1,169,190.00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$1,210,022.00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$4,613,995.00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 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$890,085.60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$634,572.10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$69,102.10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$1,593,759.80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189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$25,721,644.95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Topic: Housing Tax Strategy</a:t>
            </a:r>
            <a:br>
              <a:rPr lang="en-US" sz="3200" dirty="0" smtClean="0"/>
            </a:br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8486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The </a:t>
            </a:r>
            <a:r>
              <a:rPr lang="en-US" sz="1400" b="1" dirty="0"/>
              <a:t>FASTCLUS </a:t>
            </a:r>
            <a:r>
              <a:rPr lang="en-US" sz="1400" b="1" dirty="0" smtClean="0"/>
              <a:t>analysis was performed for the data </a:t>
            </a:r>
            <a:r>
              <a:rPr lang="en-US" sz="1400" b="1" dirty="0"/>
              <a:t>of 2013 property tax in Illinois State</a:t>
            </a:r>
            <a:r>
              <a:rPr lang="en-US" sz="1400" dirty="0" smtClean="0"/>
              <a:t>. Based on the analysis, twenty five clusters were divided into five groups, i.e., A,B,C,D,E.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Tax </a:t>
            </a:r>
            <a:r>
              <a:rPr lang="en-US" sz="1400" dirty="0" smtClean="0"/>
              <a:t>increasing strategy for each group was proposed. Tax burden for each group will increase by 0 ~ 50% based on their income, current property tax, etc. See slide 15. It will not reduce the living standard for low incomer.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The proposal will create additional revenue $25,721,644.95.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Intro/Background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dirty="0" smtClean="0"/>
              <a:t>Objectives: </a:t>
            </a:r>
          </a:p>
          <a:p>
            <a:pPr marL="57150" indent="0">
              <a:buNone/>
            </a:pPr>
            <a:r>
              <a:rPr lang="en-US" sz="1400" b="1" dirty="0" smtClean="0"/>
              <a:t>	Analyze the data of 2013 property tax in Illinois State and propose a new tax strategy.</a:t>
            </a:r>
          </a:p>
          <a:p>
            <a:pPr marL="57150" indent="0">
              <a:buNone/>
            </a:pPr>
            <a:endParaRPr lang="en-US" sz="1400" b="1" dirty="0" smtClean="0"/>
          </a:p>
          <a:p>
            <a:pPr marL="342900" indent="-285750"/>
            <a:r>
              <a:rPr lang="en-US" sz="1400" b="1" dirty="0" smtClean="0"/>
              <a:t>Data Source: 	</a:t>
            </a:r>
          </a:p>
          <a:p>
            <a:pPr marL="5715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AMERICAN </a:t>
            </a:r>
            <a:r>
              <a:rPr lang="en-US" sz="1400" b="1" dirty="0"/>
              <a:t>COMMUNITY SURVEY 2013 ACS 1-YEAR PUMS FILES </a:t>
            </a:r>
            <a:r>
              <a:rPr lang="en-US" sz="1400" b="1" dirty="0" smtClean="0"/>
              <a:t>	</a:t>
            </a:r>
          </a:p>
          <a:p>
            <a:pPr marL="57150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---Prepared by American </a:t>
            </a:r>
            <a:r>
              <a:rPr lang="en-US" sz="1400" b="1" dirty="0"/>
              <a:t>Community Survey </a:t>
            </a:r>
            <a:r>
              <a:rPr lang="en-US" sz="1400" b="1" dirty="0" smtClean="0"/>
              <a:t>Office U.S</a:t>
            </a:r>
            <a:r>
              <a:rPr lang="en-US" sz="1400" b="1" dirty="0"/>
              <a:t>. Census </a:t>
            </a:r>
            <a:r>
              <a:rPr lang="en-US" sz="1400" b="1" dirty="0" smtClean="0"/>
              <a:t>Bureau</a:t>
            </a:r>
          </a:p>
          <a:p>
            <a:pPr marL="342900" indent="-285750"/>
            <a:endParaRPr lang="en-US" sz="1400" b="1" dirty="0"/>
          </a:p>
          <a:p>
            <a:pPr marL="342900" indent="-285750"/>
            <a:endParaRPr lang="en-US" sz="1400" dirty="0" smtClean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Topic: Housing Tax Strategy</a:t>
            </a:r>
            <a:br>
              <a:rPr lang="en-US" sz="3200" dirty="0" smtClean="0"/>
            </a:br>
            <a:r>
              <a:rPr lang="en-US" sz="3200" dirty="0" smtClean="0"/>
              <a:t>Methodology and Clustering Variable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572000"/>
          </a:xfrm>
        </p:spPr>
        <p:txBody>
          <a:bodyPr/>
          <a:lstStyle/>
          <a:p>
            <a:pPr marL="57150" indent="0">
              <a:buNone/>
            </a:pPr>
            <a:r>
              <a:rPr lang="en-US" sz="1600" b="1" dirty="0" smtClean="0"/>
              <a:t>Methodology and Model Selection</a:t>
            </a:r>
          </a:p>
          <a:p>
            <a:pPr marL="342900" indent="-285750"/>
            <a:r>
              <a:rPr lang="en-US" sz="1400" b="1" dirty="0" smtClean="0"/>
              <a:t>FASTCLUS </a:t>
            </a:r>
            <a:r>
              <a:rPr lang="en-US" sz="1400" b="1" dirty="0"/>
              <a:t>procedure for k=25 </a:t>
            </a:r>
            <a:r>
              <a:rPr lang="en-US" sz="1400" b="1" dirty="0" smtClean="0"/>
              <a:t>is performed to </a:t>
            </a:r>
            <a:r>
              <a:rPr lang="en-US" sz="1400" b="1" dirty="0"/>
              <a:t>keep the total number of the member in one cluster less than </a:t>
            </a:r>
            <a:r>
              <a:rPr lang="en-US" sz="1400" b="1" dirty="0" smtClean="0"/>
              <a:t>10,000</a:t>
            </a:r>
            <a:r>
              <a:rPr lang="en-US" sz="1400" b="1" dirty="0"/>
              <a:t>.</a:t>
            </a:r>
          </a:p>
          <a:p>
            <a:pPr marL="342900" indent="-285750"/>
            <a:endParaRPr lang="en-US" sz="1400" b="1" dirty="0" smtClean="0"/>
          </a:p>
          <a:p>
            <a:pPr marL="57150" indent="0">
              <a:buNone/>
            </a:pPr>
            <a:r>
              <a:rPr lang="en-US" sz="1600" b="1" dirty="0" smtClean="0"/>
              <a:t>Selection of variables</a:t>
            </a:r>
          </a:p>
          <a:p>
            <a:pPr marL="342900" indent="-285750"/>
            <a:r>
              <a:rPr lang="en-US" sz="1400" b="1" dirty="0" smtClean="0"/>
              <a:t>HINCP </a:t>
            </a:r>
            <a:r>
              <a:rPr lang="en-US" sz="1400" b="1" dirty="0"/>
              <a:t>and VALP have the similar scales and more complete data</a:t>
            </a:r>
            <a:r>
              <a:rPr lang="en-US" sz="1400" b="1" dirty="0" smtClean="0"/>
              <a:t>. They are the important factors to measure the tax burden,  are selected as </a:t>
            </a:r>
            <a:r>
              <a:rPr lang="en-US" sz="1400" b="1" dirty="0"/>
              <a:t>the base numerical variables </a:t>
            </a:r>
            <a:r>
              <a:rPr lang="en-US" sz="1400" b="1" dirty="0" smtClean="0"/>
              <a:t>for clustering.</a:t>
            </a:r>
            <a:endParaRPr lang="en-US" sz="1400" b="1" dirty="0"/>
          </a:p>
          <a:p>
            <a:pPr marL="742950" lvl="1"/>
            <a:r>
              <a:rPr lang="en-US" sz="1400" dirty="0" smtClean="0"/>
              <a:t>HINCP</a:t>
            </a:r>
            <a:r>
              <a:rPr lang="en-US" sz="1400" dirty="0"/>
              <a:t>: Household income (past 12 months)</a:t>
            </a:r>
          </a:p>
          <a:p>
            <a:pPr marL="742950" lvl="1"/>
            <a:r>
              <a:rPr lang="en-US" sz="1400" dirty="0" smtClean="0"/>
              <a:t>VALP</a:t>
            </a:r>
            <a:r>
              <a:rPr lang="en-US" sz="1400" dirty="0"/>
              <a:t>: Property </a:t>
            </a:r>
            <a:r>
              <a:rPr lang="en-US" sz="1400" dirty="0" smtClean="0"/>
              <a:t>value</a:t>
            </a:r>
          </a:p>
          <a:p>
            <a:pPr marL="342900" indent="-285750"/>
            <a:r>
              <a:rPr lang="en-US" sz="1400" b="1" dirty="0" smtClean="0"/>
              <a:t>To get better results, seven additional variables are used for profiling:</a:t>
            </a:r>
          </a:p>
          <a:p>
            <a:pPr marL="742950" lvl="1"/>
            <a:r>
              <a:rPr lang="en-US" sz="1400" dirty="0" smtClean="0"/>
              <a:t>TAXP</a:t>
            </a:r>
            <a:r>
              <a:rPr lang="en-US" sz="1400" dirty="0"/>
              <a:t>: Property taxes (yearly amount</a:t>
            </a:r>
            <a:r>
              <a:rPr lang="en-US" sz="1400" dirty="0" smtClean="0"/>
              <a:t>)</a:t>
            </a:r>
          </a:p>
          <a:p>
            <a:pPr marL="742950" lvl="1"/>
            <a:r>
              <a:rPr lang="en-US" sz="1400" dirty="0" smtClean="0"/>
              <a:t>BLD: Type </a:t>
            </a:r>
            <a:r>
              <a:rPr lang="en-US" sz="1400" dirty="0"/>
              <a:t>of </a:t>
            </a:r>
            <a:r>
              <a:rPr lang="en-US" sz="1400" dirty="0" smtClean="0"/>
              <a:t>building</a:t>
            </a:r>
          </a:p>
          <a:p>
            <a:pPr marL="742950" lvl="1"/>
            <a:r>
              <a:rPr lang="en-US" sz="1400" dirty="0" smtClean="0"/>
              <a:t>TEN: Tenure</a:t>
            </a:r>
          </a:p>
          <a:p>
            <a:pPr marL="742950" lvl="1"/>
            <a:r>
              <a:rPr lang="en-US" sz="1400" dirty="0" smtClean="0"/>
              <a:t>YBL: When </a:t>
            </a:r>
            <a:r>
              <a:rPr lang="en-US" sz="1400" dirty="0"/>
              <a:t>structure first </a:t>
            </a:r>
            <a:r>
              <a:rPr lang="en-US" sz="1400" dirty="0" smtClean="0"/>
              <a:t>built</a:t>
            </a:r>
            <a:endParaRPr lang="en-US" sz="1400" dirty="0"/>
          </a:p>
          <a:p>
            <a:pPr marL="742950" lvl="1"/>
            <a:r>
              <a:rPr lang="en-US" sz="1400" dirty="0" smtClean="0"/>
              <a:t>WIF</a:t>
            </a:r>
            <a:r>
              <a:rPr lang="en-US" sz="1400" dirty="0"/>
              <a:t>: Workers in family during the past 12 </a:t>
            </a:r>
            <a:r>
              <a:rPr lang="en-US" sz="1400" dirty="0" smtClean="0"/>
              <a:t>months</a:t>
            </a:r>
          </a:p>
          <a:p>
            <a:pPr marL="742950" lvl="1"/>
            <a:r>
              <a:rPr lang="en-US" sz="1400" dirty="0" smtClean="0"/>
              <a:t>MV</a:t>
            </a:r>
            <a:r>
              <a:rPr lang="en-US" sz="1400" dirty="0"/>
              <a:t>: When moved into this house or </a:t>
            </a:r>
            <a:r>
              <a:rPr lang="en-US" sz="1400" dirty="0" smtClean="0"/>
              <a:t>apartment</a:t>
            </a:r>
          </a:p>
          <a:p>
            <a:pPr marL="742950" lvl="1"/>
            <a:r>
              <a:rPr lang="en-US" sz="1400" dirty="0" smtClean="0"/>
              <a:t>WORKSTAT</a:t>
            </a:r>
            <a:r>
              <a:rPr lang="en-US" sz="1400" dirty="0"/>
              <a:t>: Work status of householder or spouse in family households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721995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 smtClean="0"/>
              <a:t>Week # Topic: Housing Tax Strategy</a:t>
            </a:r>
            <a:br>
              <a:rPr lang="en-US" sz="3200" dirty="0" smtClean="0"/>
            </a:br>
            <a:r>
              <a:rPr lang="en-US" sz="3200" dirty="0" smtClean="0"/>
              <a:t>Clustering Analysis 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7848600" cy="4297363"/>
          </a:xfrm>
        </p:spPr>
        <p:txBody>
          <a:bodyPr/>
          <a:lstStyle/>
          <a:p>
            <a:pPr marL="342900" indent="-285750">
              <a:lnSpc>
                <a:spcPct val="150000"/>
              </a:lnSpc>
            </a:pPr>
            <a:r>
              <a:rPr lang="en-US" sz="1400" dirty="0" smtClean="0"/>
              <a:t>The Clustering analysis was performed based on SAS. Below is the cluster results from analysis. After the clusters are examined in details, cluster 3 and 20 are not used for the further analysis since too many VALP are missed. Analysis are performed based on rest of clusters.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58982" y="3124200"/>
            <a:ext cx="8132618" cy="2985655"/>
            <a:chOff x="858982" y="2424545"/>
            <a:chExt cx="8132618" cy="29856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" t="28232" r="31591" b="28232"/>
            <a:stretch/>
          </p:blipFill>
          <p:spPr bwMode="auto">
            <a:xfrm>
              <a:off x="858982" y="2424545"/>
              <a:ext cx="8132618" cy="298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858982" y="4939145"/>
              <a:ext cx="8132618" cy="471055"/>
            </a:xfrm>
            <a:prstGeom prst="rect">
              <a:avLst/>
            </a:prstGeom>
            <a:noFill/>
            <a:ln w="254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35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7848600" cy="1447800"/>
          </a:xfr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1400" dirty="0" smtClean="0"/>
              <a:t>Data Analysis results show</a:t>
            </a:r>
          </a:p>
          <a:p>
            <a:pPr marL="342900" indent="-285750">
              <a:lnSpc>
                <a:spcPct val="150000"/>
              </a:lnSpc>
            </a:pPr>
            <a:r>
              <a:rPr lang="en-US" sz="1400" dirty="0" smtClean="0"/>
              <a:t>The distribution of HINCP and VALP is highly right skewed. The dense zone of HINCP is from -$10,000 to $11,000. </a:t>
            </a:r>
            <a:r>
              <a:rPr lang="en-US" sz="1400" dirty="0"/>
              <a:t>The dense zone of VALP</a:t>
            </a:r>
            <a:r>
              <a:rPr lang="en-US" sz="1400" dirty="0" smtClean="0"/>
              <a:t> </a:t>
            </a:r>
            <a:r>
              <a:rPr lang="en-US" sz="1400" dirty="0"/>
              <a:t>is from </a:t>
            </a:r>
            <a:r>
              <a:rPr lang="en-US" sz="1400" dirty="0" smtClean="0"/>
              <a:t>$50,000 </a:t>
            </a:r>
            <a:r>
              <a:rPr lang="en-US" sz="1400" dirty="0"/>
              <a:t>to </a:t>
            </a:r>
            <a:r>
              <a:rPr lang="en-US" sz="1400" dirty="0" smtClean="0"/>
              <a:t>$250,000</a:t>
            </a:r>
            <a:r>
              <a:rPr lang="en-US" sz="1400" dirty="0"/>
              <a:t>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2895600"/>
            <a:ext cx="8254999" cy="3064409"/>
            <a:chOff x="838200" y="3260191"/>
            <a:chExt cx="8254999" cy="306440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199" y="3276600"/>
              <a:ext cx="406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260191"/>
              <a:ext cx="406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0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7848600" cy="2514600"/>
          </a:xfrm>
        </p:spPr>
        <p:txBody>
          <a:bodyPr/>
          <a:lstStyle/>
          <a:p>
            <a:pPr marL="57150" indent="0">
              <a:lnSpc>
                <a:spcPct val="150000"/>
              </a:lnSpc>
              <a:buNone/>
            </a:pPr>
            <a:r>
              <a:rPr lang="en-US" sz="1400" dirty="0" smtClean="0"/>
              <a:t>See the results from SAS</a:t>
            </a:r>
          </a:p>
          <a:p>
            <a:pPr marL="342900" indent="-285750">
              <a:lnSpc>
                <a:spcPct val="150000"/>
              </a:lnSpc>
            </a:pPr>
            <a:r>
              <a:rPr lang="en-US" sz="1400" dirty="0" smtClean="0"/>
              <a:t>There are 4 clusters in the right-bottom outliers and 2 clusters in the left-top outliers.</a:t>
            </a:r>
          </a:p>
          <a:p>
            <a:pPr marL="342900" indent="-285750">
              <a:lnSpc>
                <a:spcPct val="150000"/>
              </a:lnSpc>
            </a:pPr>
            <a:r>
              <a:rPr lang="en-US" sz="1400" dirty="0" smtClean="0"/>
              <a:t>There are 4 clusters which have 5,000 to 8,000 members, 7 clusters which have 1,000 to 5,000 members, 11 clusters which have 100 to 1,000 members and 3 clusters which has less than 100 members.</a:t>
            </a:r>
            <a:endParaRPr lang="en-US" sz="1400" dirty="0"/>
          </a:p>
          <a:p>
            <a:pPr marL="342900" indent="-285750">
              <a:lnSpc>
                <a:spcPct val="150000"/>
              </a:lnSpc>
            </a:pPr>
            <a:r>
              <a:rPr lang="en-US" sz="1400" dirty="0" smtClean="0"/>
              <a:t>The cluster mean value of HINCP is from </a:t>
            </a:r>
            <a:r>
              <a:rPr lang="en-US" sz="1400" dirty="0"/>
              <a:t>$13,835.38 to $1,215,200.00</a:t>
            </a:r>
          </a:p>
          <a:p>
            <a:pPr marL="342900" indent="-285750">
              <a:lnSpc>
                <a:spcPct val="150000"/>
              </a:lnSpc>
            </a:pPr>
            <a:r>
              <a:rPr lang="en-US" sz="1400" dirty="0"/>
              <a:t>The cluster mean value of VALP</a:t>
            </a:r>
            <a:r>
              <a:rPr lang="en-US" sz="1400" dirty="0" smtClean="0"/>
              <a:t> </a:t>
            </a:r>
            <a:r>
              <a:rPr lang="en-US" sz="1400" dirty="0"/>
              <a:t>is from </a:t>
            </a:r>
            <a:r>
              <a:rPr lang="en-US" sz="1400" dirty="0" smtClean="0"/>
              <a:t>-$</a:t>
            </a:r>
            <a:r>
              <a:rPr lang="en-US" sz="1400" dirty="0"/>
              <a:t>11,200.00 to $</a:t>
            </a:r>
            <a:r>
              <a:rPr lang="en-US" sz="1400" dirty="0" smtClean="0"/>
              <a:t>953,000.00</a:t>
            </a:r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Cluster analysis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7" t="29697" r="25511" b="11111"/>
          <a:stretch/>
        </p:blipFill>
        <p:spPr bwMode="auto">
          <a:xfrm>
            <a:off x="2895600" y="4117568"/>
            <a:ext cx="3329294" cy="243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dirty="0"/>
              <a:t>Group A</a:t>
            </a:r>
            <a:r>
              <a:rPr lang="en-US" sz="1400" dirty="0" smtClean="0"/>
              <a:t>:</a:t>
            </a:r>
          </a:p>
          <a:p>
            <a:pPr marL="742950" lvl="1"/>
            <a:r>
              <a:rPr lang="en-US" sz="1400" dirty="0"/>
              <a:t>Clusters</a:t>
            </a:r>
            <a:r>
              <a:rPr lang="en-US" sz="1400" dirty="0" smtClean="0"/>
              <a:t>: 12, 15, 16, 18, 19, 23, 24, 25</a:t>
            </a:r>
          </a:p>
          <a:p>
            <a:pPr marL="742950" lvl="1"/>
            <a:r>
              <a:rPr lang="en-US" sz="1400" dirty="0"/>
              <a:t>High Income, High Property Value </a:t>
            </a:r>
            <a:r>
              <a:rPr lang="en-US" sz="1400" dirty="0" smtClean="0"/>
              <a:t>Owners</a:t>
            </a:r>
          </a:p>
          <a:p>
            <a:pPr marL="742950" lvl="1"/>
            <a:r>
              <a:rPr lang="en-US" sz="1400" dirty="0"/>
              <a:t>Paying above $10k in property taxes already (TAXP=68</a:t>
            </a:r>
            <a:r>
              <a:rPr lang="en-US" sz="1400" dirty="0" smtClean="0"/>
              <a:t>)</a:t>
            </a:r>
          </a:p>
          <a:p>
            <a:pPr marL="742950" lvl="1"/>
            <a:endParaRPr lang="en-US" sz="1400" dirty="0" smtClean="0"/>
          </a:p>
          <a:p>
            <a:pPr marL="342900" indent="-285750"/>
            <a:r>
              <a:rPr lang="en-US" sz="1400" dirty="0"/>
              <a:t>Group </a:t>
            </a:r>
            <a:r>
              <a:rPr lang="en-US" sz="1400" dirty="0" smtClean="0"/>
              <a:t>B: </a:t>
            </a:r>
          </a:p>
          <a:p>
            <a:pPr marL="742950" lvl="1"/>
            <a:r>
              <a:rPr lang="en-US" sz="1400" dirty="0"/>
              <a:t>Clusters</a:t>
            </a:r>
            <a:r>
              <a:rPr lang="en-US" sz="1400" dirty="0" smtClean="0"/>
              <a:t>: </a:t>
            </a:r>
            <a:r>
              <a:rPr lang="en-US" sz="1400" dirty="0"/>
              <a:t>5, 6, 7, 9, </a:t>
            </a:r>
            <a:r>
              <a:rPr lang="en-US" sz="1400" dirty="0" smtClean="0"/>
              <a:t>10, 13, 17, 21</a:t>
            </a:r>
          </a:p>
          <a:p>
            <a:pPr marL="742950" lvl="1"/>
            <a:r>
              <a:rPr lang="en-US" sz="1400" dirty="0" smtClean="0"/>
              <a:t>High </a:t>
            </a:r>
            <a:r>
              <a:rPr lang="en-US" sz="1400" dirty="0"/>
              <a:t>Income, Mid Property Value </a:t>
            </a:r>
            <a:r>
              <a:rPr lang="en-US" sz="1400" dirty="0" smtClean="0"/>
              <a:t>Owners</a:t>
            </a:r>
          </a:p>
          <a:p>
            <a:pPr marL="742950" lvl="1"/>
            <a:r>
              <a:rPr lang="en-US" sz="1400" dirty="0"/>
              <a:t>Owned </a:t>
            </a:r>
            <a:r>
              <a:rPr lang="en-US" sz="1400" dirty="0" smtClean="0"/>
              <a:t>one family house</a:t>
            </a:r>
          </a:p>
          <a:p>
            <a:pPr marL="742950" lvl="1"/>
            <a:r>
              <a:rPr lang="en-US" sz="1400" dirty="0" smtClean="0"/>
              <a:t>Paying </a:t>
            </a:r>
            <a:r>
              <a:rPr lang="en-US" sz="1400" dirty="0"/>
              <a:t>above </a:t>
            </a:r>
            <a:r>
              <a:rPr lang="en-US" sz="1400" dirty="0" smtClean="0"/>
              <a:t>$5k </a:t>
            </a:r>
            <a:r>
              <a:rPr lang="en-US" sz="1400" dirty="0"/>
              <a:t>in property taxes </a:t>
            </a:r>
            <a:r>
              <a:rPr lang="en-US" sz="1400" dirty="0" smtClean="0"/>
              <a:t>already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342900" indent="-285750"/>
            <a:r>
              <a:rPr lang="en-US" sz="1400" dirty="0" smtClean="0"/>
              <a:t>Group C:</a:t>
            </a:r>
          </a:p>
          <a:p>
            <a:pPr marL="685800" lvl="2"/>
            <a:r>
              <a:rPr lang="en-US" sz="1400" dirty="0"/>
              <a:t>Clusters</a:t>
            </a:r>
            <a:r>
              <a:rPr lang="en-US" sz="1400" dirty="0" smtClean="0"/>
              <a:t>: 14</a:t>
            </a:r>
          </a:p>
          <a:p>
            <a:pPr marL="685800" lvl="2"/>
            <a:r>
              <a:rPr lang="en-US" sz="1400" dirty="0" smtClean="0"/>
              <a:t>Mid-high </a:t>
            </a:r>
            <a:r>
              <a:rPr lang="en-US" sz="1400" dirty="0"/>
              <a:t>Income, L</a:t>
            </a:r>
            <a:r>
              <a:rPr lang="en-US" sz="1400" dirty="0" smtClean="0"/>
              <a:t>ow </a:t>
            </a:r>
            <a:r>
              <a:rPr lang="en-US" sz="1400" dirty="0"/>
              <a:t>Property Value </a:t>
            </a:r>
            <a:r>
              <a:rPr lang="en-US" sz="1400" dirty="0" smtClean="0"/>
              <a:t>Owners</a:t>
            </a:r>
          </a:p>
          <a:p>
            <a:pPr marL="685800" lvl="2"/>
            <a:r>
              <a:rPr lang="en-US" sz="1400" dirty="0" smtClean="0"/>
              <a:t>Owned one single family house and moved in 20 to 30 years ago</a:t>
            </a:r>
          </a:p>
          <a:p>
            <a:pPr marL="685800" lvl="2"/>
            <a:r>
              <a:rPr lang="en-US" sz="1400" dirty="0"/>
              <a:t>Paying above </a:t>
            </a:r>
            <a:r>
              <a:rPr lang="en-US" sz="1400" dirty="0" smtClean="0"/>
              <a:t>$1.5k in </a:t>
            </a:r>
            <a:r>
              <a:rPr lang="en-US" sz="1400" dirty="0"/>
              <a:t>property taxes </a:t>
            </a:r>
            <a:r>
              <a:rPr lang="en-US" sz="1400" dirty="0" smtClean="0"/>
              <a:t>already</a:t>
            </a:r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29612"/>
              </p:ext>
            </p:extLst>
          </p:nvPr>
        </p:nvGraphicFramePr>
        <p:xfrm>
          <a:off x="6553200" y="1981200"/>
          <a:ext cx="2362200" cy="3276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586"/>
                <a:gridCol w="776614"/>
              </a:tblGrid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Income Category</a:t>
                      </a:r>
                      <a:r>
                        <a:rPr lang="en-US" sz="1100" u="none" strike="noStrike" dirty="0">
                          <a:effectLst/>
                        </a:rPr>
                        <a:t>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&lt;35k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 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&lt;49k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50k-100k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100k-200k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&gt;200k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Property Category</a:t>
                      </a:r>
                      <a:r>
                        <a:rPr lang="en-US" sz="1100" u="none" strike="noStrike" dirty="0">
                          <a:effectLst/>
                        </a:rPr>
                        <a:t>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&gt;2M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&gt;700k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500k-700k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250k-500k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100k-250k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&lt;100k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dirty="0" smtClean="0"/>
              <a:t>Group D:</a:t>
            </a:r>
          </a:p>
          <a:p>
            <a:pPr marL="685800" lvl="2"/>
            <a:r>
              <a:rPr lang="en-US" sz="1400" dirty="0"/>
              <a:t>Clusters: </a:t>
            </a:r>
            <a:r>
              <a:rPr lang="en-US" sz="1400" dirty="0" smtClean="0"/>
              <a:t>1, 2, 8</a:t>
            </a:r>
            <a:endParaRPr lang="en-US" sz="1400" dirty="0"/>
          </a:p>
          <a:p>
            <a:pPr marL="685800" lvl="2"/>
            <a:r>
              <a:rPr lang="en-US" sz="1400" dirty="0"/>
              <a:t>Mid-high Income, </a:t>
            </a:r>
            <a:r>
              <a:rPr lang="en-US" sz="1400" dirty="0" smtClean="0"/>
              <a:t>Mid </a:t>
            </a:r>
            <a:r>
              <a:rPr lang="en-US" sz="1400" dirty="0"/>
              <a:t>Property Value Owners</a:t>
            </a:r>
          </a:p>
          <a:p>
            <a:pPr marL="685800" lvl="2"/>
            <a:r>
              <a:rPr lang="en-US" sz="1400" dirty="0" smtClean="0"/>
              <a:t>Unemployed or No workers</a:t>
            </a:r>
          </a:p>
          <a:p>
            <a:pPr marL="685800" lvl="2"/>
            <a:r>
              <a:rPr lang="en-US" sz="1400" dirty="0" smtClean="0"/>
              <a:t>Paying </a:t>
            </a:r>
            <a:r>
              <a:rPr lang="en-US" sz="1400" dirty="0"/>
              <a:t>above </a:t>
            </a:r>
            <a:r>
              <a:rPr lang="en-US" sz="1400" dirty="0" smtClean="0"/>
              <a:t>$5k </a:t>
            </a:r>
            <a:r>
              <a:rPr lang="en-US" sz="1400" dirty="0"/>
              <a:t>in property taxes already</a:t>
            </a:r>
          </a:p>
          <a:p>
            <a:pPr marL="342900" indent="-285750"/>
            <a:endParaRPr lang="en-US" sz="1400" dirty="0" smtClean="0"/>
          </a:p>
          <a:p>
            <a:pPr marL="342900" indent="-285750"/>
            <a:r>
              <a:rPr lang="en-US" sz="1400" dirty="0"/>
              <a:t>Group </a:t>
            </a:r>
            <a:r>
              <a:rPr lang="en-US" sz="1400" dirty="0" smtClean="0"/>
              <a:t>E:</a:t>
            </a:r>
          </a:p>
          <a:p>
            <a:pPr marL="742950" lvl="1"/>
            <a:r>
              <a:rPr lang="en-US" sz="1400" dirty="0" smtClean="0"/>
              <a:t>Clusters</a:t>
            </a:r>
            <a:r>
              <a:rPr lang="en-US" sz="1400" dirty="0"/>
              <a:t>: </a:t>
            </a:r>
            <a:r>
              <a:rPr lang="en-US" sz="1400" dirty="0" smtClean="0"/>
              <a:t>4, 11, 22</a:t>
            </a:r>
            <a:endParaRPr lang="en-US" sz="1400" dirty="0"/>
          </a:p>
          <a:p>
            <a:pPr marL="742950" lvl="1"/>
            <a:r>
              <a:rPr lang="en-US" sz="1400" dirty="0" smtClean="0"/>
              <a:t>Low </a:t>
            </a:r>
            <a:r>
              <a:rPr lang="en-US" sz="1400" dirty="0"/>
              <a:t>levels</a:t>
            </a:r>
          </a:p>
          <a:p>
            <a:pPr marL="742950" lvl="1"/>
            <a:r>
              <a:rPr lang="en-US" sz="1400" dirty="0" smtClean="0"/>
              <a:t>Unemployed</a:t>
            </a:r>
            <a:r>
              <a:rPr lang="en-US" sz="1400" dirty="0"/>
              <a:t>, woman household,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or </a:t>
            </a:r>
            <a:r>
              <a:rPr lang="en-US" sz="1400" dirty="0"/>
              <a:t>single worker household</a:t>
            </a:r>
          </a:p>
          <a:p>
            <a:pPr marL="742950" lvl="1"/>
            <a:r>
              <a:rPr lang="en-US" sz="1400" dirty="0" smtClean="0"/>
              <a:t>Paying </a:t>
            </a:r>
            <a:r>
              <a:rPr lang="en-US" sz="1400" dirty="0"/>
              <a:t>low range property taxes</a:t>
            </a: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30277"/>
              </p:ext>
            </p:extLst>
          </p:nvPr>
        </p:nvGraphicFramePr>
        <p:xfrm>
          <a:off x="6172200" y="1828800"/>
          <a:ext cx="2362200" cy="3276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586"/>
                <a:gridCol w="776614"/>
              </a:tblGrid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Income Category: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&lt;35k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very 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&lt;49k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50k-100k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100k-200k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&gt;200k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Property Category: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&gt;2M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&gt;700k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500k-700k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250k-500k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100k-250k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mid-low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218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&lt;100k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0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# Topic</a:t>
            </a:r>
            <a:r>
              <a:rPr lang="en-US" sz="3200" dirty="0"/>
              <a:t>: Housing Tax Strategy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Profiling of clusters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C:\Users\Hong-IIT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636542"/>
            <a:ext cx="6629400" cy="49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34319" y="2971800"/>
            <a:ext cx="966282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3103123"/>
            <a:ext cx="381000" cy="1926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57900" y="3362178"/>
            <a:ext cx="1399149" cy="5345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50139" y="3362178"/>
            <a:ext cx="78866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935069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9600" y="3505200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/>
            <a:r>
              <a:rPr lang="en-US" sz="1600" dirty="0" smtClean="0">
                <a:solidFill>
                  <a:srgbClr val="FF0000"/>
                </a:solidFill>
              </a:rPr>
              <a:t>High </a:t>
            </a:r>
            <a:r>
              <a:rPr lang="en-US" sz="1600" dirty="0">
                <a:solidFill>
                  <a:srgbClr val="FF0000"/>
                </a:solidFill>
              </a:rPr>
              <a:t>Income, High Property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62800" y="60960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00601" y="6324600"/>
            <a:ext cx="19811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8600" y="6324600"/>
            <a:ext cx="4571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0400" y="6324600"/>
            <a:ext cx="4571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30329</TotalTime>
  <Words>1098</Words>
  <Application>Microsoft Office PowerPoint</Application>
  <PresentationFormat>On-screen Show (4:3)</PresentationFormat>
  <Paragraphs>247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ITMtemplate</vt:lpstr>
      <vt:lpstr>1_ITM478_08_1</vt:lpstr>
      <vt:lpstr>527 Data Analytics</vt:lpstr>
      <vt:lpstr>Week # Topic: Housing Tax Strategy Intro/Background</vt:lpstr>
      <vt:lpstr>Week # Topic: Housing Tax Strategy Methodology and Clustering Variable </vt:lpstr>
      <vt:lpstr>Week # Topic: Housing Tax Strategy Clustering Analysis </vt:lpstr>
      <vt:lpstr>Week # Topic: Housing Tax Strategy Cluster analysis</vt:lpstr>
      <vt:lpstr>Week # Topic: Housing Tax Strategy Cluster analysis</vt:lpstr>
      <vt:lpstr>Week # Topic: Housing Tax Strategy Profiling of clusters</vt:lpstr>
      <vt:lpstr>Week # Topic: Housing Tax Strategy Profiling of clusters</vt:lpstr>
      <vt:lpstr>Week # Topic: Housing Tax Strategy Profiling of clusters</vt:lpstr>
      <vt:lpstr>Week # Topic: Housing Tax Strategy Profiling of clusters</vt:lpstr>
      <vt:lpstr>Week # Topic: Housing Tax Strategy Profiling of clusters</vt:lpstr>
      <vt:lpstr>Week # Topic: Housing Tax Strategy Profiling of clusters</vt:lpstr>
      <vt:lpstr>Week # Topic: Housing Tax Strategy Profiling of clusters</vt:lpstr>
      <vt:lpstr>Week # Topic: Housing Tax Strategy Tax increase strategy</vt:lpstr>
      <vt:lpstr>Week # Topic: Housing Tax Strategy Optimum return on strategy</vt:lpstr>
      <vt:lpstr>Week # Topic: Housing Tax Strategy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Hong-IIT</cp:lastModifiedBy>
  <cp:revision>457</cp:revision>
  <cp:lastPrinted>2016-03-14T23:20:26Z</cp:lastPrinted>
  <dcterms:created xsi:type="dcterms:W3CDTF">2015-08-06T17:32:52Z</dcterms:created>
  <dcterms:modified xsi:type="dcterms:W3CDTF">2016-03-22T02:51:38Z</dcterms:modified>
</cp:coreProperties>
</file>