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591" r:id="rId2"/>
    <p:sldId id="741" r:id="rId3"/>
    <p:sldId id="677" r:id="rId4"/>
    <p:sldId id="712" r:id="rId5"/>
    <p:sldId id="715" r:id="rId6"/>
    <p:sldId id="716" r:id="rId7"/>
    <p:sldId id="676" r:id="rId8"/>
    <p:sldId id="755" r:id="rId9"/>
    <p:sldId id="756" r:id="rId10"/>
    <p:sldId id="742" r:id="rId11"/>
    <p:sldId id="745" r:id="rId12"/>
    <p:sldId id="757" r:id="rId13"/>
    <p:sldId id="744" r:id="rId14"/>
    <p:sldId id="747" r:id="rId15"/>
    <p:sldId id="746" r:id="rId16"/>
    <p:sldId id="748" r:id="rId17"/>
    <p:sldId id="753" r:id="rId18"/>
    <p:sldId id="754" r:id="rId19"/>
    <p:sldId id="743" r:id="rId20"/>
    <p:sldId id="750" r:id="rId21"/>
    <p:sldId id="751" r:id="rId22"/>
    <p:sldId id="749" r:id="rId23"/>
    <p:sldId id="759" r:id="rId24"/>
    <p:sldId id="724" r:id="rId25"/>
    <p:sldId id="752" r:id="rId26"/>
    <p:sldId id="761" r:id="rId27"/>
    <p:sldId id="762" r:id="rId28"/>
    <p:sldId id="758" r:id="rId29"/>
    <p:sldId id="760" r:id="rId30"/>
    <p:sldId id="594" r:id="rId31"/>
  </p:sldIdLst>
  <p:sldSz cx="9144000" cy="66611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A046"/>
    <a:srgbClr val="B41E1E"/>
    <a:srgbClr val="F0C864"/>
    <a:srgbClr val="E6DCBE"/>
    <a:srgbClr val="FF9933"/>
    <a:srgbClr val="B45014"/>
    <a:srgbClr val="645014"/>
    <a:srgbClr val="F0C88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9" autoAdjust="0"/>
  </p:normalViewPr>
  <p:slideViewPr>
    <p:cSldViewPr>
      <p:cViewPr>
        <p:scale>
          <a:sx n="66" d="100"/>
          <a:sy n="66" d="100"/>
        </p:scale>
        <p:origin x="-1122" y="-132"/>
      </p:cViewPr>
      <p:guideLst>
        <p:guide orient="horz" pos="20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96"/>
    </p:cViewPr>
  </p:sorterViewPr>
  <p:notesViewPr>
    <p:cSldViewPr>
      <p:cViewPr varScale="1">
        <p:scale>
          <a:sx n="61" d="100"/>
          <a:sy n="61" d="100"/>
        </p:scale>
        <p:origin x="-22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hunhui.fanch\Local%20Settings\Temporary%20Internet%20Files\Content.Outlook\XRTMJRWW\&#26708;&#33394;&#31995;&#27169;&#26495;-&#20449;&#24687;&#32463;&#27982;&#21069;&#26223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chunhui.fanch\Local%20Settings\Temporary%20Internet%20Files\Content.Outlook\XRTMJRWW\&#26708;&#33394;&#31995;&#27169;&#26495;-&#20449;&#24687;&#32463;&#27982;&#21069;&#2622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liDrive\&#38463;&#37324;&#20113;&#30424;-job%20(F)\2013\2013&#21069;&#26223;2&#26399;\9&#26376;4&#26085;&#21518;&#21069;&#26223;2&#26399;&#36164;&#26009;\data\&#21069;&#26223;2-&#25104;&#24418;&#22270;&#34920;-20131000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380759585379661E-2"/>
          <c:y val="8.14117929705203E-2"/>
          <c:w val="0.87281497668915731"/>
          <c:h val="0.7656183804940596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信息经济前景!$I$162</c:f>
              <c:strCache>
                <c:ptCount val="1"/>
                <c:pt idx="0">
                  <c:v>B2B交易额</c:v>
                </c:pt>
              </c:strCache>
            </c:strRef>
          </c:tx>
          <c:spPr>
            <a:solidFill>
              <a:srgbClr val="F0C88C"/>
            </a:solidFill>
          </c:spPr>
          <c:invertIfNegative val="0"/>
          <c:cat>
            <c:strRef>
              <c:f>信息经济前景!$H$163:$H$175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2013e</c:v>
                </c:pt>
                <c:pt idx="6">
                  <c:v>2014e</c:v>
                </c:pt>
                <c:pt idx="7">
                  <c:v>2015e</c:v>
                </c:pt>
                <c:pt idx="8">
                  <c:v>2016e</c:v>
                </c:pt>
                <c:pt idx="9">
                  <c:v>2017e</c:v>
                </c:pt>
                <c:pt idx="10">
                  <c:v>2018e</c:v>
                </c:pt>
                <c:pt idx="11">
                  <c:v>2019e</c:v>
                </c:pt>
                <c:pt idx="12">
                  <c:v>2020e</c:v>
                </c:pt>
              </c:strCache>
            </c:strRef>
          </c:cat>
          <c:val>
            <c:numRef>
              <c:f>信息经济前景!$I$163:$I$175</c:f>
              <c:numCache>
                <c:formatCode>_ * #,##0.0_ ;_ * \-#,##0.0_ ;_ * "-"??_ ;_ @_ </c:formatCode>
                <c:ptCount val="13"/>
                <c:pt idx="0">
                  <c:v>3.0176037</c:v>
                </c:pt>
                <c:pt idx="1">
                  <c:v>3.4186288299999967</c:v>
                </c:pt>
                <c:pt idx="2">
                  <c:v>4.0465382134999945</c:v>
                </c:pt>
                <c:pt idx="3">
                  <c:v>5.0450127791683785</c:v>
                </c:pt>
                <c:pt idx="4">
                  <c:v>6.6485940368732255</c:v>
                </c:pt>
                <c:pt idx="5">
                  <c:v>9.2458679999999998</c:v>
                </c:pt>
                <c:pt idx="6">
                  <c:v>12.077709</c:v>
                </c:pt>
                <c:pt idx="7">
                  <c:v>15.177364000000001</c:v>
                </c:pt>
                <c:pt idx="8">
                  <c:v>18.50554199999987</c:v>
                </c:pt>
                <c:pt idx="9">
                  <c:v>22.035837000000001</c:v>
                </c:pt>
                <c:pt idx="10">
                  <c:v>25.749185999999987</c:v>
                </c:pt>
                <c:pt idx="11">
                  <c:v>29.631034999999997</c:v>
                </c:pt>
                <c:pt idx="12">
                  <c:v>33.669814000000002</c:v>
                </c:pt>
              </c:numCache>
            </c:numRef>
          </c:val>
        </c:ser>
        <c:ser>
          <c:idx val="0"/>
          <c:order val="1"/>
          <c:tx>
            <c:strRef>
              <c:f>信息经济前景!$J$162</c:f>
              <c:strCache>
                <c:ptCount val="1"/>
                <c:pt idx="0">
                  <c:v>网络零售交易额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Lbls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altLang="en-US"/>
                      <a:t> </a:t>
                    </a:r>
                    <a:r>
                      <a:rPr lang="en-US" altLang="zh-CN" smtClean="0"/>
                      <a:t>1</a:t>
                    </a:r>
                    <a:r>
                      <a:rPr lang="en-US" altLang="en-US" smtClean="0"/>
                      <a:t>.</a:t>
                    </a:r>
                    <a:r>
                      <a:rPr lang="en-US" altLang="zh-CN" smtClean="0"/>
                      <a:t>8</a:t>
                    </a:r>
                    <a:r>
                      <a:rPr lang="en-US" altLang="en-US" smtClean="0"/>
                      <a:t> </a:t>
                    </a:r>
                    <a:endParaRPr lang="en-US" alt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信息经济前景!$H$163:$H$175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2013e</c:v>
                </c:pt>
                <c:pt idx="6">
                  <c:v>2014e</c:v>
                </c:pt>
                <c:pt idx="7">
                  <c:v>2015e</c:v>
                </c:pt>
                <c:pt idx="8">
                  <c:v>2016e</c:v>
                </c:pt>
                <c:pt idx="9">
                  <c:v>2017e</c:v>
                </c:pt>
                <c:pt idx="10">
                  <c:v>2018e</c:v>
                </c:pt>
                <c:pt idx="11">
                  <c:v>2019e</c:v>
                </c:pt>
                <c:pt idx="12">
                  <c:v>2020e</c:v>
                </c:pt>
              </c:strCache>
            </c:strRef>
          </c:cat>
          <c:val>
            <c:numRef>
              <c:f>信息经济前景!$J$163:$J$175</c:f>
              <c:numCache>
                <c:formatCode>_ * #,##0.0_ ;_ * \-#,##0.0_ ;_ * "-"??_ ;_ @_ </c:formatCode>
                <c:ptCount val="13"/>
                <c:pt idx="0">
                  <c:v>0.12509629999999999</c:v>
                </c:pt>
                <c:pt idx="1">
                  <c:v>0.25437117000000031</c:v>
                </c:pt>
                <c:pt idx="2">
                  <c:v>0.50346178650000006</c:v>
                </c:pt>
                <c:pt idx="3">
                  <c:v>0.83498722083161758</c:v>
                </c:pt>
                <c:pt idx="4">
                  <c:v>1.3027277727369322</c:v>
                </c:pt>
                <c:pt idx="5">
                  <c:v>1.961339467963926</c:v>
                </c:pt>
                <c:pt idx="6">
                  <c:v>2.7545569766700191</c:v>
                </c:pt>
                <c:pt idx="7">
                  <c:v>3.6725905494991302</c:v>
                </c:pt>
                <c:pt idx="8">
                  <c:v>4.7094753028659611</c:v>
                </c:pt>
                <c:pt idx="9">
                  <c:v>5.8644515137745445</c:v>
                </c:pt>
                <c:pt idx="10">
                  <c:v>7.1426406589527147</c:v>
                </c:pt>
                <c:pt idx="11">
                  <c:v>8.5495807171546847</c:v>
                </c:pt>
                <c:pt idx="12">
                  <c:v>10.093463003472769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81020416"/>
        <c:axId val="81199488"/>
      </c:barChart>
      <c:lineChart>
        <c:grouping val="standard"/>
        <c:varyColors val="0"/>
        <c:ser>
          <c:idx val="2"/>
          <c:order val="2"/>
          <c:tx>
            <c:strRef>
              <c:f>信息经济前景!$K$162</c:f>
              <c:strCache>
                <c:ptCount val="1"/>
                <c:pt idx="0">
                  <c:v>电子商务应用规模</c:v>
                </c:pt>
              </c:strCache>
            </c:strRef>
          </c:tx>
          <c:spPr>
            <a:ln>
              <a:solidFill>
                <a:srgbClr val="643214"/>
              </a:solidFill>
            </a:ln>
          </c:spPr>
          <c:marker>
            <c:spPr>
              <a:solidFill>
                <a:srgbClr val="643214"/>
              </a:solidFill>
            </c:spPr>
          </c:marker>
          <c:dLbls>
            <c:dLbl>
              <c:idx val="4"/>
              <c:spPr/>
              <c:txPr>
                <a:bodyPr/>
                <a:lstStyle/>
                <a:p>
                  <a:pPr>
                    <a:defRPr sz="1100" b="1">
                      <a:solidFill>
                        <a:srgbClr val="EE6C00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altLang="en-US"/>
                      <a:t> </a:t>
                    </a:r>
                    <a:r>
                      <a:rPr lang="en-US" altLang="en-US" smtClean="0"/>
                      <a:t>1</a:t>
                    </a:r>
                    <a:r>
                      <a:rPr lang="en-US" altLang="zh-CN" smtClean="0"/>
                      <a:t>0</a:t>
                    </a:r>
                    <a:r>
                      <a:rPr lang="en-US" altLang="en-US" smtClean="0"/>
                      <a:t>.</a:t>
                    </a:r>
                    <a:r>
                      <a:rPr lang="en-US" altLang="zh-CN" smtClean="0"/>
                      <a:t>5</a:t>
                    </a:r>
                    <a:r>
                      <a:rPr lang="en-US" altLang="en-US" smtClean="0"/>
                      <a:t> </a:t>
                    </a:r>
                    <a:endParaRPr lang="en-US" alt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spPr/>
              <c:txPr>
                <a:bodyPr/>
                <a:lstStyle/>
                <a:p>
                  <a:pPr>
                    <a:defRPr sz="1100" b="1">
                      <a:solidFill>
                        <a:srgbClr val="EE6C00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信息经济前景!$H$163:$H$175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2013e</c:v>
                </c:pt>
                <c:pt idx="6">
                  <c:v>2014e</c:v>
                </c:pt>
                <c:pt idx="7">
                  <c:v>2015e</c:v>
                </c:pt>
                <c:pt idx="8">
                  <c:v>2016e</c:v>
                </c:pt>
                <c:pt idx="9">
                  <c:v>2017e</c:v>
                </c:pt>
                <c:pt idx="10">
                  <c:v>2018e</c:v>
                </c:pt>
                <c:pt idx="11">
                  <c:v>2019e</c:v>
                </c:pt>
                <c:pt idx="12">
                  <c:v>2020e</c:v>
                </c:pt>
              </c:strCache>
            </c:strRef>
          </c:cat>
          <c:val>
            <c:numRef>
              <c:f>信息经济前景!$K$163:$K$175</c:f>
              <c:numCache>
                <c:formatCode>_ * #,##0.0_ ;_ * \-#,##0.0_ ;_ * "-"??_ ;_ @_ </c:formatCode>
                <c:ptCount val="13"/>
                <c:pt idx="0">
                  <c:v>3.1427</c:v>
                </c:pt>
                <c:pt idx="1">
                  <c:v>3.673</c:v>
                </c:pt>
                <c:pt idx="2">
                  <c:v>4.55</c:v>
                </c:pt>
                <c:pt idx="3">
                  <c:v>5.88</c:v>
                </c:pt>
                <c:pt idx="4">
                  <c:v>7.9513218096101834</c:v>
                </c:pt>
                <c:pt idx="5">
                  <c:v>11.207207467963919</c:v>
                </c:pt>
                <c:pt idx="6">
                  <c:v>14.832265976670017</c:v>
                </c:pt>
                <c:pt idx="7">
                  <c:v>18.849954549499131</c:v>
                </c:pt>
                <c:pt idx="8">
                  <c:v>23.215017302865839</c:v>
                </c:pt>
                <c:pt idx="9">
                  <c:v>27.900288513774552</c:v>
                </c:pt>
                <c:pt idx="10">
                  <c:v>32.891826658952368</c:v>
                </c:pt>
                <c:pt idx="11">
                  <c:v>38.18061571715468</c:v>
                </c:pt>
                <c:pt idx="12">
                  <c:v>43.76327700347278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020416"/>
        <c:axId val="81199488"/>
      </c:lineChart>
      <c:catAx>
        <c:axId val="8102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81199488"/>
        <c:crosses val="autoZero"/>
        <c:auto val="1"/>
        <c:lblAlgn val="ctr"/>
        <c:lblOffset val="100"/>
        <c:noMultiLvlLbl val="0"/>
      </c:catAx>
      <c:valAx>
        <c:axId val="81199488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8102041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4143246100026219"/>
          <c:y val="0.19405825920021988"/>
          <c:w val="0.44768997891211287"/>
          <c:h val="7.2449654416622739E-2"/>
        </c:manualLayout>
      </c:layout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380759585379654E-2"/>
          <c:y val="8.14117929705203E-2"/>
          <c:w val="0.87281497668915586"/>
          <c:h val="0.69219455963533483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信息经济前景!$I$126</c:f>
              <c:strCache>
                <c:ptCount val="1"/>
                <c:pt idx="0">
                  <c:v>网络零售交易额</c:v>
                </c:pt>
              </c:strCache>
            </c:strRef>
          </c:tx>
          <c:spPr>
            <a:solidFill>
              <a:srgbClr val="E6A046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信息经济前景!$H$127:$H$141</c:f>
              <c:strCach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2013e</c:v>
                </c:pt>
                <c:pt idx="8">
                  <c:v>2014e</c:v>
                </c:pt>
                <c:pt idx="9">
                  <c:v>2015e</c:v>
                </c:pt>
                <c:pt idx="10">
                  <c:v>2016e</c:v>
                </c:pt>
                <c:pt idx="11">
                  <c:v>2017e</c:v>
                </c:pt>
                <c:pt idx="12">
                  <c:v>2018e</c:v>
                </c:pt>
                <c:pt idx="13">
                  <c:v>2019e</c:v>
                </c:pt>
                <c:pt idx="14">
                  <c:v>2020e</c:v>
                </c:pt>
              </c:strCache>
            </c:strRef>
          </c:cat>
          <c:val>
            <c:numRef>
              <c:f>信息经济前景!$I$127:$I$141</c:f>
              <c:numCache>
                <c:formatCode>_ * #,##0.0_ ;_ * \-#,##0.0_ ;_ * "-"??_ ;_ @_ </c:formatCode>
                <c:ptCount val="15"/>
                <c:pt idx="0">
                  <c:v>2.6310000000000004E-2</c:v>
                </c:pt>
                <c:pt idx="1">
                  <c:v>5.6020000000000007E-2</c:v>
                </c:pt>
                <c:pt idx="2">
                  <c:v>0.12509629999999999</c:v>
                </c:pt>
                <c:pt idx="3">
                  <c:v>0.25437117000000031</c:v>
                </c:pt>
                <c:pt idx="4">
                  <c:v>0.50346178650000006</c:v>
                </c:pt>
                <c:pt idx="5">
                  <c:v>0.83498722083161758</c:v>
                </c:pt>
                <c:pt idx="6">
                  <c:v>1.3027277727369322</c:v>
                </c:pt>
                <c:pt idx="7">
                  <c:v>1.961339467963926</c:v>
                </c:pt>
                <c:pt idx="8">
                  <c:v>2.7545569766700191</c:v>
                </c:pt>
                <c:pt idx="9">
                  <c:v>3.6725905494991302</c:v>
                </c:pt>
                <c:pt idx="10">
                  <c:v>4.7094753028659611</c:v>
                </c:pt>
                <c:pt idx="11">
                  <c:v>5.8644515137745445</c:v>
                </c:pt>
                <c:pt idx="12">
                  <c:v>7.1426406589527147</c:v>
                </c:pt>
                <c:pt idx="13">
                  <c:v>8.5495807171546847</c:v>
                </c:pt>
                <c:pt idx="14">
                  <c:v>10.093463003472769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84746624"/>
        <c:axId val="84748160"/>
      </c:barChart>
      <c:lineChart>
        <c:grouping val="standard"/>
        <c:varyColors val="0"/>
        <c:ser>
          <c:idx val="0"/>
          <c:order val="1"/>
          <c:tx>
            <c:strRef>
              <c:f>信息经济前景!$J$126</c:f>
              <c:strCache>
                <c:ptCount val="1"/>
                <c:pt idx="0">
                  <c:v>占比-网络零售交易额/社会消费品零售总额</c:v>
                </c:pt>
              </c:strCache>
            </c:strRef>
          </c:tx>
          <c:spPr>
            <a:ln>
              <a:solidFill>
                <a:srgbClr val="643214"/>
              </a:solidFill>
            </a:ln>
          </c:spPr>
          <c:marker>
            <c:spPr>
              <a:solidFill>
                <a:srgbClr val="643214"/>
              </a:solidFill>
            </c:spPr>
          </c:marker>
          <c:dLbls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信息经济前景!$H$127:$H$141</c:f>
              <c:strCach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2013e</c:v>
                </c:pt>
                <c:pt idx="8">
                  <c:v>2014e</c:v>
                </c:pt>
                <c:pt idx="9">
                  <c:v>2015e</c:v>
                </c:pt>
                <c:pt idx="10">
                  <c:v>2016e</c:v>
                </c:pt>
                <c:pt idx="11">
                  <c:v>2017e</c:v>
                </c:pt>
                <c:pt idx="12">
                  <c:v>2018e</c:v>
                </c:pt>
                <c:pt idx="13">
                  <c:v>2019e</c:v>
                </c:pt>
                <c:pt idx="14">
                  <c:v>2020e</c:v>
                </c:pt>
              </c:strCache>
            </c:strRef>
          </c:cat>
          <c:val>
            <c:numRef>
              <c:f>信息经济前景!$J$127:$J$141</c:f>
              <c:numCache>
                <c:formatCode>0.0%</c:formatCode>
                <c:ptCount val="15"/>
                <c:pt idx="0">
                  <c:v>3.4432665881429449E-3</c:v>
                </c:pt>
                <c:pt idx="1">
                  <c:v>6.2795650711804027E-3</c:v>
                </c:pt>
                <c:pt idx="2">
                  <c:v>1.1530920095089141E-2</c:v>
                </c:pt>
                <c:pt idx="3">
                  <c:v>2.029405541766701E-2</c:v>
                </c:pt>
                <c:pt idx="4">
                  <c:v>3.2575201143680156E-2</c:v>
                </c:pt>
                <c:pt idx="5">
                  <c:v>4.6154815061824256E-2</c:v>
                </c:pt>
                <c:pt idx="6">
                  <c:v>6.2882977150653427E-2</c:v>
                </c:pt>
                <c:pt idx="7">
                  <c:v>8.1858694769464224E-2</c:v>
                </c:pt>
                <c:pt idx="8">
                  <c:v>0.10024232034114652</c:v>
                </c:pt>
                <c:pt idx="9">
                  <c:v>0.11634965687281325</c:v>
                </c:pt>
                <c:pt idx="10">
                  <c:v>0.13011349580925421</c:v>
                </c:pt>
                <c:pt idx="11">
                  <c:v>0.14152196569745359</c:v>
                </c:pt>
                <c:pt idx="12">
                  <c:v>0.15061499290225144</c:v>
                </c:pt>
                <c:pt idx="13">
                  <c:v>0.15758241913909751</c:v>
                </c:pt>
                <c:pt idx="14">
                  <c:v>0.16266270704415087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779584"/>
        <c:axId val="87777664"/>
      </c:lineChart>
      <c:catAx>
        <c:axId val="8474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84748160"/>
        <c:crosses val="autoZero"/>
        <c:auto val="1"/>
        <c:lblAlgn val="ctr"/>
        <c:lblOffset val="100"/>
        <c:noMultiLvlLbl val="0"/>
      </c:catAx>
      <c:valAx>
        <c:axId val="84748160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crossAx val="84746624"/>
        <c:crosses val="autoZero"/>
        <c:crossBetween val="between"/>
      </c:valAx>
      <c:valAx>
        <c:axId val="87777664"/>
        <c:scaling>
          <c:orientation val="minMax"/>
          <c:min val="0"/>
        </c:scaling>
        <c:delete val="0"/>
        <c:axPos val="r"/>
        <c:numFmt formatCode="0%" sourceLinked="0"/>
        <c:majorTickMark val="out"/>
        <c:minorTickMark val="none"/>
        <c:tickLblPos val="nextTo"/>
        <c:crossAx val="87779584"/>
        <c:crosses val="max"/>
        <c:crossBetween val="between"/>
      </c:valAx>
      <c:catAx>
        <c:axId val="87779584"/>
        <c:scaling>
          <c:orientation val="minMax"/>
        </c:scaling>
        <c:delete val="1"/>
        <c:axPos val="b"/>
        <c:majorTickMark val="out"/>
        <c:minorTickMark val="none"/>
        <c:tickLblPos val="none"/>
        <c:crossAx val="8777766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7.4770633849163853E-2"/>
          <c:y val="8.5576768065175224E-2"/>
          <c:w val="0.29405628791241878"/>
          <c:h val="0.19907812307375067"/>
        </c:manualLayout>
      </c:layout>
      <c:overlay val="0"/>
      <c:txPr>
        <a:bodyPr/>
        <a:lstStyle/>
        <a:p>
          <a:pPr>
            <a:defRPr sz="11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 b="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84951881014823"/>
          <c:y val="5.1400554097404488E-2"/>
          <c:w val="0.822928258967629"/>
          <c:h val="0.79822506561679785"/>
        </c:manualLayout>
      </c:layout>
      <c:lineChart>
        <c:grouping val="standard"/>
        <c:varyColors val="0"/>
        <c:ser>
          <c:idx val="0"/>
          <c:order val="0"/>
          <c:tx>
            <c:strRef>
              <c:f>Sheet3!$B$111</c:f>
              <c:strCache>
                <c:ptCount val="1"/>
                <c:pt idx="0">
                  <c:v>美国</c:v>
                </c:pt>
              </c:strCache>
            </c:strRef>
          </c:tx>
          <c:spPr>
            <a:ln>
              <a:solidFill>
                <a:srgbClr val="B45014"/>
              </a:solidFill>
            </a:ln>
          </c:spPr>
          <c:marker>
            <c:symbol val="none"/>
          </c:marker>
          <c:cat>
            <c:strRef>
              <c:f>Sheet3!$A$112:$A$119</c:f>
              <c:strCach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2013e</c:v>
                </c:pt>
              </c:strCache>
            </c:strRef>
          </c:cat>
          <c:val>
            <c:numRef>
              <c:f>Sheet3!$B$112:$B$119</c:f>
              <c:numCache>
                <c:formatCode>#,##0.00</c:formatCode>
                <c:ptCount val="8"/>
                <c:pt idx="0">
                  <c:v>112.48399999999999</c:v>
                </c:pt>
                <c:pt idx="1">
                  <c:v>135.20399999999998</c:v>
                </c:pt>
                <c:pt idx="2">
                  <c:v>139.989</c:v>
                </c:pt>
                <c:pt idx="3">
                  <c:v>143.28200000000001</c:v>
                </c:pt>
                <c:pt idx="4">
                  <c:v>166.52200000000047</c:v>
                </c:pt>
                <c:pt idx="5">
                  <c:v>193.904</c:v>
                </c:pt>
                <c:pt idx="6">
                  <c:v>225.31300000000002</c:v>
                </c:pt>
                <c:pt idx="7">
                  <c:v>262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Sheet3!$C$111</c:f>
              <c:strCache>
                <c:ptCount val="1"/>
                <c:pt idx="0">
                  <c:v>中国</c:v>
                </c:pt>
              </c:strCache>
            </c:strRef>
          </c:tx>
          <c:spPr>
            <a:ln>
              <a:solidFill>
                <a:srgbClr val="561800"/>
              </a:solidFill>
            </a:ln>
          </c:spPr>
          <c:marker>
            <c:spPr>
              <a:solidFill>
                <a:srgbClr val="561800"/>
              </a:solidFill>
              <a:ln>
                <a:solidFill>
                  <a:srgbClr val="561800"/>
                </a:solidFill>
              </a:ln>
            </c:spPr>
          </c:marker>
          <c:cat>
            <c:strRef>
              <c:f>Sheet3!$A$112:$A$119</c:f>
              <c:strCach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2013e</c:v>
                </c:pt>
              </c:strCache>
            </c:strRef>
          </c:cat>
          <c:val>
            <c:numRef>
              <c:f>Sheet3!$C$112:$C$119</c:f>
              <c:numCache>
                <c:formatCode>0.00_ </c:formatCode>
                <c:ptCount val="8"/>
                <c:pt idx="0">
                  <c:v>3.2998745294855709</c:v>
                </c:pt>
                <c:pt idx="1">
                  <c:v>7.3684210526315796</c:v>
                </c:pt>
                <c:pt idx="2">
                  <c:v>18</c:v>
                </c:pt>
                <c:pt idx="3">
                  <c:v>37.247437774524158</c:v>
                </c:pt>
                <c:pt idx="4">
                  <c:v>74.372230428360382</c:v>
                </c:pt>
                <c:pt idx="5">
                  <c:v>129.25696594427183</c:v>
                </c:pt>
                <c:pt idx="6">
                  <c:v>206.45007923930208</c:v>
                </c:pt>
                <c:pt idx="7" formatCode="#,##0.00">
                  <c:v>318.91056910569063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Sheet3!$D$111</c:f>
              <c:strCache>
                <c:ptCount val="1"/>
                <c:pt idx="0">
                  <c:v>日本</c:v>
                </c:pt>
              </c:strCache>
            </c:strRef>
          </c:tx>
          <c:spPr>
            <a:ln>
              <a:solidFill>
                <a:srgbClr val="E6A046"/>
              </a:solidFill>
            </a:ln>
          </c:spPr>
          <c:marker>
            <c:symbol val="none"/>
          </c:marker>
          <c:cat>
            <c:strRef>
              <c:f>Sheet3!$A$112:$A$119</c:f>
              <c:strCach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2013e</c:v>
                </c:pt>
              </c:strCache>
            </c:strRef>
          </c:cat>
          <c:val>
            <c:numRef>
              <c:f>Sheet3!$D$112:$D$119</c:f>
              <c:numCache>
                <c:formatCode>0.00_);[Red]\(0.00\)</c:formatCode>
                <c:ptCount val="8"/>
                <c:pt idx="0">
                  <c:v>37.872267171629943</c:v>
                </c:pt>
                <c:pt idx="1">
                  <c:v>45.291973896092912</c:v>
                </c:pt>
                <c:pt idx="2">
                  <c:v>58.785479822359562</c:v>
                </c:pt>
                <c:pt idx="3">
                  <c:v>71.538461538461007</c:v>
                </c:pt>
                <c:pt idx="4">
                  <c:v>88.752136752136224</c:v>
                </c:pt>
                <c:pt idx="5">
                  <c:v>106.055667001003</c:v>
                </c:pt>
                <c:pt idx="6">
                  <c:v>119.69048817312468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Sheet3!$E$111</c:f>
              <c:strCache>
                <c:ptCount val="1"/>
                <c:pt idx="0">
                  <c:v>英国</c:v>
                </c:pt>
              </c:strCache>
            </c:strRef>
          </c:tx>
          <c:spPr>
            <a:ln>
              <a:solidFill>
                <a:srgbClr val="E6DCBE"/>
              </a:solidFill>
            </a:ln>
          </c:spPr>
          <c:marker>
            <c:symbol val="none"/>
          </c:marker>
          <c:cat>
            <c:strRef>
              <c:f>Sheet3!$A$112:$A$119</c:f>
              <c:strCach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2013e</c:v>
                </c:pt>
              </c:strCache>
            </c:strRef>
          </c:cat>
          <c:val>
            <c:numRef>
              <c:f>Sheet3!$E$112:$E$119</c:f>
              <c:numCache>
                <c:formatCode>0.00_ </c:formatCode>
                <c:ptCount val="8"/>
                <c:pt idx="0">
                  <c:v>34.182539682539939</c:v>
                </c:pt>
                <c:pt idx="1">
                  <c:v>37.339416058394001</c:v>
                </c:pt>
                <c:pt idx="2">
                  <c:v>39.849659863945369</c:v>
                </c:pt>
                <c:pt idx="3">
                  <c:v>39.234300000000012</c:v>
                </c:pt>
                <c:pt idx="4">
                  <c:v>45.973000000000006</c:v>
                </c:pt>
                <c:pt idx="5">
                  <c:v>53.168000000000013</c:v>
                </c:pt>
                <c:pt idx="6">
                  <c:v>59.14800000000001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752128"/>
        <c:axId val="92754304"/>
      </c:lineChart>
      <c:catAx>
        <c:axId val="9275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754304"/>
        <c:crosses val="autoZero"/>
        <c:auto val="1"/>
        <c:lblAlgn val="ctr"/>
        <c:lblOffset val="100"/>
        <c:noMultiLvlLbl val="0"/>
      </c:catAx>
      <c:valAx>
        <c:axId val="92754304"/>
        <c:scaling>
          <c:orientation val="minMax"/>
        </c:scaling>
        <c:delete val="0"/>
        <c:axPos val="l"/>
        <c:numFmt formatCode="0_);[Red]\(0\)" sourceLinked="0"/>
        <c:majorTickMark val="out"/>
        <c:minorTickMark val="none"/>
        <c:tickLblPos val="nextTo"/>
        <c:crossAx val="9275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0.42481</cdr:x>
      <cdr:y>0.14765</cdr:y>
    </cdr:from>
    <cdr:to>
      <cdr:x>0.42623</cdr:x>
      <cdr:y>0.51782</cdr:y>
    </cdr:to>
    <cdr:sp macro="" textlink="">
      <cdr:nvSpPr>
        <cdr:cNvPr id="5" name="直接箭头连接符 4"/>
        <cdr:cNvSpPr/>
      </cdr:nvSpPr>
      <cdr:spPr>
        <a:xfrm xmlns:a="http://schemas.openxmlformats.org/drawingml/2006/main" rot="16200000" flipH="1">
          <a:off x="1941940" y="1012212"/>
          <a:ext cx="1130747" cy="8367"/>
        </a:xfrm>
        <a:prstGeom xmlns:a="http://schemas.openxmlformats.org/drawingml/2006/main" prst="straightConnector1">
          <a:avLst/>
        </a:prstGeom>
        <a:ln xmlns:a="http://schemas.openxmlformats.org/drawingml/2006/main" w="25400"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0.36339</cdr:x>
      <cdr:y>0.13847</cdr:y>
    </cdr:from>
    <cdr:to>
      <cdr:x>0.88315</cdr:x>
      <cdr:y>0.36093</cdr:y>
    </cdr:to>
    <cdr:grpSp>
      <cdr:nvGrpSpPr>
        <cdr:cNvPr id="7" name="组合 6"/>
        <cdr:cNvGrpSpPr/>
      </cdr:nvGrpSpPr>
      <cdr:grpSpPr>
        <a:xfrm xmlns:a="http://schemas.openxmlformats.org/drawingml/2006/main">
          <a:off x="2515618" y="640501"/>
          <a:ext cx="3598112" cy="1029002"/>
          <a:chOff x="2431598" y="458003"/>
          <a:chExt cx="3478043" cy="735826"/>
        </a:xfrm>
      </cdr:grpSpPr>
      <cdr:sp macro="" textlink="">
        <cdr:nvSpPr>
          <cdr:cNvPr id="3" name="直接连接符 2"/>
          <cdr:cNvSpPr/>
        </cdr:nvSpPr>
        <cdr:spPr>
          <a:xfrm xmlns:a="http://schemas.openxmlformats.org/drawingml/2006/main" flipV="1">
            <a:off x="2861641" y="458003"/>
            <a:ext cx="3048000" cy="50596"/>
          </a:xfrm>
          <a:prstGeom xmlns:a="http://schemas.openxmlformats.org/drawingml/2006/main" prst="line">
            <a:avLst/>
          </a:prstGeom>
          <a:ln xmlns:a="http://schemas.openxmlformats.org/drawingml/2006/main">
            <a:prstDash val="sys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 rtlCol="0" anchor="ctr"/>
          <a:lstStyle xmlns:a="http://schemas.openxmlformats.org/drawingml/2006/main"/>
          <a:p xmlns:a="http://schemas.openxmlformats.org/drawingml/2006/main">
            <a:endParaRPr lang="zh-CN" sz="1200"/>
          </a:p>
        </cdr:txBody>
      </cdr:sp>
      <cdr:sp macro="" textlink="">
        <cdr:nvSpPr>
          <cdr:cNvPr id="6" name="椭圆 5"/>
          <cdr:cNvSpPr/>
        </cdr:nvSpPr>
        <cdr:spPr>
          <a:xfrm xmlns:a="http://schemas.openxmlformats.org/drawingml/2006/main">
            <a:off x="2431598" y="898251"/>
            <a:ext cx="752203" cy="295578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00B0F0"/>
          </a:solidFill>
          <a:ln xmlns:a="http://schemas.openxmlformats.org/drawingml/2006/main" w="25400" cap="flat" cmpd="sng" algn="ctr">
            <a:noFill/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marL="0" indent="0" algn="ctr"/>
            <a:r>
              <a:rPr lang="en-US" altLang="zh-CN" sz="1200" b="1" smtClean="0">
                <a:ea typeface="宋体"/>
              </a:rPr>
              <a:t>10</a:t>
            </a:r>
            <a:endParaRPr lang="zh-CN" altLang="en-US" sz="1200" b="1">
              <a:solidFill>
                <a:sysClr val="window" lastClr="FFFFFF"/>
              </a:solidFill>
              <a:latin typeface="Calibri"/>
              <a:ea typeface="宋体"/>
            </a:endParaRPr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D3CB25-126C-4EA2-AD8C-6A9685E62BE2}" type="datetimeFigureOut">
              <a:rPr lang="zh-CN" altLang="en-US"/>
              <a:pPr>
                <a:defRPr/>
              </a:pPr>
              <a:t>2014/7/27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78F664-4582-4F92-A0C7-8F258C4E30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23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6325" y="685800"/>
            <a:ext cx="4705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9B6CA6-BFD2-42A8-BBC1-6FA8734064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397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FC5C7-8537-4ED7-BEF3-0B08732CF6D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8000" indent="-108000">
              <a:defRPr/>
            </a:pPr>
            <a:endParaRPr lang="en-US" altLang="zh-CN" sz="14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F30BE19-C85D-4BFB-858F-30F5C301C8E9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D9229E3-E79D-4E19-9502-B833410161F5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（以上数据引自</a:t>
            </a:r>
            <a:r>
              <a:rPr lang="en-US" altLang="zh-CN" smtClean="0"/>
              <a:t>《2013</a:t>
            </a:r>
            <a:r>
              <a:rPr lang="zh-CN" altLang="en-US" smtClean="0"/>
              <a:t>年中国县域电子商务发展指数报告</a:t>
            </a:r>
            <a:r>
              <a:rPr lang="en-US" altLang="zh-CN" smtClean="0"/>
              <a:t>》</a:t>
            </a:r>
            <a:r>
              <a:rPr lang="zh-CN" altLang="en-US" smtClean="0"/>
              <a:t>）</a:t>
            </a:r>
            <a:r>
              <a:rPr lang="en-US" altLang="zh-CN" smtClean="0"/>
              <a:t>http://www.aliresearch.com/?m-cms-q-view-id-75912.html</a:t>
            </a:r>
          </a:p>
          <a:p>
            <a:endParaRPr lang="en-US" altLang="zh-CN" smtClean="0"/>
          </a:p>
          <a:p>
            <a:r>
              <a:rPr lang="en-US" altLang="zh-CN" smtClean="0"/>
              <a:t>2013 </a:t>
            </a:r>
            <a:r>
              <a:rPr lang="zh-CN" altLang="en-US" smtClean="0"/>
              <a:t>年县域网购消费额同比增长速度比城市快 </a:t>
            </a:r>
            <a:r>
              <a:rPr lang="en-US" altLang="zh-CN" smtClean="0"/>
              <a:t>13.6 </a:t>
            </a:r>
            <a:r>
              <a:rPr lang="zh-CN" altLang="en-US" smtClean="0"/>
              <a:t>个百分点。县域拥有巨大的消费者人群，逐步成为中国网购消费的新增长点。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309B0A-5CF4-40DC-A327-17531173C7E5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（以上数据引自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阿里农产品电子商务白皮书（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http://www.aliresearch.com/?m-cms-q-view-id-76127.html</a:t>
            </a:r>
          </a:p>
          <a:p>
            <a:endParaRPr lang="en-US" altLang="zh-CN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40504C-1496-41E5-8C10-B2817EC14DCB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B6CA6-BFD2-42A8-BBC1-6FA87340646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80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月海尔和天猫预售举行了家电定制活动。消费者可以自主选择空调的面板、冰箱的制冷方式等，海尔则在消费者支付定金后才组织生产，并于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天后发货。本活动在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个月左右共产生了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6.5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万张订单，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1.2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亿元销售额，消费者、海尔、天猫预售平台三方共赢。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　　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消费者：个性化需求获得满足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　　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C2B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，海尔敢生产只有十几个用户喜欢的产品，消费者的个性长尾需求得到了充分释放。本活动中将近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的订单来自于长尾需求，比如其中一款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公斤复式滚筒洗衣机，只有来自于新疆、广东、上海、云南等各省的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名用户定制。如果没有互联网，海尔无法聚 集偏好某个产品的十几个消费者，无法预测该产品销量，类似的小众产品往往不可能出现在传统销售渠道。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　　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海尔：先订单后生产升级供应链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　　海尔通过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C2B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模式先收到消费者订单后再组织生产，实现了从现货到期货的零库存供应链升级，利润率比行业平均水平提升了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个百分点。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C2B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模式下，海尔能为消费者提供只有一张订单的产品，突破了传统模式按区域进行销量预测的限制，不必担负由于牛鞭效应引起的库存，实现了供应链无尺度。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　　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天猫：发挥市场配置资源的作用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　　天猫平台聚 集消费者个性需求，让生产商能按订单进行生产，使实际的消费者需求以最快的速度反馈给生产商，突破传统模式冗长的供应链，最大限度发挥市场配置资源的作用，成为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C2B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模式优化工业模式效率的实践平台。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B6CA6-BFD2-42A8-BBC1-6FA87340646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45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38C5-4A9B-4FA7-B86F-969257746C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19728" y="431743"/>
            <a:ext cx="1635125" cy="53690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431743"/>
            <a:ext cx="4754562" cy="53690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2AAA4-A1AA-4402-B4FD-6EA1F35873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4000" y="892657"/>
            <a:ext cx="8136000" cy="412606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20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95815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4000" y="892657"/>
            <a:ext cx="8136000" cy="412606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740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4000" y="892657"/>
            <a:ext cx="8136000" cy="412606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7249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4000" y="892657"/>
            <a:ext cx="8136000" cy="412606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10381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113362"/>
            <a:ext cx="8136904" cy="69933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4000" y="892657"/>
            <a:ext cx="8136000" cy="412606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6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85396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280406"/>
            <a:ext cx="7772400" cy="13229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823280"/>
            <a:ext cx="7772400" cy="14571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13FB8-95D2-41B7-BE83-3C3EC891F1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9441" y="1417038"/>
            <a:ext cx="879475" cy="4383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11316" y="1417038"/>
            <a:ext cx="879475" cy="4383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9974-895A-4390-8EE3-9EAF998188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755"/>
            <a:ext cx="8229600" cy="111019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1050"/>
            <a:ext cx="4040188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12448"/>
            <a:ext cx="4040188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491050"/>
            <a:ext cx="4041775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12448"/>
            <a:ext cx="4041775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84E57-87DA-416E-9108-7AFC36DEF3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CED0-90C3-414A-A968-851444C6DF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D8277-6BAA-4302-814A-0DE7C57E50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65212"/>
            <a:ext cx="3008313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65214"/>
            <a:ext cx="5111750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393909"/>
            <a:ext cx="3008313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CC8E0-1C00-4749-90DC-E1117F8595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662806"/>
            <a:ext cx="54864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95186"/>
            <a:ext cx="54864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213277"/>
            <a:ext cx="54864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7B09-467C-4E4F-BE05-E45C83C2EC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3180-2808-48B9-A417-CDDB2C16F5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763" y="431800"/>
            <a:ext cx="654208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15" tIns="45505" rIns="91015" bIns="455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438" y="1417638"/>
            <a:ext cx="191135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15" tIns="45505" rIns="91015" bIns="45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0550" y="6267450"/>
            <a:ext cx="21320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73" tIns="40836" rIns="81673" bIns="40836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EF69A2CF-174D-4A26-B879-16E4D5B4D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2" r:id="rId11"/>
    <p:sldLayoutId id="2147484087" r:id="rId12"/>
    <p:sldLayoutId id="2147484088" r:id="rId13"/>
    <p:sldLayoutId id="2147484089" r:id="rId14"/>
    <p:sldLayoutId id="2147484090" r:id="rId15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158750" indent="-158750" algn="just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80000"/>
        <a:buFont typeface="Wingdings" pitchFamily="2" charset="2"/>
        <a:buChar char="n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476250" indent="-157163" algn="just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SzPct val="80000"/>
        <a:buFont typeface="Arial" pitchFamily="34" charset="0"/>
        <a:buChar char="–"/>
        <a:defRPr sz="1100">
          <a:solidFill>
            <a:schemeClr val="tx1"/>
          </a:solidFill>
          <a:latin typeface="+mn-lt"/>
          <a:ea typeface="+mn-ea"/>
        </a:defRPr>
      </a:lvl2pPr>
      <a:lvl3pPr marL="115411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430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9319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3891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8463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3035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7607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"/>
          <p:cNvSpPr txBox="1">
            <a:spLocks noChangeArrowheads="1"/>
          </p:cNvSpPr>
          <p:nvPr/>
        </p:nvSpPr>
        <p:spPr bwMode="auto">
          <a:xfrm>
            <a:off x="2762920" y="4976911"/>
            <a:ext cx="389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555" tIns="40777" rIns="81555" bIns="40777" anchor="ctr"/>
          <a:lstStyle/>
          <a:p>
            <a:pPr algn="ctr" defTabSz="820738">
              <a:spcBef>
                <a:spcPct val="30000"/>
              </a:spcBef>
              <a:spcAft>
                <a:spcPct val="10000"/>
              </a:spcAft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上海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5" name="filename"/>
          <p:cNvSpPr>
            <a:spLocks noChangeArrowheads="1"/>
          </p:cNvSpPr>
          <p:nvPr/>
        </p:nvSpPr>
        <p:spPr bwMode="auto">
          <a:xfrm>
            <a:off x="258638" y="2133079"/>
            <a:ext cx="87058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555" tIns="40777" rIns="81555" bIns="40777" anchor="ctr"/>
          <a:lstStyle/>
          <a:p>
            <a:pPr algn="ctr" defTabSz="820738">
              <a:lnSpc>
                <a:spcPct val="150000"/>
              </a:lnSpc>
            </a:pPr>
            <a:endParaRPr lang="en-US" altLang="zh-CN" sz="4000" b="1" dirty="0" smtClean="0">
              <a:solidFill>
                <a:srgbClr val="FF6600"/>
              </a:solidFill>
              <a:latin typeface="黑体" pitchFamily="49" charset="-122"/>
              <a:ea typeface="黑体" pitchFamily="49" charset="-122"/>
            </a:endParaRPr>
          </a:p>
          <a:p>
            <a:pPr algn="ctr" defTabSz="820738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B41E1E"/>
                </a:solidFill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sz="4000" b="1" dirty="0">
                <a:solidFill>
                  <a:srgbClr val="B41E1E"/>
                </a:solidFill>
                <a:latin typeface="黑体" pitchFamily="49" charset="-122"/>
                <a:ea typeface="黑体" pitchFamily="49" charset="-122"/>
              </a:rPr>
              <a:t>数据时代百货业的机会与挑战</a:t>
            </a:r>
            <a:endParaRPr lang="en-US" altLang="zh-CN" sz="2000" b="1" dirty="0" smtClean="0">
              <a:solidFill>
                <a:srgbClr val="B41E1E"/>
              </a:solidFill>
              <a:latin typeface="黑体" pitchFamily="49" charset="-122"/>
              <a:ea typeface="黑体" pitchFamily="49" charset="-122"/>
            </a:endParaRPr>
          </a:p>
          <a:p>
            <a:pPr algn="ctr" defTabSz="820738">
              <a:lnSpc>
                <a:spcPct val="150000"/>
              </a:lnSpc>
            </a:pP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ctr" defTabSz="820738">
              <a:lnSpc>
                <a:spcPct val="150000"/>
              </a:lnSpc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ctr" defTabSz="820738">
              <a:lnSpc>
                <a:spcPct val="1500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盛振中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ctr" defTabSz="820738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440613" y="0"/>
            <a:ext cx="1703387" cy="800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81581" tIns="40790" rIns="81581" bIns="40790" anchor="ctr"/>
          <a:lstStyle/>
          <a:p>
            <a:pPr algn="ctr">
              <a:spcBef>
                <a:spcPct val="50000"/>
              </a:spcBef>
            </a:pPr>
            <a:endParaRPr lang="zh-CN" altLang="en-US" sz="1400"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14" y="954311"/>
            <a:ext cx="3946297" cy="4809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94271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、中国电子商务发展现状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、大机会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新空间：县域市场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新模式：消费者驱动生产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、大挑战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海量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个性化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多渠道间利益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962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113076"/>
            <a:ext cx="8135938" cy="699010"/>
          </a:xfrm>
        </p:spPr>
        <p:txBody>
          <a:bodyPr/>
          <a:lstStyle/>
          <a:p>
            <a:pPr algn="ctr">
              <a:defRPr/>
            </a:pPr>
            <a:r>
              <a:rPr sz="3600" dirty="0" smtClean="0"/>
              <a:t>县域正成为网购消费的新增长点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555877" y="3330577"/>
            <a:ext cx="936625" cy="2423919"/>
          </a:xfrm>
          <a:prstGeom prst="rect">
            <a:avLst/>
          </a:prstGeom>
          <a:solidFill>
            <a:srgbClr val="E6A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27" y="1558381"/>
            <a:ext cx="936625" cy="419611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16013" y="6665262"/>
            <a:ext cx="6481762" cy="226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H="1">
            <a:off x="2555875" y="1558380"/>
            <a:ext cx="316865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32138" y="1558381"/>
            <a:ext cx="0" cy="177219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矩形 10"/>
          <p:cNvSpPr>
            <a:spLocks noChangeArrowheads="1"/>
          </p:cNvSpPr>
          <p:nvPr/>
        </p:nvSpPr>
        <p:spPr bwMode="auto">
          <a:xfrm>
            <a:off x="3146427" y="1837984"/>
            <a:ext cx="23663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i="1" dirty="0">
                <a:solidFill>
                  <a:srgbClr val="FF6600"/>
                </a:solidFill>
              </a:rPr>
              <a:t>13.6%</a:t>
            </a:r>
            <a:endParaRPr lang="zh-CN" altLang="en-US" sz="6000" b="1" i="1" dirty="0">
              <a:solidFill>
                <a:srgbClr val="FF6600"/>
              </a:solidFill>
            </a:endParaRPr>
          </a:p>
        </p:txBody>
      </p:sp>
      <p:sp>
        <p:nvSpPr>
          <p:cNvPr id="16393" name="矩形 2"/>
          <p:cNvSpPr>
            <a:spLocks noChangeArrowheads="1"/>
          </p:cNvSpPr>
          <p:nvPr/>
        </p:nvSpPr>
        <p:spPr bwMode="auto">
          <a:xfrm>
            <a:off x="-34895" y="4728594"/>
            <a:ext cx="22621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网购消费额同比增速</a:t>
            </a:r>
            <a:endParaRPr lang="zh-CN" altLang="en-US" b="1"/>
          </a:p>
        </p:txBody>
      </p:sp>
      <p:cxnSp>
        <p:nvCxnSpPr>
          <p:cNvPr id="9" name="直接连接符 8"/>
          <p:cNvCxnSpPr/>
          <p:nvPr/>
        </p:nvCxnSpPr>
        <p:spPr>
          <a:xfrm>
            <a:off x="971550" y="5754494"/>
            <a:ext cx="6985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矩形 12"/>
          <p:cNvSpPr>
            <a:spLocks noChangeArrowheads="1"/>
          </p:cNvSpPr>
          <p:nvPr/>
        </p:nvSpPr>
        <p:spPr bwMode="auto">
          <a:xfrm>
            <a:off x="2619257" y="5754495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城市</a:t>
            </a:r>
          </a:p>
        </p:txBody>
      </p:sp>
      <p:sp>
        <p:nvSpPr>
          <p:cNvPr id="16396" name="矩形 13"/>
          <p:cNvSpPr>
            <a:spLocks noChangeArrowheads="1"/>
          </p:cNvSpPr>
          <p:nvPr/>
        </p:nvSpPr>
        <p:spPr bwMode="auto">
          <a:xfrm>
            <a:off x="5716470" y="5754495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县域</a:t>
            </a:r>
          </a:p>
        </p:txBody>
      </p:sp>
    </p:spTree>
    <p:extLst>
      <p:ext uri="{BB962C8B-B14F-4D97-AF65-F5344CB8AC3E}">
        <p14:creationId xmlns:p14="http://schemas.microsoft.com/office/powerpoint/2010/main" val="7455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/>
              <a:t>县域正成为网购消费的新增长点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70333"/>
            <a:ext cx="6946925" cy="4668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81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777" y="3330577"/>
            <a:ext cx="936625" cy="2423919"/>
          </a:xfrm>
          <a:prstGeom prst="rect">
            <a:avLst/>
          </a:prstGeom>
          <a:solidFill>
            <a:srgbClr val="E6A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827" y="2771368"/>
            <a:ext cx="936625" cy="298312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258888" y="6665262"/>
            <a:ext cx="6481762" cy="226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1979615" y="2249166"/>
            <a:ext cx="244792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约</a:t>
            </a:r>
            <a:r>
              <a:rPr lang="en-US" altLang="zh-CN" sz="4800" b="1" i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4800" b="1" i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亿 </a:t>
            </a:r>
            <a:r>
              <a:rPr lang="zh-CN" altLang="en-US" sz="2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件</a:t>
            </a:r>
          </a:p>
        </p:txBody>
      </p:sp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4284663" y="1558380"/>
            <a:ext cx="244951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约</a:t>
            </a:r>
            <a:r>
              <a:rPr lang="en-US" altLang="zh-CN" sz="4800" b="1" i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4800" b="1" i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48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件</a:t>
            </a:r>
          </a:p>
        </p:txBody>
      </p:sp>
      <p:sp>
        <p:nvSpPr>
          <p:cNvPr id="17415" name="矩形 2"/>
          <p:cNvSpPr>
            <a:spLocks noChangeArrowheads="1"/>
          </p:cNvSpPr>
          <p:nvPr/>
        </p:nvSpPr>
        <p:spPr bwMode="auto">
          <a:xfrm>
            <a:off x="2671764" y="584906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发出包裹</a:t>
            </a:r>
            <a:endParaRPr lang="zh-CN" altLang="en-US" b="1"/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4976814" y="584906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收到包裹</a:t>
            </a:r>
            <a:endParaRPr lang="zh-CN" altLang="en-US" b="1"/>
          </a:p>
        </p:txBody>
      </p:sp>
      <p:cxnSp>
        <p:nvCxnSpPr>
          <p:cNvPr id="10" name="直接连接符 9"/>
          <p:cNvCxnSpPr/>
          <p:nvPr/>
        </p:nvCxnSpPr>
        <p:spPr>
          <a:xfrm>
            <a:off x="971550" y="5754494"/>
            <a:ext cx="6985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850" y="113076"/>
            <a:ext cx="8135938" cy="69901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小县域 大市场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956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2013</a:t>
            </a:r>
            <a:r>
              <a:rPr lang="zh-CN" altLang="en-US" sz="3600" dirty="0" smtClean="0"/>
              <a:t>年“电商百佳县”</a:t>
            </a:r>
            <a:r>
              <a:rPr lang="en-US" altLang="zh-CN" sz="3600" dirty="0" smtClean="0"/>
              <a:t>TOP5</a:t>
            </a:r>
            <a:endParaRPr lang="zh-CN" alt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1386359"/>
            <a:ext cx="47720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94271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、中国电子商务发展现状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、大机会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新空间：县域市场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新模式：消费者驱动生产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、大挑战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海量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个性化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多渠道间利益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10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78447"/>
            <a:ext cx="3790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540416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杯子：标准杯 个性图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2188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0416" y="123391"/>
            <a:ext cx="7776000" cy="699333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家电：先下单 后生产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70335"/>
            <a:ext cx="6984776" cy="4124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/>
          <p:nvPr/>
        </p:nvSpPr>
        <p:spPr>
          <a:xfrm>
            <a:off x="1619672" y="577884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万张订单，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亿元销售额</a:t>
            </a:r>
          </a:p>
        </p:txBody>
      </p:sp>
    </p:spTree>
    <p:extLst>
      <p:ext uri="{BB962C8B-B14F-4D97-AF65-F5344CB8AC3E}">
        <p14:creationId xmlns:p14="http://schemas.microsoft.com/office/powerpoint/2010/main" val="31717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3" y="1170335"/>
            <a:ext cx="86391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40416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/>
              <a:t>消费者参与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87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94271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、中国电子商务发展现状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、大机会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新空间：县域市场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新模式：消费者驱动生产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、大挑战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海量</a:t>
            </a:r>
            <a:r>
              <a:rPr lang="zh-CN" altLang="zh-CN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个性化</a:t>
            </a:r>
            <a:r>
              <a:rPr lang="zh-CN" altLang="zh-CN" sz="280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en-US" altLang="zh-CN" sz="2800" dirty="0" smtClean="0">
              <a:solidFill>
                <a:srgbClr val="FF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多渠道间利益</a:t>
            </a:r>
            <a:r>
              <a:rPr lang="zh-CN" altLang="en-US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冲突</a:t>
            </a:r>
            <a:endParaRPr lang="zh-CN" altLang="zh-CN" sz="2800" dirty="0">
              <a:solidFill>
                <a:srgbClr val="FF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962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94271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、中国电子商务发展现状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、大机会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新空间：县域市场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新模式：消费者驱动生产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、大挑战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海量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个性化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多渠道间利益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冲突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078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7550" y="33047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定制人偶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458367"/>
            <a:ext cx="4048125" cy="472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02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062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自己烤蛋糕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02383"/>
            <a:ext cx="38862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481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1043608" y="306239"/>
            <a:ext cx="7632848" cy="5976664"/>
          </a:xfrm>
          <a:prstGeom prst="triangl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3688" y="5554112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便宜：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省钱、省时间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476202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丰富：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种类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多，好搭配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898527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“我的”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38259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品质：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安全、健康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7864" y="202572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创造：</a:t>
            </a:r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DIY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多样的消费需求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76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5943600" y="6069413"/>
            <a:ext cx="184731" cy="3693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162" name="TextBox 1"/>
          <p:cNvSpPr txBox="1">
            <a:spLocks noChangeArrowheads="1"/>
          </p:cNvSpPr>
          <p:nvPr/>
        </p:nvSpPr>
        <p:spPr bwMode="auto">
          <a:xfrm>
            <a:off x="381000" y="148026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海量个性化浪潮到来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943226" y="1902746"/>
            <a:ext cx="468313" cy="516548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48164" name="组合 48"/>
          <p:cNvGrpSpPr>
            <a:grpSpLocks/>
          </p:cNvGrpSpPr>
          <p:nvPr/>
        </p:nvGrpSpPr>
        <p:grpSpPr bwMode="auto">
          <a:xfrm>
            <a:off x="457200" y="1271965"/>
            <a:ext cx="2438400" cy="5484088"/>
            <a:chOff x="457200" y="1309555"/>
            <a:chExt cx="2438400" cy="5646191"/>
          </a:xfrm>
        </p:grpSpPr>
        <p:sp>
          <p:nvSpPr>
            <p:cNvPr id="348165" name="AutoShape 3"/>
            <p:cNvSpPr>
              <a:spLocks noChangeArrowheads="1"/>
            </p:cNvSpPr>
            <p:nvPr/>
          </p:nvSpPr>
          <p:spPr bwMode="auto">
            <a:xfrm>
              <a:off x="457200" y="3200400"/>
              <a:ext cx="2340000" cy="351000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buFont typeface="Wingdings" pitchFamily="2" charset="2"/>
                <a:buNone/>
              </a:pPr>
              <a:endParaRPr lang="en-US" altLang="zh-CN" sz="140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ctr" eaLnBrk="0" hangingPunct="0">
                <a:spcBef>
                  <a:spcPct val="50000"/>
                </a:spcBef>
                <a:buFont typeface="Wingdings" pitchFamily="2" charset="2"/>
                <a:buNone/>
              </a:pPr>
              <a:endParaRPr lang="en-US" altLang="zh-CN" sz="140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  <a:p>
              <a:pPr algn="ctr" eaLnBrk="0" hangingPunct="0">
                <a:spcBef>
                  <a:spcPct val="50000"/>
                </a:spcBef>
                <a:buFont typeface="Wingdings" pitchFamily="2" charset="2"/>
                <a:buNone/>
              </a:pPr>
              <a:endParaRPr lang="en-US" altLang="zh-CN" sz="1400">
                <a:solidFill>
                  <a:schemeClr val="tx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348166" name="组合 43"/>
            <p:cNvGrpSpPr>
              <a:grpSpLocks/>
            </p:cNvGrpSpPr>
            <p:nvPr/>
          </p:nvGrpSpPr>
          <p:grpSpPr bwMode="auto">
            <a:xfrm>
              <a:off x="739775" y="1309555"/>
              <a:ext cx="1731963" cy="1526698"/>
              <a:chOff x="905018" y="1460030"/>
              <a:chExt cx="1731963" cy="1514593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640322" y="1887737"/>
                <a:ext cx="259766" cy="663078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640322" y="1887737"/>
                <a:ext cx="259766" cy="663077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32001"/>
                    </a:schemeClr>
                  </a:gs>
                  <a:gs pos="100000">
                    <a:schemeClr val="fol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gray">
              <a:xfrm>
                <a:off x="905018" y="1886163"/>
                <a:ext cx="1730375" cy="663078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gray">
              <a:xfrm>
                <a:off x="906606" y="1890887"/>
                <a:ext cx="1730375" cy="663078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48171" name="Oval 17"/>
              <p:cNvSpPr>
                <a:spLocks noChangeArrowheads="1"/>
              </p:cNvSpPr>
              <p:nvPr/>
            </p:nvSpPr>
            <p:spPr bwMode="gray">
              <a:xfrm>
                <a:off x="991884" y="1888610"/>
                <a:ext cx="1558247" cy="66307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</a:pPr>
                <a:endParaRPr lang="zh-CN" altLang="en-US" sz="2400"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48172" name="Group 18"/>
              <p:cNvGrpSpPr>
                <a:grpSpLocks/>
              </p:cNvGrpSpPr>
              <p:nvPr/>
            </p:nvGrpSpPr>
            <p:grpSpPr bwMode="auto">
              <a:xfrm>
                <a:off x="1016000" y="1460030"/>
                <a:ext cx="1508161" cy="1514593"/>
                <a:chOff x="4166" y="1706"/>
                <a:chExt cx="1252" cy="1252"/>
              </a:xfrm>
            </p:grpSpPr>
            <p:sp>
              <p:nvSpPr>
                <p:cNvPr id="348173" name="Oval 19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174" name="Oval 20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175" name="Oval 21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176" name="Oval 22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48177" name="Text Box 38"/>
              <p:cNvSpPr txBox="1">
                <a:spLocks noChangeArrowheads="1"/>
              </p:cNvSpPr>
              <p:nvPr/>
            </p:nvSpPr>
            <p:spPr bwMode="gray">
              <a:xfrm>
                <a:off x="1067082" y="2020742"/>
                <a:ext cx="1415772" cy="471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农业时代</a:t>
                </a:r>
                <a:endParaRPr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48178" name="图片 45" descr="17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7" t="8463" r="6897"/>
            <a:stretch>
              <a:fillRect/>
            </a:stretch>
          </p:blipFill>
          <p:spPr bwMode="auto">
            <a:xfrm>
              <a:off x="838200" y="3276600"/>
              <a:ext cx="1600200" cy="138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179" name="TextBox 46"/>
            <p:cNvSpPr txBox="1">
              <a:spLocks noChangeArrowheads="1"/>
            </p:cNvSpPr>
            <p:nvPr/>
          </p:nvSpPr>
          <p:spPr bwMode="auto">
            <a:xfrm>
              <a:off x="533400" y="4724424"/>
              <a:ext cx="2362200" cy="2231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1" algn="l" eaLnBrk="1" hangingPunct="1">
                <a:spcBef>
                  <a:spcPts val="500"/>
                </a:spcBef>
                <a:buClr>
                  <a:srgbClr val="336600"/>
                </a:buClr>
                <a:buFont typeface="Arial" pitchFamily="34" charset="0"/>
                <a:buChar char="•"/>
              </a:pPr>
              <a:r>
                <a:rPr lang="zh-CN" altLang="en-US" sz="2000">
                  <a:solidFill>
                    <a:srgbClr val="336600"/>
                  </a:solidFill>
                  <a:latin typeface="华文中宋" pitchFamily="2" charset="-122"/>
                  <a:ea typeface="华文中宋" pitchFamily="2" charset="-122"/>
                </a:rPr>
                <a:t>个性化</a:t>
              </a:r>
            </a:p>
            <a:p>
              <a:pPr marL="0" lvl="1" algn="l" eaLnBrk="1" hangingPunct="1">
                <a:spcBef>
                  <a:spcPts val="500"/>
                </a:spcBef>
                <a:buClr>
                  <a:srgbClr val="336600"/>
                </a:buClr>
                <a:buFont typeface="Arial" pitchFamily="34" charset="0"/>
                <a:buChar char="•"/>
              </a:pPr>
              <a:r>
                <a:rPr lang="zh-CN" altLang="en-US" sz="1800">
                  <a:solidFill>
                    <a:srgbClr val="336600"/>
                  </a:solidFill>
                  <a:latin typeface="华文中宋" pitchFamily="2" charset="-122"/>
                  <a:ea typeface="华文中宋" pitchFamily="2" charset="-122"/>
                </a:rPr>
                <a:t>手工生产、</a:t>
              </a:r>
              <a:r>
                <a:rPr lang="zh-CN" altLang="zh-CN" sz="1800">
                  <a:solidFill>
                    <a:srgbClr val="336600"/>
                  </a:solidFill>
                  <a:latin typeface="华文中宋" pitchFamily="2" charset="-122"/>
                  <a:ea typeface="华文中宋" pitchFamily="2" charset="-122"/>
                </a:rPr>
                <a:t>自给自足</a:t>
              </a:r>
              <a:endParaRPr lang="en-US" altLang="zh-CN" sz="1800">
                <a:solidFill>
                  <a:srgbClr val="336600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marL="0" lvl="1" algn="l" eaLnBrk="1" hangingPunct="1">
                <a:spcBef>
                  <a:spcPts val="500"/>
                </a:spcBef>
                <a:buClr>
                  <a:srgbClr val="336600"/>
                </a:buClr>
                <a:buFont typeface="Arial" pitchFamily="34" charset="0"/>
                <a:buChar char="•"/>
              </a:pPr>
              <a:r>
                <a:rPr lang="zh-CN" altLang="en-US" sz="2000">
                  <a:solidFill>
                    <a:srgbClr val="336600"/>
                  </a:solidFill>
                  <a:latin typeface="华文中宋" pitchFamily="2" charset="-122"/>
                  <a:ea typeface="华文中宋" pitchFamily="2" charset="-122"/>
                </a:rPr>
                <a:t>高成本</a:t>
              </a:r>
              <a:endParaRPr lang="en-US" altLang="zh-CN" sz="2000">
                <a:solidFill>
                  <a:srgbClr val="336600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marL="0" lvl="1" algn="l" eaLnBrk="1" hangingPunct="1">
                <a:spcBef>
                  <a:spcPts val="500"/>
                </a:spcBef>
                <a:buClr>
                  <a:srgbClr val="336600"/>
                </a:buClr>
                <a:buFont typeface="Arial" pitchFamily="34" charset="0"/>
                <a:buChar char="•"/>
              </a:pPr>
              <a:r>
                <a:rPr lang="zh-CN" altLang="en-US" sz="2000">
                  <a:solidFill>
                    <a:srgbClr val="336600"/>
                  </a:solidFill>
                  <a:latin typeface="华文中宋" pitchFamily="2" charset="-122"/>
                  <a:ea typeface="华文中宋" pitchFamily="2" charset="-122"/>
                </a:rPr>
                <a:t>周期长</a:t>
              </a:r>
            </a:p>
            <a:p>
              <a:pPr marL="0" lvl="1" algn="l" eaLnBrk="1" hangingPunct="1">
                <a:spcBef>
                  <a:spcPts val="500"/>
                </a:spcBef>
                <a:buClr>
                  <a:srgbClr val="336600"/>
                </a:buClr>
                <a:buFont typeface="Arial" pitchFamily="34" charset="0"/>
                <a:buChar char="•"/>
              </a:pPr>
              <a:endParaRPr lang="zh-CN" altLang="en-US" sz="1600">
                <a:solidFill>
                  <a:srgbClr val="336600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l" eaLnBrk="1" hangingPunct="1">
                <a:spcBef>
                  <a:spcPts val="500"/>
                </a:spcBef>
                <a:buFont typeface="Wingdings" pitchFamily="2" charset="2"/>
                <a:buNone/>
              </a:pPr>
              <a:endParaRPr lang="zh-CN" altLang="en-US" sz="2000">
                <a:solidFill>
                  <a:srgbClr val="336600"/>
                </a:solidFill>
              </a:endParaRPr>
            </a:p>
          </p:txBody>
        </p:sp>
      </p:grpSp>
      <p:grpSp>
        <p:nvGrpSpPr>
          <p:cNvPr id="5" name="组合 50"/>
          <p:cNvGrpSpPr>
            <a:grpSpLocks/>
          </p:cNvGrpSpPr>
          <p:nvPr/>
        </p:nvGrpSpPr>
        <p:grpSpPr bwMode="auto">
          <a:xfrm>
            <a:off x="3527426" y="1266439"/>
            <a:ext cx="2416175" cy="5592742"/>
            <a:chOff x="3527400" y="1303865"/>
            <a:chExt cx="2416200" cy="5758055"/>
          </a:xfrm>
        </p:grpSpPr>
        <p:sp>
          <p:nvSpPr>
            <p:cNvPr id="348181" name="AutoShape 2"/>
            <p:cNvSpPr>
              <a:spLocks noChangeArrowheads="1"/>
            </p:cNvSpPr>
            <p:nvPr/>
          </p:nvSpPr>
          <p:spPr bwMode="auto">
            <a:xfrm>
              <a:off x="3527400" y="3200400"/>
              <a:ext cx="2340000" cy="351000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rPr>
                <a:t>.</a:t>
              </a:r>
            </a:p>
          </p:txBody>
        </p:sp>
        <p:grpSp>
          <p:nvGrpSpPr>
            <p:cNvPr id="348182" name="组合 44"/>
            <p:cNvGrpSpPr>
              <a:grpSpLocks/>
            </p:cNvGrpSpPr>
            <p:nvPr/>
          </p:nvGrpSpPr>
          <p:grpSpPr bwMode="auto">
            <a:xfrm>
              <a:off x="3787752" y="1303865"/>
              <a:ext cx="1731981" cy="1526698"/>
              <a:chOff x="3784042" y="1460030"/>
              <a:chExt cx="1731981" cy="1514593"/>
            </a:xfrm>
          </p:grpSpPr>
          <p:sp>
            <p:nvSpPr>
              <p:cNvPr id="20" name="Oval 23"/>
              <p:cNvSpPr>
                <a:spLocks noChangeArrowheads="1"/>
              </p:cNvSpPr>
              <p:nvPr/>
            </p:nvSpPr>
            <p:spPr bwMode="gray">
              <a:xfrm>
                <a:off x="4519354" y="1893381"/>
                <a:ext cx="259769" cy="66307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gray">
              <a:xfrm>
                <a:off x="4519354" y="1893381"/>
                <a:ext cx="259769" cy="66307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32001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Oval 25"/>
              <p:cNvSpPr>
                <a:spLocks noChangeArrowheads="1"/>
              </p:cNvSpPr>
              <p:nvPr/>
            </p:nvSpPr>
            <p:spPr bwMode="gray">
              <a:xfrm>
                <a:off x="3784042" y="1894957"/>
                <a:ext cx="1730393" cy="66307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Oval 26"/>
              <p:cNvSpPr>
                <a:spLocks noChangeArrowheads="1"/>
              </p:cNvSpPr>
              <p:nvPr/>
            </p:nvSpPr>
            <p:spPr bwMode="gray">
              <a:xfrm>
                <a:off x="3785630" y="1896532"/>
                <a:ext cx="1730393" cy="66307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endParaRPr lang="zh-CN" altLang="en-US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48187" name="Oval 27"/>
              <p:cNvSpPr>
                <a:spLocks noChangeArrowheads="1"/>
              </p:cNvSpPr>
              <p:nvPr/>
            </p:nvSpPr>
            <p:spPr bwMode="gray">
              <a:xfrm>
                <a:off x="3869076" y="1892372"/>
                <a:ext cx="1558247" cy="66307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 typeface="Wingdings" pitchFamily="2" charset="2"/>
                  <a:buNone/>
                </a:pPr>
                <a:endParaRPr lang="zh-CN" altLang="en-US" sz="2400"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48188" name="Group 28"/>
              <p:cNvGrpSpPr>
                <a:grpSpLocks/>
              </p:cNvGrpSpPr>
              <p:nvPr/>
            </p:nvGrpSpPr>
            <p:grpSpPr bwMode="auto">
              <a:xfrm>
                <a:off x="3895047" y="1460030"/>
                <a:ext cx="1508161" cy="1514593"/>
                <a:chOff x="4166" y="1706"/>
                <a:chExt cx="1252" cy="1252"/>
              </a:xfrm>
            </p:grpSpPr>
            <p:sp>
              <p:nvSpPr>
                <p:cNvPr id="348189" name="Oval 29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190" name="Oval 30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191" name="Oval 31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192" name="Oval 32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algn="ctr">
                    <a:spcBef>
                      <a:spcPct val="50000"/>
                    </a:spcBef>
                    <a:buFont typeface="Wingdings" pitchFamily="2" charset="2"/>
                    <a:buNone/>
                  </a:pPr>
                  <a:endParaRPr lang="zh-CN" altLang="en-US" sz="2400"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48193" name="Text Box 39"/>
              <p:cNvSpPr txBox="1">
                <a:spLocks noChangeArrowheads="1"/>
              </p:cNvSpPr>
              <p:nvPr/>
            </p:nvSpPr>
            <p:spPr bwMode="gray">
              <a:xfrm>
                <a:off x="3952458" y="2020175"/>
                <a:ext cx="1415787" cy="47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ctr" eaLnBrk="0" hangingPunct="0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工业时代</a:t>
                </a:r>
                <a:endParaRPr lang="en-US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1376" y="4735537"/>
              <a:ext cx="2362224" cy="2326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ctr" eaLnBrk="0" hangingPunct="0"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Wingdings" pitchFamily="2" charset="2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1" algn="l" eaLnBrk="1" hangingPunct="1">
                <a:spcBef>
                  <a:spcPts val="500"/>
                </a:spcBef>
                <a:buClr>
                  <a:srgbClr val="262626"/>
                </a:buClr>
                <a:buFontTx/>
                <a:buChar char="•"/>
              </a:pPr>
              <a:r>
                <a:rPr lang="zh-CN" altLang="en-US" sz="2000">
                  <a:solidFill>
                    <a:srgbClr val="404040"/>
                  </a:solidFill>
                  <a:latin typeface="华文中宋" pitchFamily="2" charset="-122"/>
                  <a:ea typeface="华文中宋" pitchFamily="2" charset="-122"/>
                </a:rPr>
                <a:t>标准化</a:t>
              </a:r>
              <a:endParaRPr lang="en-US" altLang="zh-CN" sz="2000">
                <a:solidFill>
                  <a:srgbClr val="404040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marL="0" lvl="1" algn="l" eaLnBrk="1" hangingPunct="1">
                <a:spcBef>
                  <a:spcPts val="500"/>
                </a:spcBef>
                <a:buClr>
                  <a:srgbClr val="262626"/>
                </a:buClr>
                <a:buFontTx/>
                <a:buChar char="•"/>
              </a:pPr>
              <a:r>
                <a:rPr lang="zh-CN" altLang="en-US" sz="2000">
                  <a:solidFill>
                    <a:srgbClr val="404040"/>
                  </a:solidFill>
                  <a:latin typeface="华文中宋" pitchFamily="2" charset="-122"/>
                  <a:ea typeface="华文中宋" pitchFamily="2" charset="-122"/>
                </a:rPr>
                <a:t>大规模生产</a:t>
              </a:r>
              <a:endParaRPr lang="en-US" altLang="zh-CN" sz="2000">
                <a:solidFill>
                  <a:srgbClr val="404040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marL="0" lvl="1" algn="l" eaLnBrk="1" hangingPunct="1">
                <a:spcBef>
                  <a:spcPts val="500"/>
                </a:spcBef>
                <a:buClr>
                  <a:srgbClr val="262626"/>
                </a:buClr>
                <a:buFontTx/>
                <a:buChar char="•"/>
              </a:pPr>
              <a:r>
                <a:rPr lang="zh-CN" altLang="en-US" sz="2000">
                  <a:solidFill>
                    <a:srgbClr val="404040"/>
                  </a:solidFill>
                  <a:latin typeface="华文中宋" pitchFamily="2" charset="-122"/>
                  <a:ea typeface="华文中宋" pitchFamily="2" charset="-122"/>
                </a:rPr>
                <a:t>低成本</a:t>
              </a:r>
            </a:p>
            <a:p>
              <a:pPr marL="0" lvl="1" algn="l" eaLnBrk="1" hangingPunct="1">
                <a:spcBef>
                  <a:spcPts val="500"/>
                </a:spcBef>
                <a:buClr>
                  <a:srgbClr val="262626"/>
                </a:buClr>
                <a:buFontTx/>
                <a:buChar char="•"/>
              </a:pPr>
              <a:r>
                <a:rPr lang="zh-CN" altLang="en-US" sz="2000">
                  <a:solidFill>
                    <a:srgbClr val="404040"/>
                  </a:solidFill>
                  <a:latin typeface="华文中宋" pitchFamily="2" charset="-122"/>
                  <a:ea typeface="华文中宋" pitchFamily="2" charset="-122"/>
                </a:rPr>
                <a:t>周期短</a:t>
              </a:r>
            </a:p>
            <a:p>
              <a:pPr marL="0" lvl="1" algn="l" eaLnBrk="1" hangingPunct="1">
                <a:spcBef>
                  <a:spcPts val="500"/>
                </a:spcBef>
                <a:buClr>
                  <a:srgbClr val="262626"/>
                </a:buClr>
                <a:buFontTx/>
                <a:buChar char="•"/>
              </a:pPr>
              <a:endParaRPr lang="zh-CN" altLang="en-US" sz="2000">
                <a:solidFill>
                  <a:srgbClr val="404040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l" eaLnBrk="1" hangingPunct="1">
                <a:spcBef>
                  <a:spcPts val="500"/>
                </a:spcBef>
                <a:buFont typeface="Wingdings" pitchFamily="2" charset="2"/>
                <a:buNone/>
              </a:pPr>
              <a:endParaRPr lang="zh-CN" altLang="en-US" sz="2000">
                <a:solidFill>
                  <a:srgbClr val="336600"/>
                </a:solidFill>
              </a:endParaRPr>
            </a:p>
          </p:txBody>
        </p:sp>
        <p:pic>
          <p:nvPicPr>
            <p:cNvPr id="348195" name="图片 49" descr="2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276600"/>
              <a:ext cx="1828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55"/>
          <p:cNvGrpSpPr>
            <a:grpSpLocks/>
          </p:cNvGrpSpPr>
          <p:nvPr/>
        </p:nvGrpSpPr>
        <p:grpSpPr bwMode="auto">
          <a:xfrm>
            <a:off x="5821364" y="1266440"/>
            <a:ext cx="3322637" cy="6195470"/>
            <a:chOff x="5821363" y="1303845"/>
            <a:chExt cx="3322637" cy="6378015"/>
          </a:xfrm>
        </p:grpSpPr>
        <p:sp>
          <p:nvSpPr>
            <p:cNvPr id="348197" name="AutoShape 7"/>
            <p:cNvSpPr>
              <a:spLocks noChangeArrowheads="1"/>
            </p:cNvSpPr>
            <p:nvPr/>
          </p:nvSpPr>
          <p:spPr bwMode="gray">
            <a:xfrm>
              <a:off x="5821363" y="1958975"/>
              <a:ext cx="465137" cy="53181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endParaRPr lang="zh-CN" altLang="en-US" sz="2400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48198" name="组合 54"/>
            <p:cNvGrpSpPr>
              <a:grpSpLocks/>
            </p:cNvGrpSpPr>
            <p:nvPr/>
          </p:nvGrpSpPr>
          <p:grpSpPr bwMode="auto">
            <a:xfrm>
              <a:off x="6400800" y="1303845"/>
              <a:ext cx="2743200" cy="6378015"/>
              <a:chOff x="6400800" y="1303845"/>
              <a:chExt cx="2743200" cy="6378015"/>
            </a:xfrm>
          </p:grpSpPr>
          <p:grpSp>
            <p:nvGrpSpPr>
              <p:cNvPr id="348199" name="组合 53"/>
              <p:cNvGrpSpPr>
                <a:grpSpLocks/>
              </p:cNvGrpSpPr>
              <p:nvPr/>
            </p:nvGrpSpPr>
            <p:grpSpPr bwMode="auto">
              <a:xfrm>
                <a:off x="6400800" y="1303845"/>
                <a:ext cx="2743200" cy="6378015"/>
                <a:chOff x="6400800" y="1303865"/>
                <a:chExt cx="2743200" cy="6378558"/>
              </a:xfrm>
            </p:grpSpPr>
            <p:grpSp>
              <p:nvGrpSpPr>
                <p:cNvPr id="348200" name="组合 41"/>
                <p:cNvGrpSpPr>
                  <a:grpSpLocks/>
                </p:cNvGrpSpPr>
                <p:nvPr/>
              </p:nvGrpSpPr>
              <p:grpSpPr bwMode="auto">
                <a:xfrm>
                  <a:off x="6683375" y="1303865"/>
                  <a:ext cx="1990725" cy="1526698"/>
                  <a:chOff x="6531057" y="1460030"/>
                  <a:chExt cx="1990725" cy="1514593"/>
                </a:xfrm>
              </p:grpSpPr>
              <p:sp>
                <p:nvSpPr>
                  <p:cNvPr id="9" name="Oval 8"/>
                  <p:cNvSpPr>
                    <a:spLocks noChangeArrowheads="1"/>
                  </p:cNvSpPr>
                  <p:nvPr/>
                </p:nvSpPr>
                <p:spPr bwMode="gray">
                  <a:xfrm>
                    <a:off x="7396536" y="1893377"/>
                    <a:ext cx="259766" cy="66307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0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" pitchFamily="2" charset="2"/>
                      <a:buNone/>
                      <a:defRPr/>
                    </a:pPr>
                    <a:endParaRPr lang="zh-CN" altLang="en-US" sz="2400"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" name="Oval 9"/>
                  <p:cNvSpPr>
                    <a:spLocks noChangeArrowheads="1"/>
                  </p:cNvSpPr>
                  <p:nvPr/>
                </p:nvSpPr>
                <p:spPr bwMode="gray">
                  <a:xfrm>
                    <a:off x="6531057" y="1893377"/>
                    <a:ext cx="1990725" cy="66307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alpha val="32001"/>
                        </a:schemeClr>
                      </a:gs>
                      <a:gs pos="100000">
                        <a:schemeClr val="hlink">
                          <a:gamma/>
                          <a:shade val="0"/>
                          <a:invGamma/>
                          <a:alpha val="89999"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" pitchFamily="2" charset="2"/>
                      <a:buNone/>
                      <a:defRPr/>
                    </a:pPr>
                    <a:endParaRPr lang="zh-CN" altLang="en-US" sz="2400"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" name="Oval 10"/>
                  <p:cNvSpPr>
                    <a:spLocks noChangeArrowheads="1"/>
                  </p:cNvSpPr>
                  <p:nvPr/>
                </p:nvSpPr>
                <p:spPr bwMode="gray">
                  <a:xfrm>
                    <a:off x="6661232" y="1894952"/>
                    <a:ext cx="1730375" cy="66307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54118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54118"/>
                          <a:invGamma/>
                        </a:scheme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" pitchFamily="2" charset="2"/>
                      <a:buNone/>
                      <a:defRPr/>
                    </a:pPr>
                    <a:endParaRPr lang="zh-CN" altLang="en-US" sz="2400"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" name="Oval 11"/>
                  <p:cNvSpPr>
                    <a:spLocks noChangeArrowheads="1"/>
                  </p:cNvSpPr>
                  <p:nvPr/>
                </p:nvSpPr>
                <p:spPr bwMode="gray">
                  <a:xfrm>
                    <a:off x="6691395" y="1904401"/>
                    <a:ext cx="1730375" cy="66307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63529"/>
                          <a:invGamma/>
                        </a:schemeClr>
                      </a:gs>
                      <a:gs pos="100000">
                        <a:schemeClr val="hlink">
                          <a:alpha val="0"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" pitchFamily="2" charset="2"/>
                      <a:buNone/>
                      <a:defRPr/>
                    </a:pPr>
                    <a:endParaRPr lang="zh-CN" altLang="en-US" sz="2400"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48205" name="Oval 12"/>
                  <p:cNvSpPr>
                    <a:spLocks noChangeArrowheads="1"/>
                  </p:cNvSpPr>
                  <p:nvPr/>
                </p:nvSpPr>
                <p:spPr bwMode="gray">
                  <a:xfrm>
                    <a:off x="6753689" y="1892375"/>
                    <a:ext cx="1560102" cy="66307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buFont typeface="Wingdings" pitchFamily="2" charset="2"/>
                      <a:buNone/>
                    </a:pPr>
                    <a:endParaRPr lang="zh-CN" altLang="en-US" sz="2400"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grpSp>
                <p:nvGrpSpPr>
                  <p:cNvPr id="348206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6781515" y="1460030"/>
                    <a:ext cx="1510016" cy="1514593"/>
                    <a:chOff x="4166" y="1706"/>
                    <a:chExt cx="1252" cy="1252"/>
                  </a:xfrm>
                </p:grpSpPr>
                <p:sp>
                  <p:nvSpPr>
                    <p:cNvPr id="348207" name="Oval 34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4166" y="1706"/>
                      <a:ext cx="1252" cy="125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636869"/>
                        </a:gs>
                        <a:gs pos="100000">
                          <a:srgbClr val="D6E1E2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>
                        <a:spcBef>
                          <a:spcPct val="50000"/>
                        </a:spcBef>
                        <a:buFont typeface="Wingdings" pitchFamily="2" charset="2"/>
                        <a:buNone/>
                      </a:pPr>
                      <a:endParaRPr lang="zh-CN" altLang="en-US" sz="2400"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48208" name="Oval 35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4182" y="1713"/>
                      <a:ext cx="1222" cy="1221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D6E1E2">
                            <a:alpha val="0"/>
                          </a:srgbClr>
                        </a:gs>
                        <a:gs pos="100000">
                          <a:srgbClr val="F1F5F5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>
                        <a:spcBef>
                          <a:spcPct val="50000"/>
                        </a:spcBef>
                        <a:buFont typeface="Wingdings" pitchFamily="2" charset="2"/>
                        <a:buNone/>
                      </a:pPr>
                      <a:endParaRPr lang="zh-CN" altLang="en-US" sz="2400"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48209" name="Oval 3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4195" y="1725"/>
                      <a:ext cx="1162" cy="1141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AAB2B3"/>
                        </a:gs>
                        <a:gs pos="100000">
                          <a:srgbClr val="D6E1E2">
                            <a:alpha val="48000"/>
                          </a:srgbClr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>
                        <a:spcBef>
                          <a:spcPct val="50000"/>
                        </a:spcBef>
                        <a:buFont typeface="Wingdings" pitchFamily="2" charset="2"/>
                        <a:buNone/>
                      </a:pPr>
                      <a:endParaRPr lang="zh-CN" altLang="en-US" sz="2400"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48210" name="Oval 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4263" y="1757"/>
                      <a:ext cx="1033" cy="926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D6E1E2">
                            <a:alpha val="37999"/>
                          </a:srgbClr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>
                        <a:spcBef>
                          <a:spcPct val="50000"/>
                        </a:spcBef>
                        <a:buFont typeface="Wingdings" pitchFamily="2" charset="2"/>
                        <a:buNone/>
                      </a:pPr>
                      <a:endParaRPr lang="zh-CN" altLang="en-US" sz="2400"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p:grpSp>
              <p:sp>
                <p:nvSpPr>
                  <p:cNvPr id="348211" name="Text Box 40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6834409" y="2020243"/>
                    <a:ext cx="1415772" cy="4715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spcBef>
                        <a:spcPct val="20000"/>
                      </a:spcBef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algn="ctr" eaLnBrk="0" hangingPunct="0">
                      <a:spcBef>
                        <a:spcPct val="20000"/>
                      </a:spcBef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algn="ctr" eaLnBrk="0" hangingPunct="0">
                      <a:spcBef>
                        <a:spcPct val="20000"/>
                      </a:spcBef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algn="ctr" eaLnBrk="0" hangingPunct="0">
                      <a:spcBef>
                        <a:spcPct val="20000"/>
                      </a:spcBef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algn="ctr" eaLnBrk="0" hangingPunct="0">
                      <a:spcBef>
                        <a:spcPct val="20000"/>
                      </a:spcBef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6600"/>
                      </a:buClr>
                      <a:buFont typeface="Wingdings" pitchFamily="2" charset="2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6600"/>
                      </a:buClr>
                      <a:buFont typeface="Wingdings" pitchFamily="2" charset="2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6600"/>
                      </a:buClr>
                      <a:buFont typeface="Wingdings" pitchFamily="2" charset="2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6600"/>
                      </a:buClr>
                      <a:buFont typeface="Wingdings" pitchFamily="2" charset="2"/>
                      <a:defRPr sz="3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 typeface="Wingdings" pitchFamily="2" charset="2"/>
                      <a:buNone/>
                    </a:pPr>
                    <a:r>
                      <a:rPr lang="zh-CN" altLang="en-US" sz="2400" b="1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信息时代</a:t>
                    </a:r>
                    <a:endParaRPr lang="en-US" altLang="zh-CN" sz="2400" b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48212" name="矩形 42"/>
                <p:cNvSpPr>
                  <a:spLocks noChangeArrowheads="1"/>
                </p:cNvSpPr>
                <p:nvPr/>
              </p:nvSpPr>
              <p:spPr bwMode="auto">
                <a:xfrm>
                  <a:off x="6400800" y="6096000"/>
                  <a:ext cx="2743200" cy="68580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1262063" indent="-1262063" algn="ctr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en-US" sz="3200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8213" name="AutoShape 4"/>
                <p:cNvSpPr>
                  <a:spLocks noChangeArrowheads="1"/>
                </p:cNvSpPr>
                <p:nvPr/>
              </p:nvSpPr>
              <p:spPr bwMode="auto">
                <a:xfrm>
                  <a:off x="6553200" y="3200400"/>
                  <a:ext cx="2340000" cy="3510000"/>
                </a:xfrm>
                <a:prstGeom prst="roundRect">
                  <a:avLst>
                    <a:gd name="adj" fmla="val 13745"/>
                  </a:avLst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hangingPunct="0">
                    <a:spcBef>
                      <a:spcPct val="50000"/>
                    </a:spcBef>
                    <a:buFont typeface="Wingdings" pitchFamily="2" charset="2"/>
                    <a:buNone/>
                  </a:pPr>
                  <a:r>
                    <a:rPr lang="en-US" altLang="zh-CN" sz="1400">
                      <a:solidFill>
                        <a:schemeClr val="tx2"/>
                      </a:solidFill>
                      <a:latin typeface="Verdana" pitchFamily="34" charset="0"/>
                      <a:ea typeface="宋体" pitchFamily="2" charset="-122"/>
                    </a:rPr>
                    <a:t>.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629400" y="4735514"/>
                  <a:ext cx="2362200" cy="294690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>
                  <a:lvl1pPr algn="ctr" eaLnBrk="0" hangingPunct="0">
                    <a:spcBef>
                      <a:spcPct val="20000"/>
                    </a:spcBef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algn="ctr" eaLnBrk="0" hangingPunct="0">
                    <a:spcBef>
                      <a:spcPct val="20000"/>
                    </a:spcBef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algn="ctr" eaLnBrk="0" hangingPunct="0">
                    <a:spcBef>
                      <a:spcPct val="20000"/>
                    </a:spcBef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algn="ctr" eaLnBrk="0" hangingPunct="0">
                    <a:spcBef>
                      <a:spcPct val="20000"/>
                    </a:spcBef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algn="ctr" eaLnBrk="0" hangingPunct="0">
                    <a:spcBef>
                      <a:spcPct val="20000"/>
                    </a:spcBef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6600"/>
                    </a:buClr>
                    <a:buFont typeface="Wingdings" pitchFamily="2" charset="2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6600"/>
                    </a:buClr>
                    <a:buFont typeface="Wingdings" pitchFamily="2" charset="2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6600"/>
                    </a:buClr>
                    <a:buFont typeface="Wingdings" pitchFamily="2" charset="2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6600"/>
                    </a:buClr>
                    <a:buFont typeface="Wingdings" pitchFamily="2" charset="2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marL="0" lvl="1" algn="l" eaLnBrk="1" hangingPunct="1">
                    <a:lnSpc>
                      <a:spcPct val="115000"/>
                    </a:lnSpc>
                    <a:spcBef>
                      <a:spcPts val="500"/>
                    </a:spcBef>
                    <a:buClr>
                      <a:srgbClr val="262626"/>
                    </a:buClr>
                    <a:buFontTx/>
                    <a:buChar char="•"/>
                  </a:pPr>
                  <a:r>
                    <a:rPr lang="zh-CN" altLang="en-US" sz="2000">
                      <a:solidFill>
                        <a:srgbClr val="224B50"/>
                      </a:solidFill>
                      <a:latin typeface="华文中宋" pitchFamily="2" charset="-122"/>
                      <a:ea typeface="华文中宋" pitchFamily="2" charset="-122"/>
                    </a:rPr>
                    <a:t>个性化</a:t>
                  </a:r>
                </a:p>
                <a:p>
                  <a:pPr marL="0" lvl="1" algn="l" eaLnBrk="1" hangingPunct="1">
                    <a:lnSpc>
                      <a:spcPct val="115000"/>
                    </a:lnSpc>
                    <a:spcBef>
                      <a:spcPts val="500"/>
                    </a:spcBef>
                    <a:buClr>
                      <a:srgbClr val="262626"/>
                    </a:buClr>
                    <a:buFontTx/>
                    <a:buChar char="•"/>
                  </a:pPr>
                  <a:r>
                    <a:rPr lang="zh-CN" altLang="en-US" sz="2000">
                      <a:solidFill>
                        <a:srgbClr val="224B50"/>
                      </a:solidFill>
                      <a:latin typeface="华文中宋" pitchFamily="2" charset="-122"/>
                      <a:ea typeface="华文中宋" pitchFamily="2" charset="-122"/>
                    </a:rPr>
                    <a:t>大规模定制</a:t>
                  </a:r>
                </a:p>
                <a:p>
                  <a:pPr marL="0" lvl="1" algn="l" eaLnBrk="1" hangingPunct="1">
                    <a:lnSpc>
                      <a:spcPct val="115000"/>
                    </a:lnSpc>
                    <a:spcBef>
                      <a:spcPts val="500"/>
                    </a:spcBef>
                    <a:buClr>
                      <a:srgbClr val="262626"/>
                    </a:buClr>
                    <a:buFontTx/>
                    <a:buChar char="•"/>
                  </a:pPr>
                  <a:r>
                    <a:rPr lang="zh-CN" altLang="en-US" sz="2000">
                      <a:solidFill>
                        <a:srgbClr val="224B50"/>
                      </a:solidFill>
                      <a:latin typeface="华文中宋" pitchFamily="2" charset="-122"/>
                      <a:ea typeface="华文中宋" pitchFamily="2" charset="-122"/>
                    </a:rPr>
                    <a:t>低成本</a:t>
                  </a:r>
                </a:p>
                <a:p>
                  <a:pPr marL="0" lvl="1" algn="l" eaLnBrk="1" hangingPunct="1">
                    <a:lnSpc>
                      <a:spcPct val="115000"/>
                    </a:lnSpc>
                    <a:spcBef>
                      <a:spcPts val="500"/>
                    </a:spcBef>
                    <a:buClr>
                      <a:srgbClr val="262626"/>
                    </a:buClr>
                    <a:buFontTx/>
                    <a:buChar char="•"/>
                  </a:pPr>
                  <a:r>
                    <a:rPr lang="zh-CN" altLang="en-US" sz="2000">
                      <a:solidFill>
                        <a:srgbClr val="224B50"/>
                      </a:solidFill>
                      <a:latin typeface="华文中宋" pitchFamily="2" charset="-122"/>
                      <a:ea typeface="华文中宋" pitchFamily="2" charset="-122"/>
                    </a:rPr>
                    <a:t>周期短</a:t>
                  </a:r>
                </a:p>
                <a:p>
                  <a:pPr marL="0" lvl="1" algn="l" eaLnBrk="1" hangingPunct="1">
                    <a:lnSpc>
                      <a:spcPct val="115000"/>
                    </a:lnSpc>
                    <a:spcBef>
                      <a:spcPts val="500"/>
                    </a:spcBef>
                    <a:buClr>
                      <a:srgbClr val="262626"/>
                    </a:buClr>
                    <a:buFontTx/>
                    <a:buChar char="•"/>
                  </a:pPr>
                  <a:endParaRPr lang="zh-CN" altLang="en-US" sz="2000">
                    <a:solidFill>
                      <a:srgbClr val="224B50"/>
                    </a:solidFill>
                    <a:latin typeface="华文中宋" pitchFamily="2" charset="-122"/>
                    <a:ea typeface="华文中宋" pitchFamily="2" charset="-122"/>
                  </a:endParaRPr>
                </a:p>
                <a:p>
                  <a:pPr marL="0" lvl="1" algn="l" eaLnBrk="1" hangingPunct="1">
                    <a:spcBef>
                      <a:spcPts val="500"/>
                    </a:spcBef>
                    <a:buClr>
                      <a:srgbClr val="262626"/>
                    </a:buClr>
                    <a:buFontTx/>
                    <a:buChar char="•"/>
                  </a:pPr>
                  <a:endParaRPr lang="zh-CN" altLang="en-US" sz="2000">
                    <a:solidFill>
                      <a:srgbClr val="404040"/>
                    </a:solidFill>
                    <a:latin typeface="华文中宋" pitchFamily="2" charset="-122"/>
                    <a:ea typeface="华文中宋" pitchFamily="2" charset="-122"/>
                  </a:endParaRPr>
                </a:p>
                <a:p>
                  <a:pPr algn="l" eaLnBrk="1" hangingPunct="1">
                    <a:spcBef>
                      <a:spcPts val="500"/>
                    </a:spcBef>
                    <a:buFont typeface="Wingdings" pitchFamily="2" charset="2"/>
                    <a:buNone/>
                  </a:pPr>
                  <a:endParaRPr lang="zh-CN" altLang="en-US" sz="2000">
                    <a:solidFill>
                      <a:srgbClr val="336600"/>
                    </a:solidFill>
                  </a:endParaRPr>
                </a:p>
              </p:txBody>
            </p:sp>
          </p:grpSp>
          <p:pic>
            <p:nvPicPr>
              <p:cNvPr id="348215" name="图片 53" descr="4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352800"/>
                <a:ext cx="1940943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0328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>
            <a:off x="1403648" y="954311"/>
            <a:ext cx="6542856" cy="5112568"/>
          </a:xfrm>
          <a:prstGeom prst="triangle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013"/>
            <a:ext cx="8229600" cy="888153"/>
          </a:xfrm>
        </p:spPr>
        <p:txBody>
          <a:bodyPr/>
          <a:lstStyle/>
          <a:p>
            <a:pPr algn="ctr"/>
            <a:r>
              <a:rPr lang="zh-CN" altLang="en-US" kern="1200" dirty="0" smtClean="0">
                <a:solidFill>
                  <a:schemeClr val="tx1"/>
                </a:solidFill>
              </a:rPr>
              <a:t>面对海量个性化的创新策略</a:t>
            </a:r>
            <a:endParaRPr lang="zh-CN" altLang="en-US" kern="1200" dirty="0">
              <a:solidFill>
                <a:schemeClr val="tx1"/>
              </a:solidFill>
            </a:endParaRPr>
          </a:p>
        </p:txBody>
      </p:sp>
      <p:sp>
        <p:nvSpPr>
          <p:cNvPr id="335877" name="Line 5"/>
          <p:cNvSpPr>
            <a:spLocks noChangeShapeType="1"/>
          </p:cNvSpPr>
          <p:nvPr/>
        </p:nvSpPr>
        <p:spPr bwMode="auto">
          <a:xfrm>
            <a:off x="2514600" y="488484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5878" name="Line 6"/>
          <p:cNvSpPr>
            <a:spLocks noChangeShapeType="1"/>
          </p:cNvSpPr>
          <p:nvPr/>
        </p:nvSpPr>
        <p:spPr bwMode="auto">
          <a:xfrm>
            <a:off x="3581400" y="30345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2895600" y="4958857"/>
            <a:ext cx="3836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多样标准化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商品，满足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个性需求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3124200" y="3330576"/>
            <a:ext cx="335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模块化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客户参与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048000" y="4203310"/>
            <a:ext cx="335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标准化商品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个性化服务</a:t>
            </a:r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3048000" y="1924333"/>
            <a:ext cx="3352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高度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个性化定制</a:t>
            </a:r>
          </a:p>
        </p:txBody>
      </p:sp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381000" y="4810831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光艺印象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1524000" y="3402583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植物语</a:t>
            </a:r>
          </a:p>
        </p:txBody>
      </p:sp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1066800" y="4154601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北美阳光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2667000" y="1554269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  <a:ea typeface="楷体_GB2312" pitchFamily="49" charset="-122"/>
              </a:rPr>
              <a:t>iBook</a:t>
            </a: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2133600" y="2294397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适之宝</a:t>
            </a:r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3048000" y="399669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41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594271"/>
            <a:ext cx="784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、中国电子商务发展现状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、大机会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新空间：县域市场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新模式：消费者驱动生产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、大挑战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海量</a:t>
            </a:r>
            <a:r>
              <a:rPr lang="zh-CN" altLang="zh-CN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个性化</a:t>
            </a:r>
            <a:r>
              <a:rPr lang="zh-CN" altLang="zh-CN" sz="280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en-US" altLang="zh-CN" sz="2800" dirty="0" smtClean="0">
              <a:solidFill>
                <a:srgbClr val="FF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多渠道间利益</a:t>
            </a:r>
            <a:r>
              <a:rPr lang="zh-CN" altLang="en-US" sz="2800" dirty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冲突</a:t>
            </a:r>
            <a:endParaRPr lang="zh-CN" altLang="zh-CN" sz="2800" dirty="0">
              <a:solidFill>
                <a:srgbClr val="FF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295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5" y="2034431"/>
            <a:ext cx="441124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34431"/>
            <a:ext cx="38195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/>
              <a:t>网店、门店，谁的业绩？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183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098327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6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6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6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877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8448" y="110962"/>
            <a:ext cx="7776000" cy="699333"/>
          </a:xfrm>
        </p:spPr>
        <p:txBody>
          <a:bodyPr/>
          <a:lstStyle/>
          <a:p>
            <a:pPr algn="ctr"/>
            <a:r>
              <a:rPr lang="en-US" altLang="zh-CN" sz="3600" dirty="0" smtClean="0"/>
              <a:t>O|O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O+O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O2O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351"/>
            <a:ext cx="719282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2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6772" y="295795"/>
            <a:ext cx="8229600" cy="59210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共享商机 共享利益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97" y="1962423"/>
            <a:ext cx="56959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534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724575525"/>
              </p:ext>
            </p:extLst>
          </p:nvPr>
        </p:nvGraphicFramePr>
        <p:xfrm>
          <a:off x="1220918" y="1353716"/>
          <a:ext cx="6702164" cy="395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024" y="153512"/>
            <a:ext cx="68762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年，电子商务交易额超</a:t>
            </a:r>
            <a:r>
              <a:rPr lang="en-US" altLang="zh-CN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万亿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51920" y="3610340"/>
            <a:ext cx="432048" cy="1678586"/>
          </a:xfrm>
          <a:prstGeom prst="roundRect">
            <a:avLst/>
          </a:prstGeom>
          <a:noFill/>
          <a:ln w="12700">
            <a:solidFill>
              <a:srgbClr val="EE6C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020272" y="1558734"/>
            <a:ext cx="432048" cy="3730193"/>
          </a:xfrm>
          <a:prstGeom prst="roundRect">
            <a:avLst/>
          </a:prstGeom>
          <a:noFill/>
          <a:ln w="12700">
            <a:solidFill>
              <a:srgbClr val="EE6C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536575" y="6139977"/>
            <a:ext cx="4508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smtClean="0"/>
              <a:t>来源：阿里研究院，</a:t>
            </a:r>
            <a:r>
              <a:rPr lang="en-US" altLang="zh-CN" sz="1200" smtClean="0"/>
              <a:t>2013</a:t>
            </a:r>
            <a:r>
              <a:rPr lang="zh-CN" altLang="en-US" sz="1200" smtClean="0"/>
              <a:t>年</a:t>
            </a:r>
            <a:endParaRPr lang="zh-CN" alt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55650" y="1231900"/>
            <a:ext cx="7513638" cy="220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6000" b="1" dirty="0" smtClean="0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谢谢聆听</a:t>
            </a:r>
            <a:endParaRPr lang="en-US" altLang="zh-CN" sz="6000" b="1" dirty="0" smtClean="0">
              <a:solidFill>
                <a:srgbClr val="FF66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800" dirty="0" smtClean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阿里研究院 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www.aliresearch.com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2361830967"/>
              </p:ext>
            </p:extLst>
          </p:nvPr>
        </p:nvGraphicFramePr>
        <p:xfrm>
          <a:off x="951234" y="1579931"/>
          <a:ext cx="6922640" cy="462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1272400" y="1477666"/>
            <a:ext cx="574196" cy="22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万亿元）</a:t>
            </a:r>
            <a:endParaRPr lang="zh-CN" altLang="en-US" sz="7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23528" y="-7654"/>
            <a:ext cx="7260578" cy="7504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0" hangingPunct="0">
              <a:tabLst>
                <a:tab pos="177800" algn="l"/>
              </a:tabLst>
              <a:defRPr/>
            </a:pPr>
            <a:r>
              <a:rPr lang="en-US" altLang="zh-CN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年，中国</a:t>
            </a:r>
            <a:r>
              <a:rPr lang="zh-CN" altLang="en-US" sz="28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零售额超过</a:t>
            </a:r>
            <a:r>
              <a:rPr lang="en-US" altLang="zh-CN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1.8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万亿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536575" y="6139977"/>
            <a:ext cx="4508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smtClean="0"/>
              <a:t>来源：阿里研究院，</a:t>
            </a:r>
            <a:r>
              <a:rPr lang="en-US" altLang="zh-CN" sz="1200" smtClean="0"/>
              <a:t>2013</a:t>
            </a:r>
            <a:r>
              <a:rPr lang="zh-CN" altLang="en-US" sz="1200" smtClean="0"/>
              <a:t>年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792585" y="1127128"/>
            <a:ext cx="5249239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12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40"/>
          <p:cNvGrpSpPr/>
          <p:nvPr/>
        </p:nvGrpSpPr>
        <p:grpSpPr>
          <a:xfrm>
            <a:off x="714350" y="1306680"/>
            <a:ext cx="7143799" cy="5169462"/>
            <a:chOff x="1592805" y="1987403"/>
            <a:chExt cx="6241366" cy="3013239"/>
          </a:xfrm>
        </p:grpSpPr>
        <p:graphicFrame>
          <p:nvGraphicFramePr>
            <p:cNvPr id="40" name="图表 39"/>
            <p:cNvGraphicFramePr/>
            <p:nvPr>
              <p:extLst>
                <p:ext uri="{D42A27DB-BD31-4B8C-83A1-F6EECF244321}">
                  <p14:modId xmlns:p14="http://schemas.microsoft.com/office/powerpoint/2010/main" val="3828705215"/>
                </p:ext>
              </p:extLst>
            </p:nvPr>
          </p:nvGraphicFramePr>
          <p:xfrm>
            <a:off x="1661134" y="2318371"/>
            <a:ext cx="5102916" cy="24903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1" name="TextBox 40"/>
            <p:cNvSpPr txBox="1"/>
            <p:nvPr/>
          </p:nvSpPr>
          <p:spPr bwMode="auto">
            <a:xfrm>
              <a:off x="1643042" y="4760576"/>
              <a:ext cx="5941064" cy="139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数据来源：中国商务部、艾瑞咨询、易观咨询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\ U.S. Census Bureau\ Forrester Research\ METI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、阿里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</a:t>
              </a: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院</a:t>
              </a:r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6929863" y="2356687"/>
              <a:ext cx="904308" cy="18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99%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6929863" y="2778126"/>
              <a:ext cx="904308" cy="18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12%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6929863" y="3467753"/>
              <a:ext cx="904308" cy="18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21%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6929863" y="4016901"/>
              <a:ext cx="904308" cy="18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10%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6661646" y="1987403"/>
              <a:ext cx="922870" cy="247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年复合增长率 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2006-2012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>
              <a:off x="6751341" y="2292832"/>
              <a:ext cx="64593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图片 97" descr="中国国旗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116" y="2382229"/>
              <a:ext cx="406221" cy="28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图片 98" descr="美国国旗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116" y="2829209"/>
              <a:ext cx="387561" cy="256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图片 35" descr="英国国旗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116" y="4042443"/>
              <a:ext cx="420575" cy="28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图片 55" descr="日本国旗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3116" y="3510323"/>
              <a:ext cx="419140" cy="27670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7" name="TextBox 56"/>
            <p:cNvSpPr txBox="1"/>
            <p:nvPr/>
          </p:nvSpPr>
          <p:spPr bwMode="auto">
            <a:xfrm>
              <a:off x="1725749" y="2128230"/>
              <a:ext cx="1162683" cy="1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（十亿美元）</a:t>
              </a: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1592805" y="5000642"/>
              <a:ext cx="601293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椭圆 60"/>
          <p:cNvSpPr/>
          <p:nvPr/>
        </p:nvSpPr>
        <p:spPr>
          <a:xfrm>
            <a:off x="3929058" y="5180907"/>
            <a:ext cx="357190" cy="4625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3</a:t>
            </a:r>
            <a:endParaRPr lang="zh-CN" altLang="en-US" sz="2400"/>
          </a:p>
        </p:txBody>
      </p:sp>
      <p:sp>
        <p:nvSpPr>
          <p:cNvPr id="62" name="椭圆 61"/>
          <p:cNvSpPr/>
          <p:nvPr/>
        </p:nvSpPr>
        <p:spPr>
          <a:xfrm>
            <a:off x="4500562" y="5180907"/>
            <a:ext cx="357190" cy="4625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2</a:t>
            </a:r>
            <a:endParaRPr lang="zh-CN" altLang="en-US" sz="2400"/>
          </a:p>
        </p:txBody>
      </p:sp>
      <p:sp>
        <p:nvSpPr>
          <p:cNvPr id="63" name="椭圆 62"/>
          <p:cNvSpPr/>
          <p:nvPr/>
        </p:nvSpPr>
        <p:spPr>
          <a:xfrm>
            <a:off x="5643570" y="5180907"/>
            <a:ext cx="357190" cy="4625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1</a:t>
            </a:r>
            <a:endParaRPr lang="zh-CN" altLang="en-US" sz="2400"/>
          </a:p>
        </p:txBody>
      </p:sp>
      <p:sp>
        <p:nvSpPr>
          <p:cNvPr id="24" name="圆角矩形 23"/>
          <p:cNvSpPr/>
          <p:nvPr/>
        </p:nvSpPr>
        <p:spPr bwMode="auto">
          <a:xfrm>
            <a:off x="323528" y="-7654"/>
            <a:ext cx="7260578" cy="7504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0" hangingPunct="0">
              <a:tabLst>
                <a:tab pos="177800" algn="l"/>
              </a:tabLst>
              <a:defRPr/>
            </a:pPr>
            <a:r>
              <a:rPr lang="en-US" altLang="zh-CN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年，中国</a:t>
            </a:r>
            <a:r>
              <a:rPr lang="zh-CN" altLang="en-US" sz="28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8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零售额超过美国</a:t>
            </a:r>
            <a:endParaRPr lang="zh-CN" altLang="en-US" sz="28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 txBox="1">
            <a:spLocks/>
          </p:cNvSpPr>
          <p:nvPr/>
        </p:nvSpPr>
        <p:spPr bwMode="auto">
          <a:xfrm>
            <a:off x="330200" y="255588"/>
            <a:ext cx="799147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电子商务</a:t>
            </a:r>
            <a:r>
              <a:rPr lang="zh-CN" altLang="en-US" sz="3200" b="1" kern="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激发出近</a:t>
            </a:r>
            <a:r>
              <a:rPr lang="en-US" altLang="zh-CN" sz="3200" b="1" kern="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40%</a:t>
            </a:r>
            <a:r>
              <a:rPr lang="zh-CN" altLang="en-US" sz="3200" b="1" kern="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的新增消费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7" y="1386359"/>
            <a:ext cx="73850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776288" y="5173747"/>
            <a:ext cx="767556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39%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月，麦肯锡发布的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线上购物助推经济增长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报告显示：每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元网络交易额中，有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39%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的完全新增出来的，三四线城市新增需求更大，达到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57%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6732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16162"/>
            <a:ext cx="714600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395536" y="171155"/>
            <a:ext cx="6941761" cy="407070"/>
          </a:xfrm>
          <a:prstGeom prst="rect">
            <a:avLst/>
          </a:prstGeom>
          <a:noFill/>
        </p:spPr>
        <p:txBody>
          <a:bodyPr/>
          <a:lstStyle/>
          <a:p>
            <a:pPr defTabSz="909638">
              <a:defRPr/>
            </a:pPr>
            <a:r>
              <a:rPr lang="zh-CN" altLang="en-US" sz="2800" b="1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大</a:t>
            </a:r>
            <a:r>
              <a:rPr lang="zh-CN" altLang="en-US" sz="2800" b="1" kern="0" dirty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时代</a:t>
            </a:r>
            <a:r>
              <a:rPr lang="zh-CN" altLang="en-US" sz="2800" b="1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：中国经济逐步</a:t>
            </a:r>
            <a:r>
              <a:rPr lang="zh-CN" altLang="en-US" sz="2800" b="1" i="0" kern="0" dirty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互联网</a:t>
            </a:r>
            <a:r>
              <a:rPr lang="zh-CN" altLang="en-US" sz="2800" b="1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化</a:t>
            </a:r>
            <a:endParaRPr lang="en-US" altLang="zh-CN" sz="2800" b="1" i="0" kern="0" dirty="0" smtClean="0">
              <a:solidFill>
                <a:srgbClr val="EE5500"/>
              </a:solidFill>
              <a:latin typeface="微软雅黑" pitchFamily="34" charset="-122"/>
              <a:ea typeface="微软雅黑" pitchFamily="34" charset="-122"/>
              <a:cs typeface="SC STKaiti"/>
              <a:sym typeface="Wingdings" pitchFamily="2" charset="2"/>
            </a:endParaRPr>
          </a:p>
          <a:p>
            <a:pPr defTabSz="909638">
              <a:defRPr/>
            </a:pPr>
            <a:r>
              <a:rPr lang="en-US" altLang="zh-CN" sz="2400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6.32</a:t>
            </a:r>
            <a:r>
              <a:rPr lang="zh-CN" altLang="en-US" sz="2400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亿的网民，其中，</a:t>
            </a:r>
            <a:r>
              <a:rPr lang="en-US" altLang="zh-CN" sz="2400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3</a:t>
            </a:r>
            <a:r>
              <a:rPr lang="zh-CN" altLang="en-US" sz="2400" i="0" kern="0" dirty="0" smtClean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亿</a:t>
            </a:r>
            <a:r>
              <a:rPr lang="zh-CN" altLang="en-US" sz="2400" i="0" kern="0" dirty="0">
                <a:solidFill>
                  <a:srgbClr val="EE5500"/>
                </a:solidFill>
                <a:latin typeface="微软雅黑" pitchFamily="34" charset="-122"/>
                <a:ea typeface="微软雅黑" pitchFamily="34" charset="-122"/>
                <a:cs typeface="SC STKaiti"/>
                <a:sym typeface="Wingdings" pitchFamily="2" charset="2"/>
              </a:rPr>
              <a:t>的网购人群</a:t>
            </a: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36575" y="6139977"/>
            <a:ext cx="4508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smtClean="0"/>
              <a:t>来源：</a:t>
            </a:r>
            <a:r>
              <a:rPr lang="en-US" altLang="zh-CN" sz="1200" smtClean="0"/>
              <a:t>CNNIC</a:t>
            </a:r>
            <a:r>
              <a:rPr lang="zh-CN" altLang="en-US" sz="1200" smtClean="0"/>
              <a:t>，</a:t>
            </a:r>
            <a:r>
              <a:rPr lang="en-US" altLang="zh-CN" sz="1200" smtClean="0"/>
              <a:t>2013</a:t>
            </a:r>
            <a:r>
              <a:rPr lang="zh-CN" altLang="en-US" sz="1200" smtClean="0"/>
              <a:t>年</a:t>
            </a:r>
            <a:endParaRPr lang="zh-CN" alt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87624" y="2250455"/>
            <a:ext cx="2160000" cy="2160240"/>
          </a:xfrm>
          <a:prstGeom prst="ellipse">
            <a:avLst/>
          </a:prstGeom>
          <a:solidFill>
            <a:srgbClr val="F0C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亿</a:t>
            </a:r>
            <a:endParaRPr lang="zh-CN" altLang="en-US" sz="3600" b="1" dirty="0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788744" y="1242343"/>
            <a:ext cx="3239640" cy="32400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6</a:t>
            </a:r>
            <a:r>
              <a:rPr lang="zh-CN" altLang="en-US" sz="5400" b="1" dirty="0" smtClean="0"/>
              <a:t>亿</a:t>
            </a:r>
            <a:endParaRPr lang="zh-CN" altLang="en-US" sz="5400" b="1" dirty="0"/>
          </a:p>
        </p:txBody>
      </p:sp>
      <p:sp>
        <p:nvSpPr>
          <p:cNvPr id="5" name="右箭头 4"/>
          <p:cNvSpPr/>
          <p:nvPr/>
        </p:nvSpPr>
        <p:spPr>
          <a:xfrm rot="20343703">
            <a:off x="3627800" y="2819390"/>
            <a:ext cx="792088" cy="5040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下</a:t>
            </a:r>
            <a:r>
              <a:rPr lang="zh-CN" altLang="en-US" sz="3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一</a:t>
            </a:r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个</a:t>
            </a:r>
            <a:r>
              <a:rPr lang="en-US" altLang="zh-CN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</a:t>
            </a:r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亿从何而来？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9008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87624" y="2250455"/>
            <a:ext cx="2160000" cy="2160240"/>
          </a:xfrm>
          <a:prstGeom prst="ellipse">
            <a:avLst/>
          </a:prstGeom>
          <a:solidFill>
            <a:srgbClr val="F0C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亿</a:t>
            </a:r>
            <a:endParaRPr lang="zh-CN" altLang="en-US" sz="3600" b="1" dirty="0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788744" y="1242343"/>
            <a:ext cx="3239640" cy="32400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6</a:t>
            </a:r>
            <a:r>
              <a:rPr lang="zh-CN" altLang="en-US" sz="5400" b="1" dirty="0" smtClean="0"/>
              <a:t>亿</a:t>
            </a:r>
            <a:endParaRPr lang="zh-CN" altLang="en-US" sz="5400" b="1" dirty="0"/>
          </a:p>
        </p:txBody>
      </p:sp>
      <p:sp>
        <p:nvSpPr>
          <p:cNvPr id="5" name="右箭头 4"/>
          <p:cNvSpPr/>
          <p:nvPr/>
        </p:nvSpPr>
        <p:spPr>
          <a:xfrm rot="20343703">
            <a:off x="3627800" y="2819390"/>
            <a:ext cx="792088" cy="5040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7600" y="123391"/>
            <a:ext cx="7776000" cy="6993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下</a:t>
            </a:r>
            <a:r>
              <a:rPr lang="zh-CN" altLang="en-US" sz="3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一</a:t>
            </a:r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个</a:t>
            </a:r>
            <a:r>
              <a:rPr lang="en-US" altLang="zh-CN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</a:t>
            </a:r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亿从何而来？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914751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后、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 60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（代购）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小城镇、农村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移动用户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772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Pages>0</Pages>
  <Words>792</Words>
  <Characters>0</Characters>
  <Application>Microsoft Office PowerPoint</Application>
  <DocSecurity>0</DocSecurity>
  <PresentationFormat>自定义</PresentationFormat>
  <Lines>0</Lines>
  <Paragraphs>167</Paragraphs>
  <Slides>30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演示文稿1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县域正成为网购消费的新增长点</vt:lpstr>
      <vt:lpstr>县域正成为网购消费的新增长点</vt:lpstr>
      <vt:lpstr>小县域 大市场</vt:lpstr>
      <vt:lpstr>2013年“电商百佳县”TOP5</vt:lpstr>
      <vt:lpstr>PowerPoint 演示文稿</vt:lpstr>
      <vt:lpstr>PowerPoint 演示文稿</vt:lpstr>
      <vt:lpstr>家电：先下单 后生产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面对海量个性化的创新策略</vt:lpstr>
      <vt:lpstr>PowerPoint 演示文稿</vt:lpstr>
      <vt:lpstr>PowerPoint 演示文稿</vt:lpstr>
      <vt:lpstr>PowerPoint 演示文稿</vt:lpstr>
      <vt:lpstr>O|O，O+O，O2O</vt:lpstr>
      <vt:lpstr>PowerPoint 演示文稿</vt:lpstr>
      <vt:lpstr>PowerPoint 演示文稿</vt:lpstr>
    </vt:vector>
  </TitlesOfParts>
  <Company>涓浗鐢典俊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邹欣</dc:creator>
  <cp:lastModifiedBy>合台</cp:lastModifiedBy>
  <cp:revision>682</cp:revision>
  <cp:lastPrinted>1899-12-30T00:00:00Z</cp:lastPrinted>
  <dcterms:created xsi:type="dcterms:W3CDTF">2009-11-05T06:27:36Z</dcterms:created>
  <dcterms:modified xsi:type="dcterms:W3CDTF">2014-07-27T14:16:44Z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