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4" r:id="rId27"/>
    <p:sldId id="258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6D035-8DBB-5B47-9823-B95346C46D01}" type="doc">
      <dgm:prSet loTypeId="urn:microsoft.com/office/officeart/2005/8/layout/radial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71F91F1-AC26-174D-B6E3-4D851905A186}">
      <dgm:prSet phldrT="[文本]"/>
      <dgm:spPr/>
      <dgm:t>
        <a:bodyPr/>
        <a:lstStyle/>
        <a:p>
          <a:r>
            <a:rPr lang="zh-CN" altLang="en-US" dirty="0" smtClean="0"/>
            <a:t>大数据</a:t>
          </a:r>
          <a:r>
            <a:rPr lang="en-US" altLang="zh-CN" dirty="0" smtClean="0"/>
            <a:t> </a:t>
          </a:r>
          <a:r>
            <a:rPr lang="zh-CN" altLang="en-US" dirty="0" smtClean="0"/>
            <a:t>平台</a:t>
          </a:r>
          <a:endParaRPr lang="zh-CN" altLang="en-US" dirty="0"/>
        </a:p>
      </dgm:t>
    </dgm:pt>
    <dgm:pt modelId="{A4424336-C55B-7446-A112-5C1B746C17ED}" type="parTrans" cxnId="{29DE8553-1DC7-4E45-9136-D583654AF26F}">
      <dgm:prSet/>
      <dgm:spPr/>
      <dgm:t>
        <a:bodyPr/>
        <a:lstStyle/>
        <a:p>
          <a:endParaRPr lang="zh-CN" altLang="en-US"/>
        </a:p>
      </dgm:t>
    </dgm:pt>
    <dgm:pt modelId="{3F935D83-33C0-3C4F-BBB1-06822DEECD24}" type="sibTrans" cxnId="{29DE8553-1DC7-4E45-9136-D583654AF26F}">
      <dgm:prSet/>
      <dgm:spPr/>
      <dgm:t>
        <a:bodyPr/>
        <a:lstStyle/>
        <a:p>
          <a:endParaRPr lang="zh-CN" altLang="en-US"/>
        </a:p>
      </dgm:t>
    </dgm:pt>
    <dgm:pt modelId="{5053A841-42AF-F145-BAA8-961503B183C9}">
      <dgm:prSet phldrT="[文本]"/>
      <dgm:spPr/>
      <dgm:t>
        <a:bodyPr/>
        <a:lstStyle/>
        <a:p>
          <a:r>
            <a:rPr lang="zh-CN" altLang="en-US" dirty="0" smtClean="0"/>
            <a:t>商城</a:t>
          </a:r>
          <a:endParaRPr lang="zh-CN" altLang="en-US" dirty="0"/>
        </a:p>
      </dgm:t>
    </dgm:pt>
    <dgm:pt modelId="{42CAE1D9-6E67-FD43-A369-EA2989687DB3}" type="parTrans" cxnId="{DCC72111-1B2E-744B-B305-CBEAEE3AFC6C}">
      <dgm:prSet/>
      <dgm:spPr/>
      <dgm:t>
        <a:bodyPr/>
        <a:lstStyle/>
        <a:p>
          <a:endParaRPr lang="zh-CN" altLang="en-US"/>
        </a:p>
      </dgm:t>
    </dgm:pt>
    <dgm:pt modelId="{38BA9297-FA0C-7D43-97A5-410F19DD84A8}" type="sibTrans" cxnId="{DCC72111-1B2E-744B-B305-CBEAEE3AFC6C}">
      <dgm:prSet/>
      <dgm:spPr/>
      <dgm:t>
        <a:bodyPr/>
        <a:lstStyle/>
        <a:p>
          <a:endParaRPr lang="zh-CN" altLang="en-US"/>
        </a:p>
      </dgm:t>
    </dgm:pt>
    <dgm:pt modelId="{4EDEE78E-B7FC-184A-B32C-518271D433AB}">
      <dgm:prSet phldrT="[文本]"/>
      <dgm:spPr/>
      <dgm:t>
        <a:bodyPr/>
        <a:lstStyle/>
        <a:p>
          <a:r>
            <a:rPr lang="zh-CN" altLang="en-US" dirty="0" smtClean="0"/>
            <a:t>拍拍</a:t>
          </a:r>
          <a:endParaRPr lang="zh-CN" altLang="en-US" dirty="0"/>
        </a:p>
      </dgm:t>
    </dgm:pt>
    <dgm:pt modelId="{3E8E9228-8949-A24B-84FE-C4779ADCAA4F}" type="parTrans" cxnId="{0F524812-41FE-0345-838C-BF3229471E13}">
      <dgm:prSet/>
      <dgm:spPr/>
      <dgm:t>
        <a:bodyPr/>
        <a:lstStyle/>
        <a:p>
          <a:endParaRPr lang="zh-CN" altLang="en-US"/>
        </a:p>
      </dgm:t>
    </dgm:pt>
    <dgm:pt modelId="{5600126A-D941-574D-8EF8-E6C3D4BE1AC5}" type="sibTrans" cxnId="{0F524812-41FE-0345-838C-BF3229471E13}">
      <dgm:prSet/>
      <dgm:spPr/>
      <dgm:t>
        <a:bodyPr/>
        <a:lstStyle/>
        <a:p>
          <a:endParaRPr lang="zh-CN" altLang="en-US"/>
        </a:p>
      </dgm:t>
    </dgm:pt>
    <dgm:pt modelId="{206AA7B0-339D-0547-92DA-CBACC401E0B5}">
      <dgm:prSet phldrT="[文本]"/>
      <dgm:spPr/>
      <dgm:t>
        <a:bodyPr/>
        <a:lstStyle/>
        <a:p>
          <a:r>
            <a:rPr lang="zh-CN" altLang="en-US" dirty="0" smtClean="0"/>
            <a:t>易迅</a:t>
          </a:r>
          <a:endParaRPr lang="zh-CN" altLang="en-US" dirty="0"/>
        </a:p>
      </dgm:t>
    </dgm:pt>
    <dgm:pt modelId="{F22EAB41-9271-2B41-81CC-C7C5A434AAA5}" type="parTrans" cxnId="{39D86CB4-59CF-204E-A528-F73BB91F5B4B}">
      <dgm:prSet/>
      <dgm:spPr/>
      <dgm:t>
        <a:bodyPr/>
        <a:lstStyle/>
        <a:p>
          <a:endParaRPr lang="zh-CN" altLang="en-US"/>
        </a:p>
      </dgm:t>
    </dgm:pt>
    <dgm:pt modelId="{D01C15A2-E33D-DD4C-A24D-438185958559}" type="sibTrans" cxnId="{39D86CB4-59CF-204E-A528-F73BB91F5B4B}">
      <dgm:prSet/>
      <dgm:spPr/>
      <dgm:t>
        <a:bodyPr/>
        <a:lstStyle/>
        <a:p>
          <a:endParaRPr lang="zh-CN" altLang="en-US"/>
        </a:p>
      </dgm:t>
    </dgm:pt>
    <dgm:pt modelId="{5F38B8CE-AEE5-5648-8E88-2A1EBDE0414A}">
      <dgm:prSet phldrT="[文本]"/>
      <dgm:spPr/>
      <dgm:t>
        <a:bodyPr/>
        <a:lstStyle/>
        <a:p>
          <a:r>
            <a:rPr lang="zh-CN" altLang="en-US" dirty="0" smtClean="0"/>
            <a:t>无线 </a:t>
          </a:r>
          <a:endParaRPr lang="zh-CN" altLang="en-US" dirty="0"/>
        </a:p>
      </dgm:t>
    </dgm:pt>
    <dgm:pt modelId="{2398BB88-4D21-E344-B111-BE10142A75CA}" type="parTrans" cxnId="{F34FD4A2-F5A6-3240-9A98-A3BDE3A88862}">
      <dgm:prSet/>
      <dgm:spPr/>
      <dgm:t>
        <a:bodyPr/>
        <a:lstStyle/>
        <a:p>
          <a:endParaRPr lang="zh-CN" altLang="en-US"/>
        </a:p>
      </dgm:t>
    </dgm:pt>
    <dgm:pt modelId="{C104386D-EF5C-3D42-9102-A206BB1107DB}" type="sibTrans" cxnId="{F34FD4A2-F5A6-3240-9A98-A3BDE3A88862}">
      <dgm:prSet/>
      <dgm:spPr/>
      <dgm:t>
        <a:bodyPr/>
        <a:lstStyle/>
        <a:p>
          <a:endParaRPr lang="zh-CN" altLang="en-US"/>
        </a:p>
      </dgm:t>
    </dgm:pt>
    <dgm:pt modelId="{0834020C-6B2E-544E-8836-7E383D51F0F2}">
      <dgm:prSet phldrT="[文本]"/>
      <dgm:spPr/>
      <dgm:t>
        <a:bodyPr/>
        <a:lstStyle/>
        <a:p>
          <a:r>
            <a:rPr lang="zh-CN" altLang="en-US" dirty="0" smtClean="0"/>
            <a:t>金融 </a:t>
          </a:r>
          <a:endParaRPr lang="zh-CN" altLang="en-US" dirty="0"/>
        </a:p>
      </dgm:t>
    </dgm:pt>
    <dgm:pt modelId="{63E7F18D-31CA-3D43-A159-93A20B53D25C}" type="parTrans" cxnId="{0214FAB8-9EB8-8C43-91A3-762D4641E571}">
      <dgm:prSet/>
      <dgm:spPr/>
      <dgm:t>
        <a:bodyPr/>
        <a:lstStyle/>
        <a:p>
          <a:endParaRPr lang="zh-CN" altLang="en-US"/>
        </a:p>
      </dgm:t>
    </dgm:pt>
    <dgm:pt modelId="{9AFEB654-CE9C-4E44-BCD3-B975CDF37B26}" type="sibTrans" cxnId="{0214FAB8-9EB8-8C43-91A3-762D4641E571}">
      <dgm:prSet/>
      <dgm:spPr/>
      <dgm:t>
        <a:bodyPr/>
        <a:lstStyle/>
        <a:p>
          <a:endParaRPr lang="zh-CN" altLang="en-US"/>
        </a:p>
      </dgm:t>
    </dgm:pt>
    <dgm:pt modelId="{3F3DB448-DB8E-8645-9C6F-03EEFD98EE56}" type="pres">
      <dgm:prSet presAssocID="{8186D035-8DBB-5B47-9823-B95346C46D0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F2EF16-03EB-E548-BD11-BFF37DE1FD9B}" type="pres">
      <dgm:prSet presAssocID="{F71F91F1-AC26-174D-B6E3-4D851905A186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1F38B7B-D4D2-6944-B165-34BCE93555B1}" type="pres">
      <dgm:prSet presAssocID="{42CAE1D9-6E67-FD43-A369-EA2989687DB3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425B469-761A-9E4F-8E61-3379F2C92A66}" type="pres">
      <dgm:prSet presAssocID="{42CAE1D9-6E67-FD43-A369-EA2989687DB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97E3639-95ED-ED47-88C9-3887478A284A}" type="pres">
      <dgm:prSet presAssocID="{5053A841-42AF-F145-BAA8-961503B183C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7295D-E19D-B545-B168-15BBA7F873C5}" type="pres">
      <dgm:prSet presAssocID="{3E8E9228-8949-A24B-84FE-C4779ADCAA4F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E29A150-5310-6F4A-BDB9-ACD41BFBBB82}" type="pres">
      <dgm:prSet presAssocID="{3E8E9228-8949-A24B-84FE-C4779ADCAA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DAACCC32-CCF3-474C-8439-F25AECC8B980}" type="pres">
      <dgm:prSet presAssocID="{4EDEE78E-B7FC-184A-B32C-518271D433A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4EC884-52B0-9D45-A9E1-2A8FD1F9CC38}" type="pres">
      <dgm:prSet presAssocID="{F22EAB41-9271-2B41-81CC-C7C5A434AAA5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64F26176-1735-7142-AB3E-B5E78F361D60}" type="pres">
      <dgm:prSet presAssocID="{F22EAB41-9271-2B41-81CC-C7C5A434AAA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68B6E1D-6946-1145-A714-512ED16ADA98}" type="pres">
      <dgm:prSet presAssocID="{206AA7B0-339D-0547-92DA-CBACC401E0B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247D37-CD2B-1243-A521-2C600B67E5F3}" type="pres">
      <dgm:prSet presAssocID="{2398BB88-4D21-E344-B111-BE10142A75CA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05835F1B-5565-5440-AEE4-CB0957007297}" type="pres">
      <dgm:prSet presAssocID="{2398BB88-4D21-E344-B111-BE10142A75CA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7F790D9B-3A79-E548-85D5-1128D1C2E008}" type="pres">
      <dgm:prSet presAssocID="{5F38B8CE-AEE5-5648-8E88-2A1EBDE041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019E6-0635-7D4C-A366-234DA5B9FE1E}" type="pres">
      <dgm:prSet presAssocID="{63E7F18D-31CA-3D43-A159-93A20B53D25C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4D0A72EB-F9A8-4746-8051-7FA63F682C35}" type="pres">
      <dgm:prSet presAssocID="{63E7F18D-31CA-3D43-A159-93A20B53D25C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D7E7993C-1442-AA43-B638-E495796F88F6}" type="pres">
      <dgm:prSet presAssocID="{0834020C-6B2E-544E-8836-7E383D51F0F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4FD4A2-F5A6-3240-9A98-A3BDE3A88862}" srcId="{F71F91F1-AC26-174D-B6E3-4D851905A186}" destId="{5F38B8CE-AEE5-5648-8E88-2A1EBDE0414A}" srcOrd="3" destOrd="0" parTransId="{2398BB88-4D21-E344-B111-BE10142A75CA}" sibTransId="{C104386D-EF5C-3D42-9102-A206BB1107DB}"/>
    <dgm:cxn modelId="{B51EF490-485D-684A-860D-0253826B904F}" type="presOf" srcId="{2398BB88-4D21-E344-B111-BE10142A75CA}" destId="{9D247D37-CD2B-1243-A521-2C600B67E5F3}" srcOrd="0" destOrd="0" presId="urn:microsoft.com/office/officeart/2005/8/layout/radial5"/>
    <dgm:cxn modelId="{0214FAB8-9EB8-8C43-91A3-762D4641E571}" srcId="{F71F91F1-AC26-174D-B6E3-4D851905A186}" destId="{0834020C-6B2E-544E-8836-7E383D51F0F2}" srcOrd="4" destOrd="0" parTransId="{63E7F18D-31CA-3D43-A159-93A20B53D25C}" sibTransId="{9AFEB654-CE9C-4E44-BCD3-B975CDF37B26}"/>
    <dgm:cxn modelId="{0229D51A-9BB7-E446-B700-1624AFD316DE}" type="presOf" srcId="{42CAE1D9-6E67-FD43-A369-EA2989687DB3}" destId="{C1F38B7B-D4D2-6944-B165-34BCE93555B1}" srcOrd="0" destOrd="0" presId="urn:microsoft.com/office/officeart/2005/8/layout/radial5"/>
    <dgm:cxn modelId="{0C4E5051-7DAB-1D48-843A-62909CF7A3EF}" type="presOf" srcId="{42CAE1D9-6E67-FD43-A369-EA2989687DB3}" destId="{7425B469-761A-9E4F-8E61-3379F2C92A66}" srcOrd="1" destOrd="0" presId="urn:microsoft.com/office/officeart/2005/8/layout/radial5"/>
    <dgm:cxn modelId="{722382E0-2037-E149-9EB9-05A4140A7E7A}" type="presOf" srcId="{3E8E9228-8949-A24B-84FE-C4779ADCAA4F}" destId="{41F7295D-E19D-B545-B168-15BBA7F873C5}" srcOrd="0" destOrd="0" presId="urn:microsoft.com/office/officeart/2005/8/layout/radial5"/>
    <dgm:cxn modelId="{A1277E15-45A0-BA46-B64F-C46464251EB8}" type="presOf" srcId="{206AA7B0-339D-0547-92DA-CBACC401E0B5}" destId="{E68B6E1D-6946-1145-A714-512ED16ADA98}" srcOrd="0" destOrd="0" presId="urn:microsoft.com/office/officeart/2005/8/layout/radial5"/>
    <dgm:cxn modelId="{30D4F527-1370-5A47-98B4-F1597C4AAE20}" type="presOf" srcId="{5F38B8CE-AEE5-5648-8E88-2A1EBDE0414A}" destId="{7F790D9B-3A79-E548-85D5-1128D1C2E008}" srcOrd="0" destOrd="0" presId="urn:microsoft.com/office/officeart/2005/8/layout/radial5"/>
    <dgm:cxn modelId="{DE9707AC-17BA-EB43-B505-9537146D7DA2}" type="presOf" srcId="{5053A841-42AF-F145-BAA8-961503B183C9}" destId="{C97E3639-95ED-ED47-88C9-3887478A284A}" srcOrd="0" destOrd="0" presId="urn:microsoft.com/office/officeart/2005/8/layout/radial5"/>
    <dgm:cxn modelId="{5A1EEE13-C680-234A-9AE6-07507C636DBA}" type="presOf" srcId="{8186D035-8DBB-5B47-9823-B95346C46D01}" destId="{3F3DB448-DB8E-8645-9C6F-03EEFD98EE56}" srcOrd="0" destOrd="0" presId="urn:microsoft.com/office/officeart/2005/8/layout/radial5"/>
    <dgm:cxn modelId="{DCC72111-1B2E-744B-B305-CBEAEE3AFC6C}" srcId="{F71F91F1-AC26-174D-B6E3-4D851905A186}" destId="{5053A841-42AF-F145-BAA8-961503B183C9}" srcOrd="0" destOrd="0" parTransId="{42CAE1D9-6E67-FD43-A369-EA2989687DB3}" sibTransId="{38BA9297-FA0C-7D43-97A5-410F19DD84A8}"/>
    <dgm:cxn modelId="{636573A5-9EF0-FD42-9DE9-688CBB0A8F88}" type="presOf" srcId="{63E7F18D-31CA-3D43-A159-93A20B53D25C}" destId="{AE7019E6-0635-7D4C-A366-234DA5B9FE1E}" srcOrd="0" destOrd="0" presId="urn:microsoft.com/office/officeart/2005/8/layout/radial5"/>
    <dgm:cxn modelId="{F54AFB7A-9E05-2746-A053-247B00B71F1F}" type="presOf" srcId="{F71F91F1-AC26-174D-B6E3-4D851905A186}" destId="{6DF2EF16-03EB-E548-BD11-BFF37DE1FD9B}" srcOrd="0" destOrd="0" presId="urn:microsoft.com/office/officeart/2005/8/layout/radial5"/>
    <dgm:cxn modelId="{E6157422-8D03-B547-A31A-81F985276D11}" type="presOf" srcId="{2398BB88-4D21-E344-B111-BE10142A75CA}" destId="{05835F1B-5565-5440-AEE4-CB0957007297}" srcOrd="1" destOrd="0" presId="urn:microsoft.com/office/officeart/2005/8/layout/radial5"/>
    <dgm:cxn modelId="{FD42BDE4-78E7-DF43-9E14-59A2F49B7EDD}" type="presOf" srcId="{4EDEE78E-B7FC-184A-B32C-518271D433AB}" destId="{DAACCC32-CCF3-474C-8439-F25AECC8B980}" srcOrd="0" destOrd="0" presId="urn:microsoft.com/office/officeart/2005/8/layout/radial5"/>
    <dgm:cxn modelId="{39D86CB4-59CF-204E-A528-F73BB91F5B4B}" srcId="{F71F91F1-AC26-174D-B6E3-4D851905A186}" destId="{206AA7B0-339D-0547-92DA-CBACC401E0B5}" srcOrd="2" destOrd="0" parTransId="{F22EAB41-9271-2B41-81CC-C7C5A434AAA5}" sibTransId="{D01C15A2-E33D-DD4C-A24D-438185958559}"/>
    <dgm:cxn modelId="{53E1FE2B-B1B2-2A4B-8863-1E3F3E770A73}" type="presOf" srcId="{0834020C-6B2E-544E-8836-7E383D51F0F2}" destId="{D7E7993C-1442-AA43-B638-E495796F88F6}" srcOrd="0" destOrd="0" presId="urn:microsoft.com/office/officeart/2005/8/layout/radial5"/>
    <dgm:cxn modelId="{6908C97A-B5C4-654D-8250-426F75602E28}" type="presOf" srcId="{3E8E9228-8949-A24B-84FE-C4779ADCAA4F}" destId="{7E29A150-5310-6F4A-BDB9-ACD41BFBBB82}" srcOrd="1" destOrd="0" presId="urn:microsoft.com/office/officeart/2005/8/layout/radial5"/>
    <dgm:cxn modelId="{11F6221A-ABEB-CF48-9EC2-22B5499BE357}" type="presOf" srcId="{F22EAB41-9271-2B41-81CC-C7C5A434AAA5}" destId="{64F26176-1735-7142-AB3E-B5E78F361D60}" srcOrd="1" destOrd="0" presId="urn:microsoft.com/office/officeart/2005/8/layout/radial5"/>
    <dgm:cxn modelId="{29DE8553-1DC7-4E45-9136-D583654AF26F}" srcId="{8186D035-8DBB-5B47-9823-B95346C46D01}" destId="{F71F91F1-AC26-174D-B6E3-4D851905A186}" srcOrd="0" destOrd="0" parTransId="{A4424336-C55B-7446-A112-5C1B746C17ED}" sibTransId="{3F935D83-33C0-3C4F-BBB1-06822DEECD24}"/>
    <dgm:cxn modelId="{AB8E5FF9-145C-BF42-BCF3-2D7AA73DC2E6}" type="presOf" srcId="{63E7F18D-31CA-3D43-A159-93A20B53D25C}" destId="{4D0A72EB-F9A8-4746-8051-7FA63F682C35}" srcOrd="1" destOrd="0" presId="urn:microsoft.com/office/officeart/2005/8/layout/radial5"/>
    <dgm:cxn modelId="{0F524812-41FE-0345-838C-BF3229471E13}" srcId="{F71F91F1-AC26-174D-B6E3-4D851905A186}" destId="{4EDEE78E-B7FC-184A-B32C-518271D433AB}" srcOrd="1" destOrd="0" parTransId="{3E8E9228-8949-A24B-84FE-C4779ADCAA4F}" sibTransId="{5600126A-D941-574D-8EF8-E6C3D4BE1AC5}"/>
    <dgm:cxn modelId="{FA0E7D29-D14F-AF44-8AE1-B05920353B6E}" type="presOf" srcId="{F22EAB41-9271-2B41-81CC-C7C5A434AAA5}" destId="{1E4EC884-52B0-9D45-A9E1-2A8FD1F9CC38}" srcOrd="0" destOrd="0" presId="urn:microsoft.com/office/officeart/2005/8/layout/radial5"/>
    <dgm:cxn modelId="{A9657B68-EBA3-5042-B02C-EA7B4A68B570}" type="presParOf" srcId="{3F3DB448-DB8E-8645-9C6F-03EEFD98EE56}" destId="{6DF2EF16-03EB-E548-BD11-BFF37DE1FD9B}" srcOrd="0" destOrd="0" presId="urn:microsoft.com/office/officeart/2005/8/layout/radial5"/>
    <dgm:cxn modelId="{78CBE581-4683-AD4C-92E5-306991DB75B0}" type="presParOf" srcId="{3F3DB448-DB8E-8645-9C6F-03EEFD98EE56}" destId="{C1F38B7B-D4D2-6944-B165-34BCE93555B1}" srcOrd="1" destOrd="0" presId="urn:microsoft.com/office/officeart/2005/8/layout/radial5"/>
    <dgm:cxn modelId="{8685EB54-FD88-9045-A11D-2DA57CE811F0}" type="presParOf" srcId="{C1F38B7B-D4D2-6944-B165-34BCE93555B1}" destId="{7425B469-761A-9E4F-8E61-3379F2C92A66}" srcOrd="0" destOrd="0" presId="urn:microsoft.com/office/officeart/2005/8/layout/radial5"/>
    <dgm:cxn modelId="{057461B4-433A-4942-9099-44149671720F}" type="presParOf" srcId="{3F3DB448-DB8E-8645-9C6F-03EEFD98EE56}" destId="{C97E3639-95ED-ED47-88C9-3887478A284A}" srcOrd="2" destOrd="0" presId="urn:microsoft.com/office/officeart/2005/8/layout/radial5"/>
    <dgm:cxn modelId="{BFD117D2-33D7-6341-A3F1-CBA5783F2FDC}" type="presParOf" srcId="{3F3DB448-DB8E-8645-9C6F-03EEFD98EE56}" destId="{41F7295D-E19D-B545-B168-15BBA7F873C5}" srcOrd="3" destOrd="0" presId="urn:microsoft.com/office/officeart/2005/8/layout/radial5"/>
    <dgm:cxn modelId="{C691F62B-38FB-4540-A202-459B0FC2EBE3}" type="presParOf" srcId="{41F7295D-E19D-B545-B168-15BBA7F873C5}" destId="{7E29A150-5310-6F4A-BDB9-ACD41BFBBB82}" srcOrd="0" destOrd="0" presId="urn:microsoft.com/office/officeart/2005/8/layout/radial5"/>
    <dgm:cxn modelId="{76AE2A01-0F21-C341-A1B8-377DA025E5C0}" type="presParOf" srcId="{3F3DB448-DB8E-8645-9C6F-03EEFD98EE56}" destId="{DAACCC32-CCF3-474C-8439-F25AECC8B980}" srcOrd="4" destOrd="0" presId="urn:microsoft.com/office/officeart/2005/8/layout/radial5"/>
    <dgm:cxn modelId="{7A65C0B7-EBA3-3F4C-93FB-1A4032971107}" type="presParOf" srcId="{3F3DB448-DB8E-8645-9C6F-03EEFD98EE56}" destId="{1E4EC884-52B0-9D45-A9E1-2A8FD1F9CC38}" srcOrd="5" destOrd="0" presId="urn:microsoft.com/office/officeart/2005/8/layout/radial5"/>
    <dgm:cxn modelId="{E6B3CC7E-5A97-E84B-BE9C-CB757C3225F4}" type="presParOf" srcId="{1E4EC884-52B0-9D45-A9E1-2A8FD1F9CC38}" destId="{64F26176-1735-7142-AB3E-B5E78F361D60}" srcOrd="0" destOrd="0" presId="urn:microsoft.com/office/officeart/2005/8/layout/radial5"/>
    <dgm:cxn modelId="{0B5C9D7A-DE8C-E94D-B37C-E425FE500A71}" type="presParOf" srcId="{3F3DB448-DB8E-8645-9C6F-03EEFD98EE56}" destId="{E68B6E1D-6946-1145-A714-512ED16ADA98}" srcOrd="6" destOrd="0" presId="urn:microsoft.com/office/officeart/2005/8/layout/radial5"/>
    <dgm:cxn modelId="{8EA57557-DB3C-3041-AD2F-AA93D5A635E6}" type="presParOf" srcId="{3F3DB448-DB8E-8645-9C6F-03EEFD98EE56}" destId="{9D247D37-CD2B-1243-A521-2C600B67E5F3}" srcOrd="7" destOrd="0" presId="urn:microsoft.com/office/officeart/2005/8/layout/radial5"/>
    <dgm:cxn modelId="{03A987D3-9056-8D4D-ACA2-6F3AB9636464}" type="presParOf" srcId="{9D247D37-CD2B-1243-A521-2C600B67E5F3}" destId="{05835F1B-5565-5440-AEE4-CB0957007297}" srcOrd="0" destOrd="0" presId="urn:microsoft.com/office/officeart/2005/8/layout/radial5"/>
    <dgm:cxn modelId="{45E5A428-D585-9140-9588-F5A3689E0BBA}" type="presParOf" srcId="{3F3DB448-DB8E-8645-9C6F-03EEFD98EE56}" destId="{7F790D9B-3A79-E548-85D5-1128D1C2E008}" srcOrd="8" destOrd="0" presId="urn:microsoft.com/office/officeart/2005/8/layout/radial5"/>
    <dgm:cxn modelId="{A376F8F8-0B74-C84D-8036-06092F25335B}" type="presParOf" srcId="{3F3DB448-DB8E-8645-9C6F-03EEFD98EE56}" destId="{AE7019E6-0635-7D4C-A366-234DA5B9FE1E}" srcOrd="9" destOrd="0" presId="urn:microsoft.com/office/officeart/2005/8/layout/radial5"/>
    <dgm:cxn modelId="{CBE99B2B-8F71-4E4C-B59A-E4E6E1C40897}" type="presParOf" srcId="{AE7019E6-0635-7D4C-A366-234DA5B9FE1E}" destId="{4D0A72EB-F9A8-4746-8051-7FA63F682C35}" srcOrd="0" destOrd="0" presId="urn:microsoft.com/office/officeart/2005/8/layout/radial5"/>
    <dgm:cxn modelId="{EE41F8C6-884C-294A-AFC1-E9761192C860}" type="presParOf" srcId="{3F3DB448-DB8E-8645-9C6F-03EEFD98EE56}" destId="{D7E7993C-1442-AA43-B638-E495796F88F6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2EF16-03EB-E548-BD11-BFF37DE1FD9B}">
      <dsp:nvSpPr>
        <dsp:cNvPr id="0" name=""/>
        <dsp:cNvSpPr/>
      </dsp:nvSpPr>
      <dsp:spPr>
        <a:xfrm>
          <a:off x="2473523" y="1611147"/>
          <a:ext cx="1148953" cy="1148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大数据</a:t>
          </a:r>
          <a:r>
            <a:rPr lang="en-US" altLang="zh-CN" sz="2000" kern="1200" dirty="0" smtClean="0"/>
            <a:t> </a:t>
          </a:r>
          <a:r>
            <a:rPr lang="zh-CN" altLang="en-US" sz="2000" kern="1200" dirty="0" smtClean="0"/>
            <a:t>平台</a:t>
          </a:r>
          <a:endParaRPr lang="zh-CN" altLang="en-US" sz="2000" kern="1200" dirty="0"/>
        </a:p>
      </dsp:txBody>
      <dsp:txXfrm>
        <a:off x="2641783" y="1779407"/>
        <a:ext cx="812433" cy="812433"/>
      </dsp:txXfrm>
    </dsp:sp>
    <dsp:sp modelId="{C1F38B7B-D4D2-6944-B165-34BCE93555B1}">
      <dsp:nvSpPr>
        <dsp:cNvPr id="0" name=""/>
        <dsp:cNvSpPr/>
      </dsp:nvSpPr>
      <dsp:spPr>
        <a:xfrm rot="16200000">
          <a:off x="2926148" y="119281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62704" y="1307498"/>
        <a:ext cx="170592" cy="234386"/>
      </dsp:txXfrm>
    </dsp:sp>
    <dsp:sp modelId="{C97E3639-95ED-ED47-88C9-3887478A284A}">
      <dsp:nvSpPr>
        <dsp:cNvPr id="0" name=""/>
        <dsp:cNvSpPr/>
      </dsp:nvSpPr>
      <dsp:spPr>
        <a:xfrm>
          <a:off x="2473523" y="2376"/>
          <a:ext cx="1148953" cy="11489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商城</a:t>
          </a:r>
          <a:endParaRPr lang="zh-CN" altLang="en-US" sz="2000" kern="1200" dirty="0"/>
        </a:p>
      </dsp:txBody>
      <dsp:txXfrm>
        <a:off x="2641783" y="170636"/>
        <a:ext cx="812433" cy="812433"/>
      </dsp:txXfrm>
    </dsp:sp>
    <dsp:sp modelId="{41F7295D-E19D-B545-B168-15BBA7F873C5}">
      <dsp:nvSpPr>
        <dsp:cNvPr id="0" name=""/>
        <dsp:cNvSpPr/>
      </dsp:nvSpPr>
      <dsp:spPr>
        <a:xfrm rot="20520000">
          <a:off x="3684604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686393" y="1833289"/>
        <a:ext cx="170592" cy="234386"/>
      </dsp:txXfrm>
    </dsp:sp>
    <dsp:sp modelId="{DAACCC32-CCF3-474C-8439-F25AECC8B980}">
      <dsp:nvSpPr>
        <dsp:cNvPr id="0" name=""/>
        <dsp:cNvSpPr/>
      </dsp:nvSpPr>
      <dsp:spPr>
        <a:xfrm>
          <a:off x="4003555" y="1114009"/>
          <a:ext cx="1148953" cy="1148953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拍拍</a:t>
          </a:r>
          <a:endParaRPr lang="zh-CN" altLang="en-US" sz="2000" kern="1200" dirty="0"/>
        </a:p>
      </dsp:txBody>
      <dsp:txXfrm>
        <a:off x="4171815" y="1282269"/>
        <a:ext cx="812433" cy="812433"/>
      </dsp:txXfrm>
    </dsp:sp>
    <dsp:sp modelId="{1E4EC884-52B0-9D45-A9E1-2A8FD1F9CC38}">
      <dsp:nvSpPr>
        <dsp:cNvPr id="0" name=""/>
        <dsp:cNvSpPr/>
      </dsp:nvSpPr>
      <dsp:spPr>
        <a:xfrm rot="3240000">
          <a:off x="3394900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409969" y="2684038"/>
        <a:ext cx="170592" cy="234386"/>
      </dsp:txXfrm>
    </dsp:sp>
    <dsp:sp modelId="{E68B6E1D-6946-1145-A714-512ED16ADA98}">
      <dsp:nvSpPr>
        <dsp:cNvPr id="0" name=""/>
        <dsp:cNvSpPr/>
      </dsp:nvSpPr>
      <dsp:spPr>
        <a:xfrm>
          <a:off x="3419135" y="2912670"/>
          <a:ext cx="1148953" cy="1148953"/>
        </a:xfrm>
        <a:prstGeom prst="ellips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易迅</a:t>
          </a:r>
          <a:endParaRPr lang="zh-CN" altLang="en-US" sz="2000" kern="1200" dirty="0"/>
        </a:p>
      </dsp:txBody>
      <dsp:txXfrm>
        <a:off x="3587395" y="3080930"/>
        <a:ext cx="812433" cy="812433"/>
      </dsp:txXfrm>
    </dsp:sp>
    <dsp:sp modelId="{9D247D37-CD2B-1243-A521-2C600B67E5F3}">
      <dsp:nvSpPr>
        <dsp:cNvPr id="0" name=""/>
        <dsp:cNvSpPr/>
      </dsp:nvSpPr>
      <dsp:spPr>
        <a:xfrm rot="7560000">
          <a:off x="2457396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515438" y="2684038"/>
        <a:ext cx="170592" cy="234386"/>
      </dsp:txXfrm>
    </dsp:sp>
    <dsp:sp modelId="{7F790D9B-3A79-E548-85D5-1128D1C2E008}">
      <dsp:nvSpPr>
        <dsp:cNvPr id="0" name=""/>
        <dsp:cNvSpPr/>
      </dsp:nvSpPr>
      <dsp:spPr>
        <a:xfrm>
          <a:off x="1527911" y="2912670"/>
          <a:ext cx="1148953" cy="1148953"/>
        </a:xfrm>
        <a:prstGeom prst="ellipse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无线 </a:t>
          </a:r>
          <a:endParaRPr lang="zh-CN" altLang="en-US" sz="2000" kern="1200" dirty="0"/>
        </a:p>
      </dsp:txBody>
      <dsp:txXfrm>
        <a:off x="1696171" y="3080930"/>
        <a:ext cx="812433" cy="812433"/>
      </dsp:txXfrm>
    </dsp:sp>
    <dsp:sp modelId="{AE7019E6-0635-7D4C-A366-234DA5B9FE1E}">
      <dsp:nvSpPr>
        <dsp:cNvPr id="0" name=""/>
        <dsp:cNvSpPr/>
      </dsp:nvSpPr>
      <dsp:spPr>
        <a:xfrm rot="11880000">
          <a:off x="2167692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0800000">
        <a:off x="2239014" y="1833289"/>
        <a:ext cx="170592" cy="234386"/>
      </dsp:txXfrm>
    </dsp:sp>
    <dsp:sp modelId="{D7E7993C-1442-AA43-B638-E495796F88F6}">
      <dsp:nvSpPr>
        <dsp:cNvPr id="0" name=""/>
        <dsp:cNvSpPr/>
      </dsp:nvSpPr>
      <dsp:spPr>
        <a:xfrm>
          <a:off x="943491" y="1114009"/>
          <a:ext cx="1148953" cy="1148953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金融 </a:t>
          </a:r>
          <a:endParaRPr lang="zh-CN" altLang="en-US" sz="2000" kern="1200" dirty="0"/>
        </a:p>
      </dsp:txBody>
      <dsp:txXfrm>
        <a:off x="1111751" y="1282269"/>
        <a:ext cx="812433" cy="812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8698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82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" y="16934"/>
            <a:ext cx="9139536" cy="68546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>
                <a:solidFill>
                  <a:srgbClr val="00800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  <a:lvl2pPr>
              <a:defRPr sz="1600">
                <a:latin typeface="微软雅黑"/>
                <a:ea typeface="微软雅黑"/>
                <a:cs typeface="微软雅黑"/>
              </a:defRPr>
            </a:lvl2pPr>
            <a:lvl3pPr>
              <a:defRPr sz="1600">
                <a:latin typeface="微软雅黑"/>
                <a:ea typeface="微软雅黑"/>
                <a:cs typeface="微软雅黑"/>
              </a:defRPr>
            </a:lvl3pPr>
            <a:lvl4pPr>
              <a:defRPr sz="1600">
                <a:latin typeface="微软雅黑"/>
                <a:ea typeface="微软雅黑"/>
                <a:cs typeface="微软雅黑"/>
              </a:defRPr>
            </a:lvl4pPr>
            <a:lvl5pPr>
              <a:defRPr sz="1600"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72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8DB9-755B-884A-9E9B-D91A2CB7C9FD}" type="datetimeFigureOut">
              <a:rPr kumimoji="1" lang="zh-CN" altLang="en-US" smtClean="0"/>
              <a:t>14-12-18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346E-2488-264B-A0DB-450804BA6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" y="1"/>
            <a:ext cx="9139536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35126"/>
            <a:ext cx="7772400" cy="2001308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ArchSummit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r>
              <a:rPr kumimoji="1"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2014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全球架构师峰会</a:t>
            </a:r>
            <a:endParaRPr kumimoji="1"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04500" y="4250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75187" y="4103401"/>
            <a:ext cx="5109091" cy="1452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京东实时数据平台技术实践</a:t>
            </a:r>
            <a:endParaRPr lang="en-US" altLang="zh-CN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 algn="ctr">
              <a:spcBef>
                <a:spcPct val="20000"/>
              </a:spcBef>
            </a:pPr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刘彦伟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5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实时数据平台解决方案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实时数据采集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实时数据总线</a:t>
            </a:r>
            <a:endParaRPr kumimoji="1" lang="en-US" altLang="zh-CN" dirty="0" smtClean="0"/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实时数据分发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实时数据流式处理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准实时数据批量处理</a:t>
            </a:r>
            <a:endParaRPr kumimoji="1" lang="en-US" altLang="en-US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高可用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实现产品化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p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90" y="966145"/>
            <a:ext cx="5614325" cy="52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实时数据采集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kumimoji="1" lang="zh-CN" altLang="en-US" sz="2100" b="1" dirty="0"/>
              <a:t>实时数据来源</a:t>
            </a:r>
            <a:endParaRPr kumimoji="1" lang="en-US" altLang="zh-CN" sz="2100" dirty="0"/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在线系统记录日志</a:t>
            </a:r>
            <a:endParaRPr kumimoji="1" lang="en-US" altLang="zh-CN" sz="2100" dirty="0"/>
          </a:p>
          <a:p>
            <a:pPr marL="1200150" lvl="2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统一的实时日志采集方案</a:t>
            </a:r>
            <a:endParaRPr kumimoji="1" lang="en-US" altLang="zh-CN" sz="2100" dirty="0"/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支持数据上报</a:t>
            </a:r>
            <a:endParaRPr kumimoji="1" lang="en-US" altLang="zh-CN" sz="2100" dirty="0"/>
          </a:p>
          <a:p>
            <a:pPr marL="1200150" lvl="2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提供</a:t>
            </a:r>
            <a:r>
              <a:rPr kumimoji="1" lang="en-US" altLang="zh-CN" sz="2100" dirty="0"/>
              <a:t>SDK</a:t>
            </a:r>
            <a:r>
              <a:rPr kumimoji="1" lang="zh-CN" altLang="en-US" sz="2100" dirty="0"/>
              <a:t>支持用户上报实时数据</a:t>
            </a:r>
            <a:endParaRPr kumimoji="1" lang="en-US" altLang="zh-CN" sz="2100" dirty="0"/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基于数据库日志</a:t>
            </a:r>
            <a:endParaRPr kumimoji="1" lang="en-US" altLang="zh-CN" sz="2100" dirty="0"/>
          </a:p>
          <a:p>
            <a:pPr lvl="2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无需开发</a:t>
            </a:r>
            <a:endParaRPr kumimoji="1" lang="en-US" altLang="zh-CN" sz="2100" dirty="0"/>
          </a:p>
          <a:p>
            <a:pPr lvl="2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数据最全</a:t>
            </a:r>
            <a:endParaRPr kumimoji="1" lang="en-US" altLang="zh-CN" sz="2100" dirty="0"/>
          </a:p>
          <a:p>
            <a:pPr marL="285750" indent="-285750">
              <a:lnSpc>
                <a:spcPct val="150000"/>
              </a:lnSpc>
            </a:pPr>
            <a:r>
              <a:rPr kumimoji="1" lang="zh-CN" altLang="en-US" sz="2100" b="1" dirty="0"/>
              <a:t>优势</a:t>
            </a:r>
            <a:endParaRPr kumimoji="1" lang="en-US" altLang="zh-CN" sz="2100" b="1" dirty="0"/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几乎覆盖全部业务数据</a:t>
            </a:r>
            <a:endParaRPr kumimoji="1" lang="en-US" altLang="zh-CN" sz="2100" dirty="0"/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/>
              <a:t>通过产品化实现用户自助接入</a:t>
            </a:r>
            <a:endParaRPr kumimoji="1" lang="en-US" altLang="zh-CN" sz="2100" dirty="0"/>
          </a:p>
          <a:p>
            <a:pPr marL="800100" lvl="1" indent="-342900">
              <a:lnSpc>
                <a:spcPct val="150000"/>
              </a:lnSpc>
              <a:buFont typeface="Symbol" charset="2"/>
              <a:buChar char="-"/>
            </a:pPr>
            <a:r>
              <a:rPr kumimoji="1" lang="zh-CN" altLang="en-US" sz="2100" dirty="0" smtClean="0"/>
              <a:t>快速新增实时数据</a:t>
            </a:r>
            <a:endParaRPr kumimoji="1"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实时数据采集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数据库日志采集方</a:t>
            </a:r>
            <a:r>
              <a:rPr kumimoji="1" lang="zh-CN" altLang="en-US" b="1" dirty="0" smtClean="0"/>
              <a:t>案</a:t>
            </a:r>
            <a:endParaRPr kumimoji="1" lang="en-US" altLang="zh-CN" dirty="0"/>
          </a:p>
        </p:txBody>
      </p:sp>
      <p:grpSp>
        <p:nvGrpSpPr>
          <p:cNvPr id="4" name="组 3"/>
          <p:cNvGrpSpPr/>
          <p:nvPr/>
        </p:nvGrpSpPr>
        <p:grpSpPr>
          <a:xfrm>
            <a:off x="425193" y="2495502"/>
            <a:ext cx="8325500" cy="2955426"/>
            <a:chOff x="1919536" y="2204864"/>
            <a:chExt cx="9217024" cy="3600400"/>
          </a:xfrm>
        </p:grpSpPr>
        <p:sp>
          <p:nvSpPr>
            <p:cNvPr id="5" name="罐形 4"/>
            <p:cNvSpPr/>
            <p:nvPr/>
          </p:nvSpPr>
          <p:spPr>
            <a:xfrm>
              <a:off x="1919536" y="3457212"/>
              <a:ext cx="648072" cy="1080120"/>
            </a:xfrm>
            <a:prstGeom prst="can">
              <a:avLst>
                <a:gd name="adj" fmla="val 45273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" name="组 5"/>
            <p:cNvGrpSpPr/>
            <p:nvPr/>
          </p:nvGrpSpPr>
          <p:grpSpPr>
            <a:xfrm>
              <a:off x="7536160" y="2204864"/>
              <a:ext cx="1512168" cy="3600400"/>
              <a:chOff x="5325808" y="2204864"/>
              <a:chExt cx="1512168" cy="36004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25808" y="2204864"/>
                <a:ext cx="1512168" cy="36004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2000" dirty="0" smtClean="0">
                    <a:solidFill>
                      <a:srgbClr val="000090"/>
                    </a:solidFill>
                  </a:rPr>
                  <a:t>Parser</a:t>
                </a:r>
                <a:endParaRPr kumimoji="1" lang="zh-CN" altLang="en-US" sz="2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519936" y="3933056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 smtClean="0"/>
                  <a:t>分库分表</a:t>
                </a:r>
                <a:endParaRPr kumimoji="1" lang="en-US" altLang="zh-CN" sz="1200" dirty="0" smtClean="0"/>
              </a:p>
              <a:p>
                <a:pPr algn="ctr"/>
                <a:r>
                  <a:rPr kumimoji="1" lang="zh-CN" altLang="en-US" sz="1200" dirty="0" smtClean="0"/>
                  <a:t>数据合并</a:t>
                </a:r>
                <a:endParaRPr kumimoji="1" lang="zh-CN" altLang="en-US" sz="12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19936" y="4847262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格式转换</a:t>
                </a:r>
                <a:endParaRPr kumimoji="1" lang="zh-CN" altLang="en-US" sz="16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519936" y="530120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协议解析</a:t>
                </a:r>
                <a:endParaRPr kumimoji="1" lang="zh-CN" altLang="en-US" sz="160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19936" y="4393316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数据拆分</a:t>
                </a:r>
                <a:endParaRPr kumimoji="1" lang="zh-CN" altLang="en-US" sz="16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519936" y="3490059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数据过滤</a:t>
                </a:r>
                <a:endParaRPr kumimoji="1" lang="zh-CN" altLang="en-US" sz="16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519936" y="3047062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数据压缩</a:t>
                </a:r>
                <a:endParaRPr kumimoji="1" lang="zh-CN" altLang="en-US" sz="1600" dirty="0"/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3215680" y="2204864"/>
              <a:ext cx="1512168" cy="3600400"/>
              <a:chOff x="2927648" y="2204864"/>
              <a:chExt cx="1512168" cy="36004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927648" y="2204864"/>
                <a:ext cx="1512168" cy="36004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2000" dirty="0" smtClean="0">
                    <a:solidFill>
                      <a:srgbClr val="000090"/>
                    </a:solidFill>
                  </a:rPr>
                  <a:t>Tracker</a:t>
                </a:r>
                <a:endParaRPr kumimoji="1" lang="zh-CN" altLang="en-US" sz="2000" dirty="0">
                  <a:solidFill>
                    <a:srgbClr val="00009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10828" y="3861048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数据确认</a:t>
                </a:r>
                <a:endParaRPr kumimoji="1" lang="zh-CN" altLang="en-US" sz="16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10828" y="3284984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数据压缩</a:t>
                </a:r>
                <a:endParaRPr kumimoji="1" lang="zh-CN" altLang="en-US" sz="16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099880" y="4437112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异构适配</a:t>
                </a:r>
                <a:endParaRPr kumimoji="1" lang="zh-CN" altLang="en-US" sz="16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104508" y="5013176"/>
                <a:ext cx="1152128" cy="3600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实时采集</a:t>
                </a:r>
                <a:endParaRPr kumimoji="1" lang="zh-CN" altLang="en-US" sz="1600" dirty="0"/>
              </a:p>
            </p:txBody>
          </p:sp>
        </p:grpSp>
        <p:cxnSp>
          <p:nvCxnSpPr>
            <p:cNvPr id="8" name="直线箭头连接符 7"/>
            <p:cNvCxnSpPr>
              <a:stCxn id="5" idx="4"/>
              <a:endCxn id="27" idx="1"/>
            </p:cNvCxnSpPr>
            <p:nvPr/>
          </p:nvCxnSpPr>
          <p:spPr>
            <a:xfrm>
              <a:off x="2567608" y="3997272"/>
              <a:ext cx="648072" cy="77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>
              <a:stCxn id="27" idx="3"/>
              <a:endCxn id="21" idx="1"/>
            </p:cNvCxnSpPr>
            <p:nvPr/>
          </p:nvCxnSpPr>
          <p:spPr>
            <a:xfrm>
              <a:off x="4727848" y="4005064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>
              <a:stCxn id="21" idx="3"/>
              <a:endCxn id="32" idx="1"/>
            </p:cNvCxnSpPr>
            <p:nvPr/>
          </p:nvCxnSpPr>
          <p:spPr>
            <a:xfrm>
              <a:off x="6888088" y="4005064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32" idx="3"/>
              <a:endCxn id="15" idx="1"/>
            </p:cNvCxnSpPr>
            <p:nvPr/>
          </p:nvCxnSpPr>
          <p:spPr>
            <a:xfrm>
              <a:off x="9048328" y="4005064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990271" y="3897742"/>
              <a:ext cx="50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DB</a:t>
              </a:r>
              <a:endParaRPr kumimoji="1" lang="zh-CN" altLang="en-US" dirty="0"/>
            </a:p>
          </p:txBody>
        </p:sp>
        <p:grpSp>
          <p:nvGrpSpPr>
            <p:cNvPr id="13" name="组 12"/>
            <p:cNvGrpSpPr/>
            <p:nvPr/>
          </p:nvGrpSpPr>
          <p:grpSpPr>
            <a:xfrm>
              <a:off x="5375920" y="2204864"/>
              <a:ext cx="1512168" cy="3600400"/>
              <a:chOff x="5375920" y="2204864"/>
              <a:chExt cx="1512168" cy="36004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375920" y="2204864"/>
                <a:ext cx="1512168" cy="3600400"/>
              </a:xfrm>
              <a:prstGeom prst="rect">
                <a:avLst/>
              </a:prstGeom>
              <a:ln>
                <a:solidFill>
                  <a:srgbClr val="00800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2000" dirty="0" smtClean="0">
                    <a:solidFill>
                      <a:srgbClr val="008000"/>
                    </a:solidFill>
                  </a:rPr>
                  <a:t>JDQ</a:t>
                </a:r>
                <a:endParaRPr kumimoji="1" lang="zh-CN" altLang="en-US" sz="2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559100" y="4653136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数据缓存</a:t>
                </a:r>
                <a:endParaRPr kumimoji="1"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59100" y="4077072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库粒度</a:t>
                </a:r>
                <a:endParaRPr kumimoji="1"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548152" y="5229200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原始日志</a:t>
                </a:r>
                <a:endParaRPr kumimoji="1"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559100" y="3501008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保证顺序</a:t>
                </a:r>
                <a:endParaRPr kumimoji="1" lang="zh-CN" altLang="en-US" sz="1600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63728" y="2924944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内部使用</a:t>
                </a:r>
                <a:endParaRPr kumimoji="1" lang="zh-CN" altLang="en-US" sz="1600" dirty="0"/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9624392" y="2204864"/>
              <a:ext cx="1512168" cy="3600400"/>
              <a:chOff x="9624392" y="2204864"/>
              <a:chExt cx="1512168" cy="3600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9624392" y="2204864"/>
                <a:ext cx="1512168" cy="3600400"/>
              </a:xfrm>
              <a:prstGeom prst="rect">
                <a:avLst/>
              </a:prstGeom>
              <a:ln>
                <a:solidFill>
                  <a:srgbClr val="008000"/>
                </a:solidFill>
                <a:prstDash val="sys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zh-CN" sz="2000" dirty="0" smtClean="0">
                    <a:solidFill>
                      <a:srgbClr val="008000"/>
                    </a:solidFill>
                  </a:rPr>
                  <a:t>JDQ</a:t>
                </a:r>
                <a:endParaRPr kumimoji="1" lang="zh-CN" altLang="en-US" sz="20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807572" y="4653136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数据缓存</a:t>
                </a:r>
                <a:endParaRPr kumimoji="1" lang="zh-CN" altLang="en-US" sz="16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807572" y="4077072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表粒度</a:t>
                </a:r>
                <a:endParaRPr kumimoji="1"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796624" y="5229200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结构数据</a:t>
                </a:r>
                <a:endParaRPr kumimoji="1" lang="zh-CN" altLang="en-US" sz="16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812200" y="3501008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保证顺序</a:t>
                </a:r>
                <a:endParaRPr kumimoji="1" lang="zh-CN" altLang="en-US" sz="16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9801252" y="2924944"/>
                <a:ext cx="1152128" cy="36004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/>
                  <a:t>对外消费</a:t>
                </a:r>
                <a:endParaRPr kumimoji="1"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高可用的任务调度框架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实时任务调度框架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Magpie</a:t>
            </a:r>
          </a:p>
          <a:p>
            <a:pPr lvl="1">
              <a:lnSpc>
                <a:spcPct val="140000"/>
              </a:lnSpc>
              <a:buFont typeface="Symbol" charset="2"/>
              <a:buChar char="-"/>
            </a:pPr>
            <a:r>
              <a:rPr kumimoji="1" lang="zh-CN" altLang="en-US" dirty="0"/>
              <a:t>保证任务的高可用</a:t>
            </a:r>
            <a:endParaRPr kumimoji="1" lang="en-US" altLang="zh-CN" dirty="0"/>
          </a:p>
          <a:p>
            <a:pPr lvl="1">
              <a:lnSpc>
                <a:spcPct val="140000"/>
              </a:lnSpc>
              <a:buFont typeface="Symbol" charset="2"/>
              <a:buChar char="-"/>
            </a:pPr>
            <a:r>
              <a:rPr kumimoji="1" lang="zh-CN" altLang="en-US" dirty="0"/>
              <a:t>节点不可用时任务自动切换到可用节点</a:t>
            </a:r>
            <a:endParaRPr kumimoji="1" lang="en-US" altLang="zh-CN" dirty="0"/>
          </a:p>
          <a:p>
            <a:pPr lvl="1">
              <a:lnSpc>
                <a:spcPct val="140000"/>
              </a:lnSpc>
              <a:buFont typeface="Symbol" charset="2"/>
              <a:buChar char="-"/>
            </a:pPr>
            <a:r>
              <a:rPr kumimoji="1" lang="zh-CN" altLang="en-US" dirty="0"/>
              <a:t>调度框架通过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实现各调度节点的无状态</a:t>
            </a:r>
            <a:endParaRPr kumimoji="1" lang="en-US" altLang="zh-CN" dirty="0"/>
          </a:p>
          <a:p>
            <a:pPr lvl="1">
              <a:lnSpc>
                <a:spcPct val="140000"/>
              </a:lnSpc>
              <a:buFont typeface="Symbol" charset="2"/>
              <a:buChar char="-"/>
            </a:pPr>
            <a:r>
              <a:rPr kumimoji="1" lang="zh-CN" altLang="en-US" dirty="0"/>
              <a:t>根据</a:t>
            </a:r>
            <a:r>
              <a:rPr kumimoji="1" lang="en-US" altLang="zh-CN" dirty="0"/>
              <a:t>CPU</a:t>
            </a:r>
            <a:r>
              <a:rPr kumimoji="1" lang="zh-CN" altLang="en-US" dirty="0"/>
              <a:t>，内存，网络资源平衡集群各节点压力</a:t>
            </a:r>
            <a:endParaRPr kumimoji="1" lang="en-US" altLang="zh-CN" dirty="0"/>
          </a:p>
          <a:p>
            <a:pPr lvl="1">
              <a:lnSpc>
                <a:spcPct val="140000"/>
              </a:lnSpc>
              <a:buFont typeface="Symbol" charset="2"/>
              <a:buChar char="-"/>
            </a:pPr>
            <a:r>
              <a:rPr kumimoji="1" lang="zh-CN" altLang="en-US" dirty="0"/>
              <a:t>通过分组实现集群内资源隔离</a:t>
            </a:r>
            <a:endParaRPr kumimoji="1" lang="en-US" altLang="zh-CN" dirty="0"/>
          </a:p>
          <a:p>
            <a:pPr lvl="1">
              <a:lnSpc>
                <a:spcPct val="140000"/>
              </a:lnSpc>
              <a:buFont typeface="Symbol" charset="2"/>
              <a:buChar char="-"/>
            </a:pPr>
            <a:r>
              <a:rPr kumimoji="1" lang="en-US" altLang="en-US" dirty="0"/>
              <a:t>集群规模水平扩展</a:t>
            </a:r>
          </a:p>
          <a:p>
            <a:pPr lvl="1">
              <a:lnSpc>
                <a:spcPct val="140000"/>
              </a:lnSpc>
              <a:buFont typeface="Symbol" charset="2"/>
              <a:buChar char="-"/>
            </a:pPr>
            <a:r>
              <a:rPr kumimoji="1" lang="en-US" altLang="en-US" dirty="0"/>
              <a:t>整合监控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mag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3" y="2681291"/>
            <a:ext cx="3881437" cy="34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实时数据总线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741288" y="1943146"/>
            <a:ext cx="7660499" cy="3753948"/>
            <a:chOff x="2135560" y="1916832"/>
            <a:chExt cx="7704856" cy="4392488"/>
          </a:xfrm>
        </p:grpSpPr>
        <p:sp>
          <p:nvSpPr>
            <p:cNvPr id="5" name="罐形 4"/>
            <p:cNvSpPr/>
            <p:nvPr/>
          </p:nvSpPr>
          <p:spPr>
            <a:xfrm>
              <a:off x="3935760" y="2420888"/>
              <a:ext cx="648072" cy="1080120"/>
            </a:xfrm>
            <a:prstGeom prst="can">
              <a:avLst>
                <a:gd name="adj" fmla="val 45273"/>
              </a:avLst>
            </a:prstGeom>
            <a:solidFill>
              <a:srgbClr val="3366FF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DB</a:t>
              </a:r>
              <a:endParaRPr kumimoji="1" lang="zh-CN" altLang="en-US" dirty="0"/>
            </a:p>
          </p:txBody>
        </p:sp>
        <p:sp>
          <p:nvSpPr>
            <p:cNvPr id="6" name="多文档 5"/>
            <p:cNvSpPr/>
            <p:nvPr/>
          </p:nvSpPr>
          <p:spPr>
            <a:xfrm>
              <a:off x="3935760" y="3789040"/>
              <a:ext cx="648072" cy="1152128"/>
            </a:xfrm>
            <a:prstGeom prst="flowChartMultidocument">
              <a:avLst/>
            </a:prstGeom>
            <a:solidFill>
              <a:srgbClr val="3366FF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LOG</a:t>
              </a:r>
              <a:endParaRPr kumimoji="1" lang="zh-CN" altLang="en-US" sz="1400" dirty="0"/>
            </a:p>
          </p:txBody>
        </p:sp>
        <p:sp>
          <p:nvSpPr>
            <p:cNvPr id="7" name="立方体 6"/>
            <p:cNvSpPr/>
            <p:nvPr/>
          </p:nvSpPr>
          <p:spPr>
            <a:xfrm>
              <a:off x="2135560" y="2132856"/>
              <a:ext cx="792088" cy="4176464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在线系统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07968" y="1916832"/>
              <a:ext cx="1512168" cy="4392488"/>
            </a:xfrm>
            <a:prstGeom prst="rect">
              <a:avLst/>
            </a:prstGeom>
            <a:ln>
              <a:solidFill>
                <a:srgbClr val="008000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2000" dirty="0" smtClean="0">
                  <a:solidFill>
                    <a:srgbClr val="008000"/>
                  </a:solidFill>
                </a:rPr>
                <a:t>JDQ</a:t>
              </a:r>
              <a:endParaRPr kumimoji="1" lang="zh-CN" alt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991148" y="4941168"/>
              <a:ext cx="1152128" cy="36004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Topic_f2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991148" y="4253935"/>
              <a:ext cx="1152128" cy="36004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Topic_f1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80200" y="5622087"/>
              <a:ext cx="1152128" cy="36004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Topic_p1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995776" y="3544804"/>
              <a:ext cx="1152128" cy="36004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Topic_t2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84828" y="2841987"/>
              <a:ext cx="1152128" cy="36004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Topic_t1</a:t>
              </a:r>
              <a:endParaRPr kumimoji="1" lang="zh-CN" altLang="en-US" dirty="0"/>
            </a:p>
          </p:txBody>
        </p:sp>
        <p:cxnSp>
          <p:nvCxnSpPr>
            <p:cNvPr id="14" name="直线箭头连接符 13"/>
            <p:cNvCxnSpPr/>
            <p:nvPr/>
          </p:nvCxnSpPr>
          <p:spPr>
            <a:xfrm>
              <a:off x="2927648" y="2996952"/>
              <a:ext cx="1008112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/>
            <p:nvPr/>
          </p:nvCxnSpPr>
          <p:spPr>
            <a:xfrm>
              <a:off x="2927648" y="4365104"/>
              <a:ext cx="1008112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线箭头连接符 15"/>
            <p:cNvCxnSpPr/>
            <p:nvPr/>
          </p:nvCxnSpPr>
          <p:spPr>
            <a:xfrm>
              <a:off x="2927648" y="5598532"/>
              <a:ext cx="2880320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935760" y="5589240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SDK</a:t>
              </a:r>
              <a:r>
                <a:rPr kumimoji="1" lang="zh-CN" altLang="en-US" dirty="0" smtClean="0"/>
                <a:t>上报</a:t>
              </a:r>
              <a:endParaRPr kumimoji="1" lang="zh-CN" altLang="en-US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4583832" y="2996952"/>
              <a:ext cx="1152128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/>
            <p:nvPr/>
          </p:nvCxnSpPr>
          <p:spPr>
            <a:xfrm>
              <a:off x="4583832" y="4365104"/>
              <a:ext cx="1152128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4727848" y="2689175"/>
              <a:ext cx="1008112" cy="40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Binlog</a:t>
              </a:r>
              <a:endParaRPr kumimoji="1"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27848" y="4057327"/>
              <a:ext cx="1008112" cy="40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/>
                <a:t>File</a:t>
              </a:r>
              <a:endParaRPr kumimoji="1" lang="zh-CN" altLang="en-US" sz="1400" dirty="0"/>
            </a:p>
          </p:txBody>
        </p:sp>
        <p:grpSp>
          <p:nvGrpSpPr>
            <p:cNvPr id="22" name="组 21"/>
            <p:cNvGrpSpPr/>
            <p:nvPr/>
          </p:nvGrpSpPr>
          <p:grpSpPr>
            <a:xfrm>
              <a:off x="9048328" y="2348880"/>
              <a:ext cx="720080" cy="1512168"/>
              <a:chOff x="8472264" y="1988840"/>
              <a:chExt cx="1152128" cy="180020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8811312" y="1988840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5" name="直线连接符 34"/>
              <p:cNvCxnSpPr/>
              <p:nvPr/>
            </p:nvCxnSpPr>
            <p:spPr>
              <a:xfrm>
                <a:off x="8472264" y="2852936"/>
                <a:ext cx="115212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/>
              <p:cNvCxnSpPr/>
              <p:nvPr/>
            </p:nvCxnSpPr>
            <p:spPr>
              <a:xfrm>
                <a:off x="9052688" y="2492896"/>
                <a:ext cx="0" cy="7920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/>
              <p:cNvCxnSpPr/>
              <p:nvPr/>
            </p:nvCxnSpPr>
            <p:spPr>
              <a:xfrm flipH="1">
                <a:off x="8472264" y="3284984"/>
                <a:ext cx="576064" cy="5040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符 37"/>
              <p:cNvCxnSpPr/>
              <p:nvPr/>
            </p:nvCxnSpPr>
            <p:spPr>
              <a:xfrm>
                <a:off x="9048328" y="3284984"/>
                <a:ext cx="576064" cy="432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 22"/>
            <p:cNvGrpSpPr/>
            <p:nvPr/>
          </p:nvGrpSpPr>
          <p:grpSpPr>
            <a:xfrm>
              <a:off x="9120336" y="4581128"/>
              <a:ext cx="720080" cy="1512168"/>
              <a:chOff x="8472264" y="1988840"/>
              <a:chExt cx="1152128" cy="18002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8811312" y="1988840"/>
                <a:ext cx="504056" cy="50405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0" name="直线连接符 29"/>
              <p:cNvCxnSpPr/>
              <p:nvPr/>
            </p:nvCxnSpPr>
            <p:spPr>
              <a:xfrm>
                <a:off x="8472264" y="2852936"/>
                <a:ext cx="115212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符 30"/>
              <p:cNvCxnSpPr/>
              <p:nvPr/>
            </p:nvCxnSpPr>
            <p:spPr>
              <a:xfrm>
                <a:off x="9052688" y="2492896"/>
                <a:ext cx="0" cy="7920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/>
              <p:cNvCxnSpPr/>
              <p:nvPr/>
            </p:nvCxnSpPr>
            <p:spPr>
              <a:xfrm flipH="1">
                <a:off x="8472264" y="3284984"/>
                <a:ext cx="576064" cy="5040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>
                <a:off x="9048328" y="3284984"/>
                <a:ext cx="576064" cy="4320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线箭头连接符 23"/>
            <p:cNvCxnSpPr>
              <a:stCxn id="13" idx="3"/>
            </p:cNvCxnSpPr>
            <p:nvPr/>
          </p:nvCxnSpPr>
          <p:spPr>
            <a:xfrm flipV="1">
              <a:off x="7136956" y="2996952"/>
              <a:ext cx="1767356" cy="25055"/>
            </a:xfrm>
            <a:prstGeom prst="straightConnector1">
              <a:avLst/>
            </a:prstGeom>
            <a:ln w="952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13" idx="3"/>
            </p:cNvCxnSpPr>
            <p:nvPr/>
          </p:nvCxnSpPr>
          <p:spPr>
            <a:xfrm>
              <a:off x="7136956" y="3022007"/>
              <a:ext cx="1767356" cy="1991169"/>
            </a:xfrm>
            <a:prstGeom prst="straightConnector1">
              <a:avLst/>
            </a:prstGeom>
            <a:ln w="952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>
              <a:stCxn id="10" idx="3"/>
            </p:cNvCxnSpPr>
            <p:nvPr/>
          </p:nvCxnSpPr>
          <p:spPr>
            <a:xfrm>
              <a:off x="7143276" y="4433955"/>
              <a:ext cx="1761036" cy="795245"/>
            </a:xfrm>
            <a:prstGeom prst="straightConnector1">
              <a:avLst/>
            </a:prstGeom>
            <a:ln w="952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9" idx="3"/>
            </p:cNvCxnSpPr>
            <p:nvPr/>
          </p:nvCxnSpPr>
          <p:spPr>
            <a:xfrm flipV="1">
              <a:off x="7143276" y="3212976"/>
              <a:ext cx="1689028" cy="1908212"/>
            </a:xfrm>
            <a:prstGeom prst="straightConnector1">
              <a:avLst/>
            </a:prstGeom>
            <a:ln w="952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11" idx="3"/>
            </p:cNvCxnSpPr>
            <p:nvPr/>
          </p:nvCxnSpPr>
          <p:spPr>
            <a:xfrm flipV="1">
              <a:off x="7132328" y="5445224"/>
              <a:ext cx="1771984" cy="356883"/>
            </a:xfrm>
            <a:prstGeom prst="straightConnector1">
              <a:avLst/>
            </a:prstGeom>
            <a:ln w="9525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实时数据总线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实时数据采集与下游数据使用者之间的桥梁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数据共享通道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实现了数据集中、统一了实时数据出口</a:t>
            </a:r>
            <a:endParaRPr kumimoji="1" lang="en-US" altLang="zh-CN" dirty="0"/>
          </a:p>
          <a:p>
            <a:pPr>
              <a:lnSpc>
                <a:spcPct val="130000"/>
              </a:lnSpc>
            </a:pPr>
            <a:endParaRPr kumimoji="1" lang="en-US" altLang="zh-CN" dirty="0"/>
          </a:p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一个支持高吞吐率的分布式消息队列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保障数据的基本可靠性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以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为单位存储实时数据对象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基于单分区保障</a:t>
            </a:r>
            <a:r>
              <a:rPr kumimoji="1" lang="en-US" altLang="zh-CN" dirty="0" err="1"/>
              <a:t>Binlog</a:t>
            </a:r>
            <a:r>
              <a:rPr kumimoji="1" lang="zh-CN" altLang="en-US" dirty="0"/>
              <a:t>数据的顺序性</a:t>
            </a:r>
            <a:endParaRPr kumimoji="1" lang="en-US" altLang="zh-CN" dirty="0"/>
          </a:p>
          <a:p>
            <a:pPr marL="285750" indent="-285750">
              <a:lnSpc>
                <a:spcPct val="130000"/>
              </a:lnSpc>
            </a:pPr>
            <a:r>
              <a:rPr kumimoji="1" lang="zh-CN" altLang="en-US" dirty="0"/>
              <a:t>支持数据权限控制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en-US" altLang="en-US" dirty="0"/>
              <a:t>流式</a:t>
            </a:r>
            <a:r>
              <a:rPr kumimoji="1" lang="zh-CN" altLang="en-US" dirty="0"/>
              <a:t>处理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54226" y="1739107"/>
            <a:ext cx="3035300" cy="1077912"/>
          </a:xfrm>
        </p:spPr>
        <p:txBody>
          <a:bodyPr/>
          <a:lstStyle/>
          <a:p>
            <a:r>
              <a:rPr kumimoji="1" lang="zh-CN" altLang="en-US" dirty="0" smtClean="0"/>
              <a:t>离线批量计算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静态数据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规则可变</a:t>
            </a:r>
            <a:endParaRPr kumimoji="1" lang="en-US" altLang="en-US" dirty="0" smtClean="0"/>
          </a:p>
          <a:p>
            <a:endParaRPr kumimoji="1" lang="en-US" altLang="en-US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90993" y="1739107"/>
            <a:ext cx="3035300" cy="1284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/>
              <a:t>流式计算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动态数据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规则预设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及时响应</a:t>
            </a:r>
            <a:endParaRPr kumimoji="1" lang="en-US" altLang="en-US" dirty="0" smtClean="0"/>
          </a:p>
          <a:p>
            <a:endParaRPr kumimoji="1" lang="en-US" altLang="en-US" dirty="0" smtClean="0"/>
          </a:p>
        </p:txBody>
      </p:sp>
      <p:pic>
        <p:nvPicPr>
          <p:cNvPr id="6" name="图片 5" descr="W02013061737946491269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0" y="3385307"/>
            <a:ext cx="3035300" cy="2021510"/>
          </a:xfrm>
          <a:prstGeom prst="rect">
            <a:avLst/>
          </a:prstGeom>
        </p:spPr>
      </p:pic>
      <p:pic>
        <p:nvPicPr>
          <p:cNvPr id="7" name="图片 6" descr="u=4103338246,734509698&amp;fm=23&amp;gp=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93" y="3385307"/>
            <a:ext cx="3410266" cy="20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en-US" altLang="en-US" dirty="0"/>
              <a:t>流式</a:t>
            </a:r>
            <a:r>
              <a:rPr kumimoji="1" lang="zh-CN" altLang="en-US" dirty="0"/>
              <a:t>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流式计算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计算程序从庞大而连续的数据流中提取、过滤、分析数据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实时数据是一个持续的数据流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基于事件触发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并行计算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可靠的消息处理机制，失败后自动重试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及时性高，毫秒级处理延迟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实时计算平台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统一的实时计算平台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基于</a:t>
            </a:r>
            <a:r>
              <a:rPr kumimoji="1" lang="en-US" altLang="zh-CN" dirty="0"/>
              <a:t>Storm</a:t>
            </a:r>
            <a:r>
              <a:rPr kumimoji="1" lang="zh-CN" altLang="en-US" dirty="0"/>
              <a:t>打造的流式计算平台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提供</a:t>
            </a:r>
            <a:r>
              <a:rPr kumimoji="1" lang="en-US" altLang="zh-CN" dirty="0"/>
              <a:t>SDK</a:t>
            </a:r>
            <a:r>
              <a:rPr kumimoji="1" lang="zh-CN" altLang="en-US" dirty="0"/>
              <a:t>实现与</a:t>
            </a:r>
            <a:r>
              <a:rPr kumimoji="1" lang="en-US" altLang="zh-CN" dirty="0"/>
              <a:t>JDQ</a:t>
            </a:r>
            <a:r>
              <a:rPr kumimoji="1" lang="zh-CN" altLang="en-US" dirty="0"/>
              <a:t>的对接，从而通过</a:t>
            </a:r>
            <a:r>
              <a:rPr kumimoji="1" lang="en-US" altLang="zh-CN" dirty="0"/>
              <a:t>JDQ</a:t>
            </a:r>
            <a:r>
              <a:rPr kumimoji="1" lang="zh-CN" altLang="en-US" dirty="0"/>
              <a:t>获取实时数据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提供可视化的配置管理系统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支持</a:t>
            </a:r>
            <a:r>
              <a:rPr kumimoji="1" lang="en-US" altLang="zh-CN" dirty="0"/>
              <a:t>Job</a:t>
            </a:r>
            <a:r>
              <a:rPr kumimoji="1" lang="zh-CN" altLang="en-US" dirty="0"/>
              <a:t>的自助上传、测试、发布、管控服务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支持</a:t>
            </a:r>
            <a:r>
              <a:rPr kumimoji="1" lang="en-US" altLang="zh-CN" dirty="0"/>
              <a:t>Job</a:t>
            </a:r>
            <a:r>
              <a:rPr kumimoji="1" lang="zh-CN" altLang="en-US" dirty="0"/>
              <a:t>的版本控制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集成监控，实现状态、延迟等异常报警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实时查看</a:t>
            </a:r>
            <a:r>
              <a:rPr kumimoji="1" lang="en-US" altLang="zh-CN" dirty="0"/>
              <a:t>Job</a:t>
            </a:r>
            <a:r>
              <a:rPr kumimoji="1" lang="zh-CN" altLang="en-US" dirty="0"/>
              <a:t>运行日志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实现了公司资源利用最大化，包括人力、技术、硬件等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实时数据分发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从</a:t>
            </a:r>
            <a:r>
              <a:rPr kumimoji="1" lang="en-US" altLang="zh-CN" dirty="0"/>
              <a:t>JDQ</a:t>
            </a:r>
            <a:r>
              <a:rPr kumimoji="1" lang="zh-CN" altLang="en-US" dirty="0"/>
              <a:t>中消费某一特定数据，并根据用户配置信息将数据分发到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日志型文件数据落地为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的文件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zh-CN" dirty="0" err="1"/>
              <a:t>Binlog</a:t>
            </a:r>
            <a:r>
              <a:rPr kumimoji="1" lang="zh-CN" altLang="en-US" dirty="0"/>
              <a:t>型实时增量数据落地为准实时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还原表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基于分钟级时间分区存储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每个分区中一份全量数据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提供</a:t>
            </a:r>
            <a:r>
              <a:rPr kumimoji="1" lang="en-US" altLang="zh-CN" dirty="0"/>
              <a:t>UDF</a:t>
            </a:r>
            <a:r>
              <a:rPr kumimoji="1" lang="zh-CN" altLang="en-US" dirty="0"/>
              <a:t>获取最新分区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基于实时增量日志每天生成一份拉链表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kumimoji="1" lang="zh-CN" altLang="en-US" sz="2000" dirty="0"/>
              <a:t>京东大数据平台介绍</a:t>
            </a:r>
            <a:endParaRPr kumimoji="1" lang="en-US" altLang="zh-CN" sz="20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kumimoji="1" lang="zh-CN" altLang="en-US" sz="2000" dirty="0"/>
              <a:t>实时数据平台背景</a:t>
            </a:r>
            <a:endParaRPr kumimoji="1" lang="en-US" altLang="zh-CN" sz="20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kumimoji="1" lang="zh-CN" altLang="en-US" sz="2000" dirty="0"/>
              <a:t>实时数据平台解决方案</a:t>
            </a:r>
            <a:endParaRPr kumimoji="1" lang="en-US" altLang="zh-CN" sz="20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kumimoji="1" lang="zh-CN" altLang="en-US" sz="2000" dirty="0"/>
              <a:t>关键环节详解</a:t>
            </a:r>
            <a:endParaRPr kumimoji="1" lang="en-US" altLang="zh-CN" sz="2000" dirty="0"/>
          </a:p>
          <a:p>
            <a:pPr>
              <a:lnSpc>
                <a:spcPct val="120000"/>
              </a:lnSpc>
              <a:buFont typeface="Wingdings" charset="2"/>
              <a:buChar char="l"/>
            </a:pPr>
            <a:r>
              <a:rPr kumimoji="1" lang="zh-CN" altLang="en-US" sz="2000" dirty="0" smtClean="0"/>
              <a:t>关于平台产品化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7395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实时数据分发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准实时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还原表的实现思路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p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496780"/>
            <a:ext cx="7876968" cy="33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en-US" altLang="en-US" dirty="0"/>
              <a:t>准实时批量</a:t>
            </a:r>
            <a:r>
              <a:rPr kumimoji="1" lang="zh-CN" altLang="en-US" dirty="0"/>
              <a:t>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适用场景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计算逻辑复杂，难以通过流式处理模式实现的实时计算场景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开发人员擅长传统</a:t>
            </a:r>
            <a:r>
              <a:rPr kumimoji="1" lang="en-US" altLang="zh-CN" dirty="0"/>
              <a:t>ETL</a:t>
            </a:r>
            <a:r>
              <a:rPr kumimoji="1" lang="zh-CN" altLang="en-US" dirty="0"/>
              <a:t>开发或</a:t>
            </a:r>
            <a:r>
              <a:rPr kumimoji="1" lang="en-US" altLang="zh-CN" dirty="0"/>
              <a:t>SQL</a:t>
            </a:r>
            <a:r>
              <a:rPr kumimoji="1" lang="zh-CN" altLang="en-US" dirty="0"/>
              <a:t>，不熟悉流式处理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可以接受分钟级的延迟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en-US" dirty="0"/>
              <a:t>实现方式</a:t>
            </a:r>
          </a:p>
          <a:p>
            <a:pPr lvl="1">
              <a:lnSpc>
                <a:spcPct val="140000"/>
              </a:lnSpc>
            </a:pPr>
            <a:r>
              <a:rPr kumimoji="1" lang="en-US" altLang="en-US" dirty="0"/>
              <a:t>每</a:t>
            </a:r>
            <a:r>
              <a:rPr kumimoji="1" lang="zh-CN" altLang="en-US" dirty="0"/>
              <a:t>隔</a:t>
            </a:r>
            <a:r>
              <a:rPr kumimoji="1" lang="en-US" altLang="en-US" dirty="0"/>
              <a:t>固定时间周期（分钟级）批量处理一次</a:t>
            </a:r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与传统离线数据处理模式相同，学习成本低</a:t>
            </a:r>
            <a:endParaRPr kumimoji="1" lang="en-US" altLang="zh-CN" dirty="0"/>
          </a:p>
          <a:p>
            <a:pPr indent="-285750">
              <a:lnSpc>
                <a:spcPct val="140000"/>
              </a:lnSpc>
            </a:pPr>
            <a:r>
              <a:rPr kumimoji="1" lang="zh-CN" altLang="en-US" dirty="0"/>
              <a:t>依赖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准实时的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还原表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关键环节详解</a:t>
            </a:r>
            <a:r>
              <a:rPr kumimoji="1" lang="en-US" altLang="zh-CN" dirty="0"/>
              <a:t>—</a:t>
            </a:r>
            <a:r>
              <a:rPr kumimoji="1" lang="en-US" altLang="en-US" dirty="0" err="1"/>
              <a:t>基于Binlog增量日志的拉链表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改变原有</a:t>
            </a:r>
            <a:r>
              <a:rPr kumimoji="1" lang="en-US" altLang="zh-CN" dirty="0"/>
              <a:t>”T+1”</a:t>
            </a:r>
            <a:r>
              <a:rPr kumimoji="1" lang="zh-CN" altLang="en-US" dirty="0"/>
              <a:t>数据抽取模式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省去离线抽取环节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基于当天数据库实时</a:t>
            </a:r>
            <a:r>
              <a:rPr kumimoji="1" lang="en-US" altLang="zh-CN" dirty="0" err="1"/>
              <a:t>Binlog</a:t>
            </a:r>
            <a:r>
              <a:rPr kumimoji="1" lang="zh-CN" altLang="en-US" dirty="0"/>
              <a:t>增量日志快速生成离线拉链表</a:t>
            </a:r>
            <a:endParaRPr kumimoji="1" lang="en-US" altLang="zh-CN" dirty="0"/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缩短离线计算等待时间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p6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0" y="3408654"/>
            <a:ext cx="7293707" cy="24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关于平台产品化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愿景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通过产品化降低技术门槛，从而降低大数据消费门槛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让人人都成为数据专家</a:t>
            </a:r>
            <a:endParaRPr kumimoji="1" lang="en-US" altLang="zh-CN" dirty="0"/>
          </a:p>
          <a:p>
            <a:r>
              <a:rPr kumimoji="1" lang="zh-CN" altLang="en-US" dirty="0"/>
              <a:t>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流程抽象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标准化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功能完备，配置、管控、监控、分析、运营等功能缺一不可</a:t>
            </a:r>
            <a:endParaRPr kumimoji="1" lang="en-US" altLang="zh-CN" dirty="0"/>
          </a:p>
          <a:p>
            <a:r>
              <a:rPr kumimoji="1" lang="zh-CN" altLang="en-US" dirty="0"/>
              <a:t>其他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统一风格、统一交互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关注细节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帮助文档</a:t>
            </a:r>
            <a:r>
              <a:rPr kumimoji="1" lang="en-US" altLang="zh-CN" dirty="0"/>
              <a:t>+</a:t>
            </a:r>
            <a:r>
              <a:rPr kumimoji="1" lang="zh-CN" altLang="en-US" dirty="0"/>
              <a:t>提示</a:t>
            </a:r>
            <a:r>
              <a:rPr kumimoji="1" lang="en-US" altLang="zh-CN" dirty="0"/>
              <a:t>+</a:t>
            </a:r>
            <a:r>
              <a:rPr kumimoji="1" lang="zh-CN" altLang="en-US" dirty="0"/>
              <a:t>最佳案例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多屏可用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关于平台产品化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标准化</a:t>
            </a:r>
          </a:p>
        </p:txBody>
      </p:sp>
      <p:pic>
        <p:nvPicPr>
          <p:cNvPr id="4" name="图片 3" descr="j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4" y="1786998"/>
            <a:ext cx="7786775" cy="41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7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关于平台产品化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分析</a:t>
            </a:r>
          </a:p>
        </p:txBody>
      </p:sp>
      <p:pic>
        <p:nvPicPr>
          <p:cNvPr id="5" name="图片 4" descr="jk2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8" y="1528176"/>
            <a:ext cx="8550233" cy="40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广告一下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《</a:t>
            </a:r>
            <a:r>
              <a:rPr lang="zh-CN" altLang="en-US" dirty="0" smtClean="0"/>
              <a:t>京东技术</a:t>
            </a:r>
            <a:r>
              <a:rPr lang="zh-CN" altLang="en-US" dirty="0"/>
              <a:t>解密</a:t>
            </a:r>
            <a:r>
              <a:rPr lang="en-US" altLang="zh-CN" dirty="0"/>
              <a:t>》</a:t>
            </a:r>
            <a:r>
              <a:rPr lang="zh-CN" altLang="en-US" dirty="0"/>
              <a:t>的面世，就是京东技术团队首次向业界集体亮相。</a:t>
            </a:r>
            <a:r>
              <a:rPr lang="zh-CN" altLang="en-US" b="1" dirty="0"/>
              <a:t>京东创始人刘强东、</a:t>
            </a:r>
            <a:r>
              <a:rPr lang="zh-CN" altLang="en-US" b="1" dirty="0" smtClean="0"/>
              <a:t>腾讯大佬张志东作序鼎力推荐</a:t>
            </a:r>
            <a:r>
              <a:rPr lang="zh-CN" altLang="en-US" b="1" dirty="0"/>
              <a:t>，同样写给产品、运营、管理、品牌商、创业人群。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书中用翔实的内容为读者逐一解答：</a:t>
            </a:r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如何用技术支撑网站的综合竞争实力；</a:t>
            </a:r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如何把握技术革新的时间点；</a:t>
            </a:r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如何应对各种棘手问题及压力；</a:t>
            </a:r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如何在网站高速运转</a:t>
            </a:r>
            <a:r>
              <a:rPr lang="zh-CN" altLang="en-US" dirty="0" smtClean="0"/>
              <a:t>的情况下进行系统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       </a:t>
            </a:r>
            <a:r>
              <a:rPr lang="zh-CN" altLang="en-US" dirty="0" smtClean="0"/>
              <a:t>升级等备受关</a:t>
            </a:r>
            <a:r>
              <a:rPr lang="zh-CN" altLang="en-US" dirty="0"/>
              <a:t>注的关键话题。</a:t>
            </a:r>
            <a:endParaRPr kumimoji="1" lang="zh-CN" altLang="en-US" dirty="0"/>
          </a:p>
        </p:txBody>
      </p:sp>
      <p:pic>
        <p:nvPicPr>
          <p:cNvPr id="4" name="图片 3" descr="image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53" y="2331387"/>
            <a:ext cx="3562350" cy="4095750"/>
          </a:xfrm>
          <a:prstGeom prst="rect">
            <a:avLst/>
          </a:prstGeom>
        </p:spPr>
      </p:pic>
      <p:pic>
        <p:nvPicPr>
          <p:cNvPr id="5" name="图片 4" descr="image0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30" y="3912377"/>
            <a:ext cx="2514760" cy="2514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4910316"/>
            <a:ext cx="15535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扫码下单</a:t>
            </a:r>
            <a:endParaRPr kumimoji="1" lang="zh-CN" altLang="en-US" sz="25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774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京东大数据平台定位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支撑全集团数据业务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/>
              <a:t>全集团数据集中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/>
              <a:t>自助式服务平台模式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84525870"/>
              </p:ext>
            </p:extLst>
          </p:nvPr>
        </p:nvGraphicFramePr>
        <p:xfrm>
          <a:off x="3048000" y="182243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38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京东大数据平台发展历程---技术选型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859461" y="2754413"/>
            <a:ext cx="2704477" cy="1941404"/>
            <a:chOff x="1225632" y="1718417"/>
            <a:chExt cx="2704477" cy="1941404"/>
          </a:xfrm>
        </p:grpSpPr>
        <p:pic>
          <p:nvPicPr>
            <p:cNvPr id="5" name="图片 4" descr="1349678069762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632" y="2309888"/>
              <a:ext cx="1304439" cy="1349933"/>
            </a:xfrm>
            <a:prstGeom prst="rect">
              <a:avLst/>
            </a:prstGeom>
          </p:spPr>
        </p:pic>
        <p:pic>
          <p:nvPicPr>
            <p:cNvPr id="6" name="图片 5" descr="org-logo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481" y="1930400"/>
              <a:ext cx="2477628" cy="635000"/>
            </a:xfrm>
            <a:prstGeom prst="rect">
              <a:avLst/>
            </a:prstGeom>
          </p:spPr>
        </p:pic>
        <p:sp>
          <p:nvSpPr>
            <p:cNvPr id="7" name="双大括号 6"/>
            <p:cNvSpPr/>
            <p:nvPr/>
          </p:nvSpPr>
          <p:spPr>
            <a:xfrm>
              <a:off x="1225632" y="1718417"/>
              <a:ext cx="1664452" cy="1721417"/>
            </a:xfrm>
            <a:prstGeom prst="bracePair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573938" y="2528288"/>
            <a:ext cx="1750046" cy="2199281"/>
            <a:chOff x="3710109" y="1460540"/>
            <a:chExt cx="1750046" cy="2199281"/>
          </a:xfrm>
        </p:grpSpPr>
        <p:sp>
          <p:nvSpPr>
            <p:cNvPr id="9" name="双大括号 8"/>
            <p:cNvSpPr/>
            <p:nvPr/>
          </p:nvSpPr>
          <p:spPr>
            <a:xfrm>
              <a:off x="3710109" y="1460540"/>
              <a:ext cx="1750046" cy="2199281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" name="图片 9" descr="hadoop-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05" y="3155365"/>
              <a:ext cx="1267546" cy="299986"/>
            </a:xfrm>
            <a:prstGeom prst="rect">
              <a:avLst/>
            </a:prstGeom>
          </p:spPr>
        </p:pic>
        <p:pic>
          <p:nvPicPr>
            <p:cNvPr id="11" name="图片 10" descr="hive_logo_medium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906" y="2265375"/>
              <a:ext cx="1085850" cy="785487"/>
            </a:xfrm>
            <a:prstGeom prst="rect">
              <a:avLst/>
            </a:prstGeom>
          </p:spPr>
        </p:pic>
        <p:pic>
          <p:nvPicPr>
            <p:cNvPr id="12" name="图片 11" descr="hbase_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05" y="1741369"/>
              <a:ext cx="1146951" cy="378062"/>
            </a:xfrm>
            <a:prstGeom prst="rect">
              <a:avLst/>
            </a:prstGeom>
          </p:spPr>
        </p:pic>
      </p:grpSp>
      <p:grpSp>
        <p:nvGrpSpPr>
          <p:cNvPr id="13" name="组 12"/>
          <p:cNvGrpSpPr/>
          <p:nvPr/>
        </p:nvGrpSpPr>
        <p:grpSpPr>
          <a:xfrm>
            <a:off x="6352543" y="1647722"/>
            <a:ext cx="1968085" cy="3940829"/>
            <a:chOff x="6488714" y="579974"/>
            <a:chExt cx="1968085" cy="3940829"/>
          </a:xfrm>
        </p:grpSpPr>
        <p:pic>
          <p:nvPicPr>
            <p:cNvPr id="14" name="图片 13" descr="14080822_ia5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4875" y="1199945"/>
              <a:ext cx="1624928" cy="403284"/>
            </a:xfrm>
            <a:prstGeom prst="rect">
              <a:avLst/>
            </a:prstGeom>
          </p:spPr>
        </p:pic>
        <p:pic>
          <p:nvPicPr>
            <p:cNvPr id="15" name="图片 14" descr="images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612" y="3395358"/>
              <a:ext cx="1616615" cy="649437"/>
            </a:xfrm>
            <a:prstGeom prst="rect">
              <a:avLst/>
            </a:prstGeom>
          </p:spPr>
        </p:pic>
        <p:sp>
          <p:nvSpPr>
            <p:cNvPr id="16" name="双大括号 15"/>
            <p:cNvSpPr/>
            <p:nvPr/>
          </p:nvSpPr>
          <p:spPr>
            <a:xfrm>
              <a:off x="6488714" y="579974"/>
              <a:ext cx="1968085" cy="3940829"/>
            </a:xfrm>
            <a:prstGeom prst="bracePair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7" name="图片 16" descr="hadoop-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4875" y="3060392"/>
              <a:ext cx="1415351" cy="334966"/>
            </a:xfrm>
            <a:prstGeom prst="rect">
              <a:avLst/>
            </a:prstGeom>
          </p:spPr>
        </p:pic>
        <p:pic>
          <p:nvPicPr>
            <p:cNvPr id="18" name="图片 17" descr="hive_logo_medium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980" y="2299891"/>
              <a:ext cx="1085850" cy="730504"/>
            </a:xfrm>
            <a:prstGeom prst="rect">
              <a:avLst/>
            </a:prstGeom>
          </p:spPr>
        </p:pic>
        <p:pic>
          <p:nvPicPr>
            <p:cNvPr id="19" name="图片 18" descr="spark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3612" y="1603229"/>
              <a:ext cx="1426419" cy="586342"/>
            </a:xfrm>
            <a:prstGeom prst="rect">
              <a:avLst/>
            </a:prstGeom>
          </p:spPr>
        </p:pic>
        <p:pic>
          <p:nvPicPr>
            <p:cNvPr id="20" name="图片 19" descr="hbase_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980" y="684844"/>
              <a:ext cx="1146951" cy="378062"/>
            </a:xfrm>
            <a:prstGeom prst="rect">
              <a:avLst/>
            </a:prstGeom>
          </p:spPr>
        </p:pic>
      </p:grpSp>
      <p:sp>
        <p:nvSpPr>
          <p:cNvPr id="21" name="燕尾形箭头 20"/>
          <p:cNvSpPr/>
          <p:nvPr/>
        </p:nvSpPr>
        <p:spPr>
          <a:xfrm>
            <a:off x="2705454" y="3472811"/>
            <a:ext cx="722313" cy="2778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燕尾形箭头 21"/>
          <p:cNvSpPr/>
          <p:nvPr/>
        </p:nvSpPr>
        <p:spPr>
          <a:xfrm>
            <a:off x="5524854" y="3486305"/>
            <a:ext cx="722313" cy="2778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86588" y="5651427"/>
            <a:ext cx="15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2011</a:t>
            </a:r>
            <a:r>
              <a:rPr kumimoji="1" lang="zh-CN" altLang="en-US" dirty="0" smtClean="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年之前</a:t>
            </a:r>
            <a:endParaRPr kumimoji="1" lang="zh-CN" altLang="en-US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4784" y="5636296"/>
            <a:ext cx="15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2011~2012</a:t>
            </a:r>
            <a:endParaRPr kumimoji="1" lang="zh-CN" altLang="en-US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73902" y="5635528"/>
            <a:ext cx="153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2012~</a:t>
            </a:r>
            <a:r>
              <a:rPr kumimoji="1" lang="zh-CN" altLang="en-US" dirty="0" smtClean="0">
                <a:solidFill>
                  <a:srgbClr val="558ED5"/>
                </a:solidFill>
                <a:latin typeface="微软雅黑"/>
                <a:ea typeface="微软雅黑"/>
                <a:cs typeface="微软雅黑"/>
              </a:rPr>
              <a:t>至今</a:t>
            </a:r>
            <a:endParaRPr kumimoji="1" lang="zh-CN" altLang="en-US" dirty="0">
              <a:solidFill>
                <a:srgbClr val="558ED5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京东大数据平台发展历程---技术</a:t>
            </a:r>
            <a:r>
              <a:rPr kumimoji="1" lang="zh-CN" altLang="en-US" dirty="0"/>
              <a:t>选型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传统商业数据仓库解决方案</a:t>
            </a:r>
            <a:endParaRPr kumimoji="1" lang="en-US" altLang="zh-CN" dirty="0"/>
          </a:p>
          <a:p>
            <a:pPr lvl="1">
              <a:buFont typeface="Symbol" charset="2"/>
              <a:buChar char="-"/>
            </a:pPr>
            <a:r>
              <a:rPr kumimoji="1" lang="zh-CN" altLang="en-US" dirty="0"/>
              <a:t>弊端</a:t>
            </a:r>
            <a:endParaRPr kumimoji="1" lang="en-US" altLang="zh-CN" dirty="0"/>
          </a:p>
          <a:p>
            <a:pPr lvl="2">
              <a:buFont typeface="Symbol" charset="2"/>
              <a:buChar char="-"/>
            </a:pPr>
            <a:r>
              <a:rPr kumimoji="1" lang="zh-CN" altLang="en-US" dirty="0"/>
              <a:t>高复杂度计算任务并发性差</a:t>
            </a:r>
            <a:endParaRPr kumimoji="1" lang="en-US" altLang="zh-CN" dirty="0"/>
          </a:p>
          <a:p>
            <a:pPr lvl="2">
              <a:buFont typeface="Symbol" charset="2"/>
              <a:buChar char="-"/>
            </a:pPr>
            <a:r>
              <a:rPr kumimoji="1" lang="zh-CN" altLang="en-US" dirty="0"/>
              <a:t>海量数据处理能力不足</a:t>
            </a:r>
            <a:endParaRPr kumimoji="1" lang="en-US" altLang="zh-CN" dirty="0"/>
          </a:p>
          <a:p>
            <a:pPr lvl="2">
              <a:buFont typeface="Symbol" charset="2"/>
              <a:buChar char="-"/>
            </a:pPr>
            <a:r>
              <a:rPr kumimoji="1" lang="zh-CN" altLang="en-US" dirty="0"/>
              <a:t>存储能力有限</a:t>
            </a:r>
            <a:endParaRPr kumimoji="1" lang="en-US" altLang="zh-CN" dirty="0"/>
          </a:p>
          <a:p>
            <a:pPr lvl="2">
              <a:buFont typeface="Symbol" charset="2"/>
              <a:buChar char="-"/>
            </a:pPr>
            <a:r>
              <a:rPr kumimoji="1" lang="zh-CN" altLang="en-US" dirty="0"/>
              <a:t>扩展性差</a:t>
            </a:r>
            <a:endParaRPr kumimoji="1" lang="en-US" altLang="zh-CN" dirty="0"/>
          </a:p>
          <a:p>
            <a:pPr lvl="2">
              <a:buFont typeface="Symbol" charset="2"/>
              <a:buChar char="-"/>
            </a:pPr>
            <a:r>
              <a:rPr kumimoji="1" lang="zh-CN" altLang="en-US" dirty="0"/>
              <a:t>成本高</a:t>
            </a:r>
            <a:endParaRPr kumimoji="1" lang="en-US" altLang="zh-CN" dirty="0"/>
          </a:p>
          <a:p>
            <a:pPr marL="800100" lvl="1">
              <a:buFont typeface="Symbol" charset="2"/>
              <a:buChar char="-"/>
            </a:pPr>
            <a:r>
              <a:rPr kumimoji="1" lang="zh-CN" altLang="en-US" dirty="0"/>
              <a:t>后期遇到的问题</a:t>
            </a:r>
            <a:endParaRPr kumimoji="1" lang="en-US" altLang="zh-CN" dirty="0"/>
          </a:p>
          <a:p>
            <a:pPr marL="1257300" lvl="2" indent="-285750">
              <a:buFont typeface="Symbol" charset="2"/>
              <a:buChar char="-"/>
            </a:pPr>
            <a:r>
              <a:rPr kumimoji="1" lang="zh-CN" altLang="en-US" dirty="0"/>
              <a:t>越来越多的</a:t>
            </a:r>
            <a:r>
              <a:rPr kumimoji="1" lang="en-US" altLang="zh-CN" dirty="0"/>
              <a:t>ETL</a:t>
            </a:r>
            <a:r>
              <a:rPr kumimoji="1" lang="zh-CN" altLang="en-US" dirty="0"/>
              <a:t>任务需要</a:t>
            </a:r>
            <a:r>
              <a:rPr kumimoji="1" lang="en-US" altLang="zh-CN" dirty="0"/>
              <a:t>12</a:t>
            </a:r>
            <a:r>
              <a:rPr kumimoji="1" lang="zh-CN" altLang="en-US" dirty="0"/>
              <a:t>点后才能完成</a:t>
            </a:r>
            <a:endParaRPr kumimoji="1" lang="en-US" altLang="zh-CN" dirty="0"/>
          </a:p>
          <a:p>
            <a:pPr marL="1257300" lvl="2" indent="-285750">
              <a:buFont typeface="Symbol" charset="2"/>
              <a:buChar char="-"/>
            </a:pPr>
            <a:r>
              <a:rPr kumimoji="1" lang="zh-CN" altLang="en-US" dirty="0"/>
              <a:t>任务排队现象严重</a:t>
            </a:r>
            <a:endParaRPr kumimoji="1" lang="en-US" altLang="zh-CN" dirty="0"/>
          </a:p>
          <a:p>
            <a:pPr marL="1257300" lvl="2" indent="-285750">
              <a:buFont typeface="Symbol" charset="2"/>
              <a:buChar char="-"/>
            </a:pPr>
            <a:r>
              <a:rPr kumimoji="1" lang="zh-CN" altLang="en-US" dirty="0"/>
              <a:t>基于流量等大数据量的批量计算和复杂推荐类算法基本无法应付</a:t>
            </a:r>
            <a:endParaRPr kumimoji="1" lang="en-US" altLang="zh-CN" dirty="0"/>
          </a:p>
          <a:p>
            <a:pPr marL="1257300" lvl="2" indent="-285750">
              <a:buFont typeface="Symbol" charset="2"/>
              <a:buChar char="-"/>
            </a:pPr>
            <a:r>
              <a:rPr kumimoji="1" lang="zh-CN" altLang="en-US" dirty="0"/>
              <a:t>存储达到上限，需不断转移历史数据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京东大数据平台发展历程---工具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93688" y="2231476"/>
            <a:ext cx="2071687" cy="3254375"/>
            <a:chOff x="230188" y="1238250"/>
            <a:chExt cx="2071687" cy="3254375"/>
          </a:xfrm>
          <a:solidFill>
            <a:schemeClr val="bg1">
              <a:lumMod val="85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230188" y="1238250"/>
              <a:ext cx="2071687" cy="325437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 descr="0212353UL9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36" y="3053664"/>
              <a:ext cx="1600955" cy="1209199"/>
            </a:xfrm>
            <a:prstGeom prst="rect">
              <a:avLst/>
            </a:prstGeom>
            <a:grpFill/>
          </p:spPr>
        </p:pic>
        <p:pic>
          <p:nvPicPr>
            <p:cNvPr id="7" name="图片 6" descr="Vim-(logiciel)-conso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937" y="1410138"/>
              <a:ext cx="1624615" cy="1429842"/>
            </a:xfrm>
            <a:prstGeom prst="rect">
              <a:avLst/>
            </a:prstGeom>
            <a:grpFill/>
          </p:spPr>
        </p:pic>
      </p:grpSp>
      <p:grpSp>
        <p:nvGrpSpPr>
          <p:cNvPr id="8" name="组 7"/>
          <p:cNvGrpSpPr/>
          <p:nvPr/>
        </p:nvGrpSpPr>
        <p:grpSpPr>
          <a:xfrm>
            <a:off x="2873381" y="3176047"/>
            <a:ext cx="2182813" cy="1476375"/>
            <a:chOff x="2714625" y="2047875"/>
            <a:chExt cx="2182813" cy="1476375"/>
          </a:xfrm>
          <a:solidFill>
            <a:srgbClr val="D9D9D9"/>
          </a:solidFill>
        </p:grpSpPr>
        <p:sp>
          <p:nvSpPr>
            <p:cNvPr id="9" name="矩形 8"/>
            <p:cNvSpPr/>
            <p:nvPr/>
          </p:nvSpPr>
          <p:spPr>
            <a:xfrm>
              <a:off x="2714625" y="2047875"/>
              <a:ext cx="2182813" cy="147637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" name="图片 9" descr="extia.tmp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136" y="2163379"/>
              <a:ext cx="1901434" cy="1217449"/>
            </a:xfrm>
            <a:prstGeom prst="rect">
              <a:avLst/>
            </a:prstGeom>
            <a:grpFill/>
          </p:spPr>
        </p:pic>
      </p:grpSp>
      <p:grpSp>
        <p:nvGrpSpPr>
          <p:cNvPr id="11" name="组 10"/>
          <p:cNvGrpSpPr/>
          <p:nvPr/>
        </p:nvGrpSpPr>
        <p:grpSpPr>
          <a:xfrm>
            <a:off x="5572134" y="1747035"/>
            <a:ext cx="3389313" cy="4000500"/>
            <a:chOff x="5365750" y="365125"/>
            <a:chExt cx="3389313" cy="4000500"/>
          </a:xfrm>
          <a:solidFill>
            <a:srgbClr val="D9D9D9"/>
          </a:solidFill>
        </p:grpSpPr>
        <p:sp>
          <p:nvSpPr>
            <p:cNvPr id="12" name="矩形 11"/>
            <p:cNvSpPr/>
            <p:nvPr/>
          </p:nvSpPr>
          <p:spPr>
            <a:xfrm>
              <a:off x="5365750" y="365125"/>
              <a:ext cx="3389313" cy="40005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3" name="图片 12" descr="app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4200" y="539483"/>
              <a:ext cx="1450181" cy="1888919"/>
            </a:xfrm>
            <a:prstGeom prst="rect">
              <a:avLst/>
            </a:prstGeom>
            <a:grpFill/>
          </p:spPr>
        </p:pic>
        <p:pic>
          <p:nvPicPr>
            <p:cNvPr id="14" name="图片 13" descr="ap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34" y="531545"/>
              <a:ext cx="1492707" cy="1888919"/>
            </a:xfrm>
            <a:prstGeom prst="rect">
              <a:avLst/>
            </a:prstGeom>
            <a:grpFill/>
          </p:spPr>
        </p:pic>
        <p:pic>
          <p:nvPicPr>
            <p:cNvPr id="15" name="图片 14" descr="bs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262" y="2529584"/>
              <a:ext cx="1529034" cy="1600241"/>
            </a:xfrm>
            <a:prstGeom prst="rect">
              <a:avLst/>
            </a:prstGeom>
            <a:grpFill/>
          </p:spPr>
        </p:pic>
        <p:pic>
          <p:nvPicPr>
            <p:cNvPr id="16" name="图片 15" descr="bs1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788" y="2537522"/>
              <a:ext cx="1440153" cy="1600241"/>
            </a:xfrm>
            <a:prstGeom prst="rect">
              <a:avLst/>
            </a:prstGeom>
            <a:grpFill/>
          </p:spPr>
        </p:pic>
      </p:grpSp>
      <p:sp>
        <p:nvSpPr>
          <p:cNvPr id="17" name="燕尾形箭头 16"/>
          <p:cNvSpPr/>
          <p:nvPr/>
        </p:nvSpPr>
        <p:spPr>
          <a:xfrm>
            <a:off x="2428875" y="3833206"/>
            <a:ext cx="388938" cy="213684"/>
          </a:xfrm>
          <a:prstGeom prst="notchedRigh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5103819" y="3833206"/>
            <a:ext cx="388938" cy="213684"/>
          </a:xfrm>
          <a:prstGeom prst="notchedRightArrow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1557" y="5744843"/>
            <a:ext cx="19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脚本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配置文件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55060" y="5785731"/>
            <a:ext cx="155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分散工具集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07711" y="5798320"/>
            <a:ext cx="28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一站式消费</a:t>
            </a:r>
            <a:r>
              <a:rPr kumimoji="1"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rPr>
              <a:t>多屏可用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京东大数据平台架构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en-US" altLang="en-US" dirty="0"/>
              <a:t>自助</a:t>
            </a:r>
            <a:r>
              <a:rPr kumimoji="1" lang="zh-CN" altLang="en-US" dirty="0"/>
              <a:t>式服务平台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支持离线模式</a:t>
            </a:r>
            <a:r>
              <a:rPr kumimoji="1" lang="zh-CN" altLang="zh-CN" dirty="0"/>
              <a:t>\</a:t>
            </a:r>
            <a:r>
              <a:rPr kumimoji="1" lang="zh-CN" altLang="en-US" dirty="0"/>
              <a:t>流式模式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zh-CN" altLang="en-US" dirty="0"/>
              <a:t>开源组件</a:t>
            </a:r>
            <a:r>
              <a:rPr kumimoji="1" lang="en-US" altLang="zh-CN" dirty="0"/>
              <a:t>+</a:t>
            </a:r>
            <a:r>
              <a:rPr kumimoji="1" lang="zh-CN" altLang="en-US" dirty="0"/>
              <a:t>自主研发</a:t>
            </a:r>
            <a:endParaRPr kumimoji="1" lang="en-US" altLang="zh-CN" dirty="0"/>
          </a:p>
          <a:p>
            <a:pPr>
              <a:lnSpc>
                <a:spcPct val="140000"/>
              </a:lnSpc>
            </a:pPr>
            <a:r>
              <a:rPr kumimoji="1" lang="en-US" altLang="en-US" dirty="0"/>
              <a:t>通过产品化发挥最大价值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 smtClean="0"/>
              <a:t>让用户专注于开发</a:t>
            </a:r>
            <a:endParaRPr kumimoji="1" lang="en-US" altLang="zh-CN" dirty="0"/>
          </a:p>
        </p:txBody>
      </p:sp>
      <p:pic>
        <p:nvPicPr>
          <p:cNvPr id="4" name="图片 3" descr="p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58" y="1276352"/>
            <a:ext cx="5770562" cy="48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实时数据平台</a:t>
            </a:r>
            <a:r>
              <a:rPr kumimoji="1"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dirty="0"/>
              <a:t>运营场景</a:t>
            </a:r>
          </a:p>
          <a:p>
            <a:pPr lvl="1">
              <a:lnSpc>
                <a:spcPct val="130000"/>
              </a:lnSpc>
              <a:buFont typeface="Symbol" charset="2"/>
              <a:buChar char="-"/>
            </a:pPr>
            <a:r>
              <a:rPr kumimoji="1" lang="zh-CN" altLang="en-US" dirty="0"/>
              <a:t>实时感知业务运行情况，实现实时决策支持</a:t>
            </a:r>
            <a:r>
              <a:rPr kumimoji="1" lang="zh-CN" altLang="zh-CN" dirty="0"/>
              <a:t>，</a:t>
            </a:r>
            <a:r>
              <a:rPr kumimoji="1" lang="zh-CN" altLang="en-US" dirty="0"/>
              <a:t>比如调整营销策略、库房排班等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 smtClean="0"/>
              <a:t>营销场景</a:t>
            </a:r>
            <a:endParaRPr kumimoji="1" lang="zh-CN" altLang="en-US" dirty="0"/>
          </a:p>
          <a:p>
            <a:pPr lvl="1">
              <a:lnSpc>
                <a:spcPct val="130000"/>
              </a:lnSpc>
            </a:pPr>
            <a:r>
              <a:rPr kumimoji="1" lang="zh-CN" altLang="en-US" dirty="0"/>
              <a:t>根据用户位置、实时浏览轨迹、商品价格变化等实现精准推荐、广告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Top</a:t>
            </a:r>
            <a:r>
              <a:rPr kumimoji="1" lang="zh-CN" altLang="en-US" dirty="0"/>
              <a:t>排行榜：销量排行、热度排行等</a:t>
            </a:r>
          </a:p>
          <a:p>
            <a:pPr>
              <a:lnSpc>
                <a:spcPct val="130000"/>
              </a:lnSpc>
            </a:pPr>
            <a:r>
              <a:rPr kumimoji="1" lang="zh-CN" altLang="en-US" dirty="0"/>
              <a:t>优化离线数据仓库数据抽取环节</a:t>
            </a:r>
          </a:p>
          <a:p>
            <a:pPr lvl="1">
              <a:lnSpc>
                <a:spcPct val="130000"/>
              </a:lnSpc>
            </a:pPr>
            <a:r>
              <a:rPr kumimoji="1" lang="zh-CN" altLang="en-US" dirty="0"/>
              <a:t>传统“</a:t>
            </a:r>
            <a:r>
              <a:rPr kumimoji="1" lang="en-US" altLang="zh-CN" dirty="0"/>
              <a:t>T+1”</a:t>
            </a:r>
            <a:r>
              <a:rPr kumimoji="1" lang="zh-CN" altLang="en-US" dirty="0"/>
              <a:t>模式的数据仓库每天凌晨第一件事就是增量或全量抽取业务数据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     随着数据抽取任务的不断增长，数据抽取时间成本不断增长，离线计算启动时间不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断被推迟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实时数据平台要解决的几个问题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/>
              <a:t>实时数据采集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数怎么来</a:t>
            </a:r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数据要全</a:t>
            </a:r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延迟要低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/>
              <a:t>实时数据存储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数放在哪</a:t>
            </a:r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数据存储统一</a:t>
            </a:r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方便使用、高吞吐量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/>
              <a:t>实时数据计算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数怎么算</a:t>
            </a:r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及时性</a:t>
            </a:r>
          </a:p>
          <a:p>
            <a:pPr lvl="1">
              <a:lnSpc>
                <a:spcPct val="140000"/>
              </a:lnSpc>
            </a:pPr>
            <a:r>
              <a:rPr kumimoji="1" lang="zh-CN" altLang="en-US" dirty="0"/>
              <a:t>支持高复杂度场景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92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683</Words>
  <Application>Microsoft Macintosh PowerPoint</Application>
  <PresentationFormat>全屏显示(4:3)</PresentationFormat>
  <Paragraphs>220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ArchSummit 2014全球架构师峰会</vt:lpstr>
      <vt:lpstr>目录</vt:lpstr>
      <vt:lpstr>京东大数据平台定位</vt:lpstr>
      <vt:lpstr>京东大数据平台发展历程---技术选型</vt:lpstr>
      <vt:lpstr>京东大数据平台发展历程---技术选型</vt:lpstr>
      <vt:lpstr>京东大数据平台发展历程---工具</vt:lpstr>
      <vt:lpstr>京东大数据平台架构</vt:lpstr>
      <vt:lpstr>实时数据平台背景</vt:lpstr>
      <vt:lpstr>实时数据平台要解决的几个问题</vt:lpstr>
      <vt:lpstr>实时数据平台解决方案</vt:lpstr>
      <vt:lpstr>关键环节详解—实时数据采集</vt:lpstr>
      <vt:lpstr>关键环节详解—实时数据采集</vt:lpstr>
      <vt:lpstr>关键环节详解—高可用的任务调度框架</vt:lpstr>
      <vt:lpstr>关键环节详解—实时数据总线</vt:lpstr>
      <vt:lpstr>关键环节详解—实时数据总线</vt:lpstr>
      <vt:lpstr>关键环节详解—流式处理</vt:lpstr>
      <vt:lpstr>关键环节详解—流式处理</vt:lpstr>
      <vt:lpstr>关键环节详解—实时计算平台</vt:lpstr>
      <vt:lpstr>关键环节详解—实时数据分发</vt:lpstr>
      <vt:lpstr>关键环节详解—实时数据分发</vt:lpstr>
      <vt:lpstr>关键环节详解—准实时批量处理</vt:lpstr>
      <vt:lpstr>关键环节详解—基于Binlog增量日志的拉链表</vt:lpstr>
      <vt:lpstr>关于平台产品化</vt:lpstr>
      <vt:lpstr>关于平台产品化—标准化</vt:lpstr>
      <vt:lpstr>关于平台产品化—分析</vt:lpstr>
      <vt:lpstr>广告一下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 zhang</dc:creator>
  <cp:lastModifiedBy>liuyw liu</cp:lastModifiedBy>
  <cp:revision>77</cp:revision>
  <dcterms:created xsi:type="dcterms:W3CDTF">2014-06-10T08:04:07Z</dcterms:created>
  <dcterms:modified xsi:type="dcterms:W3CDTF">2014-12-18T13:45:59Z</dcterms:modified>
</cp:coreProperties>
</file>