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28"/>
  </p:notesMasterIdLst>
  <p:handoutMasterIdLst>
    <p:handoutMasterId r:id="rId29"/>
  </p:handoutMasterIdLst>
  <p:sldIdLst>
    <p:sldId id="390" r:id="rId3"/>
    <p:sldId id="462" r:id="rId4"/>
    <p:sldId id="460" r:id="rId5"/>
    <p:sldId id="555" r:id="rId6"/>
    <p:sldId id="517" r:id="rId7"/>
    <p:sldId id="537" r:id="rId8"/>
    <p:sldId id="521" r:id="rId9"/>
    <p:sldId id="523" r:id="rId10"/>
    <p:sldId id="540" r:id="rId11"/>
    <p:sldId id="539" r:id="rId12"/>
    <p:sldId id="543" r:id="rId13"/>
    <p:sldId id="544" r:id="rId14"/>
    <p:sldId id="545" r:id="rId15"/>
    <p:sldId id="556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499" r:id="rId26"/>
    <p:sldId id="559" r:id="rId2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969696"/>
    <a:srgbClr val="18B2B6"/>
    <a:srgbClr val="0033CC"/>
    <a:srgbClr val="F8F8F8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1" autoAdjust="0"/>
    <p:restoredTop sz="86392" autoAdjust="0"/>
  </p:normalViewPr>
  <p:slideViewPr>
    <p:cSldViewPr>
      <p:cViewPr varScale="1">
        <p:scale>
          <a:sx n="114" d="100"/>
          <a:sy n="114" d="100"/>
        </p:scale>
        <p:origin x="13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4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8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21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9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83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5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3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1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92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>
                <a:solidFill>
                  <a:schemeClr val="hlink"/>
                </a:solidFill>
                <a:latin typeface="Futura Md BT" pitchFamily="34" charset="0"/>
              </a:rPr>
              <a:t>ITM - 529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programs-surveys/acs/data/pum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529 Data Analytics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October 20, </a:t>
            </a:r>
            <a:r>
              <a:rPr lang="en-US" dirty="0"/>
              <a:t>2016</a:t>
            </a:r>
          </a:p>
          <a:p>
            <a:r>
              <a:rPr lang="en-US" dirty="0"/>
              <a:t>Analysis of Personal Income</a:t>
            </a:r>
          </a:p>
          <a:p>
            <a:r>
              <a:rPr lang="en-US" dirty="0" err="1"/>
              <a:t>Aishwarya</a:t>
            </a:r>
            <a:r>
              <a:rPr lang="en-US" dirty="0"/>
              <a:t> Ravi, Hong 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3820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Overall, Education, Occupation and WKHP factors have better influence on Income as they explains 17% ,12% and 12% of variability respectively from the exploratory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Overall </a:t>
            </a: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interaction of </a:t>
            </a:r>
            <a:r>
              <a:rPr lang="en-US" sz="1600" b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WKHP*Education*Occupation shows 30% of variability </a:t>
            </a: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 Income i.e. these variables together shows more influence on Person’s Income change. It means for any Occupation/Education, if number of hours worked(WKHP) fluctuates then accordingly Person’s Income will change and that variation in Income is more influenced by combined effect of these 3 factors rather than individual effect as these factors are correlated to each other.</a:t>
            </a: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7488" y="65532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Linear Regression Modeling Results</a:t>
            </a:r>
            <a:br>
              <a:rPr lang="en-US" sz="3200" dirty="0"/>
            </a:br>
            <a:r>
              <a:rPr lang="en-US" sz="2000" dirty="0"/>
              <a:t>WKHP*Education*Occupation vs Income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85900" y="4191000"/>
            <a:ext cx="6705600" cy="2133600"/>
            <a:chOff x="1485900" y="4191000"/>
            <a:chExt cx="6705600" cy="21336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900" y="4191000"/>
              <a:ext cx="6705600" cy="2133600"/>
            </a:xfrm>
            <a:prstGeom prst="rect">
              <a:avLst/>
            </a:prstGeom>
            <a:ln>
              <a:solidFill>
                <a:srgbClr val="222222"/>
              </a:solidFill>
            </a:ln>
          </p:spPr>
        </p:pic>
        <p:sp>
          <p:nvSpPr>
            <p:cNvPr id="12" name="Oval 11"/>
            <p:cNvSpPr/>
            <p:nvPr/>
          </p:nvSpPr>
          <p:spPr bwMode="auto">
            <a:xfrm>
              <a:off x="2819400" y="5867400"/>
              <a:ext cx="838200" cy="381000"/>
            </a:xfrm>
            <a:prstGeom prst="ellipse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49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904" y="1752517"/>
            <a:ext cx="6095298" cy="4724483"/>
          </a:xfrm>
          <a:prstGeom prst="rect">
            <a:avLst/>
          </a:prstGeom>
          <a:noFill/>
          <a:ln w="9525">
            <a:solidFill>
              <a:srgbClr val="22222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934201" y="2971800"/>
            <a:ext cx="205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The constant is -8651.2 when Education: Some college and Occupation: Technician is 0.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7658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62000" y="685717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9pPr>
          </a:lstStyle>
          <a:p>
            <a:r>
              <a:rPr lang="en-US" sz="3200" kern="0" dirty="0"/>
              <a:t>Linear Regression Modeling Results</a:t>
            </a:r>
            <a:br>
              <a:rPr lang="en-US" sz="3200" kern="0" dirty="0"/>
            </a:b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46401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684883"/>
            <a:ext cx="7696200" cy="2286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For instance, WKHP = 40, Education = Masters and Occupation = Manager, then Person’s Income is calculates as :</a:t>
            </a:r>
          </a:p>
          <a:p>
            <a:pPr marL="0" indent="0">
              <a:buNone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 	Person's Income = -8651.27 + 1229.25 * 40 + 38707 + 33952 			               = $113,175.73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For instance, WKHP = 20, Education = Masters and Occupation = Sales, then Person’s Income is calculates as :</a:t>
            </a:r>
          </a:p>
          <a:p>
            <a:pPr marL="0" indent="0">
              <a:buNone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 	Person's Income = -8651.27 + 1229.25 * 20 + 38707 + 7361.8 			               = $620,02.53</a:t>
            </a:r>
            <a:endParaRPr lang="en-US" sz="16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73612"/>
            <a:ext cx="2133600" cy="476250"/>
          </a:xfrm>
        </p:spPr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76399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Regression Equation to Predict Person’s Income:</a:t>
            </a:r>
          </a:p>
          <a:p>
            <a:pPr algn="l"/>
            <a:endParaRPr lang="en-US" sz="16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Person's Income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= -8651.27 + 1229.25 * WKHP + 3251.24 * Associate + </a:t>
            </a:r>
          </a:p>
          <a:p>
            <a:pPr algn="l"/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20114 * Bachelors + 65874 * Doctorate + (-2480.4) * HS-Grad + </a:t>
            </a:r>
          </a:p>
          <a:p>
            <a:pPr algn="l"/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(-6631) * </a:t>
            </a:r>
            <a:r>
              <a:rPr lang="en-US" sz="160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HS_Not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Grad + 38707 * Masters +104551 * Professional + </a:t>
            </a:r>
          </a:p>
          <a:p>
            <a:pPr algn="l"/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33952 * Manager + (-21012) * Military + (-4021) * Office + 7361.8 * Sales + </a:t>
            </a:r>
          </a:p>
          <a:p>
            <a:pPr algn="l"/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(-10434) * Service + 2752.3 * Specialist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0" y="685717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utura Md BT" pitchFamily="34" charset="0"/>
              </a:defRPr>
            </a:lvl9pPr>
          </a:lstStyle>
          <a:p>
            <a:r>
              <a:rPr lang="en-US" sz="3200" kern="0" dirty="0"/>
              <a:t>Linear Regression Modeling Results</a:t>
            </a:r>
            <a:br>
              <a:rPr lang="en-US" sz="3200" kern="0" dirty="0"/>
            </a:b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45160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83820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600" dirty="0"/>
              <a:t>Bonus is a variable created to analyze if Income &gt; Median Income then bonus eligible. Run Pearson chi-square test to examine whether there is an association between categorical variables and bonus (income &gt;= $56,210 (Median Income)). </a:t>
            </a:r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dirty="0"/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sz="1600" dirty="0"/>
              <a:t>Because the p-values of these variables for the chi-square statistic are &lt;.0001, which is below 0.05, reject the null hypothesis at the 0.05 level and conclude that there is evidence of an association between these variables and bonus.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sz="1600" dirty="0"/>
              <a:t>Cramer’s V indicates that the association detected with the chi-square test is relatively weak.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22" y="2438400"/>
            <a:ext cx="7530478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44" y="460513"/>
            <a:ext cx="9067800" cy="1139687"/>
          </a:xfrm>
        </p:spPr>
        <p:txBody>
          <a:bodyPr/>
          <a:lstStyle/>
          <a:p>
            <a:r>
              <a:rPr lang="en-US" sz="3200" dirty="0"/>
              <a:t>Exploratory Data Analysis Results:</a:t>
            </a:r>
            <a:br>
              <a:rPr lang="en-US" sz="3200" dirty="0"/>
            </a:br>
            <a:r>
              <a:rPr lang="en-US" sz="3200" dirty="0"/>
              <a:t>bonus (income &gt;= $56,210)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06389" y="6553200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3957" y="6381750"/>
            <a:ext cx="2133600" cy="476250"/>
          </a:xfrm>
        </p:spPr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Results:</a:t>
            </a:r>
            <a:br>
              <a:rPr lang="en-US" sz="3200" dirty="0"/>
            </a:br>
            <a:r>
              <a:rPr lang="en-US" sz="3200" dirty="0"/>
              <a:t>bonus (income &gt;= $56,210)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1" y="1676400"/>
            <a:ext cx="8305799" cy="4568825"/>
            <a:chOff x="838201" y="1676400"/>
            <a:chExt cx="8305799" cy="4568825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838201" y="1679713"/>
              <a:ext cx="7848600" cy="305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65138" indent="-465138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u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5188" indent="-285750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208088" indent="-228600" algn="l" rtl="0" fontAlgn="base">
                <a:spcBef>
                  <a:spcPct val="20000"/>
                </a:spcBef>
                <a:spcAft>
                  <a:spcPct val="0"/>
                </a:spcAft>
                <a:buFont typeface="Century Schoolbook" pitchFamily="18" charset="0"/>
                <a:buChar char="●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1600" b="1" kern="0" dirty="0"/>
                <a:t>Probability and Odds Ratio Calculation:</a:t>
              </a: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6400800" y="1676400"/>
              <a:ext cx="2743200" cy="456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65138" indent="-465138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u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5188" indent="-285750" algn="l" rtl="0" fontAlgn="base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208088" indent="-228600" algn="l" rtl="0" fontAlgn="base">
                <a:spcBef>
                  <a:spcPct val="20000"/>
                </a:spcBef>
                <a:spcAft>
                  <a:spcPct val="0"/>
                </a:spcAft>
                <a:buFont typeface="Century Schoolbook" pitchFamily="18" charset="0"/>
                <a:buChar char="●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buFont typeface="Wingdings" pitchFamily="2" charset="2"/>
                <a:buChar char="v"/>
              </a:pPr>
              <a:r>
                <a:rPr lang="en-US" sz="1600" kern="0" dirty="0"/>
                <a:t>The probability calculation shows that Manager has </a:t>
              </a:r>
              <a:r>
                <a:rPr lang="en-US" sz="1600" b="1" kern="0" dirty="0"/>
                <a:t>60% </a:t>
              </a:r>
              <a:r>
                <a:rPr lang="en-US" sz="1600" kern="0" dirty="0"/>
                <a:t>eligibility for bonus , whereas specialist has only </a:t>
              </a:r>
              <a:r>
                <a:rPr lang="en-US" sz="1600" b="1" kern="0" dirty="0"/>
                <a:t>40% </a:t>
              </a:r>
              <a:r>
                <a:rPr lang="en-US" sz="1600" kern="0" dirty="0"/>
                <a:t>eligibility for bonus.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1600" kern="0" dirty="0"/>
                <a:t>The odds ratio shows that the odds of Manager getting  bonus is </a:t>
              </a:r>
              <a:r>
                <a:rPr lang="en-US" sz="1600" b="1" kern="0" dirty="0"/>
                <a:t>2.12</a:t>
              </a:r>
              <a:r>
                <a:rPr lang="en-US" sz="1600" kern="0" dirty="0"/>
                <a:t> times that of specialist.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1600" kern="0" dirty="0"/>
                <a:t>Manager is eligible to have income &gt;= $56,220 (Median Income)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68"/>
            <a:ext cx="5584999" cy="4658856"/>
          </a:xfrm>
          <a:prstGeom prst="rect">
            <a:avLst/>
          </a:prstGeom>
          <a:ln>
            <a:solidFill>
              <a:srgbClr val="222222"/>
            </a:solidFill>
          </a:ln>
        </p:spPr>
      </p:pic>
    </p:spTree>
    <p:extLst>
      <p:ext uri="{BB962C8B-B14F-4D97-AF65-F5344CB8AC3E}">
        <p14:creationId xmlns:p14="http://schemas.microsoft.com/office/powerpoint/2010/main" val="238157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Results:</a:t>
            </a:r>
            <a:br>
              <a:rPr lang="en-US" sz="3200" dirty="0"/>
            </a:br>
            <a:r>
              <a:rPr lang="en-US" sz="3200" dirty="0"/>
              <a:t>bonus (income &gt;= $56,210)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34463" y="6591203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2437"/>
            <a:ext cx="7848600" cy="42973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600" dirty="0"/>
              <a:t>Run LOGISTIC procedure to find the best fit model to predict the complex effects of interval and categorical predictors.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334000" y="2216394"/>
            <a:ext cx="3786809" cy="19496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For every Model, the convergence criterion was met.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Comparing these models’ SC value, the model of </a:t>
            </a:r>
            <a:r>
              <a:rPr lang="en-US" sz="1600" b="1" dirty="0"/>
              <a:t>WKHP, Occupation, Education and bonus</a:t>
            </a:r>
            <a:r>
              <a:rPr lang="en-US" sz="1600" dirty="0"/>
              <a:t> (income &gt;= $56,210) is better fitting.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8200" y="2397429"/>
            <a:ext cx="8147006" cy="4146145"/>
            <a:chOff x="838200" y="2397429"/>
            <a:chExt cx="8147006" cy="41461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743654"/>
              <a:ext cx="8147006" cy="1799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600" y="2397429"/>
              <a:ext cx="4343400" cy="2057400"/>
            </a:xfrm>
            <a:prstGeom prst="rect">
              <a:avLst/>
            </a:prstGeom>
            <a:ln>
              <a:solidFill>
                <a:srgbClr val="222222"/>
              </a:solidFill>
            </a:ln>
          </p:spPr>
        </p:pic>
        <p:sp>
          <p:nvSpPr>
            <p:cNvPr id="6" name="Oval 5"/>
            <p:cNvSpPr/>
            <p:nvPr/>
          </p:nvSpPr>
          <p:spPr bwMode="auto">
            <a:xfrm>
              <a:off x="4240812" y="3871118"/>
              <a:ext cx="940788" cy="348762"/>
            </a:xfrm>
            <a:prstGeom prst="ellipse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32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Results:</a:t>
            </a:r>
            <a:br>
              <a:rPr lang="en-US" sz="3200" dirty="0"/>
            </a:br>
            <a:r>
              <a:rPr lang="en-US" sz="3200" dirty="0"/>
              <a:t>bonus (income &gt;= $56,210)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399" y="6486024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8382000" cy="4876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dirty="0"/>
          </a:p>
          <a:p>
            <a:pPr marL="0" indent="0" eaLnBrk="1" hangingPunct="1">
              <a:buNone/>
            </a:pPr>
            <a:r>
              <a:rPr lang="en-US" sz="1600" dirty="0"/>
              <a:t>The </a:t>
            </a:r>
            <a:r>
              <a:rPr lang="en-US" sz="1600" b="1" dirty="0"/>
              <a:t>logistic regression equation</a:t>
            </a:r>
            <a:r>
              <a:rPr lang="en-US" sz="1600" dirty="0"/>
              <a:t> is logit( ) = -1.2062+(0.0592)*WKHP+</a:t>
            </a:r>
          </a:p>
          <a:p>
            <a:pPr marL="0" indent="0" eaLnBrk="1" hangingPunct="1">
              <a:buNone/>
            </a:pPr>
            <a:r>
              <a:rPr lang="en-US" sz="1600" dirty="0"/>
              <a:t>(-2.1667)*Military+(-1.4763)*Office+(-0.9289)*Sales+(-2.5306)*Service+</a:t>
            </a:r>
          </a:p>
          <a:p>
            <a:pPr marL="0" indent="0" eaLnBrk="1" hangingPunct="1">
              <a:buNone/>
            </a:pPr>
            <a:r>
              <a:rPr lang="en-US" sz="1600" dirty="0"/>
              <a:t>(-0.6970)*Specialist+(-0.9097)*Technician+(-1.2097)*Associate Degree+</a:t>
            </a:r>
          </a:p>
          <a:p>
            <a:pPr marL="0" indent="0" eaLnBrk="1" hangingPunct="1">
              <a:buNone/>
            </a:pPr>
            <a:r>
              <a:rPr lang="en-US" sz="1600" dirty="0"/>
              <a:t>(-0.6291)*Bachelor Degree+(0.5688)*Doctorate Degree+(-1.7938)*HS-Grad+</a:t>
            </a:r>
          </a:p>
          <a:p>
            <a:pPr marL="0" indent="0" eaLnBrk="1" hangingPunct="1">
              <a:buNone/>
            </a:pPr>
            <a:r>
              <a:rPr lang="en-US" sz="1600" dirty="0"/>
              <a:t>(-2.5133)*HS-Not Grad+(0.4932)*Professional Degree+(-1.4649)*Some College</a:t>
            </a:r>
          </a:p>
          <a:p>
            <a:pPr marL="0" indent="0" eaLnBrk="1" hangingPunct="1">
              <a:buNone/>
            </a:pPr>
            <a:endParaRPr lang="en-US" sz="1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19801" y="1600200"/>
            <a:ext cx="3124198" cy="3571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This model is statistically significant, indicating all predictors in the model is useful in predicting bonus.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If you are a person who has a Master Degree and is a manger, the odds of getting the income more than $56,210 increase by </a:t>
            </a:r>
            <a:r>
              <a:rPr lang="en-US" sz="1600" b="1" dirty="0">
                <a:solidFill>
                  <a:srgbClr val="FF0000"/>
                </a:solidFill>
              </a:rPr>
              <a:t>5.92% </a:t>
            </a:r>
            <a:r>
              <a:rPr lang="en-US" sz="1600" b="1" dirty="0"/>
              <a:t>for each working 10 hours more per week.</a:t>
            </a:r>
          </a:p>
          <a:p>
            <a:pPr marL="0" indent="0">
              <a:buNone/>
            </a:pPr>
            <a:endParaRPr lang="en-US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919163" y="1743075"/>
            <a:ext cx="5100638" cy="3429000"/>
            <a:chOff x="919163" y="1743075"/>
            <a:chExt cx="5100638" cy="3429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63" y="1743075"/>
              <a:ext cx="5100638" cy="3429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Oval 2"/>
            <p:cNvSpPr/>
            <p:nvPr/>
          </p:nvSpPr>
          <p:spPr bwMode="auto">
            <a:xfrm>
              <a:off x="3436352" y="2438400"/>
              <a:ext cx="457200" cy="228600"/>
            </a:xfrm>
            <a:prstGeom prst="ellipse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13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Results:</a:t>
            </a:r>
            <a:br>
              <a:rPr lang="en-US" sz="3200" dirty="0"/>
            </a:br>
            <a:r>
              <a:rPr lang="en-US" sz="3200" dirty="0"/>
              <a:t>bonus (income &gt;= $56,210)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98095" y="1882340"/>
            <a:ext cx="8382000" cy="5029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Comparing the person who has a </a:t>
            </a:r>
            <a:r>
              <a:rPr lang="en-US" sz="1600" b="1" dirty="0"/>
              <a:t>Master Degree </a:t>
            </a:r>
            <a:r>
              <a:rPr lang="en-US" sz="1600" dirty="0"/>
              <a:t>and is a </a:t>
            </a:r>
            <a:r>
              <a:rPr lang="en-US" sz="1600" b="1" dirty="0"/>
              <a:t>Manger</a:t>
            </a:r>
            <a:r>
              <a:rPr lang="en-US" sz="1600" dirty="0"/>
              <a:t>, you have less chance of getting the income more than </a:t>
            </a:r>
            <a:r>
              <a:rPr lang="en-US" sz="1600" b="1" dirty="0"/>
              <a:t>$56,210</a:t>
            </a:r>
            <a:r>
              <a:rPr lang="en-US" sz="1600" dirty="0"/>
              <a:t>. Because, the odds ratio is only </a:t>
            </a:r>
            <a:r>
              <a:rPr lang="en-US" sz="1600" b="1" dirty="0"/>
              <a:t>0.52845</a:t>
            </a:r>
            <a:r>
              <a:rPr lang="en-US" sz="1600" dirty="0"/>
              <a:t> time for each working more 10 hours per work.</a:t>
            </a:r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530070" y="1752600"/>
            <a:ext cx="3613930" cy="304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For Example, </a:t>
            </a:r>
          </a:p>
          <a:p>
            <a:pPr marL="0" indent="0">
              <a:buNone/>
            </a:pPr>
            <a:r>
              <a:rPr lang="en-US" sz="1600" b="1" dirty="0"/>
              <a:t>Occupation = Specialist, Education = Master Degree.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 logistic regression equation is logit(   ) = -1.2062 + (0.0592) * WKHP + (-0.6970) * Specialist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 odds ratio is </a:t>
            </a:r>
          </a:p>
          <a:p>
            <a:pPr marL="0" indent="0">
              <a:buNone/>
            </a:pPr>
            <a:r>
              <a:rPr lang="en-US" sz="1600" dirty="0"/>
              <a:t>	e^(-0.6378) = </a:t>
            </a:r>
            <a:r>
              <a:rPr lang="en-US" sz="1600" b="1" dirty="0"/>
              <a:t>0.52845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82340"/>
            <a:ext cx="4615670" cy="3471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173361"/>
            <a:ext cx="15240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2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Results:</a:t>
            </a:r>
            <a:br>
              <a:rPr lang="en-US" sz="3200" dirty="0"/>
            </a:br>
            <a:r>
              <a:rPr lang="en-US" sz="3200" dirty="0"/>
              <a:t>bonus (income &gt;= $56,210)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503487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8382000" cy="4876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5381762"/>
            <a:ext cx="3200400" cy="1539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Top 3 Education </a:t>
            </a:r>
          </a:p>
          <a:p>
            <a:pPr marL="0" indent="0">
              <a:buNone/>
            </a:pPr>
            <a:r>
              <a:rPr lang="en-US" sz="1600" dirty="0"/>
              <a:t>Eligible for Income &gt;$ 56,210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Doctorate Degree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Professional Degree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Master Degree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298097" y="1676400"/>
            <a:ext cx="2743198" cy="30150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 odds ratios show that, adjusting for the other predictor variables.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For example, the person with Doctorate Degree had 1.766 times the person with Master Degree to get the income more than $56,210.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38871" y="5372981"/>
            <a:ext cx="3200400" cy="1539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Top 3 Occupation </a:t>
            </a:r>
          </a:p>
          <a:p>
            <a:pPr marL="0" indent="0">
              <a:buNone/>
            </a:pPr>
            <a:r>
              <a:rPr lang="en-US" sz="1600" dirty="0"/>
              <a:t>Eligible for Income &gt;$ 56,210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Manger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Specialist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Technician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11697" y="1676400"/>
            <a:ext cx="5486400" cy="3601968"/>
            <a:chOff x="811697" y="1676400"/>
            <a:chExt cx="5486400" cy="360196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697" y="1676400"/>
              <a:ext cx="5486400" cy="360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4450731" y="3231795"/>
              <a:ext cx="445596" cy="16372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450731" y="3477384"/>
              <a:ext cx="445596" cy="16372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450731" y="4833607"/>
              <a:ext cx="445596" cy="16372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4334857" y="4114800"/>
            <a:ext cx="618143" cy="180871"/>
          </a:xfrm>
          <a:prstGeom prst="ellipse">
            <a:avLst/>
          </a:prstGeom>
          <a:noFill/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99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533400"/>
            <a:ext cx="8153400" cy="1066800"/>
          </a:xfrm>
        </p:spPr>
        <p:txBody>
          <a:bodyPr/>
          <a:lstStyle/>
          <a:p>
            <a:r>
              <a:rPr lang="en-US" sz="3200" dirty="0"/>
              <a:t>Exploratory Data Analysis Results:</a:t>
            </a:r>
            <a:br>
              <a:rPr lang="en-US" sz="3200" dirty="0"/>
            </a:br>
            <a:r>
              <a:rPr lang="en-US" sz="3200" dirty="0" err="1"/>
              <a:t>high_bonus</a:t>
            </a:r>
            <a:r>
              <a:rPr lang="en-US" sz="3200" dirty="0"/>
              <a:t> (income &gt;= $112,420)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83058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/>
              <a:t>High_Bonus</a:t>
            </a:r>
            <a:r>
              <a:rPr lang="en-US" sz="1600" dirty="0"/>
              <a:t> is a variable created to analyze if Income&gt;Upper Middle Class Income, then bonus eligible.</a:t>
            </a:r>
            <a:r>
              <a:rPr lang="en-US" sz="1400" dirty="0"/>
              <a:t> </a:t>
            </a:r>
            <a:r>
              <a:rPr lang="en-US" sz="1600" dirty="0"/>
              <a:t>Run Pearson chi-square test to examine whether there is an association between categorical variables and </a:t>
            </a:r>
            <a:r>
              <a:rPr lang="en-US" sz="1600" dirty="0" err="1"/>
              <a:t>high_bonus</a:t>
            </a:r>
            <a:r>
              <a:rPr lang="en-US" sz="1600" dirty="0"/>
              <a:t> (income &gt;= $112,420)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marL="0" indent="0" eaLnBrk="1" hangingPunct="1">
              <a:buNone/>
            </a:pPr>
            <a:endParaRPr lang="en-US" sz="1400" b="1" dirty="0"/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sz="1600" dirty="0"/>
              <a:t>Because the p-values of these variables for the chi-square statistic are &lt;.0001, which is below 0.05, reject the null hypothesis at the 0.05 level and conclude that there is evidence of an association between these variables and bonus.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sz="1600" dirty="0"/>
              <a:t>Cramer’s V indicates that the association detected with the chi-square test is relatively weak.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5036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7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Table of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81270" y="1689652"/>
            <a:ext cx="8001000" cy="5029200"/>
          </a:xfrm>
        </p:spPr>
        <p:txBody>
          <a:bodyPr/>
          <a:lstStyle/>
          <a:p>
            <a:pPr marL="342900" indent="-342900" eaLnBrk="1" hangingPunct="1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Business Scenario and Objectives</a:t>
            </a:r>
          </a:p>
          <a:p>
            <a:pPr marL="342900" indent="-342900" eaLnBrk="1" hangingPunct="1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Data Selection and Cleansing</a:t>
            </a:r>
          </a:p>
          <a:p>
            <a:pPr marL="342900" indent="-342900" eaLnBrk="1" hangingPunct="1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Exploratory Data Analysis Results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ea typeface="Verdana" panose="020B0604030504040204" pitchFamily="34" charset="0"/>
                <a:cs typeface="Verdana" panose="020B0604030504040204" pitchFamily="34" charset="0"/>
              </a:rPr>
              <a:t>Basic Statistics for Continuous Variables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ea typeface="Verdana" panose="020B0604030504040204" pitchFamily="34" charset="0"/>
                <a:cs typeface="Verdana" panose="020B0604030504040204" pitchFamily="34" charset="0"/>
              </a:rPr>
              <a:t>Association between response and predictor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ea typeface="Verdana" panose="020B0604030504040204" pitchFamily="34" charset="0"/>
                <a:cs typeface="Verdana" panose="020B0604030504040204" pitchFamily="34" charset="0"/>
              </a:rPr>
              <a:t>Statistics for Categorical Variables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ea typeface="Verdana" panose="020B0604030504040204" pitchFamily="34" charset="0"/>
                <a:cs typeface="Verdana" panose="020B0604030504040204" pitchFamily="34" charset="0"/>
              </a:rPr>
              <a:t>Association between response and predictor</a:t>
            </a:r>
          </a:p>
          <a:p>
            <a:pPr marL="342900" indent="-342900" eaLnBrk="1" hangingPunct="1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Regression Modeling Results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ea typeface="Verdana" panose="020B0604030504040204" pitchFamily="34" charset="0"/>
                <a:cs typeface="Verdana" panose="020B0604030504040204" pitchFamily="34" charset="0"/>
              </a:rPr>
              <a:t>Linear Regression Modelling Results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Exploratory Data Analysis Results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400" dirty="0"/>
              <a:t>bonus (income &gt;= $56,210)</a:t>
            </a:r>
            <a:endParaRPr lang="en-US" sz="1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Regression Modeling Results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ea typeface="Verdana" panose="020B0604030504040204" pitchFamily="34" charset="0"/>
                <a:cs typeface="Verdana" panose="020B0604030504040204" pitchFamily="34" charset="0"/>
              </a:rPr>
              <a:t>Logistic Regression Modeling Results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Exploratory Data Analysis Results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400" dirty="0" err="1"/>
              <a:t>high_bonus</a:t>
            </a:r>
            <a:r>
              <a:rPr lang="en-US" sz="1400" dirty="0"/>
              <a:t> (income &gt;= $112,420)</a:t>
            </a:r>
            <a:endParaRPr lang="en-US" sz="14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Regression Modeling Results</a:t>
            </a:r>
          </a:p>
          <a:p>
            <a:pPr marL="742950" lvl="1" indent="-342900">
              <a:buFont typeface="Wingdings" panose="05000000000000000000" pitchFamily="2" charset="2"/>
              <a:buChar char="Ø"/>
            </a:pPr>
            <a:r>
              <a:rPr lang="en-US" sz="1400" dirty="0">
                <a:ea typeface="Verdana" panose="020B0604030504040204" pitchFamily="34" charset="0"/>
                <a:cs typeface="Verdana" panose="020B0604030504040204" pitchFamily="34" charset="0"/>
              </a:rPr>
              <a:t>Logistic Regression Modeling Results</a:t>
            </a:r>
          </a:p>
          <a:p>
            <a:pPr marL="342900" indent="-342900" eaLnBrk="1" hangingPunct="1">
              <a:buFont typeface="Wingdings" pitchFamily="2" charset="2"/>
              <a:buChar char="q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Conclusions</a:t>
            </a:r>
          </a:p>
          <a:p>
            <a:pPr marL="342900" indent="-342900" eaLnBrk="1" hangingPunct="1">
              <a:buAutoNum type="arabicParenR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20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Results:</a:t>
            </a:r>
            <a:br>
              <a:rPr lang="en-US" sz="3200" dirty="0"/>
            </a:br>
            <a:r>
              <a:rPr lang="en-US" sz="3200" dirty="0" err="1"/>
              <a:t>high_bonus</a:t>
            </a:r>
            <a:r>
              <a:rPr lang="en-US" sz="3200" dirty="0"/>
              <a:t> (income &gt;= $112,420)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50557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2437"/>
            <a:ext cx="7848600" cy="42973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600" dirty="0"/>
              <a:t>Run LOGISTIC procedure to find the best fit model to predict the complex effects of interval and categorical predictors.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486400" y="2145478"/>
            <a:ext cx="3633537" cy="2173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For every Model, the convergence criterion was met.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Comparing these models’ SC value, the model of WKHP, Occupation, Education and </a:t>
            </a:r>
            <a:r>
              <a:rPr lang="en-US" sz="1600" dirty="0" err="1"/>
              <a:t>high_bonus</a:t>
            </a:r>
            <a:r>
              <a:rPr lang="en-US" sz="1600" dirty="0"/>
              <a:t> (income &gt;= $112,420) is better fitting.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1537" y="2273679"/>
            <a:ext cx="8196263" cy="3989008"/>
            <a:chOff x="871537" y="2273679"/>
            <a:chExt cx="8196263" cy="398900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537" y="4393297"/>
              <a:ext cx="8196263" cy="1869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2999" y="2273679"/>
              <a:ext cx="4093369" cy="1917418"/>
            </a:xfrm>
            <a:prstGeom prst="rect">
              <a:avLst/>
            </a:prstGeom>
            <a:ln>
              <a:solidFill>
                <a:srgbClr val="222222"/>
              </a:solidFill>
            </a:ln>
          </p:spPr>
        </p:pic>
      </p:grpSp>
      <p:sp>
        <p:nvSpPr>
          <p:cNvPr id="7" name="Oval 6"/>
          <p:cNvSpPr/>
          <p:nvPr/>
        </p:nvSpPr>
        <p:spPr bwMode="auto">
          <a:xfrm>
            <a:off x="4114800" y="3657600"/>
            <a:ext cx="1121569" cy="228600"/>
          </a:xfrm>
          <a:prstGeom prst="ellipse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Results:</a:t>
            </a:r>
            <a:br>
              <a:rPr lang="en-US" sz="3200" dirty="0"/>
            </a:br>
            <a:r>
              <a:rPr lang="en-US" sz="3200" dirty="0" err="1"/>
              <a:t>high_bonus</a:t>
            </a:r>
            <a:r>
              <a:rPr lang="en-US" sz="3200" dirty="0"/>
              <a:t> (income &gt;= $112,420)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8610600" cy="5029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r>
              <a:rPr lang="en-US" sz="1600" b="1" dirty="0"/>
              <a:t> </a:t>
            </a:r>
            <a:r>
              <a:rPr lang="en-US" sz="1600" b="1" dirty="0" err="1"/>
              <a:t>mork</a:t>
            </a:r>
            <a:endParaRPr lang="en-US" sz="1600" b="1" dirty="0"/>
          </a:p>
          <a:p>
            <a:pPr marL="0" indent="0" eaLnBrk="1" hangingPunct="1">
              <a:buNone/>
            </a:pPr>
            <a:r>
              <a:rPr lang="en-US" sz="1600" dirty="0"/>
              <a:t>The </a:t>
            </a:r>
            <a:r>
              <a:rPr lang="en-US" sz="1600" b="1" dirty="0"/>
              <a:t>logistic regression equation </a:t>
            </a:r>
            <a:r>
              <a:rPr lang="en-US" sz="1600" dirty="0"/>
              <a:t>is logit( ) = -1.0355 + (0.0456) * WKHP + </a:t>
            </a:r>
          </a:p>
          <a:p>
            <a:pPr marL="0" indent="0" eaLnBrk="1" hangingPunct="1">
              <a:buNone/>
            </a:pPr>
            <a:r>
              <a:rPr lang="en-US" sz="1600" dirty="0"/>
              <a:t>(-1.9258) * Military + (-2.1499) * Office + (-0.5524) * Sales + (-2.8575) * Service +</a:t>
            </a:r>
          </a:p>
          <a:p>
            <a:pPr marL="0" indent="0" eaLnBrk="1" hangingPunct="1">
              <a:buNone/>
            </a:pPr>
            <a:r>
              <a:rPr lang="en-US" sz="1600" dirty="0"/>
              <a:t>(-1.2177) * Specialist + (-1.7495) * Technician + (-3.1997) * Associate Degree +</a:t>
            </a:r>
          </a:p>
          <a:p>
            <a:pPr marL="0" indent="0" eaLnBrk="1" hangingPunct="1">
              <a:buNone/>
            </a:pPr>
            <a:r>
              <a:rPr lang="en-US" sz="1600" dirty="0"/>
              <a:t>(-1.8808) * Bachelor Degree + (-0.5230) * Doctorate Degree+(-3.5112) * HS-Grad +</a:t>
            </a:r>
          </a:p>
          <a:p>
            <a:pPr marL="0" indent="0" eaLnBrk="1" hangingPunct="1">
              <a:buNone/>
            </a:pPr>
            <a:r>
              <a:rPr lang="en-US" sz="1600" dirty="0"/>
              <a:t>(-3.7266) * HS-Not Grad + (-1.3477) * Master Degree + (-3.1346) * Some College</a:t>
            </a:r>
          </a:p>
          <a:p>
            <a:pPr marL="0" indent="0" eaLnBrk="1" hangingPunct="1">
              <a:buNone/>
            </a:pPr>
            <a:endParaRPr lang="en-US" sz="1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715001" y="1618267"/>
            <a:ext cx="3428999" cy="3106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This model is statistically significant, indicating all predictors in the model is useful in predicting bonus.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If you are a person who has a Professional Degree and is a manger, the odds of getting the income more than $112,420 increase by </a:t>
            </a:r>
            <a:r>
              <a:rPr lang="en-US" sz="1600" b="1" dirty="0">
                <a:solidFill>
                  <a:srgbClr val="FF0000"/>
                </a:solidFill>
              </a:rPr>
              <a:t>4.56% </a:t>
            </a:r>
            <a:r>
              <a:rPr lang="en-US" sz="1600" b="1" dirty="0"/>
              <a:t>for each working 10 hours more per week.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858135" y="1600200"/>
            <a:ext cx="4856866" cy="3124201"/>
            <a:chOff x="858135" y="1600200"/>
            <a:chExt cx="4856866" cy="3124201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35" y="1600200"/>
              <a:ext cx="4856866" cy="3124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 bwMode="auto">
            <a:xfrm>
              <a:off x="3106154" y="2209800"/>
              <a:ext cx="533399" cy="228600"/>
            </a:xfrm>
            <a:prstGeom prst="ellipse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805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Results:</a:t>
            </a:r>
            <a:br>
              <a:rPr lang="en-US" sz="3200" dirty="0"/>
            </a:br>
            <a:r>
              <a:rPr lang="en-US" sz="3200" dirty="0" err="1"/>
              <a:t>high_bonus</a:t>
            </a:r>
            <a:r>
              <a:rPr lang="en-US" sz="3200" dirty="0"/>
              <a:t> (income &gt;= $112,420)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8382000" cy="4876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Comparing the person who has a </a:t>
            </a:r>
            <a:r>
              <a:rPr lang="en-US" sz="1600" b="1" dirty="0"/>
              <a:t>Professional Degree </a:t>
            </a:r>
            <a:r>
              <a:rPr lang="en-US" sz="1600" dirty="0"/>
              <a:t>and is a </a:t>
            </a:r>
            <a:r>
              <a:rPr lang="en-US" sz="1600" b="1" dirty="0">
                <a:solidFill>
                  <a:srgbClr val="222222"/>
                </a:solidFill>
              </a:rPr>
              <a:t>Manager</a:t>
            </a:r>
            <a:r>
              <a:rPr lang="en-US" sz="1600" dirty="0"/>
              <a:t>, you have less chance of getting the income more than $</a:t>
            </a:r>
            <a:r>
              <a:rPr lang="en-US" sz="1600" b="1" dirty="0"/>
              <a:t>112,420. </a:t>
            </a:r>
            <a:r>
              <a:rPr lang="en-US" sz="1600" dirty="0"/>
              <a:t>Because the odds ratio is only </a:t>
            </a:r>
            <a:r>
              <a:rPr lang="en-US" sz="1600" b="1" dirty="0"/>
              <a:t>0.3097</a:t>
            </a:r>
            <a:r>
              <a:rPr lang="en-US" sz="1600" dirty="0"/>
              <a:t> time for each working more 10 hours per work.</a:t>
            </a:r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400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708018" y="1768809"/>
            <a:ext cx="3054982" cy="304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222222"/>
                </a:solidFill>
              </a:rPr>
              <a:t>For Example,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22222"/>
                </a:solidFill>
              </a:rPr>
              <a:t>Occupation = Specialist, Education = Master Degree.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 logistic regression equation is logit(   ) =         </a:t>
            </a:r>
          </a:p>
          <a:p>
            <a:pPr marL="0" indent="0">
              <a:buNone/>
            </a:pPr>
            <a:r>
              <a:rPr lang="en-US" sz="1600" dirty="0"/>
              <a:t>-1.0355 + (0.0456) * WKHP + </a:t>
            </a:r>
          </a:p>
          <a:p>
            <a:pPr marL="0" indent="0">
              <a:buNone/>
            </a:pPr>
            <a:r>
              <a:rPr lang="en-US" sz="1600" dirty="0"/>
              <a:t>(-1.2177) * Specialist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 odds ratio is </a:t>
            </a:r>
          </a:p>
          <a:p>
            <a:pPr marL="0" indent="0">
              <a:buNone/>
            </a:pPr>
            <a:r>
              <a:rPr lang="en-US" sz="1600" dirty="0"/>
              <a:t>	e^(-1.1721)= </a:t>
            </a:r>
            <a:r>
              <a:rPr lang="en-US" sz="1600" b="1" dirty="0"/>
              <a:t>0.3097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895600"/>
            <a:ext cx="152400" cy="25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85938"/>
            <a:ext cx="4514366" cy="3395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5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Modeling Results:</a:t>
            </a:r>
            <a:br>
              <a:rPr lang="en-US" sz="3200" dirty="0"/>
            </a:br>
            <a:r>
              <a:rPr lang="en-US" sz="3200" dirty="0" err="1"/>
              <a:t>high_bonus</a:t>
            </a:r>
            <a:r>
              <a:rPr lang="en-US" sz="3200" dirty="0"/>
              <a:t> (income &gt;= $112,420)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0347" y="642185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8382000" cy="4876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600" b="1" dirty="0"/>
          </a:p>
          <a:p>
            <a:pPr marL="0" indent="0" eaLnBrk="1" hangingPunct="1">
              <a:buNone/>
            </a:pPr>
            <a:endParaRPr lang="en-US" sz="14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248400" y="1676400"/>
            <a:ext cx="2743200" cy="3276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The odds ratios show that, adjusting for the other predictor variables.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For example, the person with Doctorate Degree had 0.593 times the person with Professional Degree to get the income more than $112,420.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b="1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020951" y="5248275"/>
            <a:ext cx="3200400" cy="1539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Top 3 Education </a:t>
            </a:r>
          </a:p>
          <a:p>
            <a:pPr marL="0" indent="0">
              <a:buNone/>
            </a:pPr>
            <a:r>
              <a:rPr lang="en-US" sz="1600" dirty="0"/>
              <a:t>Eligible for Income &gt; $112,420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Professional Degree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Doctorate Degree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Master Degree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651513" y="5207000"/>
            <a:ext cx="3200400" cy="1539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Top 3 Occupation </a:t>
            </a:r>
          </a:p>
          <a:p>
            <a:pPr marL="0" indent="0">
              <a:buNone/>
            </a:pPr>
            <a:r>
              <a:rPr lang="en-US" sz="1600" dirty="0"/>
              <a:t>Eligible for Income &gt; $112,420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Manger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Sales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Specialist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1676400"/>
            <a:ext cx="5448300" cy="3448050"/>
            <a:chOff x="838200" y="1676400"/>
            <a:chExt cx="5448300" cy="34480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676400"/>
              <a:ext cx="5448300" cy="3448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4495800" y="4038600"/>
              <a:ext cx="435285" cy="209551"/>
            </a:xfrm>
            <a:prstGeom prst="ellipse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462670" y="4658521"/>
              <a:ext cx="414130" cy="218279"/>
            </a:xfrm>
            <a:prstGeom prst="ellipse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473885" y="2743200"/>
              <a:ext cx="402915" cy="209551"/>
            </a:xfrm>
            <a:prstGeom prst="ellipse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473885" y="3200400"/>
              <a:ext cx="402915" cy="162721"/>
            </a:xfrm>
            <a:prstGeom prst="ellipse">
              <a:avLst/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500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066800"/>
          </a:xfrm>
        </p:spPr>
        <p:txBody>
          <a:bodyPr/>
          <a:lstStyle/>
          <a:p>
            <a:r>
              <a:rPr lang="en-US" sz="3200" dirty="0"/>
              <a:t>Conclusions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8382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Which predictor variables are most decisive in determining the person’s income?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i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There are many variables impact personal income but no one has a significant correlation with the income. </a:t>
            </a:r>
            <a:r>
              <a:rPr lang="en-US" sz="1600" b="1" i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Education, Occupation and Number of hours worked (WKHP) </a:t>
            </a:r>
            <a:r>
              <a:rPr lang="en-US" sz="1600" i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are the variables that had better impact in person’s Income. So, with the linear regression results we were able to justify the answer with the better R-square value and box plots.</a:t>
            </a:r>
          </a:p>
          <a:p>
            <a:pPr marL="579438" lvl="1" indent="0">
              <a:buNone/>
            </a:pPr>
            <a:endParaRPr lang="en-US" sz="1600" i="1" dirty="0">
              <a:solidFill>
                <a:schemeClr val="accent4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5138" lvl="1" indent="-465138">
              <a:buFont typeface="Wingdings" panose="05000000000000000000" pitchFamily="2" charset="2"/>
              <a:buChar char="v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Am I more likely to make more than $56,210 or $112,420 if I am a </a:t>
            </a:r>
            <a:r>
              <a:rPr lang="en-US" sz="1600" b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Manager or specialist?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Based on the Chi-Square test, Manager has high probability of 60% and Odds Ratio 0f 1.58. Hence, Manager is more likely to make more than $56,210 i.e. Median Income.</a:t>
            </a:r>
            <a:endParaRPr lang="en-US" sz="1600" b="1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600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8648700" y="6553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41373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066800"/>
          </a:xfrm>
        </p:spPr>
        <p:txBody>
          <a:bodyPr/>
          <a:lstStyle/>
          <a:p>
            <a:r>
              <a:rPr lang="en-US" sz="3200"/>
              <a:t>Conclusions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8382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What are the top 3 degrees </a:t>
            </a: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more likely to get income&gt; $56,210 and $112,420?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2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5138" lvl="1" indent="-465138">
              <a:buFont typeface="Wingdings" panose="05000000000000000000" pitchFamily="2" charset="2"/>
              <a:buChar char="v"/>
            </a:pPr>
            <a:endParaRPr lang="en-US" sz="16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5138" lvl="1" indent="-465138">
              <a:buFont typeface="Wingdings" panose="05000000000000000000" pitchFamily="2" charset="2"/>
              <a:buChar char="v"/>
            </a:pPr>
            <a:endParaRPr lang="en-US" sz="16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5138" lvl="1" indent="-465138">
              <a:buFont typeface="Wingdings" panose="05000000000000000000" pitchFamily="2" charset="2"/>
              <a:buChar char="v"/>
            </a:pPr>
            <a:endParaRPr lang="en-US" sz="16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5138" lvl="1" indent="-465138">
              <a:buFont typeface="Wingdings" panose="05000000000000000000" pitchFamily="2" charset="2"/>
              <a:buChar char="v"/>
            </a:pPr>
            <a:endParaRPr lang="en-US" sz="16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5138" lvl="1" indent="-465138">
              <a:buFont typeface="Wingdings" panose="05000000000000000000" pitchFamily="2" charset="2"/>
              <a:buChar char="v"/>
            </a:pPr>
            <a:endParaRPr lang="en-US" sz="16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5138" lvl="1" indent="-465138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What are the top 3 Occupations </a:t>
            </a: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more likely to get income&gt; $56,210 and $112,420?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lvl="1" indent="0">
              <a:buNone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en-US" sz="1600" b="1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600" b="1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600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600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 bwMode="auto">
          <a:xfrm>
            <a:off x="8648700" y="6553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25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638300" y="2209800"/>
            <a:ext cx="3200400" cy="1539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Top 3 Education </a:t>
            </a:r>
          </a:p>
          <a:p>
            <a:pPr marL="0" indent="0">
              <a:buNone/>
            </a:pPr>
            <a:r>
              <a:rPr lang="en-US" sz="1600" dirty="0"/>
              <a:t>Eligible for Income &gt;$ 56,210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Doctorate Degree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Professional Degree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Master Degree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2209800"/>
            <a:ext cx="3200400" cy="1539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Top 3 Education </a:t>
            </a:r>
          </a:p>
          <a:p>
            <a:pPr marL="0" indent="0">
              <a:buNone/>
            </a:pPr>
            <a:r>
              <a:rPr lang="en-US" sz="1600" dirty="0"/>
              <a:t>Eligible for Income &gt; $112,420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Professional Degree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Doctorate Degree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Master Degree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638300" y="4533900"/>
            <a:ext cx="3200400" cy="1539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Top 3 Occupation </a:t>
            </a:r>
          </a:p>
          <a:p>
            <a:pPr marL="0" indent="0">
              <a:buNone/>
            </a:pPr>
            <a:r>
              <a:rPr lang="en-US" sz="1600" dirty="0"/>
              <a:t>Eligible for Income &gt;$ 56,210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Manger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Specialist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Technician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4648200"/>
            <a:ext cx="3200400" cy="1539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Top 3 Occupation </a:t>
            </a:r>
          </a:p>
          <a:p>
            <a:pPr marL="0" indent="0">
              <a:buNone/>
            </a:pPr>
            <a:r>
              <a:rPr lang="en-US" sz="1600" dirty="0"/>
              <a:t>Eligible for Income &gt; $112,420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Manger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Sales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Specialist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22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Business Scenario and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0008" y="6553200"/>
            <a:ext cx="2133600" cy="30480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000500"/>
            <a:ext cx="8305800" cy="4419600"/>
          </a:xfrm>
        </p:spPr>
        <p:txBody>
          <a:bodyPr/>
          <a:lstStyle/>
          <a:p>
            <a:pPr marL="400050" lvl="1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85800" lvl="1">
              <a:buFont typeface="Wingdings" panose="05000000000000000000" pitchFamily="2" charset="2"/>
              <a:buChar char="v"/>
            </a:pPr>
            <a:endParaRPr lang="en-US" sz="1400" i="1" dirty="0">
              <a:solidFill>
                <a:schemeClr val="accent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lvl="1" indent="0">
              <a:buNone/>
            </a:pPr>
            <a:endParaRPr lang="en-US" sz="14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indent="0">
              <a:buNone/>
            </a:pPr>
            <a:endParaRPr lang="en-US" sz="16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6410" y="1687339"/>
            <a:ext cx="9115325" cy="5823317"/>
            <a:chOff x="126410" y="1687339"/>
            <a:chExt cx="9115325" cy="58233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8465" y="1687339"/>
              <a:ext cx="1371600" cy="1252621"/>
            </a:xfrm>
            <a:prstGeom prst="rect">
              <a:avLst/>
            </a:prstGeom>
            <a:ln>
              <a:solidFill>
                <a:srgbClr val="222222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00" y="1687339"/>
              <a:ext cx="2743200" cy="1368491"/>
            </a:xfrm>
            <a:prstGeom prst="rect">
              <a:avLst/>
            </a:prstGeom>
            <a:ln>
              <a:solidFill>
                <a:srgbClr val="222222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126410" y="4663723"/>
              <a:ext cx="8987773" cy="28469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71550" lvl="1" indent="-285750" algn="l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1600" b="1" dirty="0">
                  <a:solidFill>
                    <a:schemeClr val="accent4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Objectives:</a:t>
              </a:r>
            </a:p>
            <a:p>
              <a:pPr marL="685800" lvl="1" algn="l"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sz="1600" dirty="0">
                  <a:solidFill>
                    <a:schemeClr val="accent4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Which of the predictor variables are most decisive in determining the person’s income?</a:t>
              </a:r>
            </a:p>
            <a:p>
              <a:pPr marL="685800" lvl="1" algn="l"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sz="1600" dirty="0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Am I more likely to make more than $56,210 if I am a Manager or specialist?</a:t>
              </a:r>
            </a:p>
            <a:p>
              <a:pPr marL="685800" lvl="1" algn="l"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sz="1600" dirty="0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What are top 3 degrees more likely to get income&gt; $56,210 or $112,420 ?</a:t>
              </a:r>
            </a:p>
            <a:p>
              <a:pPr marL="685800" lvl="1" algn="l"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r>
                <a:rPr lang="en-US" sz="1600" dirty="0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What are top 3 Occupations more likely to get income&gt; $56,210 or $112,420 ?</a:t>
              </a:r>
            </a:p>
            <a:p>
              <a:pPr marL="685800" lvl="1" algn="l">
                <a:spcBef>
                  <a:spcPts val="0"/>
                </a:spcBef>
                <a:spcAft>
                  <a:spcPts val="600"/>
                </a:spcAft>
              </a:pPr>
              <a:endPara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685800" lvl="1" indent="-285750" algn="l">
                <a:spcBef>
                  <a:spcPts val="0"/>
                </a:spcBef>
                <a:spcAft>
                  <a:spcPts val="600"/>
                </a:spcAft>
                <a:buFont typeface="Wingdings" panose="05000000000000000000" pitchFamily="2" charset="2"/>
                <a:buChar char="v"/>
              </a:pPr>
              <a:endPara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685800" lvl="1" algn="l">
                <a:spcBef>
                  <a:spcPts val="0"/>
                </a:spcBef>
                <a:spcAft>
                  <a:spcPts val="600"/>
                </a:spcAft>
              </a:pPr>
              <a:endPara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2535" y="2895600"/>
              <a:ext cx="88392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0" lvl="1" indent="-285750" algn="l">
                <a:buFont typeface="Wingdings" panose="05000000000000000000" pitchFamily="2" charset="2"/>
                <a:buChar char="§"/>
              </a:pPr>
              <a:r>
                <a:rPr lang="en-US" sz="1600" b="1" dirty="0">
                  <a:solidFill>
                    <a:schemeClr val="accent4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Business Scenario:</a:t>
              </a:r>
            </a:p>
            <a:p>
              <a:pPr marL="400050" lvl="1" indent="0" algn="l">
                <a:buNone/>
              </a:pPr>
              <a:r>
                <a:rPr lang="en-US" sz="1600" dirty="0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Everybody care about the same question how I can earn more money. "Success is a learnable skill," emphasizes T. </a:t>
              </a:r>
              <a:r>
                <a:rPr lang="en-US" sz="1600" dirty="0" err="1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Harv</a:t>
              </a:r>
              <a:r>
                <a:rPr lang="en-US" sz="1600" dirty="0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600" dirty="0" err="1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Eker</a:t>
              </a:r>
              <a:r>
                <a:rPr lang="en-US" sz="1600" dirty="0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in his book "Secrets of the Millionaire Mind." If you want to learn how to get rich — how to grow and master your money — consider these variables which can affect your income. If you want to be one person in Median income or upper middle class? What should I 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8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6400" y="2667000"/>
            <a:ext cx="3525418" cy="2488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881" y="1726096"/>
            <a:ext cx="7678319" cy="5284304"/>
          </a:xfrm>
        </p:spPr>
        <p:txBody>
          <a:bodyPr/>
          <a:lstStyle/>
          <a:p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The data set contains the data of American Community Survey 2010-2014 ACS 5-year PUMS.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u="sng" dirty="0"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http://www.census.gov/programs-surveys/acs/data/pums.html </a:t>
            </a:r>
            <a:endParaRPr lang="en-US" sz="1600" u="sng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File name: psam_p17.sas7bdat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Row Count: 635532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Time Period: 2010-2014</a:t>
            </a:r>
          </a:p>
          <a:p>
            <a:pPr marL="465138" lvl="1" indent="-465138">
              <a:buFont typeface="Wingdings" pitchFamily="2" charset="2"/>
              <a:buChar char="u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Data set has 293 variables out of which </a:t>
            </a:r>
          </a:p>
          <a:p>
            <a:pPr marL="0" lvl="1" indent="0">
              <a:buNone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10 variables are considered for analysis. </a:t>
            </a:r>
          </a:p>
          <a:p>
            <a:pPr marL="465138" lvl="1" indent="-465138">
              <a:buFont typeface="Wingdings" pitchFamily="2" charset="2"/>
              <a:buChar char="u"/>
            </a:pP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Data Cleansing: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Used ADJINC(Adjustment factor </a:t>
            </a:r>
          </a:p>
          <a:p>
            <a:pPr marL="0" indent="0">
              <a:buNone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          for income and earnings dollar amounts</a:t>
            </a:r>
          </a:p>
          <a:p>
            <a:pPr marL="0" indent="0">
              <a:buNone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          to get current PINCP(Income).</a:t>
            </a:r>
          </a:p>
          <a:p>
            <a:pPr marL="0" indent="0">
              <a:buNone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           PINCP=PINCP*(ADJINC/1000000)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Created two variables “bonus” for Median Income = $56,210 and “</a:t>
            </a:r>
            <a:r>
              <a:rPr lang="en-US" sz="1600" dirty="0" err="1">
                <a:ea typeface="Verdana" panose="020B0604030504040204" pitchFamily="34" charset="0"/>
                <a:cs typeface="Verdana" panose="020B0604030504040204" pitchFamily="34" charset="0"/>
              </a:rPr>
              <a:t>high_bonus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” for Upper Middle Class= $112,420.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Deleted Age &lt;= 16, WKHP &lt;= 0 and Income &lt;= $100.</a:t>
            </a:r>
          </a:p>
          <a:p>
            <a:pPr marL="579438" lvl="1" indent="0">
              <a:buNone/>
            </a:pPr>
            <a:endParaRPr lang="en-US" sz="16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Selected Data </a:t>
            </a:r>
            <a:r>
              <a:rPr lang="en-US" sz="3200" dirty="0">
                <a:latin typeface="Futura Md BT (Headings)"/>
              </a:rPr>
              <a:t>and </a:t>
            </a:r>
            <a:r>
              <a:rPr lang="en-US" sz="3200" dirty="0">
                <a:latin typeface="Futura Md BT (Headings)"/>
                <a:ea typeface="Verdana" panose="020B0604030504040204" pitchFamily="34" charset="0"/>
                <a:cs typeface="Verdana" panose="020B0604030504040204" pitchFamily="34" charset="0"/>
              </a:rPr>
              <a:t>Data Cleansing</a:t>
            </a:r>
            <a:br>
              <a:rPr lang="en-US" sz="3200" dirty="0"/>
            </a:br>
            <a:r>
              <a:rPr lang="en-US" sz="3200" dirty="0"/>
              <a:t>Understanding of data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78218" y="6456062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68415" y="1601015"/>
            <a:ext cx="8458200" cy="52329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The relationship between Income and WKHP has a better linear relationship when compared to AGEP, because it has a better R-square value (0.124) and p&lt;0.05 which rejects null hypothesis i.e. slope is not horizontal.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AGEP shows a little bit association with the person's income but, still there is no much significance in their relationship.	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48000"/>
            <a:ext cx="4415234" cy="3095625"/>
          </a:xfrm>
          <a:prstGeom prst="rect">
            <a:avLst/>
          </a:prstGeom>
          <a:ln>
            <a:solidFill>
              <a:srgbClr val="22222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42" y="4181381"/>
            <a:ext cx="3326765" cy="88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</a:t>
            </a:r>
            <a:br>
              <a:rPr lang="en-US" sz="3200" dirty="0"/>
            </a:br>
            <a:r>
              <a:rPr lang="en-US" sz="2000" dirty="0"/>
              <a:t>Basic statistics for Continuous Variables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314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5800" y="1676400"/>
            <a:ext cx="8305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The below 8 categorical variables were used to determine their impact on a person’s income. </a:t>
            </a:r>
          </a:p>
          <a:p>
            <a:pPr marL="465138" lvl="1" indent="-465138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Occupation and Education have better influence in determining the person’s income. R-square value of 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Occupation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0.11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R-square value of </a:t>
            </a: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Education = 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0.17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465138" lvl="1" indent="-465138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Whereas, </a:t>
            </a:r>
            <a:r>
              <a:rPr lang="en-US" sz="160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Has_Children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, Country, </a:t>
            </a:r>
            <a:r>
              <a:rPr lang="en-US" sz="160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Working_For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and Race have nearly R-square 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(0) </a:t>
            </a: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impact on income. Hence, these variables are not a</a:t>
            </a:r>
            <a:r>
              <a:rPr lang="en-US" sz="16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significant predictor.</a:t>
            </a:r>
          </a:p>
          <a:p>
            <a:pPr marL="465138" lvl="1" indent="-465138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Sex and MAR(Marital Status) individually shows bit low variability in person’s income with R-square values of 0.03 and 0.06 respectively.</a:t>
            </a:r>
          </a:p>
          <a:p>
            <a:pPr marL="465138" lvl="1" indent="-465138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So, for further analysis we are considering Occupation and Education variables.</a:t>
            </a:r>
          </a:p>
          <a:p>
            <a:pPr marL="465138" lvl="1" indent="-465138" algn="l">
              <a:buFont typeface="Wingdings" pitchFamily="2" charset="2"/>
              <a:buChar char="u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5000" y="4352925"/>
            <a:ext cx="5257800" cy="2362200"/>
          </a:xfrm>
          <a:prstGeom prst="rect">
            <a:avLst/>
          </a:prstGeom>
          <a:ln>
            <a:solidFill>
              <a:srgbClr val="222222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4200" y="64770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</a:t>
            </a:r>
            <a:br>
              <a:rPr lang="en-US" sz="3200" dirty="0"/>
            </a:br>
            <a:r>
              <a:rPr lang="en-US" sz="2000" dirty="0"/>
              <a:t>Association between response and predictors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29200" y="6172200"/>
            <a:ext cx="838200" cy="533400"/>
            <a:chOff x="5029200" y="6172200"/>
            <a:chExt cx="838200" cy="533400"/>
          </a:xfrm>
        </p:grpSpPr>
        <p:sp>
          <p:nvSpPr>
            <p:cNvPr id="2" name="Oval 1"/>
            <p:cNvSpPr/>
            <p:nvPr/>
          </p:nvSpPr>
          <p:spPr bwMode="auto">
            <a:xfrm>
              <a:off x="5029200" y="6172200"/>
              <a:ext cx="838200" cy="228600"/>
            </a:xfrm>
            <a:prstGeom prst="ellipse">
              <a:avLst/>
            </a:prstGeom>
            <a:noFill/>
            <a:ln w="12700" cap="sq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029200" y="6477000"/>
              <a:ext cx="838200" cy="228600"/>
            </a:xfrm>
            <a:prstGeom prst="ellipse">
              <a:avLst/>
            </a:prstGeom>
            <a:noFill/>
            <a:ln w="12700" cap="sq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83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</a:t>
            </a:r>
            <a:br>
              <a:rPr lang="en-US" sz="4400" dirty="0"/>
            </a:br>
            <a:r>
              <a:rPr lang="en-US" sz="2000" dirty="0"/>
              <a:t>Statistics for categorical variables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35943"/>
            <a:ext cx="8153400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Also, mean of person’s income is </a:t>
            </a:r>
            <a:r>
              <a:rPr lang="en-US" sz="1600" b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highest</a:t>
            </a: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for person with professional degree and lowest for a HS-Not Graduate. </a:t>
            </a: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So maximum income is for person with a professional degree.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7919484" cy="3048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/>
          <p:cNvSpPr/>
          <p:nvPr/>
        </p:nvSpPr>
        <p:spPr bwMode="auto">
          <a:xfrm>
            <a:off x="4305300" y="4800601"/>
            <a:ext cx="1066800" cy="228600"/>
          </a:xfrm>
          <a:prstGeom prst="ellips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43400" y="5410200"/>
            <a:ext cx="1066800" cy="228600"/>
          </a:xfrm>
          <a:prstGeom prst="ellipse">
            <a:avLst/>
          </a:prstGeom>
          <a:noFill/>
          <a:ln w="127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1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1688433"/>
            <a:ext cx="7848600" cy="82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5138" indent="-4651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188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208088" indent="-228600" algn="l" rtl="0" fontAlgn="base">
              <a:spcBef>
                <a:spcPct val="20000"/>
              </a:spcBef>
              <a:spcAft>
                <a:spcPct val="0"/>
              </a:spcAft>
              <a:buFont typeface="Century Schoolbook" pitchFamily="18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Mean of person’s income is </a:t>
            </a:r>
            <a:r>
              <a:rPr lang="en-US" sz="1600" b="1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highest</a:t>
            </a:r>
            <a:r>
              <a:rPr lang="en-US" sz="1600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for Manager and lowest for Service. </a:t>
            </a:r>
            <a:r>
              <a:rPr lang="en-US" sz="1600" kern="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So maximum income is for person who is a manager.</a:t>
            </a:r>
          </a:p>
          <a:p>
            <a:pPr marL="0" indent="0">
              <a:buFont typeface="Wingdings" pitchFamily="2" charset="2"/>
              <a:buNone/>
            </a:pPr>
            <a:endParaRPr lang="en-US" sz="1400" i="1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i="1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</a:t>
            </a:r>
            <a:br>
              <a:rPr lang="en-US" sz="4400" dirty="0"/>
            </a:br>
            <a:r>
              <a:rPr lang="en-US" sz="2000" dirty="0"/>
              <a:t>Statistics for categorical variables</a:t>
            </a: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8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526634"/>
            <a:ext cx="7810500" cy="334076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114800" y="3276600"/>
            <a:ext cx="1066800" cy="304800"/>
          </a:xfrm>
          <a:prstGeom prst="ellipse">
            <a:avLst/>
          </a:prstGeom>
          <a:noFill/>
          <a:ln w="127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4724400"/>
            <a:ext cx="1066800" cy="304800"/>
          </a:xfrm>
          <a:prstGeom prst="ellips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6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667903"/>
            <a:ext cx="8167551" cy="17436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Education VS Income shows that </a:t>
            </a: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Professional Degree has high income 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i.e. above $150,000 whereas </a:t>
            </a: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HS-Not Grad has very low income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Occupation VS Income shows </a:t>
            </a: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Manager has high income </a:t>
            </a:r>
            <a:r>
              <a:rPr lang="en-US" sz="1600" dirty="0">
                <a:ea typeface="Verdana" panose="020B0604030504040204" pitchFamily="34" charset="0"/>
                <a:cs typeface="Verdana" panose="020B0604030504040204" pitchFamily="34" charset="0"/>
              </a:rPr>
              <a:t>whereas </a:t>
            </a:r>
            <a:r>
              <a:rPr lang="en-US" sz="1600" b="1" dirty="0">
                <a:ea typeface="Verdana" panose="020B0604030504040204" pitchFamily="34" charset="0"/>
                <a:cs typeface="Verdana" panose="020B0604030504040204" pitchFamily="34" charset="0"/>
              </a:rPr>
              <a:t>Service has very low Income.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Overall there is statistically significant difference in means of each group of Education and Occupation so both factors have better association with person’s Income.</a:t>
            </a:r>
            <a:endParaRPr lang="en-US" sz="16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81399"/>
            <a:ext cx="3855089" cy="2954381"/>
          </a:xfrm>
          <a:prstGeom prst="rect">
            <a:avLst/>
          </a:prstGeom>
          <a:ln>
            <a:solidFill>
              <a:srgbClr val="22222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</a:t>
            </a:r>
            <a:br>
              <a:rPr lang="en-US" sz="3200" dirty="0"/>
            </a:br>
            <a:r>
              <a:rPr lang="en-US" sz="2000" dirty="0"/>
              <a:t>Association between response and predictors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581400"/>
            <a:ext cx="3862251" cy="2954381"/>
          </a:xfrm>
          <a:prstGeom prst="rect">
            <a:avLst/>
          </a:prstGeom>
          <a:ln>
            <a:solidFill>
              <a:srgbClr val="222222"/>
            </a:solidFill>
          </a:ln>
        </p:spPr>
      </p:pic>
      <p:grpSp>
        <p:nvGrpSpPr>
          <p:cNvPr id="6" name="Group 5"/>
          <p:cNvGrpSpPr/>
          <p:nvPr/>
        </p:nvGrpSpPr>
        <p:grpSpPr>
          <a:xfrm>
            <a:off x="1011572" y="3598818"/>
            <a:ext cx="7900851" cy="2954382"/>
            <a:chOff x="1011572" y="3598818"/>
            <a:chExt cx="7900851" cy="295438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72" y="3598818"/>
              <a:ext cx="3855089" cy="2954381"/>
            </a:xfrm>
            <a:prstGeom prst="rect">
              <a:avLst/>
            </a:prstGeom>
            <a:ln>
              <a:solidFill>
                <a:srgbClr val="222222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172" y="3598819"/>
              <a:ext cx="3862251" cy="2954381"/>
            </a:xfrm>
            <a:prstGeom prst="rect">
              <a:avLst/>
            </a:prstGeom>
            <a:ln>
              <a:solidFill>
                <a:srgbClr val="22222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70036295"/>
      </p:ext>
    </p:extLst>
  </p:cSld>
  <p:clrMapOvr>
    <a:masterClrMapping/>
  </p:clrMapOvr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46659</TotalTime>
  <Words>2176</Words>
  <Application>Microsoft Office PowerPoint</Application>
  <PresentationFormat>On-screen Show (4:3)</PresentationFormat>
  <Paragraphs>339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Futura Bk BT</vt:lpstr>
      <vt:lpstr>Futura Md BT</vt:lpstr>
      <vt:lpstr>Futura Md BT (Headings)</vt:lpstr>
      <vt:lpstr>Century Schoolbook</vt:lpstr>
      <vt:lpstr>Times New Roman</vt:lpstr>
      <vt:lpstr>Verdana</vt:lpstr>
      <vt:lpstr>Wingdings</vt:lpstr>
      <vt:lpstr>ITMtemplate</vt:lpstr>
      <vt:lpstr>1_ITM478_08_1</vt:lpstr>
      <vt:lpstr>529 Data Analytics</vt:lpstr>
      <vt:lpstr>Table of Content</vt:lpstr>
      <vt:lpstr>Business Scenario and Objectives</vt:lpstr>
      <vt:lpstr>Selected Data and Data Cleansing Understanding of data set</vt:lpstr>
      <vt:lpstr>Exploratory Data Analysis  Basic statistics for Continuous Variables</vt:lpstr>
      <vt:lpstr>Exploratory Data Analysis  Association between response and predictors</vt:lpstr>
      <vt:lpstr>Exploratory Data Analysis Statistics for categorical variables</vt:lpstr>
      <vt:lpstr>Exploratory Data Analysis Statistics for categorical variables</vt:lpstr>
      <vt:lpstr>Exploratory Data Analysis Association between response and predictors</vt:lpstr>
      <vt:lpstr>Linear Regression Modeling Results WKHP*Education*Occupation vs Income</vt:lpstr>
      <vt:lpstr>PowerPoint Presentation</vt:lpstr>
      <vt:lpstr>PowerPoint Presentation</vt:lpstr>
      <vt:lpstr>Exploratory Data Analysis Results: bonus (income &gt;= $56,210)</vt:lpstr>
      <vt:lpstr>Exploratory Data Analysis Results: bonus (income &gt;= $56,210)</vt:lpstr>
      <vt:lpstr>Logistic Regression Modeling Results: bonus (income &gt;= $56,210)</vt:lpstr>
      <vt:lpstr>Logistic Regression Modeling Results: bonus (income &gt;= $56,210)</vt:lpstr>
      <vt:lpstr>Logistic Regression Modeling Results: bonus (income &gt;= $56,210)</vt:lpstr>
      <vt:lpstr>Logistic Regression Modeling Results: bonus (income &gt;= $56,210)</vt:lpstr>
      <vt:lpstr>Exploratory Data Analysis Results: high_bonus (income &gt;= $112,420)</vt:lpstr>
      <vt:lpstr>Logistic Regression Modeling Results: high_bonus (income &gt;= $112,420)</vt:lpstr>
      <vt:lpstr>Logistic Regression Modeling Results: high_bonus (income &gt;= $112,420)</vt:lpstr>
      <vt:lpstr>Logistic Regression Modeling Results: high_bonus (income &gt;= $112,420)</vt:lpstr>
      <vt:lpstr>Logistic Regression Modeling Results: high_bonus (income &gt;= $112,420)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JJ</cp:lastModifiedBy>
  <cp:revision>1609</cp:revision>
  <dcterms:created xsi:type="dcterms:W3CDTF">2015-08-06T17:32:52Z</dcterms:created>
  <dcterms:modified xsi:type="dcterms:W3CDTF">2016-10-15T02:42:01Z</dcterms:modified>
</cp:coreProperties>
</file>