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31"/>
  </p:notesMasterIdLst>
  <p:handoutMasterIdLst>
    <p:handoutMasterId r:id="rId32"/>
  </p:handoutMasterIdLst>
  <p:sldIdLst>
    <p:sldId id="390" r:id="rId3"/>
    <p:sldId id="462" r:id="rId4"/>
    <p:sldId id="460" r:id="rId5"/>
    <p:sldId id="463" r:id="rId6"/>
    <p:sldId id="464" r:id="rId7"/>
    <p:sldId id="482" r:id="rId8"/>
    <p:sldId id="465" r:id="rId9"/>
    <p:sldId id="461" r:id="rId10"/>
    <p:sldId id="466" r:id="rId11"/>
    <p:sldId id="478" r:id="rId12"/>
    <p:sldId id="474" r:id="rId13"/>
    <p:sldId id="487" r:id="rId14"/>
    <p:sldId id="488" r:id="rId15"/>
    <p:sldId id="490" r:id="rId16"/>
    <p:sldId id="491" r:id="rId17"/>
    <p:sldId id="492" r:id="rId18"/>
    <p:sldId id="494" r:id="rId19"/>
    <p:sldId id="489" r:id="rId20"/>
    <p:sldId id="473" r:id="rId21"/>
    <p:sldId id="493" r:id="rId22"/>
    <p:sldId id="467" r:id="rId23"/>
    <p:sldId id="483" r:id="rId24"/>
    <p:sldId id="484" r:id="rId25"/>
    <p:sldId id="486" r:id="rId26"/>
    <p:sldId id="485" r:id="rId27"/>
    <p:sldId id="477" r:id="rId28"/>
    <p:sldId id="468" r:id="rId29"/>
    <p:sldId id="495" r:id="rId30"/>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86392" autoAdjust="0"/>
  </p:normalViewPr>
  <p:slideViewPr>
    <p:cSldViewPr>
      <p:cViewPr varScale="1">
        <p:scale>
          <a:sx n="72" d="100"/>
          <a:sy n="72" d="100"/>
        </p:scale>
        <p:origin x="1032" y="7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val="376218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64209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646140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914285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186887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p14="http://schemas.microsoft.com/office/powerpoint/2010/main" val="62257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val="324649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p14="http://schemas.microsoft.com/office/powerpoint/2010/main" val="178279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22</a:t>
            </a:fld>
            <a:endParaRPr lang="en-US"/>
          </a:p>
        </p:txBody>
      </p:sp>
    </p:spTree>
    <p:extLst>
      <p:ext uri="{BB962C8B-B14F-4D97-AF65-F5344CB8AC3E}">
        <p14:creationId xmlns:p14="http://schemas.microsoft.com/office/powerpoint/2010/main" val="178708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23</a:t>
            </a:fld>
            <a:endParaRPr lang="en-US"/>
          </a:p>
        </p:txBody>
      </p:sp>
    </p:spTree>
    <p:extLst>
      <p:ext uri="{BB962C8B-B14F-4D97-AF65-F5344CB8AC3E}">
        <p14:creationId xmlns:p14="http://schemas.microsoft.com/office/powerpoint/2010/main" val="167285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24</a:t>
            </a:fld>
            <a:endParaRPr lang="en-US"/>
          </a:p>
        </p:txBody>
      </p:sp>
    </p:spTree>
    <p:extLst>
      <p:ext uri="{BB962C8B-B14F-4D97-AF65-F5344CB8AC3E}">
        <p14:creationId xmlns:p14="http://schemas.microsoft.com/office/powerpoint/2010/main" val="1548193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25</a:t>
            </a:fld>
            <a:endParaRPr lang="en-US"/>
          </a:p>
        </p:txBody>
      </p:sp>
    </p:spTree>
    <p:extLst>
      <p:ext uri="{BB962C8B-B14F-4D97-AF65-F5344CB8AC3E}">
        <p14:creationId xmlns:p14="http://schemas.microsoft.com/office/powerpoint/2010/main" val="1250149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26</a:t>
            </a:fld>
            <a:endParaRPr lang="en-US"/>
          </a:p>
        </p:txBody>
      </p:sp>
    </p:spTree>
    <p:extLst>
      <p:ext uri="{BB962C8B-B14F-4D97-AF65-F5344CB8AC3E}">
        <p14:creationId xmlns:p14="http://schemas.microsoft.com/office/powerpoint/2010/main" val="298403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27</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28</a:t>
            </a:fld>
            <a:endParaRPr lang="en-US"/>
          </a:p>
        </p:txBody>
      </p:sp>
    </p:spTree>
    <p:extLst>
      <p:ext uri="{BB962C8B-B14F-4D97-AF65-F5344CB8AC3E}">
        <p14:creationId xmlns:p14="http://schemas.microsoft.com/office/powerpoint/2010/main" val="144910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80427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28296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4397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423826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aurograndi/airplane-crashes-since-1908"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529 Advanced Data Analytics</a:t>
            </a:r>
          </a:p>
        </p:txBody>
      </p:sp>
      <p:sp>
        <p:nvSpPr>
          <p:cNvPr id="4" name="Text Placeholder 3"/>
          <p:cNvSpPr>
            <a:spLocks noGrp="1"/>
          </p:cNvSpPr>
          <p:nvPr>
            <p:ph type="body" sz="quarter" idx="13"/>
          </p:nvPr>
        </p:nvSpPr>
        <p:spPr>
          <a:xfrm>
            <a:off x="2819400" y="4267200"/>
            <a:ext cx="5943600" cy="2286000"/>
          </a:xfrm>
        </p:spPr>
        <p:txBody>
          <a:bodyPr/>
          <a:lstStyle/>
          <a:p>
            <a:r>
              <a:rPr lang="en-US" dirty="0"/>
              <a:t>October 25, 2016</a:t>
            </a:r>
          </a:p>
          <a:p>
            <a:r>
              <a:rPr lang="en-US" dirty="0"/>
              <a:t>Analysis of Aircraft Accidents</a:t>
            </a:r>
          </a:p>
          <a:p>
            <a:r>
              <a:rPr lang="en-US" dirty="0"/>
              <a:t>T V N B Suryanarayana, </a:t>
            </a:r>
          </a:p>
          <a:p>
            <a:r>
              <a:rPr lang="en-US" sz="2800" dirty="0"/>
              <a:t>#A20191735-03</a:t>
            </a:r>
          </a:p>
          <a:p>
            <a:endParaRPr lang="en-US" dirty="0"/>
          </a:p>
        </p:txBody>
      </p:sp>
    </p:spTree>
    <p:extLst>
      <p:ext uri="{BB962C8B-B14F-4D97-AF65-F5344CB8AC3E}">
        <p14:creationId xmlns:p14="http://schemas.microsoft.com/office/powerpoint/2010/main" val="32325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97239"/>
          </a:xfrm>
        </p:spPr>
        <p:txBody>
          <a:bodyPr/>
          <a:lstStyle/>
          <a:p>
            <a:r>
              <a:rPr lang="en-US" sz="3200" dirty="0"/>
              <a:t>Project Plan/ Data Activities: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4" name="Content Placeholder 2"/>
          <p:cNvSpPr>
            <a:spLocks noGrp="1"/>
          </p:cNvSpPr>
          <p:nvPr>
            <p:ph sz="half" idx="1"/>
          </p:nvPr>
        </p:nvSpPr>
        <p:spPr>
          <a:xfrm>
            <a:off x="990600" y="1752599"/>
            <a:ext cx="7620000" cy="4492625"/>
          </a:xfrm>
        </p:spPr>
        <p:txBody>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Predictor Variables used for modeling</a:t>
            </a:r>
            <a:r>
              <a:rPr lang="en-US" sz="1800" dirty="0">
                <a:latin typeface="Times New Roman" panose="02020603050405020304" pitchFamily="18" charset="0"/>
                <a:cs typeface="Times New Roman" panose="02020603050405020304" pitchFamily="18" charset="0"/>
              </a:rPr>
              <a:t> are as follows:</a:t>
            </a:r>
          </a:p>
          <a:p>
            <a:pPr lvl="1"/>
            <a:r>
              <a:rPr lang="en-US" sz="1400" dirty="0">
                <a:latin typeface="Times New Roman" panose="02020603050405020304" pitchFamily="18" charset="0"/>
                <a:cs typeface="Times New Roman" panose="02020603050405020304" pitchFamily="18" charset="0"/>
              </a:rPr>
              <a:t>TIME – Predictor – Continuous or Numeric</a:t>
            </a:r>
          </a:p>
          <a:p>
            <a:pPr lvl="1"/>
            <a:r>
              <a:rPr lang="en-US" sz="1400" dirty="0">
                <a:latin typeface="Times New Roman" panose="02020603050405020304" pitchFamily="18" charset="0"/>
                <a:cs typeface="Times New Roman" panose="02020603050405020304" pitchFamily="18" charset="0"/>
              </a:rPr>
              <a:t>CAT_ID – Predictor – Categorical</a:t>
            </a:r>
          </a:p>
          <a:p>
            <a:pPr lvl="1"/>
            <a:r>
              <a:rPr lang="en-US" sz="1400" dirty="0">
                <a:latin typeface="Times New Roman" panose="02020603050405020304" pitchFamily="18" charset="0"/>
                <a:cs typeface="Times New Roman" panose="02020603050405020304" pitchFamily="18" charset="0"/>
              </a:rPr>
              <a:t>CN_IN – Predictor – Categorical Nominal</a:t>
            </a:r>
          </a:p>
          <a:p>
            <a:pPr lvl="1"/>
            <a:r>
              <a:rPr lang="en-US" sz="1400" dirty="0">
                <a:latin typeface="Times New Roman" panose="02020603050405020304" pitchFamily="18" charset="0"/>
                <a:cs typeface="Times New Roman" panose="02020603050405020304" pitchFamily="18" charset="0"/>
              </a:rPr>
              <a:t>TIMING  – Predictor – Categorical </a:t>
            </a:r>
          </a:p>
          <a:p>
            <a:pPr lvl="1"/>
            <a:r>
              <a:rPr lang="en-US" sz="1400" dirty="0">
                <a:latin typeface="Times New Roman" panose="02020603050405020304" pitchFamily="18" charset="0"/>
                <a:cs typeface="Times New Roman" panose="02020603050405020304" pitchFamily="18" charset="0"/>
              </a:rPr>
              <a:t>MONTH- Predictor – Continuous or Numeric.</a:t>
            </a:r>
          </a:p>
          <a:p>
            <a:pPr lvl="1"/>
            <a:r>
              <a:rPr lang="en-US" sz="1400" dirty="0">
                <a:latin typeface="Times New Roman" panose="02020603050405020304" pitchFamily="18" charset="0"/>
                <a:cs typeface="Times New Roman" panose="02020603050405020304" pitchFamily="18" charset="0"/>
              </a:rPr>
              <a:t>ABOARD - Predictor – Continuous or Numeric</a:t>
            </a:r>
          </a:p>
          <a:p>
            <a:pPr lvl="1"/>
            <a:r>
              <a:rPr lang="en-US" sz="1400" dirty="0">
                <a:latin typeface="Times New Roman" panose="02020603050405020304" pitchFamily="18" charset="0"/>
                <a:cs typeface="Times New Roman" panose="02020603050405020304" pitchFamily="18" charset="0"/>
              </a:rPr>
              <a:t>GROUND – Number of ground fatalities due to the accident. </a:t>
            </a:r>
          </a:p>
          <a:p>
            <a:pPr lvl="1"/>
            <a:r>
              <a:rPr lang="en-US" sz="1400" dirty="0">
                <a:latin typeface="Times New Roman" panose="02020603050405020304" pitchFamily="18" charset="0"/>
                <a:cs typeface="Times New Roman" panose="02020603050405020304" pitchFamily="18" charset="0"/>
              </a:rPr>
              <a:t>OPERATOR – Predictor - Categorical Nominal</a:t>
            </a:r>
          </a:p>
          <a:p>
            <a:r>
              <a:rPr lang="en-US" sz="1800" dirty="0">
                <a:latin typeface="Times New Roman" panose="02020603050405020304" pitchFamily="18" charset="0"/>
                <a:cs typeface="Times New Roman" panose="02020603050405020304" pitchFamily="18" charset="0"/>
              </a:rPr>
              <a:t>First using PROC FREQ  and PROC SGSCATTER, the relationships between various variables are explored and then using PROC CORR the association between the Continuous variables is checked.</a:t>
            </a:r>
          </a:p>
          <a:p>
            <a:r>
              <a:rPr lang="en-US" sz="1800" dirty="0">
                <a:latin typeface="Times New Roman" panose="02020603050405020304" pitchFamily="18" charset="0"/>
                <a:cs typeface="Times New Roman" panose="02020603050405020304" pitchFamily="18" charset="0"/>
              </a:rPr>
              <a:t>Then using PROC GLM the model is developed between the related continuous and categorical variables and goodness of fit is verified.</a:t>
            </a:r>
          </a:p>
          <a:p>
            <a:pPr lvl="1"/>
            <a:endParaRPr lang="en-US" sz="1400" dirty="0">
              <a:latin typeface="Times New Roman" panose="02020603050405020304" pitchFamily="18" charset="0"/>
              <a:cs typeface="Times New Roman" panose="02020603050405020304" pitchFamily="18" charset="0"/>
            </a:endParaRPr>
          </a:p>
          <a:p>
            <a:endParaRPr lang="en-US" sz="1400" dirty="0"/>
          </a:p>
          <a:p>
            <a:pPr marL="0" indent="0">
              <a:buNone/>
            </a:pPr>
            <a:endParaRPr lang="en-US" sz="1400" dirty="0"/>
          </a:p>
        </p:txBody>
      </p:sp>
    </p:spTree>
    <p:extLst>
      <p:ext uri="{BB962C8B-B14F-4D97-AF65-F5344CB8AC3E}">
        <p14:creationId xmlns:p14="http://schemas.microsoft.com/office/powerpoint/2010/main" val="248447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4" name="Content Placeholder 2"/>
          <p:cNvSpPr>
            <a:spLocks noGrp="1"/>
          </p:cNvSpPr>
          <p:nvPr>
            <p:ph sz="half" idx="1"/>
          </p:nvPr>
        </p:nvSpPr>
        <p:spPr>
          <a:xfrm>
            <a:off x="838200" y="1828800"/>
            <a:ext cx="3200400" cy="1828800"/>
          </a:xfrm>
        </p:spPr>
        <p:txBody>
          <a:bodyPr/>
          <a:lstStyle/>
          <a:p>
            <a:r>
              <a:rPr lang="en-US" sz="1800" dirty="0">
                <a:latin typeface="Times New Roman" panose="02020603050405020304" pitchFamily="18" charset="0"/>
                <a:cs typeface="Times New Roman" panose="02020603050405020304" pitchFamily="18" charset="0"/>
              </a:rPr>
              <a:t>Running PROC FREQ between Fatalities and CAT_ID with Chi-Square test shows a ‘p’ value &lt;0.001 and hence a possible  association.</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152900" y="1752600"/>
            <a:ext cx="4800600" cy="4114800"/>
          </a:xfrm>
          <a:prstGeom prst="rect">
            <a:avLst/>
          </a:prstGeom>
        </p:spPr>
      </p:pic>
    </p:spTree>
    <p:extLst>
      <p:ext uri="{BB962C8B-B14F-4D97-AF65-F5344CB8AC3E}">
        <p14:creationId xmlns:p14="http://schemas.microsoft.com/office/powerpoint/2010/main" val="395704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4" name="Content Placeholder 2"/>
          <p:cNvSpPr>
            <a:spLocks noGrp="1"/>
          </p:cNvSpPr>
          <p:nvPr>
            <p:ph sz="half" idx="1"/>
          </p:nvPr>
        </p:nvSpPr>
        <p:spPr>
          <a:xfrm>
            <a:off x="762000" y="1828800"/>
            <a:ext cx="3340100" cy="1752600"/>
          </a:xfrm>
        </p:spPr>
        <p:txBody>
          <a:bodyPr/>
          <a:lstStyle/>
          <a:p>
            <a:r>
              <a:rPr lang="en-US" sz="1800" dirty="0">
                <a:latin typeface="Times New Roman" panose="02020603050405020304" pitchFamily="18" charset="0"/>
                <a:cs typeface="Times New Roman" panose="02020603050405020304" pitchFamily="18" charset="0"/>
              </a:rPr>
              <a:t>Running PROC FREQ between Fatalities and TIMING with Chi-Square test shows a ‘p’ value which is &gt; 0.05 and hence no association.</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047892" y="1676400"/>
            <a:ext cx="4909705" cy="4191000"/>
          </a:xfrm>
          <a:prstGeom prst="rect">
            <a:avLst/>
          </a:prstGeom>
        </p:spPr>
      </p:pic>
    </p:spTree>
    <p:extLst>
      <p:ext uri="{BB962C8B-B14F-4D97-AF65-F5344CB8AC3E}">
        <p14:creationId xmlns:p14="http://schemas.microsoft.com/office/powerpoint/2010/main" val="166385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sp>
        <p:nvSpPr>
          <p:cNvPr id="4" name="Content Placeholder 2"/>
          <p:cNvSpPr>
            <a:spLocks noGrp="1"/>
          </p:cNvSpPr>
          <p:nvPr>
            <p:ph sz="half" idx="1"/>
          </p:nvPr>
        </p:nvSpPr>
        <p:spPr>
          <a:xfrm>
            <a:off x="762000" y="1828800"/>
            <a:ext cx="3340100" cy="1752600"/>
          </a:xfrm>
        </p:spPr>
        <p:txBody>
          <a:bodyPr/>
          <a:lstStyle/>
          <a:p>
            <a:r>
              <a:rPr lang="en-US" sz="1800" dirty="0">
                <a:latin typeface="Times New Roman" panose="02020603050405020304" pitchFamily="18" charset="0"/>
                <a:cs typeface="Times New Roman" panose="02020603050405020304" pitchFamily="18" charset="0"/>
              </a:rPr>
              <a:t>Running PROC FREQ between Fatalities and MONTH with Chi-Square test shows a ‘p’ value which is &gt; 0.05 and hence no association.</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122831" y="1679713"/>
            <a:ext cx="4856674" cy="4187687"/>
          </a:xfrm>
          <a:prstGeom prst="rect">
            <a:avLst/>
          </a:prstGeom>
        </p:spPr>
      </p:pic>
    </p:spTree>
    <p:extLst>
      <p:ext uri="{BB962C8B-B14F-4D97-AF65-F5344CB8AC3E}">
        <p14:creationId xmlns:p14="http://schemas.microsoft.com/office/powerpoint/2010/main" val="88922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sp>
        <p:nvSpPr>
          <p:cNvPr id="4" name="Content Placeholder 2"/>
          <p:cNvSpPr>
            <a:spLocks noGrp="1"/>
          </p:cNvSpPr>
          <p:nvPr>
            <p:ph sz="half" idx="1"/>
          </p:nvPr>
        </p:nvSpPr>
        <p:spPr>
          <a:xfrm>
            <a:off x="762000" y="1828800"/>
            <a:ext cx="3340100" cy="990600"/>
          </a:xfrm>
        </p:spPr>
        <p:txBody>
          <a:bodyPr/>
          <a:lstStyle/>
          <a:p>
            <a:r>
              <a:rPr lang="en-US" sz="1800" dirty="0">
                <a:latin typeface="Times New Roman" panose="02020603050405020304" pitchFamily="18" charset="0"/>
                <a:cs typeface="Times New Roman" panose="02020603050405020304" pitchFamily="18" charset="0"/>
              </a:rPr>
              <a:t>Scatter Plot between Fatalities and Time show no clear relation.</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09898" y="1828800"/>
            <a:ext cx="4376902" cy="4430063"/>
          </a:xfrm>
          <a:prstGeom prst="rect">
            <a:avLst/>
          </a:prstGeom>
        </p:spPr>
      </p:pic>
    </p:spTree>
    <p:extLst>
      <p:ext uri="{BB962C8B-B14F-4D97-AF65-F5344CB8AC3E}">
        <p14:creationId xmlns:p14="http://schemas.microsoft.com/office/powerpoint/2010/main" val="7810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4" name="Content Placeholder 2"/>
          <p:cNvSpPr>
            <a:spLocks noGrp="1"/>
          </p:cNvSpPr>
          <p:nvPr>
            <p:ph sz="half" idx="1"/>
          </p:nvPr>
        </p:nvSpPr>
        <p:spPr>
          <a:xfrm>
            <a:off x="762000" y="1752600"/>
            <a:ext cx="3280191" cy="3276600"/>
          </a:xfrm>
        </p:spPr>
        <p:txBody>
          <a:bodyPr/>
          <a:lstStyle/>
          <a:p>
            <a:r>
              <a:rPr lang="en-US" sz="1800" dirty="0">
                <a:latin typeface="Times New Roman" panose="02020603050405020304" pitchFamily="18" charset="0"/>
                <a:cs typeface="Times New Roman" panose="02020603050405020304" pitchFamily="18" charset="0"/>
              </a:rPr>
              <a:t>Scatter Plot between Fatalities and those on board (ABOARD) shows an overall linear trend with a few outliers when lower values of Passengers and Crew.</a:t>
            </a:r>
          </a:p>
          <a:p>
            <a:r>
              <a:rPr lang="en-US" sz="1800" dirty="0">
                <a:latin typeface="Times New Roman" panose="02020603050405020304" pitchFamily="18" charset="0"/>
                <a:cs typeface="Times New Roman" panose="02020603050405020304" pitchFamily="18" charset="0"/>
              </a:rPr>
              <a:t>The Scatter plot also shows the Regression line between FATALITIES and ABOARD.</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114800" y="1752600"/>
            <a:ext cx="4953000" cy="3830053"/>
          </a:xfrm>
          <a:prstGeom prst="rect">
            <a:avLst/>
          </a:prstGeom>
        </p:spPr>
      </p:pic>
    </p:spTree>
    <p:extLst>
      <p:ext uri="{BB962C8B-B14F-4D97-AF65-F5344CB8AC3E}">
        <p14:creationId xmlns:p14="http://schemas.microsoft.com/office/powerpoint/2010/main" val="65371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sp>
        <p:nvSpPr>
          <p:cNvPr id="4" name="Content Placeholder 2"/>
          <p:cNvSpPr>
            <a:spLocks noGrp="1"/>
          </p:cNvSpPr>
          <p:nvPr>
            <p:ph sz="half" idx="1"/>
          </p:nvPr>
        </p:nvSpPr>
        <p:spPr>
          <a:xfrm>
            <a:off x="762000" y="1752600"/>
            <a:ext cx="3340100" cy="2362200"/>
          </a:xfrm>
        </p:spPr>
        <p:txBody>
          <a:bodyPr/>
          <a:lstStyle/>
          <a:p>
            <a:r>
              <a:rPr lang="en-US" sz="1800" dirty="0">
                <a:latin typeface="Times New Roman" panose="02020603050405020304" pitchFamily="18" charset="0"/>
                <a:cs typeface="Times New Roman" panose="02020603050405020304" pitchFamily="18" charset="0"/>
              </a:rPr>
              <a:t>Scatter Plot between Fatalities and those who died on Ground does not show any relationship whatsoever with only two outliers (September 11</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2001, The Twin Towers Sabotage Accidents in New York).</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30700" y="1772478"/>
            <a:ext cx="4432300" cy="4477528"/>
          </a:xfrm>
          <a:prstGeom prst="rect">
            <a:avLst/>
          </a:prstGeom>
        </p:spPr>
      </p:pic>
    </p:spTree>
    <p:extLst>
      <p:ext uri="{BB962C8B-B14F-4D97-AF65-F5344CB8AC3E}">
        <p14:creationId xmlns:p14="http://schemas.microsoft.com/office/powerpoint/2010/main" val="294629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sp>
        <p:nvSpPr>
          <p:cNvPr id="4" name="Content Placeholder 2"/>
          <p:cNvSpPr>
            <a:spLocks noGrp="1"/>
          </p:cNvSpPr>
          <p:nvPr>
            <p:ph sz="half" idx="1"/>
          </p:nvPr>
        </p:nvSpPr>
        <p:spPr>
          <a:xfrm>
            <a:off x="762000" y="1752600"/>
            <a:ext cx="3340100" cy="2133600"/>
          </a:xfrm>
        </p:spPr>
        <p:txBody>
          <a:bodyPr/>
          <a:lstStyle/>
          <a:p>
            <a:r>
              <a:rPr lang="en-US" sz="1800" dirty="0">
                <a:latin typeface="Times New Roman" panose="02020603050405020304" pitchFamily="18" charset="0"/>
                <a:cs typeface="Times New Roman" panose="02020603050405020304" pitchFamily="18" charset="0"/>
              </a:rPr>
              <a:t>Scatter Plot between Fatalities and CN_IN does not show any tell tale  relationship which is to be further checked due to number of variables being large ( 730).</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295460" y="1762540"/>
            <a:ext cx="4450655" cy="4469434"/>
          </a:xfrm>
          <a:prstGeom prst="rect">
            <a:avLst/>
          </a:prstGeom>
        </p:spPr>
      </p:pic>
    </p:spTree>
    <p:extLst>
      <p:ext uri="{BB962C8B-B14F-4D97-AF65-F5344CB8AC3E}">
        <p14:creationId xmlns:p14="http://schemas.microsoft.com/office/powerpoint/2010/main" val="342599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a:p>
        </p:txBody>
      </p:sp>
      <p:sp>
        <p:nvSpPr>
          <p:cNvPr id="4" name="Content Placeholder 2"/>
          <p:cNvSpPr>
            <a:spLocks noGrp="1"/>
          </p:cNvSpPr>
          <p:nvPr>
            <p:ph sz="half" idx="1"/>
          </p:nvPr>
        </p:nvSpPr>
        <p:spPr>
          <a:xfrm>
            <a:off x="762000" y="1828800"/>
            <a:ext cx="3200400" cy="1524000"/>
          </a:xfrm>
        </p:spPr>
        <p:txBody>
          <a:bodyPr/>
          <a:lstStyle/>
          <a:p>
            <a:r>
              <a:rPr lang="en-US" sz="1800" dirty="0">
                <a:latin typeface="Times New Roman" panose="02020603050405020304" pitchFamily="18" charset="0"/>
                <a:cs typeface="Times New Roman" panose="02020603050405020304" pitchFamily="18" charset="0"/>
              </a:rPr>
              <a:t>Running PROC FREQ between Accidents and TIMING shows the percent distribution of various Accidents versus TIMING.</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962400" y="1828800"/>
            <a:ext cx="5001323" cy="3334215"/>
          </a:xfrm>
          <a:prstGeom prst="rect">
            <a:avLst/>
          </a:prstGeom>
        </p:spPr>
      </p:pic>
    </p:spTree>
    <p:extLst>
      <p:ext uri="{BB962C8B-B14F-4D97-AF65-F5344CB8AC3E}">
        <p14:creationId xmlns:p14="http://schemas.microsoft.com/office/powerpoint/2010/main" val="833734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a:p>
        </p:txBody>
      </p:sp>
      <p:sp>
        <p:nvSpPr>
          <p:cNvPr id="4" name="Content Placeholder 2"/>
          <p:cNvSpPr>
            <a:spLocks noGrp="1"/>
          </p:cNvSpPr>
          <p:nvPr>
            <p:ph sz="half" idx="1"/>
          </p:nvPr>
        </p:nvSpPr>
        <p:spPr>
          <a:xfrm>
            <a:off x="916458" y="1874560"/>
            <a:ext cx="3048000" cy="4754839"/>
          </a:xfrm>
        </p:spPr>
        <p:txBody>
          <a:bodyPr/>
          <a:lstStyle/>
          <a:p>
            <a:r>
              <a:rPr lang="en-US" sz="1600" dirty="0">
                <a:latin typeface="Times New Roman" panose="02020603050405020304" pitchFamily="18" charset="0"/>
                <a:cs typeface="Times New Roman" panose="02020603050405020304" pitchFamily="18" charset="0"/>
              </a:rPr>
              <a:t>A PROC CORR is run between the various variables and the results are shown in the adjacent figure which show that association exists ONLY between FATALITIES and ABOARD with R= 0.74812</a:t>
            </a:r>
          </a:p>
          <a:p>
            <a:r>
              <a:rPr lang="en-US" sz="1600" dirty="0">
                <a:latin typeface="Times New Roman" panose="02020603050405020304" pitchFamily="18" charset="0"/>
                <a:cs typeface="Times New Roman" panose="02020603050405020304" pitchFamily="18" charset="0"/>
              </a:rPr>
              <a:t>The remaining Predictors do not have significant Pearson coefficients to indicate an association between the Response and Predictors.</a:t>
            </a:r>
          </a:p>
          <a:p>
            <a:r>
              <a:rPr lang="en-US" sz="1600" dirty="0">
                <a:latin typeface="Times New Roman" panose="02020603050405020304" pitchFamily="18" charset="0"/>
                <a:cs typeface="Times New Roman" panose="02020603050405020304" pitchFamily="18" charset="0"/>
              </a:rPr>
              <a:t>In general a R value between 0.7 to 1 in either directions is considered a strong correlation while between 0.3 to 0.7 is weak correlation.</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191000" y="1836441"/>
            <a:ext cx="4686912" cy="4544266"/>
          </a:xfrm>
          <a:prstGeom prst="rect">
            <a:avLst/>
          </a:prstGeom>
        </p:spPr>
      </p:pic>
    </p:spTree>
    <p:extLst>
      <p:ext uri="{BB962C8B-B14F-4D97-AF65-F5344CB8AC3E}">
        <p14:creationId xmlns:p14="http://schemas.microsoft.com/office/powerpoint/2010/main" val="369540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of Content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Business Scenario</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Business Objective</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Selected Data</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Data Processing Steps</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Project Plan/Data Activities</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Exploratory Data Analysis Results</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Regression Modeling Results</a:t>
            </a:r>
          </a:p>
          <a:p>
            <a:pPr marL="457200" indent="-457200" eaLnBrk="1" hangingPunct="1">
              <a:buFont typeface="+mj-lt"/>
              <a:buAutoNum type="arabicPeriod"/>
            </a:pPr>
            <a:r>
              <a:rPr lang="en-US" sz="2000" b="1" dirty="0">
                <a:latin typeface="Times New Roman" panose="02020603050405020304" pitchFamily="18" charset="0"/>
                <a:cs typeface="Times New Roman" panose="02020603050405020304" pitchFamily="18" charset="0"/>
              </a:rPr>
              <a:t>Summary/Conclusions</a:t>
            </a:r>
          </a:p>
          <a:p>
            <a:pPr marL="342900" indent="-342900" eaLnBrk="1" hangingPunct="1">
              <a:buAutoNum type="arabicParen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2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 Results: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20</a:t>
            </a:fld>
            <a:endParaRPr lang="en-US"/>
          </a:p>
        </p:txBody>
      </p:sp>
      <p:sp>
        <p:nvSpPr>
          <p:cNvPr id="4" name="Content Placeholder 2"/>
          <p:cNvSpPr>
            <a:spLocks noGrp="1"/>
          </p:cNvSpPr>
          <p:nvPr>
            <p:ph sz="half" idx="1"/>
          </p:nvPr>
        </p:nvSpPr>
        <p:spPr>
          <a:xfrm>
            <a:off x="916458" y="1874561"/>
            <a:ext cx="7922742" cy="3688039"/>
          </a:xfrm>
        </p:spPr>
        <p:txBody>
          <a:bodyPr/>
          <a:lstStyle/>
          <a:p>
            <a:r>
              <a:rPr lang="en-US" sz="1800" dirty="0">
                <a:latin typeface="Times New Roman" panose="02020603050405020304" pitchFamily="18" charset="0"/>
                <a:cs typeface="Times New Roman" panose="02020603050405020304" pitchFamily="18" charset="0"/>
              </a:rPr>
              <a:t>The relationship between FATALITIES and OPERATOR predictor variable is not shown in this presentation as the same is not lending itself to computation owing to the large number of Operators.</a:t>
            </a:r>
          </a:p>
          <a:p>
            <a:r>
              <a:rPr lang="en-US" sz="1800" dirty="0">
                <a:latin typeface="Times New Roman" panose="02020603050405020304" pitchFamily="18" charset="0"/>
                <a:cs typeface="Times New Roman" panose="02020603050405020304" pitchFamily="18" charset="0"/>
              </a:rPr>
              <a:t>After observing the Exploratory Data Analysis, it can be deduced that FATALITIES has a strong relationship with :</a:t>
            </a:r>
          </a:p>
          <a:p>
            <a:pPr lvl="1"/>
            <a:r>
              <a:rPr lang="en-US" sz="1600" dirty="0">
                <a:latin typeface="Times New Roman" panose="02020603050405020304" pitchFamily="18" charset="0"/>
                <a:cs typeface="Times New Roman" panose="02020603050405020304" pitchFamily="18" charset="0"/>
              </a:rPr>
              <a:t>ABOARD and possibly with </a:t>
            </a:r>
          </a:p>
          <a:p>
            <a:pPr lvl="1"/>
            <a:r>
              <a:rPr lang="en-US" sz="1600" dirty="0">
                <a:latin typeface="Times New Roman" panose="02020603050405020304" pitchFamily="18" charset="0"/>
                <a:cs typeface="Times New Roman" panose="02020603050405020304" pitchFamily="18" charset="0"/>
              </a:rPr>
              <a:t>CN_IN</a:t>
            </a:r>
          </a:p>
          <a:p>
            <a:r>
              <a:rPr lang="en-US" sz="1800" dirty="0">
                <a:latin typeface="Times New Roman" panose="02020603050405020304" pitchFamily="18" charset="0"/>
                <a:cs typeface="Times New Roman" panose="02020603050405020304" pitchFamily="18" charset="0"/>
              </a:rPr>
              <a:t>However the modeling is run in three steps to further check and verify whether anything is missed between FATALITIES and all possible variables. </a:t>
            </a:r>
          </a:p>
          <a:p>
            <a:r>
              <a:rPr lang="en-US" sz="1800" dirty="0">
                <a:latin typeface="Times New Roman" panose="02020603050405020304" pitchFamily="18" charset="0"/>
                <a:cs typeface="Times New Roman" panose="02020603050405020304" pitchFamily="18" charset="0"/>
              </a:rPr>
              <a:t>The third step is only between FATALITIES and ABOARD, CN_IN.</a:t>
            </a:r>
          </a:p>
          <a:p>
            <a:pPr lvl="1"/>
            <a:endParaRPr lang="en-US" sz="12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2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a:t>
            </a:r>
            <a:r>
              <a:rPr lang="en-US" sz="2000" dirty="0"/>
              <a:t>Model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21</a:t>
            </a:fld>
            <a:endParaRPr lang="en-US"/>
          </a:p>
        </p:txBody>
      </p:sp>
      <p:sp>
        <p:nvSpPr>
          <p:cNvPr id="6" name="Content Placeholder 2"/>
          <p:cNvSpPr>
            <a:spLocks noGrp="1"/>
          </p:cNvSpPr>
          <p:nvPr>
            <p:ph sz="half" idx="1"/>
          </p:nvPr>
        </p:nvSpPr>
        <p:spPr>
          <a:xfrm>
            <a:off x="838200" y="1752600"/>
            <a:ext cx="2971800" cy="5105400"/>
          </a:xfrm>
        </p:spPr>
        <p:txBody>
          <a:bodyPr/>
          <a:lstStyle/>
          <a:p>
            <a:pPr indent="-285750"/>
            <a:r>
              <a:rPr lang="en-US" sz="1800" dirty="0">
                <a:latin typeface="Times New Roman" panose="02020603050405020304" pitchFamily="18" charset="0"/>
                <a:cs typeface="Times New Roman" panose="02020603050405020304" pitchFamily="18" charset="0"/>
              </a:rPr>
              <a:t>Since the Predictors are both Continuous and Categorical in nature, PROC GLM is used for building the final model.</a:t>
            </a:r>
          </a:p>
          <a:p>
            <a:pPr indent="-285750"/>
            <a:r>
              <a:rPr lang="en-US" sz="1800" dirty="0">
                <a:latin typeface="Times New Roman" panose="02020603050405020304" pitchFamily="18" charset="0"/>
                <a:cs typeface="Times New Roman" panose="02020603050405020304" pitchFamily="18" charset="0"/>
              </a:rPr>
              <a:t>Various iterations are used for getting a best fit model between the Response variable and Predictor variables.</a:t>
            </a:r>
          </a:p>
          <a:p>
            <a:pPr indent="-285750"/>
            <a:r>
              <a:rPr lang="en-US" sz="1800" dirty="0">
                <a:latin typeface="Times New Roman" panose="02020603050405020304" pitchFamily="18" charset="0"/>
                <a:cs typeface="Times New Roman" panose="02020603050405020304" pitchFamily="18" charset="0"/>
              </a:rPr>
              <a:t>Initial analysis of running PROC GLM with Predictor variables – TIME, ABOARD, CAT_ID, TIMING, MONTH, YEAR, CN_IN show the results in the figure shown.</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877015" y="1905000"/>
            <a:ext cx="5111325" cy="3429000"/>
          </a:xfrm>
          <a:prstGeom prst="rect">
            <a:avLst/>
          </a:prstGeom>
        </p:spPr>
      </p:pic>
    </p:spTree>
    <p:extLst>
      <p:ext uri="{BB962C8B-B14F-4D97-AF65-F5344CB8AC3E}">
        <p14:creationId xmlns:p14="http://schemas.microsoft.com/office/powerpoint/2010/main" val="255938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a:t>
            </a:r>
            <a:r>
              <a:rPr lang="en-US" sz="2000" dirty="0"/>
              <a:t>Model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22</a:t>
            </a:fld>
            <a:endParaRPr lang="en-US"/>
          </a:p>
        </p:txBody>
      </p:sp>
      <p:sp>
        <p:nvSpPr>
          <p:cNvPr id="6" name="Content Placeholder 2"/>
          <p:cNvSpPr>
            <a:spLocks noGrp="1"/>
          </p:cNvSpPr>
          <p:nvPr>
            <p:ph sz="half" idx="1"/>
          </p:nvPr>
        </p:nvSpPr>
        <p:spPr>
          <a:xfrm>
            <a:off x="838200" y="1752600"/>
            <a:ext cx="7848600" cy="4449418"/>
          </a:xfrm>
        </p:spPr>
        <p:txBody>
          <a:bodyPr/>
          <a:lstStyle/>
          <a:p>
            <a:pPr indent="-285750"/>
            <a:r>
              <a:rPr lang="en-US" sz="1800" dirty="0">
                <a:latin typeface="Times New Roman" panose="02020603050405020304" pitchFamily="18" charset="0"/>
                <a:cs typeface="Times New Roman" panose="02020603050405020304" pitchFamily="18" charset="0"/>
              </a:rPr>
              <a:t>It can be seen from the Parameter estimates that only the following variables void the null hypothesis and hence can be considered in the final model with ‘p’ values &lt; 0.0001:</a:t>
            </a:r>
          </a:p>
          <a:p>
            <a:pPr lvl="1"/>
            <a:r>
              <a:rPr lang="en-US" sz="1600" dirty="0">
                <a:latin typeface="Times New Roman" panose="02020603050405020304" pitchFamily="18" charset="0"/>
                <a:cs typeface="Times New Roman" panose="02020603050405020304" pitchFamily="18" charset="0"/>
              </a:rPr>
              <a:t>ABOARD</a:t>
            </a:r>
          </a:p>
          <a:p>
            <a:pPr lvl="1"/>
            <a:r>
              <a:rPr lang="en-US" sz="1600" dirty="0">
                <a:latin typeface="Times New Roman" panose="02020603050405020304" pitchFamily="18" charset="0"/>
                <a:cs typeface="Times New Roman" panose="02020603050405020304" pitchFamily="18" charset="0"/>
              </a:rPr>
              <a:t>CN_IN</a:t>
            </a:r>
          </a:p>
          <a:p>
            <a:pPr indent="-285750"/>
            <a:r>
              <a:rPr lang="en-US" sz="1800" dirty="0">
                <a:latin typeface="Times New Roman" panose="02020603050405020304" pitchFamily="18" charset="0"/>
                <a:cs typeface="Times New Roman" panose="02020603050405020304" pitchFamily="18" charset="0"/>
              </a:rPr>
              <a:t>The Adj. R squared with the above variables is 0.9587 which means that the model explains 95.87 % of the actual values.</a:t>
            </a:r>
          </a:p>
          <a:p>
            <a:pPr indent="-285750"/>
            <a:r>
              <a:rPr lang="en-US" sz="1800" dirty="0">
                <a:latin typeface="Times New Roman" panose="02020603050405020304" pitchFamily="18" charset="0"/>
                <a:cs typeface="Times New Roman" panose="02020603050405020304" pitchFamily="18" charset="0"/>
              </a:rPr>
              <a:t>On eliminating the variables which do not effect the Response variable, the model is again run a second time with only ABOARD and CN_IN as predictor variables:</a:t>
            </a:r>
          </a:p>
          <a:p>
            <a:pPr marL="579438" lvl="1" indent="0">
              <a:buNone/>
            </a:pPr>
            <a:r>
              <a:rPr lang="en-US" sz="1600" dirty="0">
                <a:latin typeface="Times New Roman" panose="02020603050405020304" pitchFamily="18" charset="0"/>
                <a:cs typeface="Times New Roman" panose="02020603050405020304" pitchFamily="18" charset="0"/>
              </a:rPr>
              <a:t>TITLE 'PROC GLM WITH ABOARD, CN_IN AS PREDICTOR VARIABLES';</a:t>
            </a:r>
          </a:p>
          <a:p>
            <a:pPr marL="579438" lvl="1" indent="0">
              <a:buNone/>
            </a:pPr>
            <a:r>
              <a:rPr lang="en-US" sz="1600" dirty="0">
                <a:latin typeface="Times New Roman" panose="02020603050405020304" pitchFamily="18" charset="0"/>
                <a:cs typeface="Times New Roman" panose="02020603050405020304" pitchFamily="18" charset="0"/>
              </a:rPr>
              <a:t>PROC GLM DATA=ITMD529.AIR_SUBSET PLOTS=DIAGNOSTICS;</a:t>
            </a:r>
          </a:p>
          <a:p>
            <a:pPr marL="979488" lvl="2" indent="0">
              <a:buNone/>
            </a:pPr>
            <a:r>
              <a:rPr lang="en-US" sz="1600" dirty="0">
                <a:latin typeface="Times New Roman" panose="02020603050405020304" pitchFamily="18" charset="0"/>
                <a:cs typeface="Times New Roman" panose="02020603050405020304" pitchFamily="18" charset="0"/>
              </a:rPr>
              <a:t>CLASS CN_IN ;</a:t>
            </a:r>
          </a:p>
          <a:p>
            <a:pPr marL="979488" lvl="2" indent="0">
              <a:buNone/>
            </a:pPr>
            <a:r>
              <a:rPr lang="en-US" sz="1600" dirty="0">
                <a:latin typeface="Times New Roman" panose="02020603050405020304" pitchFamily="18" charset="0"/>
                <a:cs typeface="Times New Roman" panose="02020603050405020304" pitchFamily="18" charset="0"/>
              </a:rPr>
              <a:t>MODEL FATALITIES= ABOARD CN_IN /SOLUTION SS3;</a:t>
            </a:r>
          </a:p>
          <a:p>
            <a:pPr marL="579438" lvl="1" indent="0">
              <a:buNone/>
            </a:pPr>
            <a:r>
              <a:rPr lang="en-US" sz="1600" dirty="0">
                <a:latin typeface="Times New Roman" panose="02020603050405020304" pitchFamily="18" charset="0"/>
                <a:cs typeface="Times New Roman" panose="02020603050405020304" pitchFamily="18" charset="0"/>
              </a:rPr>
              <a:t>RUN; </a:t>
            </a:r>
          </a:p>
        </p:txBody>
      </p:sp>
    </p:spTree>
    <p:extLst>
      <p:ext uri="{BB962C8B-B14F-4D97-AF65-F5344CB8AC3E}">
        <p14:creationId xmlns:p14="http://schemas.microsoft.com/office/powerpoint/2010/main" val="38037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a:t>
            </a:r>
            <a:r>
              <a:rPr lang="en-US" sz="2000" dirty="0"/>
              <a:t>Model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23</a:t>
            </a:fld>
            <a:endParaRPr lang="en-US"/>
          </a:p>
        </p:txBody>
      </p:sp>
      <p:sp>
        <p:nvSpPr>
          <p:cNvPr id="6" name="Content Placeholder 2"/>
          <p:cNvSpPr>
            <a:spLocks noGrp="1"/>
          </p:cNvSpPr>
          <p:nvPr>
            <p:ph sz="half" idx="1"/>
          </p:nvPr>
        </p:nvSpPr>
        <p:spPr>
          <a:xfrm>
            <a:off x="838200" y="1752600"/>
            <a:ext cx="3352800" cy="2209800"/>
          </a:xfrm>
        </p:spPr>
        <p:txBody>
          <a:bodyPr/>
          <a:lstStyle/>
          <a:p>
            <a:pPr indent="-285750"/>
            <a:r>
              <a:rPr lang="en-US" sz="1800" dirty="0">
                <a:latin typeface="Times New Roman" panose="02020603050405020304" pitchFamily="18" charset="0"/>
                <a:cs typeface="Times New Roman" panose="02020603050405020304" pitchFamily="18" charset="0"/>
              </a:rPr>
              <a:t>The Model results are shown in the adjacent figure:</a:t>
            </a:r>
          </a:p>
          <a:p>
            <a:pPr indent="-285750"/>
            <a:r>
              <a:rPr lang="en-US" sz="1800" dirty="0">
                <a:latin typeface="Times New Roman" panose="02020603050405020304" pitchFamily="18" charset="0"/>
                <a:cs typeface="Times New Roman" panose="02020603050405020304" pitchFamily="18" charset="0"/>
              </a:rPr>
              <a:t>The overall model ‘P’ value is &lt; 0.0001 indicating a fit with an overall ‘F” value of 27.76.</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256076" y="1752600"/>
            <a:ext cx="4653642" cy="3429000"/>
          </a:xfrm>
          <a:prstGeom prst="rect">
            <a:avLst/>
          </a:prstGeom>
        </p:spPr>
      </p:pic>
    </p:spTree>
    <p:extLst>
      <p:ext uri="{BB962C8B-B14F-4D97-AF65-F5344CB8AC3E}">
        <p14:creationId xmlns:p14="http://schemas.microsoft.com/office/powerpoint/2010/main" val="3264821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a:t>
            </a:r>
            <a:r>
              <a:rPr lang="en-US" sz="2000" dirty="0"/>
              <a:t>Model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24</a:t>
            </a:fld>
            <a:endParaRPr lang="en-US"/>
          </a:p>
        </p:txBody>
      </p:sp>
      <p:sp>
        <p:nvSpPr>
          <p:cNvPr id="6" name="Content Placeholder 2"/>
          <p:cNvSpPr>
            <a:spLocks noGrp="1"/>
          </p:cNvSpPr>
          <p:nvPr>
            <p:ph sz="half" idx="1"/>
          </p:nvPr>
        </p:nvSpPr>
        <p:spPr>
          <a:xfrm>
            <a:off x="838200" y="1752600"/>
            <a:ext cx="3352800" cy="3810000"/>
          </a:xfrm>
        </p:spPr>
        <p:txBody>
          <a:bodyPr/>
          <a:lstStyle/>
          <a:p>
            <a:pPr indent="-285750"/>
            <a:r>
              <a:rPr lang="en-US" sz="1800" dirty="0">
                <a:latin typeface="Times New Roman" panose="02020603050405020304" pitchFamily="18" charset="0"/>
                <a:cs typeface="Times New Roman" panose="02020603050405020304" pitchFamily="18" charset="0"/>
              </a:rPr>
              <a:t>It can be seen from the Fit diagnostics in the figure that the Residuals are mostly centered around the mean i.e., have the same spread except for two outliers above and below the x-axis.</a:t>
            </a:r>
          </a:p>
          <a:p>
            <a:pPr indent="-285750"/>
            <a:r>
              <a:rPr lang="en-US" sz="1800" dirty="0">
                <a:latin typeface="Times New Roman" panose="02020603050405020304" pitchFamily="18" charset="0"/>
                <a:cs typeface="Times New Roman" panose="02020603050405020304" pitchFamily="18" charset="0"/>
              </a:rPr>
              <a:t>The Adj. R square with the above variables is 0.9587 which means that the model explains 95.87 % of the actual values and the line fits well.</a:t>
            </a:r>
          </a:p>
        </p:txBody>
      </p:sp>
      <p:pic>
        <p:nvPicPr>
          <p:cNvPr id="7" name="Picture 6"/>
          <p:cNvPicPr>
            <a:picLocks noChangeAspect="1"/>
          </p:cNvPicPr>
          <p:nvPr/>
        </p:nvPicPr>
        <p:blipFill>
          <a:blip r:embed="rId3"/>
          <a:stretch>
            <a:fillRect/>
          </a:stretch>
        </p:blipFill>
        <p:spPr>
          <a:xfrm>
            <a:off x="4346370" y="1752600"/>
            <a:ext cx="2137257" cy="2127223"/>
          </a:xfrm>
          <a:prstGeom prst="rect">
            <a:avLst/>
          </a:prstGeom>
        </p:spPr>
      </p:pic>
      <p:pic>
        <p:nvPicPr>
          <p:cNvPr id="8" name="Picture 7"/>
          <p:cNvPicPr>
            <a:picLocks noChangeAspect="1"/>
          </p:cNvPicPr>
          <p:nvPr/>
        </p:nvPicPr>
        <p:blipFill>
          <a:blip r:embed="rId4"/>
          <a:stretch>
            <a:fillRect/>
          </a:stretch>
        </p:blipFill>
        <p:spPr>
          <a:xfrm>
            <a:off x="4368278" y="3956023"/>
            <a:ext cx="2122915" cy="2072127"/>
          </a:xfrm>
          <a:prstGeom prst="rect">
            <a:avLst/>
          </a:prstGeom>
        </p:spPr>
      </p:pic>
      <p:pic>
        <p:nvPicPr>
          <p:cNvPr id="9" name="Picture 8"/>
          <p:cNvPicPr>
            <a:picLocks noChangeAspect="1"/>
          </p:cNvPicPr>
          <p:nvPr/>
        </p:nvPicPr>
        <p:blipFill>
          <a:blip r:embed="rId5"/>
          <a:stretch>
            <a:fillRect/>
          </a:stretch>
        </p:blipFill>
        <p:spPr>
          <a:xfrm>
            <a:off x="6629400" y="1828800"/>
            <a:ext cx="2350246" cy="1981200"/>
          </a:xfrm>
          <a:prstGeom prst="rect">
            <a:avLst/>
          </a:prstGeom>
        </p:spPr>
      </p:pic>
    </p:spTree>
    <p:extLst>
      <p:ext uri="{BB962C8B-B14F-4D97-AF65-F5344CB8AC3E}">
        <p14:creationId xmlns:p14="http://schemas.microsoft.com/office/powerpoint/2010/main" val="366379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a:t>
            </a:r>
            <a:r>
              <a:rPr lang="en-US" sz="2000" dirty="0"/>
              <a:t>Model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25</a:t>
            </a:fld>
            <a:endParaRPr lang="en-US"/>
          </a:p>
        </p:txBody>
      </p:sp>
      <p:sp>
        <p:nvSpPr>
          <p:cNvPr id="6" name="Content Placeholder 2"/>
          <p:cNvSpPr>
            <a:spLocks noGrp="1"/>
          </p:cNvSpPr>
          <p:nvPr>
            <p:ph sz="half" idx="1"/>
          </p:nvPr>
        </p:nvSpPr>
        <p:spPr>
          <a:xfrm>
            <a:off x="838200" y="1752600"/>
            <a:ext cx="3352800" cy="2209800"/>
          </a:xfrm>
        </p:spPr>
        <p:txBody>
          <a:bodyPr/>
          <a:lstStyle/>
          <a:p>
            <a:pPr indent="-285750"/>
            <a:r>
              <a:rPr lang="en-US" sz="1800" dirty="0">
                <a:latin typeface="Times New Roman" panose="02020603050405020304" pitchFamily="18" charset="0"/>
                <a:cs typeface="Times New Roman" panose="02020603050405020304" pitchFamily="18" charset="0"/>
              </a:rPr>
              <a:t>The Parameter estimates are shown in the adjacent figure with only a few CN_IN’s in the same as the DF is 730 (actual number of values -1).</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31400" y="1752601"/>
            <a:ext cx="4523111" cy="4492624"/>
          </a:xfrm>
          <a:prstGeom prst="rect">
            <a:avLst/>
          </a:prstGeom>
        </p:spPr>
      </p:pic>
    </p:spTree>
    <p:extLst>
      <p:ext uri="{BB962C8B-B14F-4D97-AF65-F5344CB8AC3E}">
        <p14:creationId xmlns:p14="http://schemas.microsoft.com/office/powerpoint/2010/main" val="416001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Modeling Results</a:t>
            </a:r>
            <a:br>
              <a:rPr lang="en-US" sz="3200" dirty="0"/>
            </a:br>
            <a:r>
              <a:rPr lang="en-US" sz="2800" dirty="0"/>
              <a:t>Analysis of Aircraft Accidents -Model</a:t>
            </a:r>
          </a:p>
        </p:txBody>
      </p:sp>
      <p:sp>
        <p:nvSpPr>
          <p:cNvPr id="5" name="Slide Number Placeholder 4"/>
          <p:cNvSpPr>
            <a:spLocks noGrp="1"/>
          </p:cNvSpPr>
          <p:nvPr>
            <p:ph type="sldNum" sz="quarter" idx="12"/>
          </p:nvPr>
        </p:nvSpPr>
        <p:spPr>
          <a:xfrm>
            <a:off x="6781800" y="6331039"/>
            <a:ext cx="2133600" cy="476250"/>
          </a:xfrm>
        </p:spPr>
        <p:txBody>
          <a:bodyPr/>
          <a:lstStyle/>
          <a:p>
            <a:pPr>
              <a:defRPr/>
            </a:pPr>
            <a:fld id="{5D74AC02-7534-425D-9D68-BB86A7E0F91B}" type="slidenum">
              <a:rPr lang="en-US" smtClean="0"/>
              <a:pPr>
                <a:defRPr/>
              </a:pPr>
              <a:t>26</a:t>
            </a:fld>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sz="half" idx="1"/>
              </p:nvPr>
            </p:nvSpPr>
            <p:spPr>
              <a:xfrm>
                <a:off x="838200" y="1722458"/>
                <a:ext cx="7772400" cy="4867186"/>
              </a:xfrm>
            </p:spPr>
            <p:txBody>
              <a:bodyPr/>
              <a:lstStyle/>
              <a:p>
                <a:r>
                  <a:rPr lang="en-US" sz="1800" dirty="0">
                    <a:latin typeface="Times New Roman" panose="02020603050405020304" pitchFamily="18" charset="0"/>
                    <a:cs typeface="Times New Roman" panose="02020603050405020304" pitchFamily="18" charset="0"/>
                  </a:rPr>
                  <a:t>Based on the above, the regression equation in condensed format can be written as (due to number of predictors being very high) :</a:t>
                </a:r>
              </a:p>
              <a:p>
                <a:pPr marL="579438" lvl="1" indent="0">
                  <a:buNone/>
                </a:pPr>
                <a:r>
                  <a:rPr lang="en-US" sz="1800" b="1" dirty="0">
                    <a:cs typeface="Times New Roman" panose="02020603050405020304" pitchFamily="18" charset="0"/>
                  </a:rPr>
                  <a:t>Fatalities = </a:t>
                </a:r>
                <a:r>
                  <a:rPr lang="en-US" sz="1800" b="1" dirty="0"/>
                  <a:t>-28.250147 + 0.9469742 *ABOARD</a:t>
                </a:r>
              </a:p>
              <a:p>
                <a:pPr marL="579438" lvl="1" indent="0">
                  <a:buNone/>
                </a:pPr>
                <a:r>
                  <a:rPr lang="en-US" sz="1800" b="1" dirty="0"/>
                  <a:t>			+ </a:t>
                </a:r>
                <a14:m>
                  <m:oMath xmlns:m="http://schemas.openxmlformats.org/officeDocument/2006/math">
                    <m:nary>
                      <m:naryPr>
                        <m:chr m:val="∑"/>
                        <m:limLoc m:val="undOvr"/>
                        <m:grow m:val="on"/>
                        <m:ctrlPr>
                          <a:rPr lang="en-US" sz="1800" b="1" i="1" dirty="0">
                            <a:latin typeface="Cambria Math" panose="02040503050406030204" pitchFamily="18" charset="0"/>
                          </a:rPr>
                        </m:ctrlPr>
                      </m:naryPr>
                      <m:sub>
                        <m:r>
                          <a:rPr lang="en-US" sz="1800" b="1" i="1" dirty="0">
                            <a:latin typeface="Cambria Math" panose="02040503050406030204" pitchFamily="18" charset="0"/>
                          </a:rPr>
                          <m:t>𝜷</m:t>
                        </m:r>
                        <m:r>
                          <a:rPr lang="en-US" sz="1800" b="1" i="0" dirty="0">
                            <a:latin typeface="Cambria Math" panose="02040503050406030204" pitchFamily="18" charset="0"/>
                          </a:rPr>
                          <m:t>=</m:t>
                        </m:r>
                        <m:r>
                          <a:rPr lang="en-US" sz="1800" b="1" i="0" dirty="0">
                            <a:latin typeface="Cambria Math" panose="02040503050406030204" pitchFamily="18" charset="0"/>
                          </a:rPr>
                          <m:t>𝟏</m:t>
                        </m:r>
                      </m:sub>
                      <m:sup>
                        <m:r>
                          <a:rPr lang="en-US" sz="1800" b="1" i="0" dirty="0">
                            <a:latin typeface="Cambria Math" panose="02040503050406030204" pitchFamily="18" charset="0"/>
                          </a:rPr>
                          <m:t>𝟕𝟑𝟎</m:t>
                        </m:r>
                      </m:sup>
                      <m:e>
                        <m:r>
                          <a:rPr lang="en-US" sz="1800" b="1" i="1" dirty="0" smtClean="0">
                            <a:latin typeface="Cambria Math" panose="02040503050406030204" pitchFamily="18" charset="0"/>
                          </a:rPr>
                          <m:t>𝑩𝑬𝑻𝑨</m:t>
                        </m:r>
                      </m:e>
                    </m:nary>
                  </m:oMath>
                </a14:m>
                <a:r>
                  <a:rPr lang="en-US" sz="1600" b="1" dirty="0">
                    <a:latin typeface="Times New Roman" panose="02020603050405020304" pitchFamily="18" charset="0"/>
                    <a:cs typeface="Times New Roman" panose="02020603050405020304" pitchFamily="18" charset="0"/>
                  </a:rPr>
                  <a:t>  *</a:t>
                </a:r>
                <a:r>
                  <a:rPr lang="en-US" sz="1600" b="1" dirty="0"/>
                  <a:t> CN_IN</a:t>
                </a:r>
                <a:r>
                  <a:rPr lang="en-US" sz="1600" dirty="0"/>
                  <a:t> ,  </a:t>
                </a:r>
                <a:r>
                  <a:rPr lang="en-US" sz="1600" i="1" dirty="0">
                    <a:latin typeface="Times New Roman" panose="02020603050405020304" pitchFamily="18" charset="0"/>
                    <a:cs typeface="Times New Roman" panose="02020603050405020304" pitchFamily="18" charset="0"/>
                  </a:rPr>
                  <a:t>Where BETA is the parameter estimate for CN_IN for variables from 1 to 730, the degrees of freedom.</a:t>
                </a:r>
              </a:p>
              <a:p>
                <a:r>
                  <a:rPr lang="en-US" sz="1800" dirty="0">
                    <a:latin typeface="Times New Roman" panose="02020603050405020304" pitchFamily="18" charset="0"/>
                    <a:cs typeface="Times New Roman" panose="02020603050405020304" pitchFamily="18" charset="0"/>
                  </a:rPr>
                  <a:t>Here the Intercept on the Y axis is negative and has no meaning by itself when CN_IN=0 (i.e., no aircraft)</a:t>
                </a:r>
              </a:p>
              <a:p>
                <a:r>
                  <a:rPr lang="en-US" sz="1600" dirty="0">
                    <a:latin typeface="Times New Roman" panose="02020603050405020304" pitchFamily="18" charset="0"/>
                    <a:cs typeface="Times New Roman" panose="02020603050405020304" pitchFamily="18" charset="0"/>
                  </a:rPr>
                  <a:t>The actual number of CN_IN values are 731 in number. However the mean of the last value is taken as the reference mean and all the parameter estimate means of the other 730 CN_IN variables are relative (i.e., parameter of the </a:t>
                </a:r>
                <a:r>
                  <a:rPr lang="en-US" sz="1800" dirty="0" err="1">
                    <a:latin typeface="Times New Roman" panose="02020603050405020304" pitchFamily="18" charset="0"/>
                    <a:cs typeface="Times New Roman" panose="02020603050405020304" pitchFamily="18" charset="0"/>
                  </a:rPr>
                  <a:t>i</a:t>
                </a:r>
                <a:r>
                  <a:rPr lang="en-US" sz="1200" b="1"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CN_IN = mean of  </a:t>
                </a:r>
                <a:r>
                  <a:rPr lang="en-US" sz="1600" dirty="0" err="1">
                    <a:latin typeface="Times New Roman" panose="02020603050405020304" pitchFamily="18" charset="0"/>
                    <a:cs typeface="Times New Roman" panose="02020603050405020304" pitchFamily="18" charset="0"/>
                  </a:rPr>
                  <a:t>CN_IN</a:t>
                </a:r>
                <a:r>
                  <a:rPr lang="en-US" sz="1600" b="1" i="1"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mean of  CN_IN</a:t>
                </a:r>
                <a:r>
                  <a:rPr lang="en-US" sz="1600" b="1" i="1" dirty="0">
                    <a:latin typeface="Times New Roman" panose="02020603050405020304" pitchFamily="18" charset="0"/>
                    <a:cs typeface="Times New Roman" panose="02020603050405020304" pitchFamily="18" charset="0"/>
                  </a:rPr>
                  <a:t>730</a:t>
                </a:r>
                <a:r>
                  <a:rPr lang="en-US" sz="1600" dirty="0">
                    <a:latin typeface="Times New Roman" panose="02020603050405020304" pitchFamily="18" charset="0"/>
                    <a:cs typeface="Times New Roman" panose="02020603050405020304" pitchFamily="18" charset="0"/>
                  </a:rPr>
                  <a:t> ) w.r.t the reference mean of this 731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CN_IN.</a:t>
                </a:r>
              </a:p>
              <a:p>
                <a:r>
                  <a:rPr lang="en-US" sz="1600" dirty="0">
                    <a:latin typeface="Times New Roman" panose="02020603050405020304" pitchFamily="18" charset="0"/>
                    <a:cs typeface="Times New Roman" panose="02020603050405020304" pitchFamily="18" charset="0"/>
                  </a:rPr>
                  <a:t>As an example if CN_IN= ‘0049ff’ then from the actual ABOARD value of 5 on that Aircraft then: </a:t>
                </a:r>
              </a:p>
              <a:p>
                <a:pPr lvl="1"/>
                <a:r>
                  <a:rPr lang="en-US" sz="1600" dirty="0">
                    <a:latin typeface="Times New Roman" panose="02020603050405020304" pitchFamily="18" charset="0"/>
                    <a:cs typeface="Times New Roman" panose="02020603050405020304" pitchFamily="18" charset="0"/>
                  </a:rPr>
                  <a:t>#Fatalities  =  -28.2501472 + 0.9469742 </a:t>
                </a:r>
                <a:r>
                  <a:rPr lang="en-US" sz="1600" b="1" dirty="0">
                    <a:latin typeface="Times New Roman" panose="02020603050405020304" pitchFamily="18" charset="0"/>
                    <a:cs typeface="Times New Roman" panose="02020603050405020304" pitchFamily="18" charset="0"/>
                  </a:rPr>
                  <a:t>* 5</a:t>
                </a:r>
                <a:r>
                  <a:rPr lang="en-US" sz="1600" dirty="0">
                    <a:latin typeface="Times New Roman" panose="02020603050405020304" pitchFamily="18" charset="0"/>
                    <a:cs typeface="Times New Roman" panose="02020603050405020304" pitchFamily="18" charset="0"/>
                  </a:rPr>
                  <a:t> + 24.5152764*</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1.00 	which tallies with the actual number of fatalities. </a:t>
                </a:r>
                <a:r>
                  <a:rPr lang="en-US" sz="1600" i="1" dirty="0">
                    <a:latin typeface="Times New Roman" panose="02020603050405020304" pitchFamily="18" charset="0"/>
                    <a:cs typeface="Times New Roman" panose="02020603050405020304" pitchFamily="18" charset="0"/>
                  </a:rPr>
                  <a:t>Here 24.5152764 is the parameter estimate for CN_IN= = ‘0049ff’ while all other CN_IN estimates being zero values as CN_IN is a Categorical variable.</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mc:Choice>
        <mc:Fallback xmlns="">
          <p:sp>
            <p:nvSpPr>
              <p:cNvPr id="6" name="Content Placeholder 2"/>
              <p:cNvSpPr>
                <a:spLocks noGrp="1" noRot="1" noChangeAspect="1" noMove="1" noResize="1" noEditPoints="1" noAdjustHandles="1" noChangeArrowheads="1" noChangeShapeType="1" noTextEdit="1"/>
              </p:cNvSpPr>
              <p:nvPr>
                <p:ph sz="half" idx="1"/>
              </p:nvPr>
            </p:nvSpPr>
            <p:spPr>
              <a:xfrm>
                <a:off x="838200" y="1722458"/>
                <a:ext cx="7772400" cy="4867186"/>
              </a:xfrm>
              <a:blipFill>
                <a:blip r:embed="rId3"/>
                <a:stretch>
                  <a:fillRect l="-549" t="-752" r="-784" b="-1003"/>
                </a:stretch>
              </a:blipFill>
            </p:spPr>
            <p:txBody>
              <a:bodyPr/>
              <a:lstStyle/>
              <a:p>
                <a:r>
                  <a:rPr lang="en-US">
                    <a:noFill/>
                  </a:rPr>
                  <a:t> </a:t>
                </a:r>
              </a:p>
            </p:txBody>
          </p:sp>
        </mc:Fallback>
      </mc:AlternateContent>
    </p:spTree>
    <p:extLst>
      <p:ext uri="{BB962C8B-B14F-4D97-AF65-F5344CB8AC3E}">
        <p14:creationId xmlns:p14="http://schemas.microsoft.com/office/powerpoint/2010/main" val="294877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66800"/>
          </a:xfrm>
        </p:spPr>
        <p:txBody>
          <a:bodyPr/>
          <a:lstStyle/>
          <a:p>
            <a:r>
              <a:rPr lang="en-US" sz="3200" dirty="0"/>
              <a:t>Summary/Conclusions: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27</a:t>
            </a:fld>
            <a:endParaRPr lang="en-US"/>
          </a:p>
        </p:txBody>
      </p:sp>
      <p:sp>
        <p:nvSpPr>
          <p:cNvPr id="4" name="Content Placeholder 2"/>
          <p:cNvSpPr>
            <a:spLocks noGrp="1"/>
          </p:cNvSpPr>
          <p:nvPr>
            <p:ph sz="half" idx="1"/>
          </p:nvPr>
        </p:nvSpPr>
        <p:spPr>
          <a:xfrm>
            <a:off x="901148" y="1636644"/>
            <a:ext cx="7924800" cy="5221356"/>
          </a:xfrm>
        </p:spPr>
        <p:txBody>
          <a:bodyPr/>
          <a:lstStyle/>
          <a:p>
            <a:r>
              <a:rPr lang="en-US" sz="1800" dirty="0">
                <a:latin typeface="Times New Roman" panose="02020603050405020304" pitchFamily="18" charset="0"/>
                <a:cs typeface="Times New Roman" panose="02020603050405020304" pitchFamily="18" charset="0"/>
              </a:rPr>
              <a:t>The Number of Fatalities (Severity</a:t>
            </a:r>
            <a:r>
              <a:rPr lang="en-US" sz="1800" b="1" dirty="0">
                <a:latin typeface="Times New Roman" panose="02020603050405020304" pitchFamily="18" charset="0"/>
                <a:cs typeface="Times New Roman" panose="02020603050405020304" pitchFamily="18" charset="0"/>
              </a:rPr>
              <a:t>) is predominantly explained by those on board (ABOARD) and the CN_IN the construction number of the Aircraft for the given dataset.</a:t>
            </a:r>
            <a:r>
              <a:rPr lang="en-US" sz="1800" dirty="0">
                <a:latin typeface="Times New Roman" panose="02020603050405020304" pitchFamily="18" charset="0"/>
                <a:cs typeface="Times New Roman" panose="02020603050405020304" pitchFamily="18" charset="0"/>
              </a:rPr>
              <a:t> Other variables like TIME, TIMING, CAT_ID, MONTH, YEAR, and OPERATOR are not significant in being able to explain the fatality numbers. </a:t>
            </a:r>
          </a:p>
          <a:p>
            <a:r>
              <a:rPr lang="en-US" sz="1600" dirty="0">
                <a:latin typeface="Times New Roman" panose="02020603050405020304" pitchFamily="18" charset="0"/>
                <a:cs typeface="Times New Roman" panose="02020603050405020304" pitchFamily="18" charset="0"/>
              </a:rPr>
              <a:t>However when individually analyzed, the Category of Errors (CAT_ID) in terms of severity of accident (fatality numbers) in descending order :</a:t>
            </a:r>
          </a:p>
          <a:p>
            <a:pPr lvl="1"/>
            <a:r>
              <a:rPr lang="en-US" sz="1400" dirty="0">
                <a:latin typeface="Times New Roman" panose="02020603050405020304" pitchFamily="18" charset="0"/>
                <a:cs typeface="Times New Roman" panose="02020603050405020304" pitchFamily="18" charset="0"/>
              </a:rPr>
              <a:t>PILOT ERROR</a:t>
            </a:r>
          </a:p>
          <a:p>
            <a:pPr lvl="1"/>
            <a:r>
              <a:rPr lang="en-US" sz="1400" dirty="0">
                <a:latin typeface="Times New Roman" panose="02020603050405020304" pitchFamily="18" charset="0"/>
                <a:cs typeface="Times New Roman" panose="02020603050405020304" pitchFamily="18" charset="0"/>
              </a:rPr>
              <a:t>WEATHER</a:t>
            </a:r>
          </a:p>
          <a:p>
            <a:pPr lvl="1"/>
            <a:r>
              <a:rPr lang="en-US" sz="1400" dirty="0">
                <a:latin typeface="Times New Roman" panose="02020603050405020304" pitchFamily="18" charset="0"/>
                <a:cs typeface="Times New Roman" panose="02020603050405020304" pitchFamily="18" charset="0"/>
              </a:rPr>
              <a:t>MECHANICAL</a:t>
            </a:r>
          </a:p>
          <a:p>
            <a:pPr lvl="1"/>
            <a:r>
              <a:rPr lang="en-US" sz="1400" dirty="0">
                <a:latin typeface="Times New Roman" panose="02020603050405020304" pitchFamily="18" charset="0"/>
                <a:cs typeface="Times New Roman" panose="02020603050405020304" pitchFamily="18" charset="0"/>
              </a:rPr>
              <a:t>SABOTAGE</a:t>
            </a:r>
          </a:p>
          <a:p>
            <a:pPr lvl="1"/>
            <a:r>
              <a:rPr lang="en-US" sz="1400" dirty="0">
                <a:latin typeface="Times New Roman" panose="02020603050405020304" pitchFamily="18" charset="0"/>
                <a:cs typeface="Times New Roman" panose="02020603050405020304" pitchFamily="18" charset="0"/>
              </a:rPr>
              <a:t>OTHER</a:t>
            </a:r>
          </a:p>
          <a:p>
            <a:r>
              <a:rPr lang="en-US" sz="1600" dirty="0">
                <a:latin typeface="Times New Roman" panose="02020603050405020304" pitchFamily="18" charset="0"/>
                <a:cs typeface="Times New Roman" panose="02020603050405020304" pitchFamily="18" charset="0"/>
              </a:rPr>
              <a:t>Similarly the phases of flight (TIMING) which prove the most dangerous in terms of causing the most deaths in descending order of severity:</a:t>
            </a:r>
          </a:p>
          <a:p>
            <a:pPr lvl="1"/>
            <a:r>
              <a:rPr lang="en-US" sz="1400" dirty="0">
                <a:latin typeface="Times New Roman" panose="02020603050405020304" pitchFamily="18" charset="0"/>
                <a:cs typeface="Times New Roman" panose="02020603050405020304" pitchFamily="18" charset="0"/>
              </a:rPr>
              <a:t>LANDING</a:t>
            </a:r>
          </a:p>
          <a:p>
            <a:pPr lvl="1"/>
            <a:r>
              <a:rPr lang="en-US" sz="1400" dirty="0">
                <a:latin typeface="Times New Roman" panose="02020603050405020304" pitchFamily="18" charset="0"/>
                <a:cs typeface="Times New Roman" panose="02020603050405020304" pitchFamily="18" charset="0"/>
              </a:rPr>
              <a:t>MIDWAY</a:t>
            </a:r>
          </a:p>
          <a:p>
            <a:pPr lvl="1"/>
            <a:r>
              <a:rPr lang="en-US" sz="1400" dirty="0">
                <a:latin typeface="Times New Roman" panose="02020603050405020304" pitchFamily="18" charset="0"/>
                <a:cs typeface="Times New Roman" panose="02020603050405020304" pitchFamily="18" charset="0"/>
              </a:rPr>
              <a:t>AFTER TAKING OFF</a:t>
            </a:r>
          </a:p>
          <a:p>
            <a:pPr lvl="1"/>
            <a:r>
              <a:rPr lang="en-US" sz="1400" dirty="0">
                <a:latin typeface="Times New Roman" panose="02020603050405020304" pitchFamily="18" charset="0"/>
                <a:cs typeface="Times New Roman" panose="02020603050405020304" pitchFamily="18" charset="0"/>
              </a:rPr>
              <a:t>TAKE OFF</a:t>
            </a:r>
          </a:p>
          <a:p>
            <a:pPr lvl="1"/>
            <a:r>
              <a:rPr lang="en-US" sz="1400" dirty="0">
                <a:latin typeface="Times New Roman" panose="02020603050405020304" pitchFamily="18" charset="0"/>
                <a:cs typeface="Times New Roman" panose="02020603050405020304" pitchFamily="18" charset="0"/>
              </a:rPr>
              <a:t>DURING DESCENT</a:t>
            </a:r>
          </a:p>
        </p:txBody>
      </p:sp>
    </p:spTree>
    <p:extLst>
      <p:ext uri="{BB962C8B-B14F-4D97-AF65-F5344CB8AC3E}">
        <p14:creationId xmlns:p14="http://schemas.microsoft.com/office/powerpoint/2010/main" val="4196986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66800"/>
          </a:xfrm>
        </p:spPr>
        <p:txBody>
          <a:bodyPr/>
          <a:lstStyle/>
          <a:p>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28</a:t>
            </a:fld>
            <a:endParaRPr lang="en-US"/>
          </a:p>
        </p:txBody>
      </p:sp>
      <p:sp>
        <p:nvSpPr>
          <p:cNvPr id="4" name="Content Placeholder 2"/>
          <p:cNvSpPr>
            <a:spLocks noGrp="1"/>
          </p:cNvSpPr>
          <p:nvPr>
            <p:ph sz="half" idx="1"/>
          </p:nvPr>
        </p:nvSpPr>
        <p:spPr>
          <a:xfrm>
            <a:off x="901148" y="1636644"/>
            <a:ext cx="7924800" cy="5221356"/>
          </a:xfrm>
        </p:spPr>
        <p:txBody>
          <a:bodyPr/>
          <a:lstStyle/>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490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Business Scenario:</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
        <p:nvSpPr>
          <p:cNvPr id="6" name="Content Placeholder 2"/>
          <p:cNvSpPr>
            <a:spLocks noGrp="1"/>
          </p:cNvSpPr>
          <p:nvPr>
            <p:ph sz="half" idx="1"/>
          </p:nvPr>
        </p:nvSpPr>
        <p:spPr>
          <a:xfrm>
            <a:off x="990600" y="1828800"/>
            <a:ext cx="7848600" cy="4416425"/>
          </a:xfrm>
        </p:spPr>
        <p:txBody>
          <a:bodyPr/>
          <a:lstStyle/>
          <a:p>
            <a:pPr lvl="0"/>
            <a:r>
              <a:rPr lang="en-US" sz="1800" dirty="0">
                <a:latin typeface="Times New Roman" panose="02020603050405020304" pitchFamily="18" charset="0"/>
                <a:cs typeface="Times New Roman" panose="02020603050405020304" pitchFamily="18" charset="0"/>
              </a:rPr>
              <a:t>The dataset is about Aircraft accidents throughout the world from 1908 to August 2016. The database of accidents has both known and unknown causes.</a:t>
            </a:r>
          </a:p>
          <a:p>
            <a:pPr lvl="0"/>
            <a:r>
              <a:rPr lang="en-US" sz="1800" dirty="0">
                <a:latin typeface="Times New Roman" panose="02020603050405020304" pitchFamily="18" charset="0"/>
                <a:cs typeface="Times New Roman" panose="02020603050405020304" pitchFamily="18" charset="0"/>
              </a:rPr>
              <a:t>Data chosen for analysis is between the years 2000 to August 2016 totaling to 830 observations. </a:t>
            </a:r>
          </a:p>
          <a:p>
            <a:r>
              <a:rPr lang="en-US" sz="1800" dirty="0">
                <a:latin typeface="Times New Roman" panose="02020603050405020304" pitchFamily="18" charset="0"/>
                <a:cs typeface="Times New Roman" panose="02020603050405020304" pitchFamily="18" charset="0"/>
              </a:rPr>
              <a:t>The Aircraft involved in the accidents are Planes of various types as well as  Helicopters and which have one or more passengers (including crew).</a:t>
            </a:r>
          </a:p>
          <a:p>
            <a:pPr lvl="0"/>
            <a:r>
              <a:rPr lang="en-US" sz="1800" dirty="0">
                <a:latin typeface="Times New Roman" panose="02020603050405020304" pitchFamily="18" charset="0"/>
                <a:cs typeface="Times New Roman" panose="02020603050405020304" pitchFamily="18" charset="0"/>
              </a:rPr>
              <a:t>Military, Civilian and Private Aircraft and helicopters were included in the analysis.</a:t>
            </a:r>
          </a:p>
          <a:p>
            <a:pPr lvl="0"/>
            <a:r>
              <a:rPr lang="en-US" sz="1800" dirty="0">
                <a:latin typeface="Times New Roman" panose="02020603050405020304" pitchFamily="18" charset="0"/>
                <a:cs typeface="Times New Roman" panose="02020603050405020304" pitchFamily="18" charset="0"/>
              </a:rPr>
              <a:t>The data obtained from the website contains a summary attribute indicating brief reason(s) for the accident along with other fields.</a:t>
            </a:r>
          </a:p>
          <a:p>
            <a:pPr lvl="0"/>
            <a:r>
              <a:rPr lang="en-US" sz="1800" dirty="0">
                <a:latin typeface="Times New Roman" panose="02020603050405020304" pitchFamily="18" charset="0"/>
                <a:cs typeface="Times New Roman" panose="02020603050405020304" pitchFamily="18" charset="0"/>
              </a:rPr>
              <a:t>The raw data contained the following fields:</a:t>
            </a:r>
          </a:p>
          <a:p>
            <a:pPr lvl="1"/>
            <a:r>
              <a:rPr lang="en-US" sz="1600" dirty="0">
                <a:latin typeface="Times New Roman" panose="02020603050405020304" pitchFamily="18" charset="0"/>
                <a:cs typeface="Times New Roman" panose="02020603050405020304" pitchFamily="18" charset="0"/>
              </a:rPr>
              <a:t>Time, Date, Summary, Operator, Location, Flight No, Route, Type (of Aircraft), Registration, CN_IN, Aboard, Fatalities, Ground, Operator.</a:t>
            </a:r>
          </a:p>
        </p:txBody>
      </p:sp>
    </p:spTree>
    <p:extLst>
      <p:ext uri="{BB962C8B-B14F-4D97-AF65-F5344CB8AC3E}">
        <p14:creationId xmlns:p14="http://schemas.microsoft.com/office/powerpoint/2010/main" val="9638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Business Objective:</a:t>
            </a:r>
            <a:br>
              <a:rPr lang="en-US" sz="3200" dirty="0"/>
            </a:br>
            <a:r>
              <a:rPr lang="en-US" sz="2800" dirty="0"/>
              <a:t>Analysis of Aircraft Accide</a:t>
            </a:r>
            <a:r>
              <a:rPr lang="en-US" sz="3200" dirty="0"/>
              <a:t>nts</a:t>
            </a:r>
          </a:p>
        </p:txBody>
      </p:sp>
      <p:sp>
        <p:nvSpPr>
          <p:cNvPr id="3" name="Content Placeholder 2"/>
          <p:cNvSpPr>
            <a:spLocks noGrp="1"/>
          </p:cNvSpPr>
          <p:nvPr>
            <p:ph sz="half" idx="1"/>
          </p:nvPr>
        </p:nvSpPr>
        <p:spPr>
          <a:xfrm>
            <a:off x="914400" y="1682750"/>
            <a:ext cx="7848600" cy="4800600"/>
          </a:xfrm>
        </p:spPr>
        <p:txBody>
          <a:bodyPr/>
          <a:lstStyle/>
          <a:p>
            <a:pPr marL="514710" indent="-285750">
              <a:buClr>
                <a:srgbClr val="7F7F7F"/>
              </a:buClr>
            </a:pPr>
            <a:r>
              <a:rPr lang="en-US" sz="1800" dirty="0">
                <a:latin typeface="Times New Roman" panose="02020603050405020304" pitchFamily="18" charset="0"/>
                <a:cs typeface="Times New Roman" panose="02020603050405020304" pitchFamily="18" charset="0"/>
              </a:rPr>
              <a:t>On what factors is the fatality count determined  in an Aircraft accident? </a:t>
            </a:r>
          </a:p>
          <a:p>
            <a:pPr marL="514710" indent="-285750">
              <a:buClr>
                <a:srgbClr val="7F7F7F"/>
              </a:buClr>
            </a:pPr>
            <a:r>
              <a:rPr lang="en-US" sz="1800" dirty="0">
                <a:latin typeface="Times New Roman" panose="02020603050405020304" pitchFamily="18" charset="0"/>
                <a:cs typeface="Times New Roman" panose="02020603050405020304" pitchFamily="18" charset="0"/>
              </a:rPr>
              <a:t>The intuitive expectation is that the </a:t>
            </a:r>
            <a:r>
              <a:rPr lang="en-US" sz="1800" b="1" dirty="0">
                <a:latin typeface="Times New Roman" panose="02020603050405020304" pitchFamily="18" charset="0"/>
                <a:cs typeface="Times New Roman" panose="02020603050405020304" pitchFamily="18" charset="0"/>
              </a:rPr>
              <a:t>Number of Fatalities</a:t>
            </a:r>
            <a:r>
              <a:rPr lang="en-US" sz="1800" dirty="0">
                <a:latin typeface="Times New Roman" panose="02020603050405020304" pitchFamily="18" charset="0"/>
                <a:cs typeface="Times New Roman" panose="02020603050405020304" pitchFamily="18" charset="0"/>
              </a:rPr>
              <a:t> are dependent on the following Predictor variables</a:t>
            </a:r>
          </a:p>
          <a:p>
            <a:pPr marL="914760" lvl="1">
              <a:buClr>
                <a:srgbClr val="7F7F7F"/>
              </a:buClr>
            </a:pPr>
            <a:r>
              <a:rPr lang="en-US" sz="1600" dirty="0">
                <a:latin typeface="Times New Roman" panose="02020603050405020304" pitchFamily="18" charset="0"/>
                <a:cs typeface="Times New Roman" panose="02020603050405020304" pitchFamily="18" charset="0"/>
              </a:rPr>
              <a:t>TIME, the time of the Accident</a:t>
            </a:r>
          </a:p>
          <a:p>
            <a:pPr marL="914760" lvl="1">
              <a:buClr>
                <a:srgbClr val="7F7F7F"/>
              </a:buClr>
            </a:pPr>
            <a:r>
              <a:rPr lang="en-US" sz="1600" dirty="0">
                <a:latin typeface="Times New Roman" panose="02020603050405020304" pitchFamily="18" charset="0"/>
                <a:cs typeface="Times New Roman" panose="02020603050405020304" pitchFamily="18" charset="0"/>
              </a:rPr>
              <a:t>CAT_ID - CATEGORY OF ERROR COMMITTED</a:t>
            </a:r>
          </a:p>
          <a:p>
            <a:pPr marL="914760" lvl="1">
              <a:buClr>
                <a:srgbClr val="7F7F7F"/>
              </a:buClr>
            </a:pPr>
            <a:r>
              <a:rPr lang="en-US" sz="1600" dirty="0">
                <a:latin typeface="Times New Roman" panose="02020603050405020304" pitchFamily="18" charset="0"/>
                <a:cs typeface="Times New Roman" panose="02020603050405020304" pitchFamily="18" charset="0"/>
              </a:rPr>
              <a:t>MONTH - MONTH OF ACCIDENT </a:t>
            </a:r>
          </a:p>
          <a:p>
            <a:pPr marL="914760" lvl="1">
              <a:buClr>
                <a:srgbClr val="7F7F7F"/>
              </a:buClr>
            </a:pPr>
            <a:r>
              <a:rPr lang="en-US" sz="1600" dirty="0">
                <a:latin typeface="Times New Roman" panose="02020603050405020304" pitchFamily="18" charset="0"/>
                <a:cs typeface="Times New Roman" panose="02020603050405020304" pitchFamily="18" charset="0"/>
              </a:rPr>
              <a:t>CN_IN - Construction id of each Aircraft</a:t>
            </a:r>
          </a:p>
          <a:p>
            <a:pPr marL="914760" lvl="1">
              <a:buClr>
                <a:srgbClr val="7F7F7F"/>
              </a:buClr>
            </a:pPr>
            <a:r>
              <a:rPr lang="en-US" sz="1600" dirty="0">
                <a:latin typeface="Times New Roman" panose="02020603050405020304" pitchFamily="18" charset="0"/>
                <a:cs typeface="Times New Roman" panose="02020603050405020304" pitchFamily="18" charset="0"/>
              </a:rPr>
              <a:t>TIMING - Phase of flight at which time the Error started to manifest culminating in the accident.</a:t>
            </a:r>
          </a:p>
          <a:p>
            <a:pPr marL="914760" lvl="1">
              <a:buClr>
                <a:srgbClr val="7F7F7F"/>
              </a:buClr>
            </a:pPr>
            <a:r>
              <a:rPr lang="en-US" sz="1600" dirty="0">
                <a:latin typeface="Times New Roman" panose="02020603050405020304" pitchFamily="18" charset="0"/>
                <a:cs typeface="Times New Roman" panose="02020603050405020304" pitchFamily="18" charset="0"/>
              </a:rPr>
              <a:t>ABOARD – Number of Passengers and crew on the plane.</a:t>
            </a:r>
          </a:p>
          <a:p>
            <a:pPr marL="914760" lvl="1">
              <a:buClr>
                <a:srgbClr val="7F7F7F"/>
              </a:buClr>
            </a:pPr>
            <a:r>
              <a:rPr lang="en-US" sz="1600" dirty="0">
                <a:latin typeface="Times New Roman" panose="02020603050405020304" pitchFamily="18" charset="0"/>
                <a:cs typeface="Times New Roman" panose="02020603050405020304" pitchFamily="18" charset="0"/>
              </a:rPr>
              <a:t>GROUND – Number of ground fatalities due to the accident. </a:t>
            </a:r>
          </a:p>
          <a:p>
            <a:pPr marL="914760" lvl="1">
              <a:buClr>
                <a:srgbClr val="7F7F7F"/>
              </a:buClr>
            </a:pPr>
            <a:r>
              <a:rPr lang="en-US" sz="1600" dirty="0">
                <a:latin typeface="Times New Roman" panose="02020603050405020304" pitchFamily="18" charset="0"/>
                <a:cs typeface="Times New Roman" panose="02020603050405020304" pitchFamily="18" charset="0"/>
              </a:rPr>
              <a:t>OPERATOR – The Operator of the Aircraft .</a:t>
            </a:r>
          </a:p>
          <a:p>
            <a:pPr marL="514710">
              <a:buClr>
                <a:srgbClr val="7F7F7F"/>
              </a:buClr>
            </a:pPr>
            <a:r>
              <a:rPr lang="en-US" sz="1800" dirty="0">
                <a:latin typeface="Times New Roman" panose="02020603050405020304" pitchFamily="18" charset="0"/>
                <a:cs typeface="Times New Roman" panose="02020603050405020304" pitchFamily="18" charset="0"/>
              </a:rPr>
              <a:t>The goal is to find a Multi variable regression model which links the Fatality number as Response variable </a:t>
            </a:r>
            <a:r>
              <a:rPr lang="en-US" sz="1800" b="1" dirty="0">
                <a:latin typeface="Times New Roman" panose="02020603050405020304" pitchFamily="18" charset="0"/>
                <a:cs typeface="Times New Roman" panose="02020603050405020304" pitchFamily="18" charset="0"/>
              </a:rPr>
              <a:t>to</a:t>
            </a:r>
            <a:r>
              <a:rPr lang="en-US" sz="1800" dirty="0">
                <a:latin typeface="Times New Roman" panose="02020603050405020304" pitchFamily="18" charset="0"/>
                <a:cs typeface="Times New Roman" panose="02020603050405020304" pitchFamily="18" charset="0"/>
              </a:rPr>
              <a:t> some or all of the Predictor variables above.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50700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Selected Data:</a:t>
            </a:r>
            <a:br>
              <a:rPr lang="en-US" sz="3200" dirty="0"/>
            </a:br>
            <a:r>
              <a:rPr lang="en-US" sz="2800" dirty="0"/>
              <a:t>Analysis of Aircraft Accidents</a:t>
            </a:r>
          </a:p>
        </p:txBody>
      </p:sp>
      <p:sp>
        <p:nvSpPr>
          <p:cNvPr id="3" name="Content Placeholder 2"/>
          <p:cNvSpPr>
            <a:spLocks noGrp="1"/>
          </p:cNvSpPr>
          <p:nvPr>
            <p:ph sz="half" idx="1"/>
          </p:nvPr>
        </p:nvSpPr>
        <p:spPr>
          <a:xfrm>
            <a:off x="990600" y="1828800"/>
            <a:ext cx="7848600" cy="4495800"/>
          </a:xfrm>
        </p:spPr>
        <p:txBody>
          <a:bodyPr/>
          <a:lstStyle/>
          <a:p>
            <a:r>
              <a:rPr lang="en-US" sz="1800" dirty="0">
                <a:latin typeface="Times New Roman" panose="02020603050405020304" pitchFamily="18" charset="0"/>
                <a:cs typeface="Times New Roman" panose="02020603050405020304" pitchFamily="18" charset="0"/>
              </a:rPr>
              <a:t>This data-sets sourced are taken from :</a:t>
            </a:r>
          </a:p>
          <a:p>
            <a:pPr lvl="1"/>
            <a:r>
              <a:rPr lang="en-US" sz="1800" dirty="0">
                <a:latin typeface="Times New Roman" panose="02020603050405020304" pitchFamily="18" charset="0"/>
                <a:cs typeface="Times New Roman" panose="02020603050405020304" pitchFamily="18" charset="0"/>
                <a:hlinkClick r:id="rId2"/>
              </a:rPr>
              <a:t>https://www.kaggle.com/saurograndi/airplane-crashes-since-1908</a:t>
            </a:r>
            <a:r>
              <a:rPr lang="en-US" sz="1800" dirty="0">
                <a:latin typeface="Times New Roman" panose="02020603050405020304" pitchFamily="18" charset="0"/>
                <a:cs typeface="Times New Roman" panose="02020603050405020304" pitchFamily="18" charset="0"/>
              </a:rPr>
              <a:t> and</a:t>
            </a:r>
          </a:p>
          <a:p>
            <a:pPr lvl="1"/>
            <a:r>
              <a:rPr lang="en-US" sz="1800" dirty="0">
                <a:latin typeface="Times New Roman" panose="02020603050405020304" pitchFamily="18" charset="0"/>
                <a:cs typeface="Times New Roman" panose="02020603050405020304" pitchFamily="18" charset="0"/>
              </a:rPr>
              <a:t>http://www.planecrashinfo.com/ </a:t>
            </a:r>
          </a:p>
          <a:p>
            <a:r>
              <a:rPr lang="en-US" sz="1800" dirty="0">
                <a:latin typeface="Times New Roman" panose="02020603050405020304" pitchFamily="18" charset="0"/>
                <a:cs typeface="Times New Roman" panose="02020603050405020304" pitchFamily="18" charset="0"/>
              </a:rPr>
              <a:t>The data from the first website contains data from 1908 to 2009 while the second one has data from 1960 to 2016 (30</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August).</a:t>
            </a:r>
          </a:p>
          <a:p>
            <a:r>
              <a:rPr lang="en-US" sz="1800" dirty="0">
                <a:latin typeface="Times New Roman" panose="02020603050405020304" pitchFamily="18" charset="0"/>
                <a:cs typeface="Times New Roman" panose="02020603050405020304" pitchFamily="18" charset="0"/>
              </a:rPr>
              <a:t>Data from the second source above was scraped from the website and is amalgamated with the first set to give a unified data set.</a:t>
            </a:r>
          </a:p>
          <a:p>
            <a:r>
              <a:rPr lang="en-US" sz="1800" dirty="0">
                <a:latin typeface="Times New Roman" panose="02020603050405020304" pitchFamily="18" charset="0"/>
                <a:cs typeface="Times New Roman" panose="02020603050405020304" pitchFamily="18" charset="0"/>
              </a:rPr>
              <a:t>Data cleaning was then performed on this dataset by eliminating characters other than those in the ASCII code and other NULL values.</a:t>
            </a:r>
          </a:p>
          <a:p>
            <a:pPr lvl="0"/>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18548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Processing Steps: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sp>
        <p:nvSpPr>
          <p:cNvPr id="6" name="Content Placeholder 2"/>
          <p:cNvSpPr>
            <a:spLocks noGrp="1"/>
          </p:cNvSpPr>
          <p:nvPr>
            <p:ph sz="half" idx="1"/>
          </p:nvPr>
        </p:nvSpPr>
        <p:spPr>
          <a:xfrm>
            <a:off x="914400" y="1682750"/>
            <a:ext cx="7772400" cy="5175250"/>
          </a:xfrm>
        </p:spPr>
        <p:txBody>
          <a:bodyPr/>
          <a:lstStyle/>
          <a:p>
            <a:pPr marL="514710">
              <a:buClr>
                <a:srgbClr val="7F7F7F"/>
              </a:buClr>
            </a:pPr>
            <a:r>
              <a:rPr lang="en-US" sz="1800" dirty="0">
                <a:latin typeface="Times New Roman" panose="02020603050405020304" pitchFamily="18" charset="0"/>
                <a:cs typeface="Times New Roman" panose="02020603050405020304" pitchFamily="18" charset="0"/>
              </a:rPr>
              <a:t>Following attributes are not used in the modeling owing to incomplete information :</a:t>
            </a:r>
          </a:p>
          <a:p>
            <a:pPr marL="914760" lvl="1">
              <a:buClr>
                <a:srgbClr val="7F7F7F"/>
              </a:buClr>
            </a:pPr>
            <a:r>
              <a:rPr lang="en-US" sz="1600" dirty="0">
                <a:latin typeface="Times New Roman" panose="02020603050405020304" pitchFamily="18" charset="0"/>
                <a:cs typeface="Times New Roman" panose="02020603050405020304" pitchFamily="18" charset="0"/>
              </a:rPr>
              <a:t>ROUTE</a:t>
            </a:r>
          </a:p>
          <a:p>
            <a:pPr marL="914760" lvl="1">
              <a:buClr>
                <a:srgbClr val="7F7F7F"/>
              </a:buClr>
            </a:pPr>
            <a:r>
              <a:rPr lang="en-US" sz="1600" dirty="0">
                <a:latin typeface="Times New Roman" panose="02020603050405020304" pitchFamily="18" charset="0"/>
                <a:cs typeface="Times New Roman" panose="02020603050405020304" pitchFamily="18" charset="0"/>
              </a:rPr>
              <a:t>REGISTRATION</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Following additional fields were added to the original dataset for analysis:</a:t>
            </a:r>
          </a:p>
          <a:p>
            <a:pPr lvl="1"/>
            <a:r>
              <a:rPr lang="en-US" sz="1600" dirty="0">
                <a:latin typeface="Times New Roman" panose="02020603050405020304" pitchFamily="18" charset="0"/>
                <a:cs typeface="Times New Roman" panose="02020603050405020304" pitchFamily="18" charset="0"/>
              </a:rPr>
              <a:t>CAT_ID (indicative of the primary reason the accident happened) – derived from the original Summary attribute after carefully analyzing the Summary description for each Accident. Where there were multiple causes indicated in the Summary field, the most prominent cause that started the issue was considered for Categorization.</a:t>
            </a:r>
          </a:p>
          <a:p>
            <a:pPr lvl="1"/>
            <a:r>
              <a:rPr lang="en-US" sz="1600" dirty="0">
                <a:latin typeface="Times New Roman" panose="02020603050405020304" pitchFamily="18" charset="0"/>
                <a:cs typeface="Times New Roman" panose="02020603050405020304" pitchFamily="18" charset="0"/>
              </a:rPr>
              <a:t>TIMING (at which phase of the flight did the accident happen)</a:t>
            </a:r>
          </a:p>
          <a:p>
            <a:pPr lvl="0"/>
            <a:r>
              <a:rPr lang="en-US" sz="1800" dirty="0">
                <a:latin typeface="Times New Roman" panose="02020603050405020304" pitchFamily="18" charset="0"/>
                <a:cs typeface="Times New Roman" panose="02020603050405020304" pitchFamily="18" charset="0"/>
              </a:rPr>
              <a:t>Following are the Major classification or Categorization of causes (CAT_ID) for Accidents:</a:t>
            </a:r>
          </a:p>
          <a:p>
            <a:pPr lvl="1"/>
            <a:r>
              <a:rPr lang="en-US" sz="1600" dirty="0">
                <a:latin typeface="Times New Roman" panose="02020603050405020304" pitchFamily="18" charset="0"/>
                <a:cs typeface="Times New Roman" panose="02020603050405020304" pitchFamily="18" charset="0"/>
              </a:rPr>
              <a:t>PILOT ERROR</a:t>
            </a:r>
          </a:p>
          <a:p>
            <a:pPr lvl="1"/>
            <a:r>
              <a:rPr lang="en-US" sz="1600" dirty="0">
                <a:latin typeface="Times New Roman" panose="02020603050405020304" pitchFamily="18" charset="0"/>
                <a:cs typeface="Times New Roman" panose="02020603050405020304" pitchFamily="18" charset="0"/>
              </a:rPr>
              <a:t>MECHANICAL</a:t>
            </a:r>
          </a:p>
          <a:p>
            <a:pPr lvl="1"/>
            <a:r>
              <a:rPr lang="en-US" sz="1600" dirty="0">
                <a:latin typeface="Times New Roman" panose="02020603050405020304" pitchFamily="18" charset="0"/>
                <a:cs typeface="Times New Roman" panose="02020603050405020304" pitchFamily="18" charset="0"/>
              </a:rPr>
              <a:t>WEATHER</a:t>
            </a:r>
          </a:p>
          <a:p>
            <a:pPr lvl="1"/>
            <a:r>
              <a:rPr lang="en-US" sz="1600" dirty="0">
                <a:latin typeface="Times New Roman" panose="02020603050405020304" pitchFamily="18" charset="0"/>
                <a:cs typeface="Times New Roman" panose="02020603050405020304" pitchFamily="18" charset="0"/>
              </a:rPr>
              <a:t>SABOTAGE</a:t>
            </a:r>
          </a:p>
          <a:p>
            <a:pPr lvl="1"/>
            <a:r>
              <a:rPr lang="en-US" sz="1600" dirty="0">
                <a:latin typeface="Times New Roman" panose="02020603050405020304" pitchFamily="18" charset="0"/>
                <a:cs typeface="Times New Roman" panose="02020603050405020304" pitchFamily="18" charset="0"/>
              </a:rPr>
              <a:t>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5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Processing Steps contd.,:</a:t>
            </a:r>
            <a:br>
              <a:rPr lang="en-US" sz="3200" dirty="0"/>
            </a:br>
            <a:r>
              <a:rPr lang="en-US" sz="3200" dirty="0"/>
              <a:t>Analysis of Aircraft Accidents</a:t>
            </a:r>
          </a:p>
        </p:txBody>
      </p:sp>
      <p:sp>
        <p:nvSpPr>
          <p:cNvPr id="5" name="Slide Number Placeholder 4"/>
          <p:cNvSpPr>
            <a:spLocks noGrp="1"/>
          </p:cNvSpPr>
          <p:nvPr>
            <p:ph type="sldNum" sz="quarter" idx="12"/>
          </p:nvPr>
        </p:nvSpPr>
        <p:spPr>
          <a:xfrm>
            <a:off x="7772400" y="6457950"/>
            <a:ext cx="914400" cy="476250"/>
          </a:xfrm>
        </p:spPr>
        <p:txBody>
          <a:bodyPr/>
          <a:lstStyle/>
          <a:p>
            <a:pPr>
              <a:defRPr/>
            </a:pPr>
            <a:fld id="{5D74AC02-7534-425D-9D68-BB86A7E0F91B}" type="slidenum">
              <a:rPr lang="en-US" smtClean="0"/>
              <a:pPr>
                <a:defRPr/>
              </a:pPr>
              <a:t>7</a:t>
            </a:fld>
            <a:endParaRPr lang="en-US" dirty="0"/>
          </a:p>
        </p:txBody>
      </p:sp>
      <p:sp>
        <p:nvSpPr>
          <p:cNvPr id="6" name="Content Placeholder 2"/>
          <p:cNvSpPr>
            <a:spLocks noGrp="1"/>
          </p:cNvSpPr>
          <p:nvPr>
            <p:ph sz="half" idx="1"/>
          </p:nvPr>
        </p:nvSpPr>
        <p:spPr>
          <a:xfrm>
            <a:off x="990600" y="1828800"/>
            <a:ext cx="7848600" cy="4629150"/>
          </a:xfrm>
        </p:spPr>
        <p:txBody>
          <a:bodyPr/>
          <a:lstStyle/>
          <a:p>
            <a:pPr lvl="0"/>
            <a:r>
              <a:rPr lang="en-US" sz="1800" dirty="0">
                <a:latin typeface="Times New Roman" panose="02020603050405020304" pitchFamily="18" charset="0"/>
                <a:cs typeface="Times New Roman" panose="02020603050405020304" pitchFamily="18" charset="0"/>
              </a:rPr>
              <a:t>Following are the sub classifications which are categorized into the above Major classifications of causes for Accidents (CAT_ID):</a:t>
            </a:r>
          </a:p>
          <a:p>
            <a:pPr lvl="1"/>
            <a:r>
              <a:rPr lang="en-US" sz="1600" b="1" dirty="0">
                <a:latin typeface="Times New Roman" panose="02020603050405020304" pitchFamily="18" charset="0"/>
                <a:cs typeface="Times New Roman" panose="02020603050405020304" pitchFamily="18" charset="0"/>
              </a:rPr>
              <a:t>PILOT ERROR:</a:t>
            </a:r>
          </a:p>
          <a:p>
            <a:pPr lvl="2"/>
            <a:r>
              <a:rPr lang="en-US" sz="1400" dirty="0">
                <a:latin typeface="Times New Roman" panose="02020603050405020304" pitchFamily="18" charset="0"/>
                <a:cs typeface="Times New Roman" panose="02020603050405020304" pitchFamily="18" charset="0"/>
              </a:rPr>
              <a:t>Improper procedure ,Flying VFR into IFR conditions, Controlled flight into terrain ,Descending below minima, Spatial disorientation, Premature descent, Excessive landing speed, Missed runway, Fuel starvation , Navigation error, Wrong runway takeoff/landing , Midair collision caused by both pilots.</a:t>
            </a:r>
          </a:p>
          <a:p>
            <a:pPr lvl="1"/>
            <a:r>
              <a:rPr lang="en-US" sz="1600" b="1" dirty="0">
                <a:latin typeface="Times New Roman" panose="02020603050405020304" pitchFamily="18" charset="0"/>
                <a:cs typeface="Times New Roman" panose="02020603050405020304" pitchFamily="18" charset="0"/>
              </a:rPr>
              <a:t>MECHANICAL:</a:t>
            </a:r>
          </a:p>
          <a:p>
            <a:pPr lvl="2"/>
            <a:r>
              <a:rPr lang="en-US" sz="1400" dirty="0">
                <a:latin typeface="Times New Roman" panose="02020603050405020304" pitchFamily="18" charset="0"/>
                <a:cs typeface="Times New Roman" panose="02020603050405020304" pitchFamily="18" charset="0"/>
              </a:rPr>
              <a:t>Engine failure, Equipment failure, Structural failure, Design flaw, Maintenance error</a:t>
            </a:r>
          </a:p>
          <a:p>
            <a:pPr lvl="1"/>
            <a:r>
              <a:rPr lang="en-US" sz="1600" b="1" dirty="0">
                <a:latin typeface="Times New Roman" panose="02020603050405020304" pitchFamily="18" charset="0"/>
                <a:cs typeface="Times New Roman" panose="02020603050405020304" pitchFamily="18" charset="0"/>
              </a:rPr>
              <a:t>WEATHER</a:t>
            </a:r>
          </a:p>
          <a:p>
            <a:pPr lvl="2"/>
            <a:r>
              <a:rPr lang="en-US" sz="1400" dirty="0">
                <a:latin typeface="Times New Roman" panose="02020603050405020304" pitchFamily="18" charset="0"/>
                <a:cs typeface="Times New Roman" panose="02020603050405020304" pitchFamily="18" charset="0"/>
              </a:rPr>
              <a:t>Severe turbulence, Wind shear, Mountain wave, Poor visibility, Heave rain , Severe winds, Icing, Thunderstorms, Lightning strike</a:t>
            </a:r>
          </a:p>
          <a:p>
            <a:pPr lvl="1"/>
            <a:r>
              <a:rPr lang="en-US" sz="1600" b="1" dirty="0">
                <a:latin typeface="Times New Roman" panose="02020603050405020304" pitchFamily="18" charset="0"/>
                <a:cs typeface="Times New Roman" panose="02020603050405020304" pitchFamily="18" charset="0"/>
              </a:rPr>
              <a:t>SABOTAGE</a:t>
            </a:r>
          </a:p>
          <a:p>
            <a:pPr lvl="2"/>
            <a:r>
              <a:rPr lang="en-US" sz="1400" dirty="0">
                <a:latin typeface="Times New Roman" panose="02020603050405020304" pitchFamily="18" charset="0"/>
                <a:cs typeface="Times New Roman" panose="02020603050405020304" pitchFamily="18" charset="0"/>
              </a:rPr>
              <a:t>Hijacking, Shot down, Explosive device aboard</a:t>
            </a:r>
          </a:p>
          <a:p>
            <a:pPr lvl="1"/>
            <a:r>
              <a:rPr lang="en-US" sz="1600" b="1" dirty="0">
                <a:latin typeface="Times New Roman" panose="02020603050405020304" pitchFamily="18" charset="0"/>
                <a:cs typeface="Times New Roman" panose="02020603050405020304" pitchFamily="18" charset="0"/>
              </a:rPr>
              <a:t>OTHER</a:t>
            </a:r>
          </a:p>
          <a:p>
            <a:pPr lvl="2"/>
            <a:r>
              <a:rPr lang="en-US" sz="1400" dirty="0">
                <a:latin typeface="Times New Roman" panose="02020603050405020304" pitchFamily="18" charset="0"/>
                <a:cs typeface="Times New Roman" panose="02020603050405020304" pitchFamily="18" charset="0"/>
              </a:rPr>
              <a:t>ATC error, Ground crew error, Overloaded, Improperly loaded cargo, Bird strike, Fuel contamination, Pilot incapacitation, Obstruction on runway, Midair collision caused by other plane, Fire/smoke in flight</a:t>
            </a:r>
          </a:p>
        </p:txBody>
      </p:sp>
    </p:spTree>
    <p:extLst>
      <p:ext uri="{BB962C8B-B14F-4D97-AF65-F5344CB8AC3E}">
        <p14:creationId xmlns:p14="http://schemas.microsoft.com/office/powerpoint/2010/main" val="260996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848600" cy="1070113"/>
          </a:xfrm>
        </p:spPr>
        <p:txBody>
          <a:bodyPr/>
          <a:lstStyle/>
          <a:p>
            <a:r>
              <a:rPr lang="en-US" sz="3200" dirty="0"/>
              <a:t>Data Processing Steps contd.,: </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6" name="Content Placeholder 2"/>
          <p:cNvSpPr>
            <a:spLocks noGrp="1"/>
          </p:cNvSpPr>
          <p:nvPr>
            <p:ph sz="half" idx="1"/>
          </p:nvPr>
        </p:nvSpPr>
        <p:spPr>
          <a:xfrm>
            <a:off x="990600" y="1828800"/>
            <a:ext cx="7848600" cy="4724400"/>
          </a:xfrm>
        </p:spPr>
        <p:txBody>
          <a:bodyPr/>
          <a:lstStyle/>
          <a:p>
            <a:pPr lvl="0"/>
            <a:r>
              <a:rPr lang="en-US" sz="1800" dirty="0">
                <a:latin typeface="Times New Roman" panose="02020603050405020304" pitchFamily="18" charset="0"/>
                <a:cs typeface="Times New Roman" panose="02020603050405020304" pitchFamily="18" charset="0"/>
              </a:rPr>
              <a:t>An additional Attribute - TIMING was also deduced from the Summary field of the original dataset. This field or Attribute describes the Phase of flight during which time the problem is triggered leading to a cascade of events and culminating in the accident. TIMING consists of the following nominal values:</a:t>
            </a:r>
          </a:p>
          <a:p>
            <a:pPr lvl="1"/>
            <a:r>
              <a:rPr lang="en-US" sz="1400" dirty="0">
                <a:latin typeface="Times New Roman" panose="02020603050405020304" pitchFamily="18" charset="0"/>
                <a:cs typeface="Times New Roman" panose="02020603050405020304" pitchFamily="18" charset="0"/>
              </a:rPr>
              <a:t>IN AIRPORT	- while the Aircraft is standstill or is taxiing in the Airport.</a:t>
            </a:r>
          </a:p>
          <a:p>
            <a:pPr lvl="1"/>
            <a:r>
              <a:rPr lang="en-US" sz="1400" dirty="0">
                <a:latin typeface="Times New Roman" panose="02020603050405020304" pitchFamily="18" charset="0"/>
                <a:cs typeface="Times New Roman" panose="02020603050405020304" pitchFamily="18" charset="0"/>
              </a:rPr>
              <a:t>TAKE OFF		- while the Aircraft is taking off from the Airport.</a:t>
            </a:r>
          </a:p>
          <a:p>
            <a:pPr lvl="1"/>
            <a:r>
              <a:rPr lang="en-US" sz="1400" dirty="0">
                <a:latin typeface="Times New Roman" panose="02020603050405020304" pitchFamily="18" charset="0"/>
                <a:cs typeface="Times New Roman" panose="02020603050405020304" pitchFamily="18" charset="0"/>
              </a:rPr>
              <a:t>AFTER TAKING OFF	- After the Aircraft took off and is climbing to a stable course.</a:t>
            </a:r>
          </a:p>
          <a:p>
            <a:pPr lvl="1"/>
            <a:r>
              <a:rPr lang="en-US" sz="1400" dirty="0">
                <a:latin typeface="Times New Roman" panose="02020603050405020304" pitchFamily="18" charset="0"/>
                <a:cs typeface="Times New Roman" panose="02020603050405020304" pitchFamily="18" charset="0"/>
              </a:rPr>
              <a:t>MIDWAY		- while the Aircraft is in flight midway between the start and finish</a:t>
            </a:r>
          </a:p>
          <a:p>
            <a:pPr lvl="1"/>
            <a:r>
              <a:rPr lang="en-US" sz="1400" dirty="0">
                <a:latin typeface="Times New Roman" panose="02020603050405020304" pitchFamily="18" charset="0"/>
                <a:cs typeface="Times New Roman" panose="02020603050405020304" pitchFamily="18" charset="0"/>
              </a:rPr>
              <a:t>DURING DESCENT	- while the Aircraft is descending with an intention to land.</a:t>
            </a:r>
          </a:p>
          <a:p>
            <a:pPr lvl="1"/>
            <a:r>
              <a:rPr lang="en-US" sz="1400" dirty="0">
                <a:latin typeface="Times New Roman" panose="02020603050405020304" pitchFamily="18" charset="0"/>
                <a:cs typeface="Times New Roman" panose="02020603050405020304" pitchFamily="18" charset="0"/>
              </a:rPr>
              <a:t>LANDING		- while the Aircraft is attempting to land.</a:t>
            </a:r>
          </a:p>
          <a:p>
            <a:pPr marL="0" indent="0">
              <a:buNone/>
            </a:pP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11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50925"/>
          </a:xfrm>
        </p:spPr>
        <p:txBody>
          <a:bodyPr/>
          <a:lstStyle/>
          <a:p>
            <a:r>
              <a:rPr lang="en-US" sz="3200" dirty="0"/>
              <a:t>Project Plan/ Data Activities:</a:t>
            </a:r>
            <a:br>
              <a:rPr lang="en-US" sz="3200" dirty="0"/>
            </a:br>
            <a:r>
              <a:rPr lang="en-US" sz="2800" dirty="0"/>
              <a:t>Analysis of Aircraft Accidents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4" name="Content Placeholder 2"/>
          <p:cNvSpPr>
            <a:spLocks noGrp="1"/>
          </p:cNvSpPr>
          <p:nvPr>
            <p:ph sz="half" idx="1"/>
          </p:nvPr>
        </p:nvSpPr>
        <p:spPr>
          <a:xfrm>
            <a:off x="990600" y="1676400"/>
            <a:ext cx="7391400" cy="4953000"/>
          </a:xfrm>
        </p:spPr>
        <p:txBody>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Number of Variables in the dataset</a:t>
            </a:r>
            <a:r>
              <a:rPr lang="en-US" sz="1800" dirty="0">
                <a:latin typeface="Times New Roman" panose="02020603050405020304" pitchFamily="18" charset="0"/>
                <a:cs typeface="Times New Roman" panose="02020603050405020304" pitchFamily="18" charset="0"/>
              </a:rPr>
              <a:t> are as follows:</a:t>
            </a:r>
          </a:p>
          <a:p>
            <a:pPr lvl="1"/>
            <a:r>
              <a:rPr lang="en-US" sz="1400" dirty="0">
                <a:latin typeface="Times New Roman" panose="02020603050405020304" pitchFamily="18" charset="0"/>
                <a:cs typeface="Times New Roman" panose="02020603050405020304" pitchFamily="18" charset="0"/>
              </a:rPr>
              <a:t>FATALITIES – Analysis Variable – Continuous or Numeric. This variable is the Sum of Passenger and Crew fatalities recorded in any accident.</a:t>
            </a:r>
          </a:p>
          <a:p>
            <a:pPr lvl="1"/>
            <a:r>
              <a:rPr lang="en-US" sz="1400" dirty="0">
                <a:latin typeface="Times New Roman" panose="02020603050405020304" pitchFamily="18" charset="0"/>
                <a:cs typeface="Times New Roman" panose="02020603050405020304" pitchFamily="18" charset="0"/>
              </a:rPr>
              <a:t>GROUND – Continuous - This is the number of personnel on the Ground who have succumbed in the accident.</a:t>
            </a:r>
          </a:p>
          <a:p>
            <a:pPr lvl="1"/>
            <a:r>
              <a:rPr lang="en-US" sz="1400" dirty="0">
                <a:latin typeface="Times New Roman" panose="02020603050405020304" pitchFamily="18" charset="0"/>
                <a:cs typeface="Times New Roman" panose="02020603050405020304" pitchFamily="18" charset="0"/>
              </a:rPr>
              <a:t>CAT_ID – Predictor – Categorical Nominal – Categories of Major errors made at all levels leading to the Accident/</a:t>
            </a:r>
          </a:p>
          <a:p>
            <a:pPr lvl="1"/>
            <a:r>
              <a:rPr lang="en-US" sz="1400" dirty="0">
                <a:latin typeface="Times New Roman" panose="02020603050405020304" pitchFamily="18" charset="0"/>
                <a:cs typeface="Times New Roman" panose="02020603050405020304" pitchFamily="18" charset="0"/>
              </a:rPr>
              <a:t>TIMING  – Predictor – Categorical Nominal – The phase of the flight is in when the condition started manifesting leading to the Accident.</a:t>
            </a:r>
          </a:p>
          <a:p>
            <a:pPr lvl="1"/>
            <a:r>
              <a:rPr lang="en-US" sz="1400" dirty="0">
                <a:latin typeface="Times New Roman" panose="02020603050405020304" pitchFamily="18" charset="0"/>
                <a:cs typeface="Times New Roman" panose="02020603050405020304" pitchFamily="18" charset="0"/>
              </a:rPr>
              <a:t>TIME – Predictor – Continuous or Numeric – The time of the accident recorded on a 24 hour scale/</a:t>
            </a:r>
          </a:p>
          <a:p>
            <a:pPr lvl="1"/>
            <a:r>
              <a:rPr lang="en-US" sz="1400" dirty="0">
                <a:latin typeface="Times New Roman" panose="02020603050405020304" pitchFamily="18" charset="0"/>
                <a:cs typeface="Times New Roman" panose="02020603050405020304" pitchFamily="18" charset="0"/>
              </a:rPr>
              <a:t>DATE - Predictor – Continuous or Numeric – The date the Accident took place.</a:t>
            </a:r>
          </a:p>
          <a:p>
            <a:pPr lvl="1"/>
            <a:r>
              <a:rPr lang="en-US" sz="1400" dirty="0">
                <a:latin typeface="Times New Roman" panose="02020603050405020304" pitchFamily="18" charset="0"/>
                <a:cs typeface="Times New Roman" panose="02020603050405020304" pitchFamily="18" charset="0"/>
              </a:rPr>
              <a:t>MONTH- Predictor – Nominal  – The month the accident took place which is derived variable from the above date.</a:t>
            </a:r>
          </a:p>
          <a:p>
            <a:pPr lvl="1"/>
            <a:r>
              <a:rPr lang="en-US" sz="1400" dirty="0">
                <a:latin typeface="Times New Roman" panose="02020603050405020304" pitchFamily="18" charset="0"/>
                <a:cs typeface="Times New Roman" panose="02020603050405020304" pitchFamily="18" charset="0"/>
              </a:rPr>
              <a:t>YEAR- Predictor – Nominal – The year in which the accident took place derived from the Accident date.</a:t>
            </a:r>
          </a:p>
          <a:p>
            <a:pPr lvl="1"/>
            <a:r>
              <a:rPr lang="en-US" sz="1400" dirty="0">
                <a:latin typeface="Times New Roman" panose="02020603050405020304" pitchFamily="18" charset="0"/>
                <a:cs typeface="Times New Roman" panose="02020603050405020304" pitchFamily="18" charset="0"/>
              </a:rPr>
              <a:t>ABOARD - Predictor – Continuous or Numeric – The total number of Passengers and Crew aboard the Aircraft.</a:t>
            </a:r>
          </a:p>
          <a:p>
            <a:pPr lvl="1"/>
            <a:r>
              <a:rPr lang="en-US" sz="1400" dirty="0">
                <a:latin typeface="Times New Roman" panose="02020603050405020304" pitchFamily="18" charset="0"/>
                <a:cs typeface="Times New Roman" panose="02020603050405020304" pitchFamily="18" charset="0"/>
              </a:rPr>
              <a:t>CN_IN – Predictor – Nominal – Construction ID of each Aircraft.</a:t>
            </a:r>
          </a:p>
          <a:p>
            <a:pPr lvl="1"/>
            <a:r>
              <a:rPr lang="en-US" sz="1400" dirty="0">
                <a:latin typeface="Times New Roman" panose="02020603050405020304" pitchFamily="18" charset="0"/>
                <a:cs typeface="Times New Roman" panose="02020603050405020304" pitchFamily="18" charset="0"/>
              </a:rPr>
              <a:t>OPERATOR – Nominal -  The operator of the Aircraft.</a:t>
            </a:r>
          </a:p>
          <a:p>
            <a:pPr lvl="1"/>
            <a:endParaRPr lang="en-US" sz="1400" dirty="0">
              <a:latin typeface="Times New Roman" panose="02020603050405020304" pitchFamily="18" charset="0"/>
              <a:cs typeface="Times New Roman" panose="02020603050405020304" pitchFamily="18" charset="0"/>
            </a:endParaRPr>
          </a:p>
          <a:p>
            <a:endParaRPr lang="en-US" sz="1400" dirty="0"/>
          </a:p>
          <a:p>
            <a:pPr marL="0" indent="0">
              <a:buNone/>
            </a:pPr>
            <a:endParaRPr lang="en-US" sz="1400" dirty="0"/>
          </a:p>
        </p:txBody>
      </p:sp>
    </p:spTree>
    <p:extLst>
      <p:ext uri="{BB962C8B-B14F-4D97-AF65-F5344CB8AC3E}">
        <p14:creationId xmlns:p14="http://schemas.microsoft.com/office/powerpoint/2010/main" val="850031751"/>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28612</TotalTime>
  <Words>2001</Words>
  <Application>Microsoft Office PowerPoint</Application>
  <PresentationFormat>On-screen Show (4:3)</PresentationFormat>
  <Paragraphs>239</Paragraphs>
  <Slides>28</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Cambria Math</vt:lpstr>
      <vt:lpstr>Century Schoolbook</vt:lpstr>
      <vt:lpstr>Futura Bk BT</vt:lpstr>
      <vt:lpstr>Futura Md BT</vt:lpstr>
      <vt:lpstr>Times New Roman</vt:lpstr>
      <vt:lpstr>Wingdings</vt:lpstr>
      <vt:lpstr>ITMtemplate</vt:lpstr>
      <vt:lpstr>1_ITM478_08_1</vt:lpstr>
      <vt:lpstr>529 Advanced Data Analytics</vt:lpstr>
      <vt:lpstr>Table of Content</vt:lpstr>
      <vt:lpstr>Business Scenario: Analysis of Aircraft Accidents</vt:lpstr>
      <vt:lpstr>Business Objective: Analysis of Aircraft Accidents</vt:lpstr>
      <vt:lpstr>Selected Data: Analysis of Aircraft Accidents</vt:lpstr>
      <vt:lpstr>Data Processing Steps: Analysis of Aircraft Accidents</vt:lpstr>
      <vt:lpstr>Data Processing Steps contd.,: Analysis of Aircraft Accidents</vt:lpstr>
      <vt:lpstr>Data Processing Steps contd.,:  Analysis of Aircraft Accidents</vt:lpstr>
      <vt:lpstr>Project Plan/ Data Activities: Analysis of Aircraft Accidents</vt:lpstr>
      <vt:lpstr>Project Plan/ Data Activities: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Exploratory Data Analysis Results: Analysis of Aircraft Accidents</vt:lpstr>
      <vt:lpstr>Regression Modeling Results Analysis of Aircraft Accidents- Model</vt:lpstr>
      <vt:lpstr>Regression Modeling Results Analysis of Aircraft Accidents- Model</vt:lpstr>
      <vt:lpstr>Regression Modeling Results Analysis of Aircraft Accidents- Model</vt:lpstr>
      <vt:lpstr>Regression Modeling Results Analysis of Aircraft Accidents- Model</vt:lpstr>
      <vt:lpstr>Regression Modeling Results Analysis of Aircraft Accidents- Model</vt:lpstr>
      <vt:lpstr>Regression Modeling Results Analysis of Aircraft Accidents -Model</vt:lpstr>
      <vt:lpstr>Summary/Conclusions: Analysis of Aircraft Accidents</vt:lpstr>
      <vt:lpstr>Analysis of Aircraft Accidents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suryanarayana</cp:lastModifiedBy>
  <cp:revision>933</cp:revision>
  <dcterms:created xsi:type="dcterms:W3CDTF">2015-08-06T17:32:52Z</dcterms:created>
  <dcterms:modified xsi:type="dcterms:W3CDTF">2016-10-24T16:29:24Z</dcterms:modified>
</cp:coreProperties>
</file>