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80" r:id="rId2"/>
  </p:sldMasterIdLst>
  <p:notesMasterIdLst>
    <p:notesMasterId r:id="rId19"/>
  </p:notesMasterIdLst>
  <p:handoutMasterIdLst>
    <p:handoutMasterId r:id="rId20"/>
  </p:handoutMasterIdLst>
  <p:sldIdLst>
    <p:sldId id="390" r:id="rId3"/>
    <p:sldId id="462" r:id="rId4"/>
    <p:sldId id="460" r:id="rId5"/>
    <p:sldId id="463" r:id="rId6"/>
    <p:sldId id="464" r:id="rId7"/>
    <p:sldId id="469" r:id="rId8"/>
    <p:sldId id="478" r:id="rId9"/>
    <p:sldId id="479" r:id="rId10"/>
    <p:sldId id="467" r:id="rId11"/>
    <p:sldId id="468" r:id="rId12"/>
    <p:sldId id="471" r:id="rId13"/>
    <p:sldId id="472" r:id="rId14"/>
    <p:sldId id="473" r:id="rId15"/>
    <p:sldId id="474" r:id="rId16"/>
    <p:sldId id="476" r:id="rId17"/>
    <p:sldId id="477" r:id="rId1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69696"/>
    <a:srgbClr val="222222"/>
    <a:srgbClr val="18B2B6"/>
    <a:srgbClr val="0033CC"/>
    <a:srgbClr val="F8F8F8"/>
    <a:srgbClr val="EAEA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9" autoAdjust="0"/>
    <p:restoredTop sz="96473" autoAdjust="0"/>
  </p:normalViewPr>
  <p:slideViewPr>
    <p:cSldViewPr>
      <p:cViewPr varScale="1">
        <p:scale>
          <a:sx n="113" d="100"/>
          <a:sy n="113" d="100"/>
        </p:scale>
        <p:origin x="11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460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FA4BCF2-D88E-440A-9CD7-5C1A8B4895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2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 smtClean="0"/>
            </a:lvl1pPr>
          </a:lstStyle>
          <a:p>
            <a:pPr>
              <a:defRPr/>
            </a:pPr>
            <a:fld id="{F48C8418-815B-4876-A6A7-4FE2712B26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17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26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95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74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67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36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32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49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8C8418-815B-4876-A6A7-4FE2712B266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1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0122C-8ECB-4079-B5A9-5908706063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2819400"/>
            <a:ext cx="9144000" cy="1143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5943600" cy="167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>
              <a:buNone/>
              <a:defRPr>
                <a:solidFill>
                  <a:schemeClr val="tx2"/>
                </a:solidFill>
              </a:defRPr>
            </a:lvl2pPr>
            <a:lvl3pPr>
              <a:buNone/>
              <a:defRPr>
                <a:solidFill>
                  <a:schemeClr val="tx2"/>
                </a:solidFill>
              </a:defRPr>
            </a:lvl3pPr>
            <a:lvl4pPr>
              <a:buNone/>
              <a:defRPr>
                <a:solidFill>
                  <a:schemeClr val="tx2"/>
                </a:solidFill>
              </a:defRPr>
            </a:lvl4pPr>
            <a:lvl5pPr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533400"/>
            <a:ext cx="192405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533400"/>
            <a:ext cx="561975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035D3-54D9-4C90-91CA-1F6BBEF430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696200" cy="4297363"/>
          </a:xfrm>
        </p:spPr>
        <p:txBody>
          <a:bodyPr/>
          <a:lstStyle/>
          <a:p>
            <a:pPr lvl="0"/>
            <a:r>
              <a:rPr lang="en-US" noProof="0" dirty="0" smtClean="0"/>
              <a:t>Click icon to add table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AF44-A2A7-4CCD-B6C6-2F4904DB3E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696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1460-8EF0-4699-AF3D-B2F1FDC5A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1534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752600"/>
            <a:ext cx="39624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105400" y="1752600"/>
            <a:ext cx="3886200" cy="4876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104E9-686D-4EEF-853E-2B7FC0BFC9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828800"/>
            <a:ext cx="3771900" cy="4297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4AC02-7534-425D-9D68-BB86A7E0F9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793874"/>
            <a:ext cx="3733800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2632075"/>
            <a:ext cx="3733800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1793874"/>
            <a:ext cx="3813175" cy="796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632075"/>
            <a:ext cx="3813175" cy="3463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9400" y="6245225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42361D-285A-4411-BF2F-5F15F18B96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80791-D0B4-4C00-B287-D0425F8BF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30B8C6-5827-465E-BBB0-2945CE2BD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1828800"/>
            <a:ext cx="2895600" cy="990600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810111"/>
            <a:ext cx="4572000" cy="43160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1" y="2895600"/>
            <a:ext cx="2895600" cy="3230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5559-1F48-4FDC-B269-9C4E1620E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1106D-F034-4803-A19C-5843D508F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762000" y="457200"/>
            <a:ext cx="83820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82E54-FB81-40A8-AB8D-CD0461E520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24000" y="1237074"/>
            <a:ext cx="76454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2730" b="1" dirty="0">
                <a:solidFill>
                  <a:schemeClr val="accent1">
                    <a:lumMod val="75000"/>
                  </a:schemeClr>
                </a:solidFill>
                <a:latin typeface="Futura Md BT" pitchFamily="34" charset="0"/>
              </a:rPr>
              <a:t>information technology &amp; management</a:t>
            </a:r>
          </a:p>
        </p:txBody>
      </p:sp>
      <p:sp>
        <p:nvSpPr>
          <p:cNvPr id="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defRPr/>
            </a:pPr>
            <a:fld id="{D7FEDE45-6CB2-46AC-ADB5-5552551D4D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8" name="Picture 13" descr="C:\Users\Ray Trygstad\Documents\Projects\ITM 588\IIT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04800"/>
            <a:ext cx="8341310" cy="85443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eaLnBrk="1" fontAlgn="base" hangingPunct="1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457200" y="457200"/>
            <a:ext cx="86868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5334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6962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</a:defRPr>
            </a:lvl1pPr>
          </a:lstStyle>
          <a:p>
            <a:pPr>
              <a:defRPr/>
            </a:pPr>
            <a:fld id="{D58CCF95-06A8-4263-A1A4-4BC6231D0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45720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4572000" y="0"/>
            <a:ext cx="45720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0" y="76200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bg1"/>
                </a:solidFill>
                <a:latin typeface="Futura Bk BT" pitchFamily="34" charset="0"/>
              </a:rPr>
              <a:t>ILLINOIS INSTITUTE OF TECHNOLOGY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692650" y="87312"/>
            <a:ext cx="42989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i="1" dirty="0" smtClean="0">
                <a:solidFill>
                  <a:schemeClr val="bg1"/>
                </a:solidFill>
                <a:latin typeface="Futura Md BT" pitchFamily="34" charset="0"/>
              </a:rPr>
              <a:t>School of Applied Technology</a:t>
            </a:r>
            <a:endParaRPr lang="en-US" sz="1800" i="1" dirty="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 rot="5400000">
            <a:off x="-2819400" y="3276600"/>
            <a:ext cx="6400800" cy="76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 rot="16200000">
            <a:off x="-2050256" y="3953669"/>
            <a:ext cx="4802187" cy="1006475"/>
          </a:xfrm>
          <a:prstGeom prst="rect">
            <a:avLst/>
          </a:prstGeom>
          <a:noFill/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6000" b="1" dirty="0" smtClean="0">
                <a:solidFill>
                  <a:schemeClr val="hlink"/>
                </a:solidFill>
                <a:latin typeface="Futura Md BT" pitchFamily="34" charset="0"/>
              </a:rPr>
              <a:t>ITM - 529</a:t>
            </a:r>
            <a:endParaRPr lang="en-US" sz="6000" b="1" dirty="0">
              <a:solidFill>
                <a:schemeClr val="hlink"/>
              </a:solidFill>
              <a:latin typeface="Futura Md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 bldLvl="2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553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utura Md BT" pitchFamily="34" charset="0"/>
        </a:defRPr>
      </a:lvl9pPr>
    </p:titleStyle>
    <p:bodyStyle>
      <a:lvl1pPr marL="465138" indent="-465138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5188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208088" indent="-228600" algn="l" rtl="0" fontAlgn="base">
        <a:spcBef>
          <a:spcPct val="20000"/>
        </a:spcBef>
        <a:spcAft>
          <a:spcPct val="0"/>
        </a:spcAft>
        <a:buFont typeface="Century Schoolbook" pitchFamily="18" charset="0"/>
        <a:buChar char="●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underground.com/" TargetMode="External"/><Relationship Id="rId2" Type="http://schemas.openxmlformats.org/officeDocument/2006/relationships/hyperlink" Target="https://www.divvybikes.com/data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529 Data Analytics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819400" y="4267200"/>
            <a:ext cx="6096000" cy="2286000"/>
          </a:xfrm>
        </p:spPr>
        <p:txBody>
          <a:bodyPr/>
          <a:lstStyle/>
          <a:p>
            <a:r>
              <a:rPr lang="en-US" sz="2400" smtClean="0"/>
              <a:t>October 19, </a:t>
            </a:r>
            <a:r>
              <a:rPr lang="en-US" sz="2400" dirty="0" smtClean="0"/>
              <a:t>2016</a:t>
            </a:r>
          </a:p>
          <a:p>
            <a:r>
              <a:rPr lang="en-US" sz="2400" dirty="0" smtClean="0"/>
              <a:t>DIVVY </a:t>
            </a:r>
            <a:r>
              <a:rPr lang="en-US" sz="2400" dirty="0"/>
              <a:t>Bike Rentals and Weather </a:t>
            </a:r>
            <a:r>
              <a:rPr lang="en-US" sz="2400" dirty="0" smtClean="0"/>
              <a:t>Data</a:t>
            </a:r>
          </a:p>
          <a:p>
            <a:r>
              <a:rPr lang="en-US" sz="2400" dirty="0" smtClean="0"/>
              <a:t>Sarin Ravishanker – A20349372	</a:t>
            </a:r>
          </a:p>
          <a:p>
            <a:r>
              <a:rPr lang="en-US" sz="2400" dirty="0" smtClean="0"/>
              <a:t>Anirudh Srikanthan – A20354161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 Results</a:t>
            </a:r>
            <a:br>
              <a:rPr lang="en-US" sz="3200" dirty="0"/>
            </a:br>
            <a:r>
              <a:rPr lang="en-US" sz="3200" dirty="0"/>
              <a:t>Correlation </a:t>
            </a:r>
            <a:r>
              <a:rPr lang="en-US" sz="3200" dirty="0" smtClean="0"/>
              <a:t>Results - 2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1768489"/>
            <a:ext cx="4152900" cy="295591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63492" y="1768489"/>
            <a:ext cx="3860908" cy="29559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8800" y="4799715"/>
            <a:ext cx="2616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Graph.3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Trip Count vs Temperature</a:t>
            </a:r>
          </a:p>
          <a:p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8700" y="5076981"/>
            <a:ext cx="762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Strongly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are Dew-Point and Humidity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co-related to Trip Count?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Trip count has positive linear relationship with both Dew Point and Humidity, but lesser than temperature.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Warm air has a tendency to hold more water vapor than cold air.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4799714"/>
            <a:ext cx="26162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Graph.4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Trip Count vs </a:t>
            </a:r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Humidity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Exploratory Data Analysis Results</a:t>
            </a:r>
            <a:br>
              <a:rPr lang="en-US" sz="3200" dirty="0" smtClean="0"/>
            </a:br>
            <a:r>
              <a:rPr lang="en-US" sz="3200" dirty="0" smtClean="0"/>
              <a:t>Correlation Results – 3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90601" y="1654821"/>
            <a:ext cx="4495800" cy="32219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785132"/>
            <a:ext cx="2144389" cy="13624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2600" y="1929487"/>
            <a:ext cx="3505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How Strongly is Temperature co-related to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Trip Duration?</a:t>
            </a:r>
          </a:p>
          <a:p>
            <a:pPr algn="l"/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From the Correlation result shown in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Graph.5,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Trip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Duration has a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positive linear relationship with Temperature.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It indicates that there is steady increase in the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trip duration transitioning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from colder temperature to warmer temperatures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487680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Graph.5 Trip Duration vs Temperature 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6203730"/>
            <a:ext cx="2628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Tab.2 – Average Trip Duration Per month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5187636"/>
            <a:ext cx="3505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average monthly trip duration is shown in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Tab.2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where the summer months tend to have longer trip durations.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Exploratory Data Analysis Results</a:t>
            </a:r>
            <a:br>
              <a:rPr lang="en-US" sz="3200" dirty="0" smtClean="0"/>
            </a:br>
            <a:r>
              <a:rPr lang="en-US" sz="3200" dirty="0" smtClean="0"/>
              <a:t>Correlation Results – 4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029200" y="1752600"/>
            <a:ext cx="3886200" cy="3733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8800"/>
            <a:ext cx="4114800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59436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Trip Duration has Positive Linear relationship with Dew Point and relatively weak relationship with Humidity as shown in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Graph.6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Graph.7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respectively.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33600" y="551742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Graph.6 - Trip Duration vs Dew-Point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1200" y="5520791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Graph.7 - Trip Duration vs Humidity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Exploratory Data Analysis Results</a:t>
            </a:r>
            <a:br>
              <a:rPr lang="en-US" sz="3200" dirty="0" smtClean="0"/>
            </a:br>
            <a:r>
              <a:rPr lang="en-US" sz="3200" dirty="0" smtClean="0"/>
              <a:t>Correlation Results Inference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752600"/>
            <a:ext cx="6705600" cy="1905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95700" y="3733800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Tab.3 – Correlation Summary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4114800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From the correlation analysis performed with Trip Count and Duration against Weather Factors we can infer that: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temperature has  the greatest influence on Trip Count and Trip Duration when compared to Humidity and Dew-Point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indicates that more trips are made during warmer temperatures and also trips are longer during warmer temperatures.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Dew-Point also has positive relationship with Trip count and Trip duration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warmer air tend to hold more water vapor.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8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Regression Modeling Results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Multilinear Regression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4724400" y="1964721"/>
            <a:ext cx="4343400" cy="475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5138" indent="-4651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188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208088" indent="-228600" algn="l" rtl="0" fontAlgn="base">
              <a:spcBef>
                <a:spcPct val="20000"/>
              </a:spcBef>
              <a:spcAft>
                <a:spcPct val="0"/>
              </a:spcAft>
              <a:buFont typeface="Century Schoolbook" pitchFamily="18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Trip Count is modelled with Temperature and Sea Level Pressure through Multilinear Regression, we observe a significant relationship.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P value(&lt;0.0001) rejects the null hypothesis.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 value is 270.97 which indicates that there is a strong relationship on the response variable by the predictor variable.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Adjusted R-Square value is 0.7500 which is closer to 1 which indicates that the variables fit better to the model.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above analysis, the Response variable can be determined by using the equation:-</a:t>
            </a:r>
          </a:p>
          <a:p>
            <a:pPr marL="0" indent="0">
              <a:buNone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Trip Count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= -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156768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249.161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Temp_Mean + 5052.698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Mean_Sea_Level_Pressure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76400"/>
            <a:ext cx="373380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67200"/>
            <a:ext cx="3733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Trip Duration vs Gender using PROC GLM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2680" y="4548251"/>
            <a:ext cx="38636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Implementation of this model leads us to the inference that Female bike riders have longer trip durations than the male bike riders.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56216" y="4648200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Graph.9 – Trip Duration vs Gender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58192"/>
            <a:ext cx="4007833" cy="2990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870" y="1663588"/>
            <a:ext cx="4074129" cy="27996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870" y="4463240"/>
            <a:ext cx="4069134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3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Conclusion</a:t>
            </a:r>
            <a:br>
              <a:rPr lang="en-US" sz="3200" dirty="0" smtClean="0"/>
            </a:b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676400"/>
            <a:ext cx="7924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highest Trip Count was recorded during warmer months of the year and showed a gradual decrease in the cold months.</a:t>
            </a:r>
          </a:p>
          <a:p>
            <a:pPr algn="l">
              <a:spcBef>
                <a:spcPct val="20000"/>
              </a:spcBef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Trip Count has a strong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positive linear relationship with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Temperature and weak relationship with Humidity and Dew point. </a:t>
            </a:r>
          </a:p>
          <a:p>
            <a:pPr marL="285750" indent="-285750"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Trip Duration also has a strong positive linear relationship with Temperature and weak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relationship with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Humidity and Dew-Point.</a:t>
            </a:r>
          </a:p>
          <a:p>
            <a:pPr algn="l">
              <a:spcBef>
                <a:spcPct val="20000"/>
              </a:spcBef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Hence Temperature has a more significant influence than Dew-Point and Humidity on Trip Count and Duration proving that temperature serves as the defining factor that can increase or decrease DIVVY ridership.</a:t>
            </a:r>
          </a:p>
          <a:p>
            <a:pPr marL="285750" indent="-285750" algn="l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multilinear regression model with temperature and Sea-level pressure as predictors against Trip count has a Adjusted R-Squared value of 0.7500.</a:t>
            </a:r>
          </a:p>
          <a:p>
            <a:pPr algn="l">
              <a:spcBef>
                <a:spcPct val="20000"/>
              </a:spcBef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Female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bike riders have longer trip durations than the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male population.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Table of Contents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990600" y="1828800"/>
            <a:ext cx="7848600" cy="42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5138" indent="-465138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u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5188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208088" indent="-228600" algn="l" rtl="0" fontAlgn="base">
              <a:spcBef>
                <a:spcPct val="20000"/>
              </a:spcBef>
              <a:spcAft>
                <a:spcPct val="0"/>
              </a:spcAft>
              <a:buFont typeface="Century Schoolbook" pitchFamily="18" charset="0"/>
              <a:buChar char="●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eaLnBrk="1" hangingPunct="1">
              <a:buAutoNum type="arabicParenR"/>
            </a:pPr>
            <a:r>
              <a:rPr lang="en-US" sz="1600" dirty="0"/>
              <a:t>Business </a:t>
            </a:r>
            <a:r>
              <a:rPr lang="en-US" sz="1600" dirty="0" smtClean="0"/>
              <a:t>Scenario</a:t>
            </a:r>
            <a:endParaRPr lang="en-US" sz="1600" dirty="0"/>
          </a:p>
          <a:p>
            <a:pPr marL="342900" indent="-342900" eaLnBrk="1" hangingPunct="1">
              <a:buAutoNum type="arabicParenR"/>
            </a:pPr>
            <a:r>
              <a:rPr lang="en-US" sz="1600" dirty="0"/>
              <a:t>Business </a:t>
            </a:r>
            <a:r>
              <a:rPr lang="en-US" sz="1600" dirty="0" smtClean="0"/>
              <a:t>Objective</a:t>
            </a:r>
            <a:endParaRPr lang="en-US" sz="1600" dirty="0"/>
          </a:p>
          <a:p>
            <a:pPr marL="342900" indent="-342900" eaLnBrk="1" hangingPunct="1">
              <a:buAutoNum type="arabicParenR"/>
            </a:pPr>
            <a:r>
              <a:rPr lang="en-US" sz="1600" dirty="0" smtClean="0"/>
              <a:t>Dataset Information</a:t>
            </a:r>
          </a:p>
          <a:p>
            <a:pPr marL="342900" indent="-342900" eaLnBrk="1" hangingPunct="1">
              <a:buAutoNum type="arabicParenR"/>
            </a:pPr>
            <a:r>
              <a:rPr lang="en-US" sz="1600" dirty="0" smtClean="0"/>
              <a:t>Variables</a:t>
            </a:r>
            <a:endParaRPr lang="en-US" sz="1600" dirty="0"/>
          </a:p>
          <a:p>
            <a:pPr marL="342900" indent="-342900" eaLnBrk="1" hangingPunct="1">
              <a:buAutoNum type="arabicParenR"/>
            </a:pPr>
            <a:r>
              <a:rPr lang="en-US" sz="1600" dirty="0" smtClean="0"/>
              <a:t>Data Preprocessing / Activities</a:t>
            </a:r>
            <a:endParaRPr lang="en-US" sz="1600" dirty="0"/>
          </a:p>
          <a:p>
            <a:pPr marL="342900" indent="-342900" eaLnBrk="1" hangingPunct="1">
              <a:buAutoNum type="arabicParenR"/>
            </a:pPr>
            <a:r>
              <a:rPr lang="en-US" sz="1600" dirty="0" smtClean="0"/>
              <a:t>Exploratory </a:t>
            </a:r>
            <a:r>
              <a:rPr lang="en-US" sz="1600" dirty="0"/>
              <a:t>Data Analysis </a:t>
            </a:r>
            <a:r>
              <a:rPr lang="en-US" sz="1600" dirty="0" smtClean="0"/>
              <a:t>Results</a:t>
            </a:r>
            <a:endParaRPr lang="en-US" sz="1600" dirty="0"/>
          </a:p>
          <a:p>
            <a:pPr marL="342900" indent="-342900" eaLnBrk="1" hangingPunct="1">
              <a:buAutoNum type="arabicParenR"/>
            </a:pPr>
            <a:r>
              <a:rPr lang="en-US" sz="1600" dirty="0"/>
              <a:t>Regression Modeling </a:t>
            </a:r>
            <a:r>
              <a:rPr lang="en-US" sz="1600" dirty="0" smtClean="0"/>
              <a:t>Results</a:t>
            </a:r>
          </a:p>
          <a:p>
            <a:pPr marL="342900" indent="-342900" eaLnBrk="1" hangingPunct="1">
              <a:buAutoNum type="arabicParenR"/>
            </a:pPr>
            <a:r>
              <a:rPr lang="en-US" sz="1600" dirty="0" smtClean="0"/>
              <a:t>Trip Count Vs Gender </a:t>
            </a:r>
            <a:r>
              <a:rPr lang="en-US" sz="1600" dirty="0"/>
              <a:t>R</a:t>
            </a:r>
            <a:r>
              <a:rPr lang="en-US" sz="1600" dirty="0" smtClean="0"/>
              <a:t>esults using PROC GLM</a:t>
            </a:r>
            <a:endParaRPr lang="en-US" sz="1600" dirty="0"/>
          </a:p>
          <a:p>
            <a:pPr marL="342900" indent="-342900" eaLnBrk="1" hangingPunct="1">
              <a:buAutoNum type="arabicParenR"/>
            </a:pPr>
            <a:r>
              <a:rPr lang="en-US" sz="1600" dirty="0" smtClean="0"/>
              <a:t> Conclusion</a:t>
            </a:r>
            <a:endParaRPr lang="en-US" sz="1600" dirty="0"/>
          </a:p>
          <a:p>
            <a:pPr marL="342900" indent="-342900" eaLnBrk="1" hangingPunct="1">
              <a:buAutoNum type="arabi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4722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Business Scenario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8001000" cy="45688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Divvy is a program of the Chicago Department of Transportation (CDOT),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provides a bike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share system with thousands of bikes available at more than 580 stations across the region. Divvy provides residents and visitors with a convenient, fast, fun, and affordable transportation option for getting from Point A to Point B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Divvy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will be available for use 24 hours a day, 365 days a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year to the general public and the bikes can be rented from and returned to any station in the system.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Divvy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bike data collected for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period 2015(Q1-Q4)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will be analyzed against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weather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Given Below is the record count which is equivalent to the each trip record for the year 2015: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weather data collected for 2015 contains 365 rows of data, with several key attributes like Temperature, Humidity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Dew-Point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Sea-Level Pressure.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810000"/>
            <a:ext cx="17716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Business Objective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7848600" cy="4297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Divvy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bikes can be used throughout the year, a comparison along with weather data for the year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performed.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Trip count and Trip duration are analyzed against key weather factors such as Temperature, Humidity and Dew-Point.</a:t>
            </a:r>
          </a:p>
          <a:p>
            <a:pPr marL="0" indent="0">
              <a:buNone/>
            </a:pPr>
            <a:endParaRPr lang="en-US" sz="16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Questions Analyzed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time of the year are the highest and lowest trip counts recorded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How Strongly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Temperature, Humidity and Dew point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co-related to Trip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Which weather factor influences the Trip Count and Trip Duration the Most?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What is the influence on Trip Duration according to Gender?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Dataset Information</a:t>
            </a:r>
            <a:br>
              <a:rPr lang="en-US" sz="3200" dirty="0" smtClean="0"/>
            </a:b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01215935"/>
              </p:ext>
            </p:extLst>
          </p:nvPr>
        </p:nvGraphicFramePr>
        <p:xfrm>
          <a:off x="990600" y="1981200"/>
          <a:ext cx="7772400" cy="342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2980"/>
                <a:gridCol w="2744955"/>
                <a:gridCol w="2834465"/>
              </a:tblGrid>
              <a:tr h="571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DIVVY Rental </a:t>
                      </a:r>
                      <a:r>
                        <a:rPr lang="en-US" sz="1200" dirty="0" smtClean="0">
                          <a:effectLst/>
                        </a:rPr>
                        <a:t>Data - Chicago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Weather </a:t>
                      </a:r>
                      <a:r>
                        <a:rPr lang="en-US" sz="1200" dirty="0" smtClean="0">
                          <a:effectLst/>
                        </a:rPr>
                        <a:t>Data - Chicago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Source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2"/>
                        </a:rPr>
                        <a:t>https://www.divvybikes.com/data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effectLst/>
                          <a:hlinkClick r:id="rId3"/>
                        </a:rPr>
                        <a:t>https://www.wunderground.com/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File Names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DIVVY_Q1-Q4_2015.csv</a:t>
                      </a: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Weather_Chicago_2015.csv</a:t>
                      </a: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Rows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2,183,439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365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Variables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 Period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 (Q1-Q4)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2015(Q1-Q4)</a:t>
                      </a: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8001000" cy="4495800"/>
          </a:xfrm>
        </p:spPr>
        <p:txBody>
          <a:bodyPr/>
          <a:lstStyle/>
          <a:p>
            <a:pPr marL="0" indent="0">
              <a:buNone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key response and predictor variables considered for the analysis are shown below: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			</a:t>
            </a: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Response Variables:</a:t>
            </a:r>
          </a:p>
          <a:p>
            <a:pPr marL="0" indent="0">
              <a:buNone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marL="0" indent="0">
              <a:buNone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	Predictor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Variables: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3305990"/>
            <a:ext cx="4352925" cy="647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4730605"/>
            <a:ext cx="7848601" cy="13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2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Preprocessing/Activities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752600"/>
            <a:ext cx="8229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Divvy Dataset Processing</a:t>
            </a:r>
          </a:p>
          <a:p>
            <a:pPr algn="l"/>
            <a:endParaRPr lang="en-US" sz="1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the Divvy Dataset, out of the 12 attributes, only 5 attributes have been considered for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analysis namely Start Date and Time, End Date and Time, Duration , Trip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ID, and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Gender.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trip count and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total trip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duration(in hours) for each day was pre-calculated in Excel and mapped with the corresponding weather factors i.e  Mean Temperature, Mean Humidity, Mean Sea Dew Point, Mean Sea Level Pressure.</a:t>
            </a:r>
          </a:p>
          <a:p>
            <a:pPr algn="l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Weather Dataset Processing</a:t>
            </a:r>
          </a:p>
          <a:p>
            <a:pPr algn="l"/>
            <a:endParaRPr lang="en-US" sz="14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Total Number of Rows – 365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 of 23 attributes, only 4 attributes were considered for the analysis i.e. date, temperature, humidity , Dew Point and Sea Level pressure.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Activities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Find correlation coefficient of the predictor variables(Trip Count and Trip Duration) with weather related variables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Scatter plot between Predictor Variables and weather data.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Perform multiple regression Analysis Modelling with Trip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 using PROC GLM SELECT.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Perform linear modelling using PROC GLM with categorical predictor variables.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 </a:t>
            </a:r>
            <a:r>
              <a:rPr lang="en-US" sz="3200" dirty="0" smtClean="0"/>
              <a:t>Results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Monthly Trip Count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95550" y="1676400"/>
            <a:ext cx="4686300" cy="27836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48006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At what time of the year are the highest and lowest trip counts recorded?</a:t>
            </a:r>
          </a:p>
          <a:p>
            <a:pPr algn="l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shown in Graph.1, its clear that the trip counts are highest during the summer months, with highest trip count recorded in July 2015.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trip count decreases during colder months, with lowest recorded in February 2015.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19500" y="4460060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Graph.1 – Monthly Trip Count in 2015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2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Exploratory Data Analysis Results</a:t>
            </a:r>
            <a:br>
              <a:rPr lang="en-US" sz="3200" dirty="0"/>
            </a:br>
            <a:r>
              <a:rPr lang="en-US" sz="3200" dirty="0"/>
              <a:t>Correlation </a:t>
            </a:r>
            <a:r>
              <a:rPr lang="en-US" sz="3200" dirty="0" smtClean="0"/>
              <a:t>Results – 1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AC02-7534-425D-9D68-BB86A7E0F9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09804" y="1568777"/>
            <a:ext cx="3505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How Strongly is Temperature co-related to Trip Count?</a:t>
            </a:r>
          </a:p>
          <a:p>
            <a:pPr algn="l"/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Analyzing Q1-Q2 data, Trip Count a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has positive linear relationship with 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Temperature.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indicates that there is steady increase in the number of trips transitioning from colder temperature to warmer temperatures.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4572000" cy="32670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95400" y="5438166"/>
            <a:ext cx="43144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Its also evident monthly average number of trips are recorded during summer months as shown in the table –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Tab.1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68654" y="4943475"/>
            <a:ext cx="2570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Graph.2 Trip Count vs Temperature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34672" y="6205152"/>
            <a:ext cx="1790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Tab.1 Monthly Trip Count</a:t>
            </a:r>
            <a:endParaRPr lang="en-US" sz="11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512" y="4461877"/>
            <a:ext cx="12954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Mtemplate">
  <a:themeElements>
    <a:clrScheme name="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ITM478_08_1">
  <a:themeElements>
    <a:clrScheme name="1_ITM478_08_1 14">
      <a:dk1>
        <a:srgbClr val="000000"/>
      </a:dk1>
      <a:lt1>
        <a:srgbClr val="EAEAEA"/>
      </a:lt1>
      <a:dk2>
        <a:srgbClr val="FFFFFF"/>
      </a:dk2>
      <a:lt2>
        <a:srgbClr val="808080"/>
      </a:lt2>
      <a:accent1>
        <a:srgbClr val="FF0000"/>
      </a:accent1>
      <a:accent2>
        <a:srgbClr val="969696"/>
      </a:accent2>
      <a:accent3>
        <a:srgbClr val="F3F3F3"/>
      </a:accent3>
      <a:accent4>
        <a:srgbClr val="000000"/>
      </a:accent4>
      <a:accent5>
        <a:srgbClr val="FFAAAA"/>
      </a:accent5>
      <a:accent6>
        <a:srgbClr val="878787"/>
      </a:accent6>
      <a:hlink>
        <a:srgbClr val="CC0000"/>
      </a:hlink>
      <a:folHlink>
        <a:srgbClr val="CC0000"/>
      </a:folHlink>
    </a:clrScheme>
    <a:fontScheme name="1_ITM478_08_1">
      <a:majorFont>
        <a:latin typeface="Futura Md BT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ITM478_08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TM478_08_1 13">
        <a:dk1>
          <a:srgbClr val="000000"/>
        </a:dk1>
        <a:lt1>
          <a:srgbClr val="EAEAEA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TM478_08_1 14">
        <a:dk1>
          <a:srgbClr val="000000"/>
        </a:dk1>
        <a:lt1>
          <a:srgbClr val="EAEAEA"/>
        </a:lt1>
        <a:dk2>
          <a:srgbClr val="FFFFFF"/>
        </a:dk2>
        <a:lt2>
          <a:srgbClr val="808080"/>
        </a:lt2>
        <a:accent1>
          <a:srgbClr val="FF0000"/>
        </a:accent1>
        <a:accent2>
          <a:srgbClr val="969696"/>
        </a:accent2>
        <a:accent3>
          <a:srgbClr val="F3F3F3"/>
        </a:accent3>
        <a:accent4>
          <a:srgbClr val="000000"/>
        </a:accent4>
        <a:accent5>
          <a:srgbClr val="FFAAAA"/>
        </a:accent5>
        <a:accent6>
          <a:srgbClr val="878787"/>
        </a:accent6>
        <a:hlink>
          <a:srgbClr val="CC0000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ITMtemplate</Template>
  <TotalTime>29697</TotalTime>
  <Words>1083</Words>
  <Application>Microsoft Office PowerPoint</Application>
  <PresentationFormat>On-screen Show (4:3)</PresentationFormat>
  <Paragraphs>182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Century Schoolbook</vt:lpstr>
      <vt:lpstr>Futura Bk BT</vt:lpstr>
      <vt:lpstr>Futura Md BT</vt:lpstr>
      <vt:lpstr>Times New Roman</vt:lpstr>
      <vt:lpstr>Wingdings</vt:lpstr>
      <vt:lpstr>ITMtemplate</vt:lpstr>
      <vt:lpstr>1_ITM478_08_1</vt:lpstr>
      <vt:lpstr>529 Data Analytics</vt:lpstr>
      <vt:lpstr>Table of Contents</vt:lpstr>
      <vt:lpstr> Business Scenario </vt:lpstr>
      <vt:lpstr> Business Objective </vt:lpstr>
      <vt:lpstr> Dataset Information </vt:lpstr>
      <vt:lpstr>Variables</vt:lpstr>
      <vt:lpstr>Data Preprocessing/Activities</vt:lpstr>
      <vt:lpstr>Exploratory Data Analysis Results Monthly Trip Count</vt:lpstr>
      <vt:lpstr>Exploratory Data Analysis Results Correlation Results – 1</vt:lpstr>
      <vt:lpstr>Exploratory Data Analysis Results Correlation Results - 2</vt:lpstr>
      <vt:lpstr>Exploratory Data Analysis Results Correlation Results – 3 </vt:lpstr>
      <vt:lpstr>Exploratory Data Analysis Results Correlation Results – 4 </vt:lpstr>
      <vt:lpstr>Exploratory Data Analysis Results Correlation Results Inference</vt:lpstr>
      <vt:lpstr>Regression Modeling Results Multilinear Regression </vt:lpstr>
      <vt:lpstr>Trip Duration vs Gender using PROC GLM</vt:lpstr>
      <vt:lpstr> 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528 Data Analytics</dc:title>
  <dc:subject>Chapter Twelve</dc:subject>
  <dc:creator>sshin</dc:creator>
  <cp:lastModifiedBy>SARIN-PC</cp:lastModifiedBy>
  <cp:revision>546</cp:revision>
  <dcterms:created xsi:type="dcterms:W3CDTF">2015-08-06T17:32:52Z</dcterms:created>
  <dcterms:modified xsi:type="dcterms:W3CDTF">2016-10-26T00:10:26Z</dcterms:modified>
</cp:coreProperties>
</file>