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8"/>
  </p:notesMasterIdLst>
  <p:handoutMasterIdLst>
    <p:handoutMasterId r:id="rId19"/>
  </p:handoutMasterIdLst>
  <p:sldIdLst>
    <p:sldId id="390" r:id="rId3"/>
    <p:sldId id="462" r:id="rId4"/>
    <p:sldId id="469" r:id="rId5"/>
    <p:sldId id="460" r:id="rId6"/>
    <p:sldId id="463" r:id="rId7"/>
    <p:sldId id="464" r:id="rId8"/>
    <p:sldId id="461" r:id="rId9"/>
    <p:sldId id="470" r:id="rId10"/>
    <p:sldId id="471" r:id="rId11"/>
    <p:sldId id="466" r:id="rId12"/>
    <p:sldId id="467" r:id="rId13"/>
    <p:sldId id="474" r:id="rId14"/>
    <p:sldId id="475" r:id="rId15"/>
    <p:sldId id="476" r:id="rId16"/>
    <p:sldId id="468" r:id="rId17"/>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86392" autoAdjust="0"/>
  </p:normalViewPr>
  <p:slideViewPr>
    <p:cSldViewPr>
      <p:cViewPr varScale="1">
        <p:scale>
          <a:sx n="72" d="100"/>
          <a:sy n="72" d="100"/>
        </p:scale>
        <p:origin x="1044" y="54"/>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4</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10</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15</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able Placeholder 2"/>
          <p:cNvSpPr>
            <a:spLocks noGrp="1"/>
          </p:cNvSpPr>
          <p:nvPr>
            <p:ph type="tbl" idx="1"/>
          </p:nvPr>
        </p:nvSpPr>
        <p:spPr>
          <a:xfrm>
            <a:off x="990600" y="1828800"/>
            <a:ext cx="7696200" cy="4297363"/>
          </a:xfrm>
        </p:spPr>
        <p:txBody>
          <a:bodyPr/>
          <a:lstStyle/>
          <a:p>
            <a:pPr lvl="0"/>
            <a:r>
              <a:rPr lang="en-US" noProof="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a:t>Click to edit Master title style</a:t>
            </a:r>
          </a:p>
        </p:txBody>
      </p:sp>
      <p:sp>
        <p:nvSpPr>
          <p:cNvPr id="3" name="Text Placeholder 2"/>
          <p:cNvSpPr>
            <a:spLocks noGrp="1"/>
          </p:cNvSpPr>
          <p:nvPr>
            <p:ph type="body" sz="half" idx="1"/>
          </p:nvPr>
        </p:nvSpPr>
        <p:spPr>
          <a:xfrm>
            <a:off x="990600" y="1752600"/>
            <a:ext cx="396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a:t>Click to edit Master title style</a:t>
            </a:r>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a:solidFill>
                  <a:schemeClr val="bg1"/>
                </a:solidFill>
                <a:latin typeface="Futura Md BT" pitchFamily="34" charset="0"/>
              </a:rPr>
              <a:t>School of Applied Technology</a:t>
            </a: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a:solidFill>
                  <a:schemeClr val="hlink"/>
                </a:solidFill>
                <a:latin typeface="Futura Md BT" pitchFamily="34" charset="0"/>
              </a:rPr>
              <a:t>ITM - 529</a:t>
            </a: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ata.cityofchicago.org/Transportation/CTA-Ridership-L-Station-Entries-Daily-Totals/5neh-572f" TargetMode="External"/><Relationship Id="rId2" Type="http://schemas.openxmlformats.org/officeDocument/2006/relationships/hyperlink" Target="https://data.cityofchicago.org/Transportation/CTA-Ridership-Bus-Routes-Daily-Totals-by-Route/jyb9-n7fm" TargetMode="External"/><Relationship Id="rId1" Type="http://schemas.openxmlformats.org/officeDocument/2006/relationships/slideLayout" Target="../slideLayouts/slideLayout3.xml"/><Relationship Id="rId4" Type="http://schemas.openxmlformats.org/officeDocument/2006/relationships/hyperlink" Target="https://www.wunderground.com/history/airport/KMDW/2016/9/15/CustomHistory.html?req_city=Chicago&amp;req_state=IL&amp;req_statename=Illinois&amp;reqdb.zip=60290&amp;reqdb.magic=1&amp;reqdb.wmo=9999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529 Data Analytics</a:t>
            </a:r>
          </a:p>
        </p:txBody>
      </p:sp>
      <p:sp>
        <p:nvSpPr>
          <p:cNvPr id="4" name="Text Placeholder 3"/>
          <p:cNvSpPr>
            <a:spLocks noGrp="1"/>
          </p:cNvSpPr>
          <p:nvPr>
            <p:ph type="body" sz="quarter" idx="13"/>
          </p:nvPr>
        </p:nvSpPr>
        <p:spPr/>
        <p:txBody>
          <a:bodyPr/>
          <a:lstStyle/>
          <a:p>
            <a:r>
              <a:rPr lang="en-US" dirty="0"/>
              <a:t>October 19, 2016</a:t>
            </a:r>
          </a:p>
          <a:p>
            <a:r>
              <a:rPr lang="en-US" dirty="0"/>
              <a:t>Chicago Transit Authority (CTA) Ridership Analysis</a:t>
            </a:r>
          </a:p>
          <a:p>
            <a:r>
              <a:rPr lang="en-US" dirty="0"/>
              <a:t>Balaji Selvarajan</a:t>
            </a:r>
          </a:p>
          <a:p>
            <a:endParaRPr lang="en-US" dirty="0"/>
          </a:p>
        </p:txBody>
      </p:sp>
    </p:spTree>
    <p:extLst>
      <p:ext uri="{BB962C8B-B14F-4D97-AF65-F5344CB8AC3E}">
        <p14:creationId xmlns:p14="http://schemas.microsoft.com/office/powerpoint/2010/main" val="323258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305800" cy="1066800"/>
          </a:xfrm>
        </p:spPr>
        <p:txBody>
          <a:bodyPr/>
          <a:lstStyle/>
          <a:p>
            <a:r>
              <a:rPr lang="en-US" sz="3200" dirty="0"/>
              <a:t>Exploratory Data Analysis 2</a:t>
            </a:r>
            <a:br>
              <a:rPr lang="en-US" sz="3200" dirty="0"/>
            </a:br>
            <a:r>
              <a:rPr lang="en-US" sz="3200" dirty="0"/>
              <a:t>Yearly train ridership count for each season</a:t>
            </a:r>
          </a:p>
        </p:txBody>
      </p:sp>
      <p:sp>
        <p:nvSpPr>
          <p:cNvPr id="4" name="Content Placeholder 3"/>
          <p:cNvSpPr>
            <a:spLocks noGrp="1"/>
          </p:cNvSpPr>
          <p:nvPr>
            <p:ph idx="1"/>
          </p:nvPr>
        </p:nvSpPr>
        <p:spPr>
          <a:xfrm>
            <a:off x="762000" y="1600200"/>
            <a:ext cx="8305800" cy="5121275"/>
          </a:xfrm>
        </p:spPr>
        <p:txBody>
          <a:bodyPr/>
          <a:lstStyle/>
          <a:p>
            <a:pPr marL="0" indent="0" algn="just">
              <a:buNone/>
            </a:pPr>
            <a:r>
              <a:rPr lang="en-US" sz="2000" dirty="0">
                <a:latin typeface="Calibri" panose="020F0502020204030204" pitchFamily="34" charset="0"/>
                <a:cs typeface="Calibri" panose="020F0502020204030204" pitchFamily="34" charset="0"/>
              </a:rPr>
              <a:t>Every year, train ridership count tends to increase gradually. During the extreme weather condition (Summer and Winter season), there is a drastic change in the ridership count.</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10</a:t>
            </a:fld>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253" y="2667000"/>
            <a:ext cx="5377294" cy="4059898"/>
          </a:xfrm>
          <a:prstGeom prst="rect">
            <a:avLst/>
          </a:prstGeom>
        </p:spPr>
      </p:pic>
    </p:spTree>
    <p:extLst>
      <p:ext uri="{BB962C8B-B14F-4D97-AF65-F5344CB8AC3E}">
        <p14:creationId xmlns:p14="http://schemas.microsoft.com/office/powerpoint/2010/main" val="85003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077200" cy="1066800"/>
          </a:xfrm>
        </p:spPr>
        <p:txBody>
          <a:bodyPr/>
          <a:lstStyle/>
          <a:p>
            <a:br>
              <a:rPr lang="en-US" sz="3200" dirty="0"/>
            </a:br>
            <a:r>
              <a:rPr lang="en-US" sz="3200" dirty="0"/>
              <a:t>Regression Modeling 1</a:t>
            </a:r>
            <a:br>
              <a:rPr lang="en-US" sz="3200" dirty="0"/>
            </a:br>
            <a:r>
              <a:rPr lang="en-US" sz="3200" dirty="0"/>
              <a:t>Model fit check - Ride Count Vs Day Type</a:t>
            </a:r>
            <a:br>
              <a:rPr lang="en-US" sz="3200" dirty="0"/>
            </a:br>
            <a:endParaRPr lang="en-US" sz="3200" dirty="0"/>
          </a:p>
        </p:txBody>
      </p:sp>
      <p:sp>
        <p:nvSpPr>
          <p:cNvPr id="5" name="Slide Number Placeholder 4"/>
          <p:cNvSpPr>
            <a:spLocks noGrp="1"/>
          </p:cNvSpPr>
          <p:nvPr>
            <p:ph type="sldNum" sz="quarter" idx="12"/>
          </p:nvPr>
        </p:nvSpPr>
        <p:spPr>
          <a:xfrm>
            <a:off x="6911009" y="6506541"/>
            <a:ext cx="2133600" cy="476250"/>
          </a:xfrm>
        </p:spPr>
        <p:txBody>
          <a:bodyPr/>
          <a:lstStyle/>
          <a:p>
            <a:pPr>
              <a:defRPr/>
            </a:pPr>
            <a:fld id="{5D74AC02-7534-425D-9D68-BB86A7E0F91B}" type="slidenum">
              <a:rPr lang="en-US" smtClean="0"/>
              <a:pPr>
                <a:defRPr/>
              </a:pPr>
              <a:t>11</a:t>
            </a:fld>
            <a:endParaRPr lang="en-US"/>
          </a:p>
        </p:txBody>
      </p:sp>
      <p:sp>
        <p:nvSpPr>
          <p:cNvPr id="4" name="Content Placeholder 2"/>
          <p:cNvSpPr>
            <a:spLocks noGrp="1"/>
          </p:cNvSpPr>
          <p:nvPr>
            <p:ph sz="half" idx="1"/>
          </p:nvPr>
        </p:nvSpPr>
        <p:spPr>
          <a:xfrm>
            <a:off x="838200" y="1676400"/>
            <a:ext cx="8229600" cy="5045075"/>
          </a:xfrm>
        </p:spPr>
        <p:txBody>
          <a:bodyPr/>
          <a:lstStyle/>
          <a:p>
            <a:pPr marL="0" indent="0" algn="just">
              <a:buNone/>
            </a:pPr>
            <a:r>
              <a:rPr lang="en-US" sz="2000" i="1" dirty="0">
                <a:latin typeface="Calibri" panose="020F0502020204030204" pitchFamily="34" charset="0"/>
                <a:cs typeface="Calibri" panose="020F0502020204030204" pitchFamily="34" charset="0"/>
              </a:rPr>
              <a:t>What is the difference in the percentage of ridership count on a weekday, Saturday and Sunday/holiday?</a:t>
            </a:r>
          </a:p>
          <a:p>
            <a:pPr algn="just"/>
            <a:r>
              <a:rPr lang="en-US" sz="2000" dirty="0">
                <a:latin typeface="Calibri" panose="020F0502020204030204" pitchFamily="34" charset="0"/>
                <a:cs typeface="Calibri" panose="020F0502020204030204" pitchFamily="34" charset="0"/>
              </a:rPr>
              <a:t>p-value (&lt;.0001) is less than 0.05, so we reject the null hypothesis. </a:t>
            </a:r>
          </a:p>
          <a:p>
            <a:pPr algn="just"/>
            <a:r>
              <a:rPr lang="en-US" sz="2000" dirty="0">
                <a:latin typeface="Calibri" panose="020F0502020204030204" pitchFamily="34" charset="0"/>
                <a:cs typeface="Calibri" panose="020F0502020204030204" pitchFamily="34" charset="0"/>
              </a:rPr>
              <a:t>R² value is 0.889034, so day type explains about 88% of the variability of total ride count.</a:t>
            </a: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a:p>
            <a:pPr marL="0" indent="0" eaLnBrk="1" hangingPunct="1">
              <a:buNone/>
            </a:pPr>
            <a:endParaRPr lang="en-US" sz="20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856" y="3581400"/>
            <a:ext cx="5940287" cy="3044770"/>
          </a:xfrm>
          <a:prstGeom prst="rect">
            <a:avLst/>
          </a:prstGeom>
        </p:spPr>
      </p:pic>
    </p:spTree>
    <p:extLst>
      <p:ext uri="{BB962C8B-B14F-4D97-AF65-F5344CB8AC3E}">
        <p14:creationId xmlns:p14="http://schemas.microsoft.com/office/powerpoint/2010/main" val="255938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533400"/>
            <a:ext cx="7924800" cy="1066800"/>
          </a:xfrm>
        </p:spPr>
        <p:txBody>
          <a:bodyPr/>
          <a:lstStyle/>
          <a:p>
            <a:r>
              <a:rPr lang="en-US" sz="3200" dirty="0"/>
              <a:t>Regression</a:t>
            </a:r>
            <a:r>
              <a:rPr lang="en-US" sz="3600" dirty="0"/>
              <a:t> Modeling 1</a:t>
            </a:r>
            <a:br>
              <a:rPr lang="en-US" sz="3600" dirty="0"/>
            </a:br>
            <a:r>
              <a:rPr lang="en-US" sz="3200" dirty="0"/>
              <a:t>Analysis - Ride Count Vs Day Type</a:t>
            </a:r>
            <a:endParaRPr lang="en-US" sz="3600" dirty="0"/>
          </a:p>
        </p:txBody>
      </p:sp>
      <p:sp>
        <p:nvSpPr>
          <p:cNvPr id="7" name="Content Placeholder 6"/>
          <p:cNvSpPr>
            <a:spLocks noGrp="1"/>
          </p:cNvSpPr>
          <p:nvPr>
            <p:ph idx="1"/>
          </p:nvPr>
        </p:nvSpPr>
        <p:spPr>
          <a:xfrm>
            <a:off x="838200" y="1676400"/>
            <a:ext cx="8229600" cy="5045075"/>
          </a:xfrm>
        </p:spPr>
        <p:txBody>
          <a:bodyPr/>
          <a:lstStyle/>
          <a:p>
            <a:pPr algn="just"/>
            <a:r>
              <a:rPr lang="en-US" sz="2000" dirty="0">
                <a:latin typeface="Calibri" panose="020F0502020204030204" pitchFamily="34" charset="0"/>
                <a:cs typeface="Calibri" panose="020F0502020204030204" pitchFamily="34" charset="0"/>
              </a:rPr>
              <a:t>Percentage of the ridership count is being derived from the frequency and mean value of each day type.</a:t>
            </a:r>
          </a:p>
          <a:p>
            <a:pPr algn="just"/>
            <a:r>
              <a:rPr lang="en-US" sz="2000" dirty="0">
                <a:latin typeface="Calibri" panose="020F0502020204030204" pitchFamily="34" charset="0"/>
                <a:cs typeface="Calibri" panose="020F0502020204030204" pitchFamily="34" charset="0"/>
              </a:rPr>
              <a:t>85% of the people use the public transport during the weekdays and 8% during the Saturday and 7% during the Sunday/Holiday.</a:t>
            </a: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a:xfrm>
            <a:off x="6944139" y="6548441"/>
            <a:ext cx="2133600" cy="476250"/>
          </a:xfrm>
        </p:spPr>
        <p:txBody>
          <a:bodyPr/>
          <a:lstStyle/>
          <a:p>
            <a:pPr>
              <a:defRPr/>
            </a:pPr>
            <a:fld id="{5D74AC02-7534-425D-9D68-BB86A7E0F91B}" type="slidenum">
              <a:rPr lang="en-US" smtClean="0"/>
              <a:pPr>
                <a:defRPr/>
              </a:pPr>
              <a:t>12</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61" y="4372048"/>
            <a:ext cx="3098715" cy="12350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942" y="3084661"/>
            <a:ext cx="4608891" cy="3463780"/>
          </a:xfrm>
          <a:prstGeom prst="rect">
            <a:avLst/>
          </a:prstGeom>
        </p:spPr>
      </p:pic>
    </p:spTree>
    <p:extLst>
      <p:ext uri="{BB962C8B-B14F-4D97-AF65-F5344CB8AC3E}">
        <p14:creationId xmlns:p14="http://schemas.microsoft.com/office/powerpoint/2010/main" val="240551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2000" y="533400"/>
            <a:ext cx="7924800" cy="1066800"/>
          </a:xfrm>
        </p:spPr>
        <p:txBody>
          <a:bodyPr/>
          <a:lstStyle/>
          <a:p>
            <a:r>
              <a:rPr lang="en-US" sz="3200" dirty="0"/>
              <a:t>Regression Modeling 2</a:t>
            </a:r>
            <a:br>
              <a:rPr lang="en-US" sz="3200" dirty="0"/>
            </a:br>
            <a:r>
              <a:rPr lang="en-US" sz="3200" dirty="0"/>
              <a:t>Model fit check – Train Rides Vs Seasons</a:t>
            </a:r>
          </a:p>
        </p:txBody>
      </p:sp>
      <p:sp>
        <p:nvSpPr>
          <p:cNvPr id="7" name="Content Placeholder 6"/>
          <p:cNvSpPr>
            <a:spLocks noGrp="1"/>
          </p:cNvSpPr>
          <p:nvPr>
            <p:ph idx="1"/>
          </p:nvPr>
        </p:nvSpPr>
        <p:spPr>
          <a:xfrm>
            <a:off x="838200" y="1676400"/>
            <a:ext cx="8229600" cy="5045075"/>
          </a:xfrm>
        </p:spPr>
        <p:txBody>
          <a:bodyPr/>
          <a:lstStyle/>
          <a:p>
            <a:pPr marL="0" indent="0" algn="just">
              <a:buNone/>
            </a:pPr>
            <a:r>
              <a:rPr lang="en-US" sz="2000" i="1" dirty="0">
                <a:latin typeface="Calibri" panose="020F0502020204030204" pitchFamily="34" charset="0"/>
                <a:cs typeface="Calibri" panose="020F0502020204030204" pitchFamily="34" charset="0"/>
              </a:rPr>
              <a:t>What percentage increase in ridership count is expected in summer compared to winter at Midway and O’Hare airports?</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p-value (&lt;.0001) is less than 0.05, so we reject the null hypothesis. </a:t>
            </a:r>
          </a:p>
          <a:p>
            <a:pPr algn="just"/>
            <a:r>
              <a:rPr lang="en-US" sz="2000" dirty="0">
                <a:latin typeface="Calibri" panose="020F0502020204030204" pitchFamily="34" charset="0"/>
                <a:cs typeface="Calibri" panose="020F0502020204030204" pitchFamily="34" charset="0"/>
              </a:rPr>
              <a:t>R² value is 0.532501, so season explains about 53% of the variability of train rides from the airports.</a:t>
            </a:r>
          </a:p>
          <a:p>
            <a:pPr marL="0" indent="0">
              <a:buNone/>
            </a:pPr>
            <a:endParaRPr lang="en-US" sz="2000" i="1" dirty="0">
              <a:latin typeface="Calibri" panose="020F0502020204030204" pitchFamily="34" charset="0"/>
              <a:cs typeface="Calibri" panose="020F0502020204030204" pitchFamily="34" charset="0"/>
            </a:endParaRPr>
          </a:p>
          <a:p>
            <a:endParaRPr lang="en-US" sz="2000" i="1" dirty="0">
              <a:latin typeface="Calibri" panose="020F0502020204030204" pitchFamily="34" charset="0"/>
              <a:cs typeface="Calibri" panose="020F0502020204030204" pitchFamily="34" charset="0"/>
            </a:endParaRPr>
          </a:p>
          <a:p>
            <a:endParaRPr lang="en-US" sz="2000" i="1" dirty="0">
              <a:latin typeface="Calibri" panose="020F0502020204030204" pitchFamily="34" charset="0"/>
              <a:cs typeface="Calibri" panose="020F0502020204030204" pitchFamily="34" charset="0"/>
            </a:endParaRPr>
          </a:p>
          <a:p>
            <a:endParaRPr lang="en-US"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125" y="3735292"/>
            <a:ext cx="6722549" cy="2433733"/>
          </a:xfrm>
          <a:prstGeom prst="rect">
            <a:avLst/>
          </a:prstGeom>
        </p:spPr>
      </p:pic>
    </p:spTree>
    <p:extLst>
      <p:ext uri="{BB962C8B-B14F-4D97-AF65-F5344CB8AC3E}">
        <p14:creationId xmlns:p14="http://schemas.microsoft.com/office/powerpoint/2010/main" val="362588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066800"/>
          </a:xfrm>
        </p:spPr>
        <p:txBody>
          <a:bodyPr/>
          <a:lstStyle/>
          <a:p>
            <a:r>
              <a:rPr lang="en-US" sz="3200" dirty="0"/>
              <a:t>Regression Modeling 2</a:t>
            </a:r>
            <a:br>
              <a:rPr lang="en-US" sz="3200" dirty="0"/>
            </a:br>
            <a:r>
              <a:rPr lang="en-US" sz="3200" dirty="0"/>
              <a:t>Analysis – Train Rides Vs Seasons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8134" y="2692063"/>
            <a:ext cx="4969666" cy="3752136"/>
          </a:xfrm>
        </p:spPr>
      </p:pic>
      <p:sp>
        <p:nvSpPr>
          <p:cNvPr id="5" name="Slide Number Placeholder 4"/>
          <p:cNvSpPr>
            <a:spLocks noGrp="1"/>
          </p:cNvSpPr>
          <p:nvPr>
            <p:ph type="sldNum" sz="quarter" idx="12"/>
          </p:nvPr>
        </p:nvSpPr>
        <p:spPr>
          <a:xfrm>
            <a:off x="6934200" y="6483350"/>
            <a:ext cx="2133600" cy="476250"/>
          </a:xfrm>
        </p:spPr>
        <p:txBody>
          <a:bodyPr/>
          <a:lstStyle/>
          <a:p>
            <a:pPr>
              <a:defRPr/>
            </a:pPr>
            <a:fld id="{5D74AC02-7534-425D-9D68-BB86A7E0F91B}" type="slidenum">
              <a:rPr lang="en-US" smtClean="0"/>
              <a:pPr>
                <a:defRPr/>
              </a:pPr>
              <a:t>14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625" y="3700455"/>
            <a:ext cx="3158885" cy="1735352"/>
          </a:xfrm>
          <a:prstGeom prst="rect">
            <a:avLst/>
          </a:prstGeom>
        </p:spPr>
      </p:pic>
      <p:sp>
        <p:nvSpPr>
          <p:cNvPr id="9" name="TextBox 8"/>
          <p:cNvSpPr txBox="1"/>
          <p:nvPr/>
        </p:nvSpPr>
        <p:spPr>
          <a:xfrm>
            <a:off x="762000" y="1676400"/>
            <a:ext cx="8305799" cy="1015663"/>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Below are the ridership mean values from Midway and O’Hare Airports. When compared to Winter, we could expect a 21% increase in ridership count for Summer season.</a:t>
            </a:r>
          </a:p>
        </p:txBody>
      </p:sp>
    </p:spTree>
    <p:extLst>
      <p:ext uri="{BB962C8B-B14F-4D97-AF65-F5344CB8AC3E}">
        <p14:creationId xmlns:p14="http://schemas.microsoft.com/office/powerpoint/2010/main" val="318248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066800"/>
          </a:xfrm>
        </p:spPr>
        <p:txBody>
          <a:bodyPr/>
          <a:lstStyle/>
          <a:p>
            <a:br>
              <a:rPr lang="en-US" sz="3200" dirty="0"/>
            </a:br>
            <a:r>
              <a:rPr lang="en-US" sz="3200" dirty="0"/>
              <a:t>Conclusion</a:t>
            </a:r>
            <a:br>
              <a:rPr lang="en-US" sz="3200" dirty="0"/>
            </a:b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15</a:t>
            </a:fld>
            <a:endParaRPr lang="en-US"/>
          </a:p>
        </p:txBody>
      </p:sp>
      <p:sp>
        <p:nvSpPr>
          <p:cNvPr id="4" name="Content Placeholder 2"/>
          <p:cNvSpPr>
            <a:spLocks noGrp="1"/>
          </p:cNvSpPr>
          <p:nvPr>
            <p:ph sz="half" idx="1"/>
          </p:nvPr>
        </p:nvSpPr>
        <p:spPr>
          <a:xfrm>
            <a:off x="838200" y="1676400"/>
            <a:ext cx="8229600" cy="5045075"/>
          </a:xfrm>
        </p:spPr>
        <p:txBody>
          <a:bodyPr/>
          <a:lstStyle/>
          <a:p>
            <a:pPr marL="0" indent="0" algn="just">
              <a:buNone/>
            </a:pPr>
            <a:r>
              <a:rPr lang="en-US" sz="2000" dirty="0">
                <a:latin typeface="Calibri" panose="020F0502020204030204" pitchFamily="34" charset="0"/>
                <a:cs typeface="Calibri" panose="020F0502020204030204" pitchFamily="34" charset="0"/>
              </a:rPr>
              <a:t>Exploratory and Regression analysis was performed to determine the relationship between temperature and ridership count. Below are few findings from the analysis.</a:t>
            </a:r>
          </a:p>
          <a:p>
            <a:pPr algn="just"/>
            <a:r>
              <a:rPr lang="en-US" sz="2000" dirty="0">
                <a:latin typeface="Calibri" panose="020F0502020204030204" pitchFamily="34" charset="0"/>
                <a:cs typeface="Calibri" panose="020F0502020204030204" pitchFamily="34" charset="0"/>
              </a:rPr>
              <a:t>As the temperature increases, the ride count also increases.</a:t>
            </a:r>
          </a:p>
          <a:p>
            <a:pPr algn="just"/>
            <a:r>
              <a:rPr lang="en-US" sz="2000" dirty="0">
                <a:latin typeface="Calibri" panose="020F0502020204030204" pitchFamily="34" charset="0"/>
                <a:cs typeface="Calibri" panose="020F0502020204030204" pitchFamily="34" charset="0"/>
              </a:rPr>
              <a:t>In the recent years, train ride count is gradually increasing and bus ridership count is decreasing. This clearly shows that, passengers are moving towards the rail system.</a:t>
            </a:r>
          </a:p>
          <a:p>
            <a:pPr algn="just"/>
            <a:r>
              <a:rPr lang="en-US" sz="2000" dirty="0">
                <a:latin typeface="Calibri" panose="020F0502020204030204" pitchFamily="34" charset="0"/>
                <a:cs typeface="Calibri" panose="020F0502020204030204" pitchFamily="34" charset="0"/>
              </a:rPr>
              <a:t>Riders prefer the transit mode that aren’t impacted by traffic jams and also the weather protected stations.</a:t>
            </a:r>
          </a:p>
          <a:p>
            <a:pPr algn="just"/>
            <a:r>
              <a:rPr lang="en-US" sz="2000" dirty="0">
                <a:latin typeface="Calibri" panose="020F0502020204030204" pitchFamily="34" charset="0"/>
                <a:cs typeface="Calibri" panose="020F0502020204030204" pitchFamily="34" charset="0"/>
              </a:rPr>
              <a:t>Weather plays a major role in determining the ridership count. </a:t>
            </a:r>
          </a:p>
        </p:txBody>
      </p:sp>
    </p:spTree>
    <p:extLst>
      <p:ext uri="{BB962C8B-B14F-4D97-AF65-F5344CB8AC3E}">
        <p14:creationId xmlns:p14="http://schemas.microsoft.com/office/powerpoint/2010/main" val="4196986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of Content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
        <p:nvSpPr>
          <p:cNvPr id="6" name="Content Placeholder 2"/>
          <p:cNvSpPr>
            <a:spLocks noGrp="1"/>
          </p:cNvSpPr>
          <p:nvPr>
            <p:ph sz="half" idx="1"/>
          </p:nvPr>
        </p:nvSpPr>
        <p:spPr>
          <a:xfrm>
            <a:off x="990600" y="1828800"/>
            <a:ext cx="7848600" cy="4297363"/>
          </a:xfrm>
        </p:spPr>
        <p:txBody>
          <a:bodyPr/>
          <a:lstStyle/>
          <a:p>
            <a:pPr marL="342900" indent="-342900" eaLnBrk="1" hangingPunct="1">
              <a:buAutoNum type="arabicParenR"/>
            </a:pPr>
            <a:r>
              <a:rPr lang="en-US" sz="1400" b="1" dirty="0"/>
              <a:t>CTA Facts   -----------------------------------------------------------------------------------------------   3</a:t>
            </a:r>
          </a:p>
          <a:p>
            <a:pPr marL="342900" indent="-342900" eaLnBrk="1" hangingPunct="1">
              <a:buAutoNum type="arabicParenR"/>
            </a:pPr>
            <a:r>
              <a:rPr lang="en-US" sz="1400" b="1" dirty="0"/>
              <a:t>Business Scenario   -----------------------------------------------------------------------------------   4</a:t>
            </a:r>
          </a:p>
          <a:p>
            <a:pPr marL="342900" indent="-342900" eaLnBrk="1" hangingPunct="1">
              <a:buAutoNum type="arabicParenR"/>
            </a:pPr>
            <a:r>
              <a:rPr lang="en-US" sz="1400" b="1" dirty="0"/>
              <a:t>Business Objective   ----------------------------------------------------------------------------------   5      </a:t>
            </a:r>
          </a:p>
          <a:p>
            <a:pPr marL="342900" indent="-342900" eaLnBrk="1" hangingPunct="1">
              <a:buAutoNum type="arabicParenR"/>
            </a:pPr>
            <a:r>
              <a:rPr lang="en-US" sz="1400" b="1" dirty="0"/>
              <a:t>Selected Data   ------------------------------------------------------------------------------------------   6</a:t>
            </a:r>
          </a:p>
          <a:p>
            <a:pPr marL="342900" indent="-342900" eaLnBrk="1" hangingPunct="1">
              <a:buAutoNum type="arabicParenR"/>
            </a:pPr>
            <a:r>
              <a:rPr lang="en-US" sz="1400" b="1" dirty="0"/>
              <a:t>Processing Steps   -------------------------------------------------------------------------------------   7</a:t>
            </a:r>
          </a:p>
          <a:p>
            <a:pPr marL="342900" indent="-342900" eaLnBrk="1" hangingPunct="1">
              <a:buAutoNum type="arabicParenR"/>
            </a:pPr>
            <a:r>
              <a:rPr lang="en-US" sz="1400" b="1" dirty="0"/>
              <a:t>Variable Information   ------------------------------------------------------------------------------   8</a:t>
            </a:r>
          </a:p>
          <a:p>
            <a:pPr marL="342900" indent="-342900" eaLnBrk="1" hangingPunct="1">
              <a:buAutoNum type="arabicParenR"/>
            </a:pPr>
            <a:r>
              <a:rPr lang="en-US" sz="1400" b="1" dirty="0"/>
              <a:t>Exploratory Data Analysis 1   -------------------------------------------------------------------   9</a:t>
            </a:r>
          </a:p>
          <a:p>
            <a:pPr marL="342900" indent="-342900">
              <a:buFont typeface="Wingdings" pitchFamily="2" charset="2"/>
              <a:buAutoNum type="arabicParenR"/>
            </a:pPr>
            <a:r>
              <a:rPr lang="en-US" sz="1400" b="1" dirty="0"/>
              <a:t>Exploratory Data Analysis 2   -------------------------------------------------------------------   10</a:t>
            </a:r>
          </a:p>
          <a:p>
            <a:pPr marL="342900" indent="-342900">
              <a:buFont typeface="Wingdings" pitchFamily="2" charset="2"/>
              <a:buAutoNum type="arabicParenR"/>
            </a:pPr>
            <a:r>
              <a:rPr lang="en-US" sz="1400" b="1" dirty="0"/>
              <a:t>Regression Modeling 1   ----------------------------------------------------------------------------   11</a:t>
            </a:r>
          </a:p>
          <a:p>
            <a:pPr marL="342900" indent="-342900">
              <a:buFont typeface="Wingdings" pitchFamily="2" charset="2"/>
              <a:buAutoNum type="arabicParenR"/>
            </a:pPr>
            <a:r>
              <a:rPr lang="en-US" sz="1400" b="1" dirty="0"/>
              <a:t>Regression Modeling 2   ----------------------------------------------------------------------------   13</a:t>
            </a:r>
          </a:p>
          <a:p>
            <a:pPr marL="342900" indent="-342900" eaLnBrk="1" hangingPunct="1">
              <a:buAutoNum type="arabicParenR"/>
            </a:pPr>
            <a:r>
              <a:rPr lang="en-US" sz="1400" b="1" dirty="0"/>
              <a:t>Conclusion   ----------------------------------------------------------------------------------------------   15</a:t>
            </a:r>
          </a:p>
          <a:p>
            <a:pPr marL="342900" indent="-342900" eaLnBrk="1" hangingPunct="1">
              <a:buAutoNum type="arabicParenR"/>
            </a:pPr>
            <a:endParaRPr lang="en-US" sz="1400" dirty="0"/>
          </a:p>
        </p:txBody>
      </p:sp>
    </p:spTree>
    <p:extLst>
      <p:ext uri="{BB962C8B-B14F-4D97-AF65-F5344CB8AC3E}">
        <p14:creationId xmlns:p14="http://schemas.microsoft.com/office/powerpoint/2010/main" val="134722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Chicago Transit Authority (CTA) Facts</a:t>
            </a:r>
          </a:p>
        </p:txBody>
      </p:sp>
      <p:sp>
        <p:nvSpPr>
          <p:cNvPr id="3" name="Content Placeholder 2"/>
          <p:cNvSpPr>
            <a:spLocks noGrp="1"/>
          </p:cNvSpPr>
          <p:nvPr>
            <p:ph sz="half" idx="1"/>
          </p:nvPr>
        </p:nvSpPr>
        <p:spPr>
          <a:xfrm>
            <a:off x="762000" y="1676400"/>
            <a:ext cx="8229600" cy="5181600"/>
          </a:xfrm>
        </p:spPr>
        <p:txBody>
          <a:bodyPr/>
          <a:lstStyle/>
          <a:p>
            <a:pPr algn="just"/>
            <a:r>
              <a:rPr lang="en-US" sz="2000" dirty="0">
                <a:latin typeface="Calibri" panose="020F0502020204030204" pitchFamily="34" charset="0"/>
                <a:cs typeface="Calibri" panose="020F0502020204030204" pitchFamily="34" charset="0"/>
              </a:rPr>
              <a:t>CTA is the second largest public transport system in the United States. </a:t>
            </a:r>
          </a:p>
          <a:p>
            <a:pPr algn="just"/>
            <a:r>
              <a:rPr lang="en-US" sz="2000" dirty="0">
                <a:latin typeface="Calibri" panose="020F0502020204030204" pitchFamily="34" charset="0"/>
                <a:cs typeface="Calibri" panose="020F0502020204030204" pitchFamily="34" charset="0"/>
              </a:rPr>
              <a:t>CTA has 1,888 buses that operate 130 routes and serve 10,813 bus stops. </a:t>
            </a:r>
          </a:p>
          <a:p>
            <a:pPr algn="just"/>
            <a:r>
              <a:rPr lang="en-US" sz="2000" dirty="0">
                <a:latin typeface="Calibri" panose="020F0502020204030204" pitchFamily="34" charset="0"/>
                <a:cs typeface="Calibri" panose="020F0502020204030204" pitchFamily="34" charset="0"/>
              </a:rPr>
              <a:t>On the rail system, CTA has 1,492 rails cars that operate eight routes and serve 145 stations. </a:t>
            </a:r>
          </a:p>
          <a:p>
            <a:pPr algn="just"/>
            <a:r>
              <a:rPr lang="en-US" sz="2000" dirty="0">
                <a:latin typeface="Calibri" panose="020F0502020204030204" pitchFamily="34" charset="0"/>
                <a:cs typeface="Calibri" panose="020F0502020204030204" pitchFamily="34" charset="0"/>
              </a:rPr>
              <a:t>CTA’s rail system is referred to as “L” because most of the rail lines are elevated above the city streets. </a:t>
            </a:r>
          </a:p>
          <a:p>
            <a:pPr algn="just"/>
            <a:r>
              <a:rPr lang="en-US" sz="2000" dirty="0">
                <a:latin typeface="Calibri" panose="020F0502020204030204" pitchFamily="34" charset="0"/>
                <a:cs typeface="Calibri" panose="020F0502020204030204" pitchFamily="34" charset="0"/>
              </a:rPr>
              <a:t>On an average weekday (2005) 1.64 million passengers uses CTA (Including buses and trains). </a:t>
            </a:r>
          </a:p>
          <a:p>
            <a:pPr algn="just"/>
            <a:r>
              <a:rPr lang="en-US" sz="2000" dirty="0">
                <a:latin typeface="Calibri" panose="020F0502020204030204" pitchFamily="34" charset="0"/>
                <a:cs typeface="Calibri" panose="020F0502020204030204" pitchFamily="34" charset="0"/>
              </a:rPr>
              <a:t>Chicago was one of the few cities which has public transportation to both major airports. </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Tree>
    <p:extLst>
      <p:ext uri="{BB962C8B-B14F-4D97-AF65-F5344CB8AC3E}">
        <p14:creationId xmlns:p14="http://schemas.microsoft.com/office/powerpoint/2010/main" val="2823880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Business Scenario</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
        <p:nvSpPr>
          <p:cNvPr id="6" name="Content Placeholder 2"/>
          <p:cNvSpPr>
            <a:spLocks noGrp="1"/>
          </p:cNvSpPr>
          <p:nvPr>
            <p:ph sz="half" idx="1"/>
          </p:nvPr>
        </p:nvSpPr>
        <p:spPr>
          <a:xfrm>
            <a:off x="914400" y="1676400"/>
            <a:ext cx="7924800" cy="5045075"/>
          </a:xfrm>
        </p:spPr>
        <p:txBody>
          <a:bodyPr/>
          <a:lstStyle/>
          <a:p>
            <a:pPr algn="just"/>
            <a:r>
              <a:rPr lang="en-US" sz="2000" dirty="0">
                <a:latin typeface="Calibri" panose="020F0502020204030204" pitchFamily="34" charset="0"/>
                <a:cs typeface="Calibri" panose="020F0502020204030204" pitchFamily="34" charset="0"/>
              </a:rPr>
              <a:t>Chicago Transit Authority (CTA) operates the country’s second biggest public transport system and has spread across the City of Chicago and 35 surrounding suburbs. </a:t>
            </a:r>
          </a:p>
          <a:p>
            <a:pPr algn="just"/>
            <a:r>
              <a:rPr lang="en-US" sz="2000" dirty="0">
                <a:latin typeface="Calibri" panose="020F0502020204030204" pitchFamily="34" charset="0"/>
                <a:cs typeface="Calibri" panose="020F0502020204030204" pitchFamily="34" charset="0"/>
              </a:rPr>
              <a:t>CTA wants to effectively route their bus and rail system by minimizing and maximizing the count of buses and rail cars. </a:t>
            </a:r>
          </a:p>
          <a:p>
            <a:pPr algn="just"/>
            <a:r>
              <a:rPr lang="en-US" sz="2000" dirty="0">
                <a:latin typeface="Calibri" panose="020F0502020204030204" pitchFamily="34" charset="0"/>
                <a:cs typeface="Calibri" panose="020F0502020204030204" pitchFamily="34" charset="0"/>
              </a:rPr>
              <a:t>For this, CTA has decided to build a model that would predict the passenger counts depending upon the weather forecast, holidays and seasons. This can be done by analyzing the CTA ridership and weather dataset. </a:t>
            </a:r>
          </a:p>
        </p:txBody>
      </p:sp>
    </p:spTree>
    <p:extLst>
      <p:ext uri="{BB962C8B-B14F-4D97-AF65-F5344CB8AC3E}">
        <p14:creationId xmlns:p14="http://schemas.microsoft.com/office/powerpoint/2010/main" val="96381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Business Objective</a:t>
            </a:r>
          </a:p>
        </p:txBody>
      </p:sp>
      <p:sp>
        <p:nvSpPr>
          <p:cNvPr id="3" name="Content Placeholder 2"/>
          <p:cNvSpPr>
            <a:spLocks noGrp="1"/>
          </p:cNvSpPr>
          <p:nvPr>
            <p:ph sz="half" idx="1"/>
          </p:nvPr>
        </p:nvSpPr>
        <p:spPr>
          <a:xfrm>
            <a:off x="844826" y="1600200"/>
            <a:ext cx="8222974" cy="5121275"/>
          </a:xfrm>
        </p:spPr>
        <p:txBody>
          <a:bodyPr/>
          <a:lstStyle/>
          <a:p>
            <a:pPr marL="0" indent="0" algn="just">
              <a:buNone/>
            </a:pPr>
            <a:r>
              <a:rPr lang="en-US" sz="2000" dirty="0">
                <a:latin typeface="Calibri" panose="020F0502020204030204" pitchFamily="34" charset="0"/>
                <a:cs typeface="Calibri" panose="020F0502020204030204" pitchFamily="34" charset="0"/>
              </a:rPr>
              <a:t>Using the CTA’s bus and rail ridership information and weather dataset, we are going to study the increase and decrease in ridership count which is influenced by temperature, season and day type (weekday, Saturday and Sunday/ Holiday).</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What is the difference in the percentage of ridership count on a weekday, Saturday and Sunday/holiday?</a:t>
            </a:r>
          </a:p>
          <a:p>
            <a:pPr marL="457200" indent="-457200" algn="just">
              <a:buFont typeface="+mj-lt"/>
              <a:buAutoNum type="arabicPeriod"/>
            </a:pPr>
            <a:r>
              <a:rPr lang="en-US" sz="2000" dirty="0">
                <a:latin typeface="Calibri" panose="020F0502020204030204" pitchFamily="34" charset="0"/>
                <a:cs typeface="Calibri" panose="020F0502020204030204" pitchFamily="34" charset="0"/>
              </a:rPr>
              <a:t>What percentage increase in ridership count is expected in summer compared to winter at Midway and O’Hare airports?</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50700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Selected Data</a:t>
            </a:r>
            <a:br>
              <a:rPr lang="en-US" sz="3200" dirty="0"/>
            </a:br>
            <a:r>
              <a:rPr lang="en-US" sz="3200" dirty="0"/>
              <a:t>CTA Ridership and Weather Data Details</a:t>
            </a:r>
          </a:p>
        </p:txBody>
      </p:sp>
      <p:sp>
        <p:nvSpPr>
          <p:cNvPr id="3" name="Content Placeholder 2"/>
          <p:cNvSpPr>
            <a:spLocks noGrp="1"/>
          </p:cNvSpPr>
          <p:nvPr>
            <p:ph sz="half" idx="1"/>
          </p:nvPr>
        </p:nvSpPr>
        <p:spPr>
          <a:xfrm>
            <a:off x="914400" y="1600200"/>
            <a:ext cx="8229600" cy="5257800"/>
          </a:xfrm>
        </p:spPr>
        <p:txBody>
          <a:bodyPr/>
          <a:lstStyle/>
          <a:p>
            <a:pPr algn="just"/>
            <a:r>
              <a:rPr lang="en-US" sz="2000" dirty="0">
                <a:latin typeface="Calibri" panose="020F0502020204030204" pitchFamily="34" charset="0"/>
                <a:cs typeface="Calibri" panose="020F0502020204030204" pitchFamily="34" charset="0"/>
              </a:rPr>
              <a:t>Time period of the below datasets are 15 Years (From 2001 to 2015)</a:t>
            </a:r>
          </a:p>
          <a:p>
            <a:pPr algn="just"/>
            <a:r>
              <a:rPr lang="en-US" sz="2000" dirty="0">
                <a:latin typeface="Calibri" panose="020F0502020204030204" pitchFamily="34" charset="0"/>
                <a:cs typeface="Calibri" panose="020F0502020204030204" pitchFamily="34" charset="0"/>
              </a:rPr>
              <a:t>Datasets are collected from the below URLs.</a:t>
            </a:r>
          </a:p>
          <a:p>
            <a:pPr marL="0" indent="0">
              <a:buNone/>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579438" lvl="1" indent="0">
              <a:buNone/>
            </a:pPr>
            <a:endParaRPr lang="en-US" sz="2000" dirty="0">
              <a:latin typeface="Calibri" panose="020F0502020204030204" pitchFamily="34" charset="0"/>
              <a:cs typeface="Calibri" panose="020F0502020204030204" pitchFamily="34" charset="0"/>
            </a:endParaRPr>
          </a:p>
          <a:p>
            <a:pPr marL="579438" lvl="1" indent="0">
              <a:buNone/>
            </a:pPr>
            <a:endParaRPr lang="en-US" sz="2000" dirty="0">
              <a:latin typeface="Calibri" panose="020F0502020204030204" pitchFamily="34" charset="0"/>
              <a:cs typeface="Calibri" panose="020F0502020204030204" pitchFamily="34" charset="0"/>
            </a:endParaRPr>
          </a:p>
          <a:p>
            <a:pPr marL="579438" lvl="1" indent="0">
              <a:buNone/>
            </a:pPr>
            <a:endParaRPr lang="en-US" sz="2000" dirty="0">
              <a:latin typeface="Calibri" panose="020F0502020204030204" pitchFamily="34" charset="0"/>
              <a:cs typeface="Calibri" panose="020F0502020204030204" pitchFamily="34" charset="0"/>
            </a:endParaRPr>
          </a:p>
          <a:p>
            <a:pPr marL="579438" lvl="1" indent="0">
              <a:buNone/>
            </a:pPr>
            <a:endParaRPr lang="en-US" sz="2000" dirty="0">
              <a:latin typeface="Calibri" panose="020F0502020204030204" pitchFamily="34" charset="0"/>
              <a:cs typeface="Calibri" panose="020F0502020204030204" pitchFamily="34" charset="0"/>
            </a:endParaRPr>
          </a:p>
          <a:p>
            <a:pPr marL="579438" lvl="1" indent="0">
              <a:buNone/>
            </a:pPr>
            <a:endParaRPr lang="en-US" sz="1200" dirty="0">
              <a:latin typeface="Calibri" panose="020F0502020204030204" pitchFamily="34" charset="0"/>
              <a:cs typeface="Calibri" panose="020F0502020204030204" pitchFamily="34" charset="0"/>
            </a:endParaRPr>
          </a:p>
          <a:p>
            <a:pPr marL="0" indent="0">
              <a:buNone/>
            </a:pPr>
            <a:r>
              <a:rPr lang="en-US" sz="1800" b="1" u="sng" dirty="0">
                <a:latin typeface="Calibri" panose="020F0502020204030204" pitchFamily="34" charset="0"/>
                <a:cs typeface="Calibri" panose="020F0502020204030204" pitchFamily="34" charset="0"/>
              </a:rPr>
              <a:t>NOTE:</a:t>
            </a:r>
            <a:r>
              <a:rPr lang="en-US" sz="1800" dirty="0">
                <a:latin typeface="Calibri" panose="020F0502020204030204" pitchFamily="34" charset="0"/>
                <a:cs typeface="Calibri" panose="020F0502020204030204" pitchFamily="34" charset="0"/>
              </a:rPr>
              <a:t> Weather data was collected for each year and concatenated to form 15 years data</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88131668"/>
              </p:ext>
            </p:extLst>
          </p:nvPr>
        </p:nvGraphicFramePr>
        <p:xfrm>
          <a:off x="914400" y="2524526"/>
          <a:ext cx="8077200" cy="2834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87627338"/>
                    </a:ext>
                  </a:extLst>
                </a:gridCol>
                <a:gridCol w="1143000">
                  <a:extLst>
                    <a:ext uri="{9D8B030D-6E8A-4147-A177-3AD203B41FA5}">
                      <a16:colId xmlns:a16="http://schemas.microsoft.com/office/drawing/2014/main" val="3831439751"/>
                    </a:ext>
                  </a:extLst>
                </a:gridCol>
                <a:gridCol w="1676400">
                  <a:extLst>
                    <a:ext uri="{9D8B030D-6E8A-4147-A177-3AD203B41FA5}">
                      <a16:colId xmlns:a16="http://schemas.microsoft.com/office/drawing/2014/main" val="1085389161"/>
                    </a:ext>
                  </a:extLst>
                </a:gridCol>
              </a:tblGrid>
              <a:tr h="170897">
                <a:tc>
                  <a:txBody>
                    <a:bodyPr/>
                    <a:lstStyle/>
                    <a:p>
                      <a:pPr algn="ctr"/>
                      <a:r>
                        <a:rPr lang="en-US" dirty="0"/>
                        <a:t>URL</a:t>
                      </a:r>
                    </a:p>
                  </a:txBody>
                  <a:tcPr/>
                </a:tc>
                <a:tc>
                  <a:txBody>
                    <a:bodyPr/>
                    <a:lstStyle/>
                    <a:p>
                      <a:pPr algn="ctr"/>
                      <a:r>
                        <a:rPr lang="en-US" dirty="0"/>
                        <a:t>OBS</a:t>
                      </a:r>
                    </a:p>
                  </a:txBody>
                  <a:tcPr/>
                </a:tc>
                <a:tc>
                  <a:txBody>
                    <a:bodyPr/>
                    <a:lstStyle/>
                    <a:p>
                      <a:pPr algn="ctr"/>
                      <a:r>
                        <a:rPr lang="en-US" dirty="0"/>
                        <a:t>VARIABLES</a:t>
                      </a:r>
                    </a:p>
                  </a:txBody>
                  <a:tcPr/>
                </a:tc>
                <a:extLst>
                  <a:ext uri="{0D108BD9-81ED-4DB2-BD59-A6C34878D82A}">
                    <a16:rowId xmlns:a16="http://schemas.microsoft.com/office/drawing/2014/main" val="3681675751"/>
                  </a:ext>
                </a:extLst>
              </a:tr>
              <a:tr h="274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Calibri" panose="020F0502020204030204" pitchFamily="34" charset="0"/>
                          <a:ea typeface="+mn-ea"/>
                          <a:cs typeface="Calibri" panose="020F0502020204030204" pitchFamily="34" charset="0"/>
                          <a:hlinkClick r:id="rId2"/>
                        </a:rPr>
                        <a:t>https://data.cityofchicago.org/Transportation/CTA-Ridership-Bus-Routes-Daily-Totals-by-Route/jyb9-n7fm</a:t>
                      </a:r>
                      <a:endParaRPr lang="en-US" sz="1800" b="0" i="0" u="none" strike="noStrike" kern="1200" baseline="0" dirty="0">
                        <a:solidFill>
                          <a:schemeClr val="dk1"/>
                        </a:solidFill>
                        <a:latin typeface="+mn-lt"/>
                        <a:ea typeface="+mn-ea"/>
                        <a:cs typeface="+mn-cs"/>
                      </a:endParaRPr>
                    </a:p>
                  </a:txBody>
                  <a:tcPr/>
                </a:tc>
                <a:tc>
                  <a:txBody>
                    <a:bodyPr/>
                    <a:lstStyle/>
                    <a:p>
                      <a:pPr algn="ctr"/>
                      <a:r>
                        <a:rPr lang="en-US" sz="1800" dirty="0"/>
                        <a:t>676,476</a:t>
                      </a:r>
                    </a:p>
                  </a:txBody>
                  <a:tcPr/>
                </a:tc>
                <a:tc>
                  <a:txBody>
                    <a:bodyPr/>
                    <a:lstStyle/>
                    <a:p>
                      <a:pPr algn="ctr"/>
                      <a:r>
                        <a:rPr lang="en-US" sz="1800" dirty="0"/>
                        <a:t>4</a:t>
                      </a:r>
                    </a:p>
                  </a:txBody>
                  <a:tcPr/>
                </a:tc>
                <a:extLst>
                  <a:ext uri="{0D108BD9-81ED-4DB2-BD59-A6C34878D82A}">
                    <a16:rowId xmlns:a16="http://schemas.microsoft.com/office/drawing/2014/main" val="1855011435"/>
                  </a:ext>
                </a:extLst>
              </a:tr>
              <a:tr h="2749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pitchFamily="34" charset="0"/>
                          <a:ea typeface="+mn-ea"/>
                          <a:cs typeface="Calibri" panose="020F0502020204030204" pitchFamily="34" charset="0"/>
                          <a:hlinkClick r:id="rId3"/>
                        </a:rPr>
                        <a:t>https://data.cityofchicago.org/Transportation/CTA-Ridership-L-Station-Entries-Daily-Totals/5neh-572f</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algn="ctr"/>
                      <a:r>
                        <a:rPr lang="en-US" sz="1800" dirty="0"/>
                        <a:t>778,654</a:t>
                      </a:r>
                    </a:p>
                  </a:txBody>
                  <a:tcPr/>
                </a:tc>
                <a:tc>
                  <a:txBody>
                    <a:bodyPr/>
                    <a:lstStyle/>
                    <a:p>
                      <a:pPr algn="ctr"/>
                      <a:r>
                        <a:rPr lang="en-US" sz="1800" dirty="0"/>
                        <a:t>5</a:t>
                      </a:r>
                    </a:p>
                  </a:txBody>
                  <a:tcPr/>
                </a:tc>
                <a:extLst>
                  <a:ext uri="{0D108BD9-81ED-4DB2-BD59-A6C34878D82A}">
                    <a16:rowId xmlns:a16="http://schemas.microsoft.com/office/drawing/2014/main" val="2350289514"/>
                  </a:ext>
                </a:extLst>
              </a:tr>
              <a:tr h="49844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alibri" panose="020F0502020204030204" pitchFamily="34" charset="0"/>
                          <a:ea typeface="+mn-ea"/>
                          <a:cs typeface="Calibri" panose="020F0502020204030204" pitchFamily="34" charset="0"/>
                          <a:hlinkClick r:id="rId4"/>
                        </a:rPr>
                        <a:t>https://www.wunderground.com/history/airport/KMDW/2016/9/15/CustomHistory.html?req_city=Chicago&amp;req_state=IL&amp;req_statename=Illinois&amp;reqdb.zip=60290&amp;reqdb.magic=1&amp;reqdb.wmo=99999</a:t>
                      </a:r>
                      <a:endParaRPr lang="en-US" sz="1800" kern="1200" dirty="0">
                        <a:solidFill>
                          <a:schemeClr val="dk1"/>
                        </a:solidFill>
                        <a:latin typeface="Calibri" panose="020F0502020204030204" pitchFamily="34" charset="0"/>
                        <a:ea typeface="+mn-ea"/>
                        <a:cs typeface="Calibri" panose="020F0502020204030204" pitchFamily="34" charset="0"/>
                      </a:endParaRPr>
                    </a:p>
                  </a:txBody>
                  <a:tcPr/>
                </a:tc>
                <a:tc>
                  <a:txBody>
                    <a:bodyPr/>
                    <a:lstStyle/>
                    <a:p>
                      <a:pPr algn="ctr"/>
                      <a:r>
                        <a:rPr lang="en-US" sz="1800" dirty="0"/>
                        <a:t>5,478</a:t>
                      </a:r>
                    </a:p>
                  </a:txBody>
                  <a:tcPr/>
                </a:tc>
                <a:tc>
                  <a:txBody>
                    <a:bodyPr/>
                    <a:lstStyle/>
                    <a:p>
                      <a:pPr algn="ctr"/>
                      <a:r>
                        <a:rPr lang="en-US" sz="1800" dirty="0"/>
                        <a:t>24</a:t>
                      </a:r>
                    </a:p>
                  </a:txBody>
                  <a:tcPr/>
                </a:tc>
                <a:extLst>
                  <a:ext uri="{0D108BD9-81ED-4DB2-BD59-A6C34878D82A}">
                    <a16:rowId xmlns:a16="http://schemas.microsoft.com/office/drawing/2014/main" val="3923452438"/>
                  </a:ext>
                </a:extLst>
              </a:tr>
            </a:tbl>
          </a:graphicData>
        </a:graphic>
      </p:graphicFrame>
    </p:spTree>
    <p:extLst>
      <p:ext uri="{BB962C8B-B14F-4D97-AF65-F5344CB8AC3E}">
        <p14:creationId xmlns:p14="http://schemas.microsoft.com/office/powerpoint/2010/main" val="18548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Processing Step</a:t>
            </a:r>
          </a:p>
        </p:txBody>
      </p:sp>
      <p:sp>
        <p:nvSpPr>
          <p:cNvPr id="6" name="Content Placeholder 2"/>
          <p:cNvSpPr>
            <a:spLocks noGrp="1"/>
          </p:cNvSpPr>
          <p:nvPr>
            <p:ph sz="half" idx="1"/>
          </p:nvPr>
        </p:nvSpPr>
        <p:spPr>
          <a:xfrm>
            <a:off x="762000" y="1600200"/>
            <a:ext cx="4084975" cy="5257800"/>
          </a:xfrm>
        </p:spPr>
        <p:txBody>
          <a:bodyPr/>
          <a:lstStyle/>
          <a:p>
            <a:pPr algn="just"/>
            <a:r>
              <a:rPr lang="en-US" sz="2000" dirty="0">
                <a:latin typeface="Calibri" panose="020F0502020204030204" pitchFamily="34" charset="0"/>
                <a:cs typeface="Calibri" panose="020F0502020204030204" pitchFamily="34" charset="0"/>
              </a:rPr>
              <a:t>In CTA dataset, variables like season, month, and year are derived from the information that are available on the dataset.</a:t>
            </a:r>
          </a:p>
          <a:p>
            <a:pPr algn="just"/>
            <a:r>
              <a:rPr lang="en-US" sz="2000" dirty="0">
                <a:latin typeface="Calibri" panose="020F0502020204030204" pitchFamily="34" charset="0"/>
                <a:cs typeface="Calibri" panose="020F0502020204030204" pitchFamily="34" charset="0"/>
              </a:rPr>
              <a:t>Example, from date variable (Available on both the CTA datasets), year and month variables are derived.</a:t>
            </a:r>
          </a:p>
          <a:p>
            <a:pPr algn="just"/>
            <a:r>
              <a:rPr lang="en-US" sz="2000" dirty="0">
                <a:latin typeface="Calibri" panose="020F0502020204030204" pitchFamily="34" charset="0"/>
                <a:cs typeface="Calibri" panose="020F0502020204030204" pitchFamily="34" charset="0"/>
              </a:rPr>
              <a:t>Also, from month variable and temperature information (Figure 1), season variable is derived.</a:t>
            </a:r>
          </a:p>
          <a:p>
            <a:pPr algn="just"/>
            <a:r>
              <a:rPr lang="en-US" sz="2000" dirty="0">
                <a:latin typeface="Calibri" panose="020F0502020204030204" pitchFamily="34" charset="0"/>
                <a:cs typeface="Calibri" panose="020F0502020204030204" pitchFamily="34" charset="0"/>
              </a:rPr>
              <a:t>Autumn, Spring, Summer, and Winter are the four different season which is used for the analysis.                  </a:t>
            </a:r>
          </a:p>
          <a:p>
            <a:endParaRPr lang="en-US" sz="20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a:xfrm>
            <a:off x="6781800" y="6245225"/>
            <a:ext cx="2133600" cy="476250"/>
          </a:xfrm>
        </p:spPr>
        <p:txBody>
          <a:bodyPr/>
          <a:lstStyle/>
          <a:p>
            <a:pPr>
              <a:defRPr/>
            </a:pPr>
            <a:fld id="{5D74AC02-7534-425D-9D68-BB86A7E0F91B}" type="slidenum">
              <a:rPr lang="en-US" smtClean="0"/>
              <a:pPr>
                <a:defRPr/>
              </a:pPr>
              <a:t>7</a:t>
            </a:fld>
            <a:endParaRPr lang="en-US"/>
          </a:p>
        </p:txBody>
      </p:sp>
      <p:sp>
        <p:nvSpPr>
          <p:cNvPr id="8" name="Content Placeholder 7"/>
          <p:cNvSpPr>
            <a:spLocks noGrp="1"/>
          </p:cNvSpPr>
          <p:nvPr>
            <p:ph sz="half" idx="2"/>
          </p:nvPr>
        </p:nvSpPr>
        <p:spPr>
          <a:xfrm>
            <a:off x="5029200" y="1828800"/>
            <a:ext cx="4114800" cy="5029200"/>
          </a:xfrm>
        </p:spPr>
        <p:txBody>
          <a:bodyPr/>
          <a:lstStyle/>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endParaRPr lang="en-US" sz="1600" dirty="0">
              <a:latin typeface="Calibri" panose="020F0502020204030204" pitchFamily="34" charset="0"/>
              <a:cs typeface="Calibri" panose="020F0502020204030204" pitchFamily="34" charset="0"/>
            </a:endParaRPr>
          </a:p>
          <a:p>
            <a:pPr marL="0" indent="0" algn="ctr">
              <a:buNone/>
            </a:pPr>
            <a:r>
              <a:rPr lang="en-US" sz="1600" i="1" dirty="0">
                <a:latin typeface="Calibri" panose="020F0502020204030204" pitchFamily="34" charset="0"/>
                <a:cs typeface="Calibri" panose="020F0502020204030204" pitchFamily="34" charset="0"/>
              </a:rPr>
              <a:t>Figure 1 : Temperature Data</a:t>
            </a:r>
          </a:p>
          <a:p>
            <a:pPr marL="0" indent="0" algn="ctr">
              <a:buNone/>
            </a:pPr>
            <a:r>
              <a:rPr lang="en-US" sz="1600" i="1" dirty="0">
                <a:latin typeface="Calibri" panose="020F0502020204030204" pitchFamily="34" charset="0"/>
                <a:cs typeface="Calibri" panose="020F0502020204030204" pitchFamily="34" charset="0"/>
              </a:rPr>
              <a:t>Source : NOAA</a:t>
            </a:r>
          </a:p>
          <a:p>
            <a:pPr marL="0" indent="0" algn="ctr">
              <a:buNone/>
            </a:pPr>
            <a:endParaRPr lang="en-US" sz="1600" dirty="0">
              <a:latin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1828800"/>
            <a:ext cx="4015416" cy="4038946"/>
          </a:xfrm>
          <a:prstGeom prst="rect">
            <a:avLst/>
          </a:prstGeom>
        </p:spPr>
      </p:pic>
    </p:spTree>
    <p:extLst>
      <p:ext uri="{BB962C8B-B14F-4D97-AF65-F5344CB8AC3E}">
        <p14:creationId xmlns:p14="http://schemas.microsoft.com/office/powerpoint/2010/main" val="105411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Variable Information</a:t>
            </a:r>
          </a:p>
        </p:txBody>
      </p:sp>
      <p:sp>
        <p:nvSpPr>
          <p:cNvPr id="3" name="Content Placeholder 2"/>
          <p:cNvSpPr>
            <a:spLocks noGrp="1"/>
          </p:cNvSpPr>
          <p:nvPr>
            <p:ph sz="half" idx="1"/>
          </p:nvPr>
        </p:nvSpPr>
        <p:spPr>
          <a:xfrm>
            <a:off x="845238" y="1676400"/>
            <a:ext cx="8222561" cy="5045075"/>
          </a:xfrm>
        </p:spPr>
        <p:txBody>
          <a:bodyPr/>
          <a:lstStyle/>
          <a:p>
            <a:pPr algn="just"/>
            <a:r>
              <a:rPr lang="en-US" sz="2000" dirty="0">
                <a:latin typeface="Calibri" panose="020F0502020204030204" pitchFamily="34" charset="0"/>
                <a:cs typeface="Calibri" panose="020F0502020204030204" pitchFamily="34" charset="0"/>
              </a:rPr>
              <a:t>Depending on the values, data in the datasets can be grouped into categorical and continuous data.</a:t>
            </a:r>
          </a:p>
          <a:p>
            <a:pPr algn="just"/>
            <a:r>
              <a:rPr lang="en-US" sz="2000" dirty="0">
                <a:latin typeface="Calibri" panose="020F0502020204030204" pitchFamily="34" charset="0"/>
                <a:cs typeface="Calibri" panose="020F0502020204030204" pitchFamily="34" charset="0"/>
              </a:rPr>
              <a:t>Variables in Y- Axis are called as Response variables and variables in X-axis are called as Predictor variables.</a:t>
            </a:r>
          </a:p>
          <a:p>
            <a:pPr marL="0" indent="0" algn="just">
              <a:buNone/>
            </a:pPr>
            <a:endParaRPr lang="en-US" sz="2000" dirty="0">
              <a:latin typeface="Calibri" panose="020F0502020204030204" pitchFamily="34" charset="0"/>
              <a:cs typeface="Calibri" panose="020F0502020204030204" pitchFamily="34" charset="0"/>
            </a:endParaRPr>
          </a:p>
          <a:p>
            <a:pPr marL="0" indent="0" algn="just">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4784300"/>
              </p:ext>
            </p:extLst>
          </p:nvPr>
        </p:nvGraphicFramePr>
        <p:xfrm>
          <a:off x="1621009" y="3448685"/>
          <a:ext cx="6206782" cy="2225040"/>
        </p:xfrm>
        <a:graphic>
          <a:graphicData uri="http://schemas.openxmlformats.org/drawingml/2006/table">
            <a:tbl>
              <a:tblPr firstRow="1" bandRow="1">
                <a:tableStyleId>{5C22544A-7EE6-4342-B048-85BDC9FD1C3A}</a:tableStyleId>
              </a:tblPr>
              <a:tblGrid>
                <a:gridCol w="1937657">
                  <a:extLst>
                    <a:ext uri="{9D8B030D-6E8A-4147-A177-3AD203B41FA5}">
                      <a16:colId xmlns:a16="http://schemas.microsoft.com/office/drawing/2014/main" val="1949880380"/>
                    </a:ext>
                  </a:extLst>
                </a:gridCol>
                <a:gridCol w="1863131">
                  <a:extLst>
                    <a:ext uri="{9D8B030D-6E8A-4147-A177-3AD203B41FA5}">
                      <a16:colId xmlns:a16="http://schemas.microsoft.com/office/drawing/2014/main" val="1915628418"/>
                    </a:ext>
                  </a:extLst>
                </a:gridCol>
                <a:gridCol w="2405994">
                  <a:extLst>
                    <a:ext uri="{9D8B030D-6E8A-4147-A177-3AD203B41FA5}">
                      <a16:colId xmlns:a16="http://schemas.microsoft.com/office/drawing/2014/main" val="2729595236"/>
                    </a:ext>
                  </a:extLst>
                </a:gridCol>
              </a:tblGrid>
              <a:tr h="370840">
                <a:tc>
                  <a:txBody>
                    <a:bodyPr/>
                    <a:lstStyle/>
                    <a:p>
                      <a:endParaRPr lang="en-US" dirty="0"/>
                    </a:p>
                  </a:txBody>
                  <a:tcPr/>
                </a:tc>
                <a:tc>
                  <a:txBody>
                    <a:bodyPr/>
                    <a:lstStyle/>
                    <a:p>
                      <a:pPr algn="ctr"/>
                      <a:r>
                        <a:rPr lang="en-US" b="1" dirty="0"/>
                        <a:t>X-AXIS</a:t>
                      </a:r>
                    </a:p>
                  </a:txBody>
                  <a:tcPr/>
                </a:tc>
                <a:tc>
                  <a:txBody>
                    <a:bodyPr/>
                    <a:lstStyle/>
                    <a:p>
                      <a:pPr algn="ctr"/>
                      <a:r>
                        <a:rPr lang="en-US" b="1" dirty="0"/>
                        <a:t>Y-AXIS</a:t>
                      </a:r>
                    </a:p>
                  </a:txBody>
                  <a:tcPr/>
                </a:tc>
                <a:extLst>
                  <a:ext uri="{0D108BD9-81ED-4DB2-BD59-A6C34878D82A}">
                    <a16:rowId xmlns:a16="http://schemas.microsoft.com/office/drawing/2014/main" val="407477663"/>
                  </a:ext>
                </a:extLst>
              </a:tr>
              <a:tr h="370840">
                <a:tc rowSpan="3">
                  <a:txBody>
                    <a:bodyPr/>
                    <a:lstStyle/>
                    <a:p>
                      <a:r>
                        <a:rPr lang="en-US" dirty="0"/>
                        <a:t>CATEGORICAL</a:t>
                      </a:r>
                    </a:p>
                  </a:txBody>
                  <a:tcPr/>
                </a:tc>
                <a:tc>
                  <a:txBody>
                    <a:bodyPr/>
                    <a:lstStyle/>
                    <a:p>
                      <a:pPr algn="ctr"/>
                      <a:r>
                        <a:rPr lang="en-US" dirty="0"/>
                        <a:t>DAY_TYPE</a:t>
                      </a:r>
                    </a:p>
                  </a:txBody>
                  <a:tcPr/>
                </a:tc>
                <a:tc>
                  <a:txBody>
                    <a:bodyPr/>
                    <a:lstStyle/>
                    <a:p>
                      <a:pPr algn="ctr"/>
                      <a:endParaRPr lang="en-US"/>
                    </a:p>
                  </a:txBody>
                  <a:tcPr/>
                </a:tc>
                <a:extLst>
                  <a:ext uri="{0D108BD9-81ED-4DB2-BD59-A6C34878D82A}">
                    <a16:rowId xmlns:a16="http://schemas.microsoft.com/office/drawing/2014/main" val="1530811325"/>
                  </a:ext>
                </a:extLst>
              </a:tr>
              <a:tr h="370840">
                <a:tc vMerge="1">
                  <a:txBody>
                    <a:bodyPr/>
                    <a:lstStyle/>
                    <a:p>
                      <a:endParaRPr lang="en-US" dirty="0"/>
                    </a:p>
                  </a:txBody>
                  <a:tcPr/>
                </a:tc>
                <a:tc>
                  <a:txBody>
                    <a:bodyPr/>
                    <a:lstStyle/>
                    <a:p>
                      <a:pPr algn="ctr"/>
                      <a:r>
                        <a:rPr lang="en-US" dirty="0"/>
                        <a:t>SEASON</a:t>
                      </a:r>
                    </a:p>
                  </a:txBody>
                  <a:tcPr/>
                </a:tc>
                <a:tc>
                  <a:txBody>
                    <a:bodyPr/>
                    <a:lstStyle/>
                    <a:p>
                      <a:pPr algn="ctr"/>
                      <a:endParaRPr lang="en-US"/>
                    </a:p>
                  </a:txBody>
                  <a:tcPr/>
                </a:tc>
                <a:extLst>
                  <a:ext uri="{0D108BD9-81ED-4DB2-BD59-A6C34878D82A}">
                    <a16:rowId xmlns:a16="http://schemas.microsoft.com/office/drawing/2014/main" val="12040333"/>
                  </a:ext>
                </a:extLst>
              </a:tr>
              <a:tr h="370840">
                <a:tc vMerge="1">
                  <a:txBody>
                    <a:bodyPr/>
                    <a:lstStyle/>
                    <a:p>
                      <a:endParaRPr lang="en-US" dirty="0"/>
                    </a:p>
                  </a:txBody>
                  <a:tcPr/>
                </a:tc>
                <a:tc>
                  <a:txBody>
                    <a:bodyPr/>
                    <a:lstStyle/>
                    <a:p>
                      <a:pPr algn="ctr"/>
                      <a:r>
                        <a:rPr lang="en-US" dirty="0"/>
                        <a:t>YEAR</a:t>
                      </a:r>
                    </a:p>
                  </a:txBody>
                  <a:tcPr/>
                </a:tc>
                <a:tc>
                  <a:txBody>
                    <a:bodyPr/>
                    <a:lstStyle/>
                    <a:p>
                      <a:pPr algn="ctr"/>
                      <a:endParaRPr lang="en-US"/>
                    </a:p>
                  </a:txBody>
                  <a:tcPr/>
                </a:tc>
                <a:extLst>
                  <a:ext uri="{0D108BD9-81ED-4DB2-BD59-A6C34878D82A}">
                    <a16:rowId xmlns:a16="http://schemas.microsoft.com/office/drawing/2014/main" val="3924561921"/>
                  </a:ext>
                </a:extLst>
              </a:tr>
              <a:tr h="370840">
                <a:tc rowSpan="2">
                  <a:txBody>
                    <a:bodyPr/>
                    <a:lstStyle/>
                    <a:p>
                      <a:r>
                        <a:rPr lang="en-US" dirty="0"/>
                        <a:t>CONTINUOUS</a:t>
                      </a:r>
                    </a:p>
                  </a:txBody>
                  <a:tcPr/>
                </a:tc>
                <a:tc>
                  <a:txBody>
                    <a:bodyPr/>
                    <a:lstStyle/>
                    <a:p>
                      <a:pPr algn="ctr"/>
                      <a:endParaRPr lang="en-US" dirty="0"/>
                    </a:p>
                  </a:txBody>
                  <a:tcPr/>
                </a:tc>
                <a:tc>
                  <a:txBody>
                    <a:bodyPr/>
                    <a:lstStyle/>
                    <a:p>
                      <a:pPr algn="ctr"/>
                      <a:r>
                        <a:rPr lang="en-US" dirty="0"/>
                        <a:t>TOTAL_RIDES</a:t>
                      </a:r>
                    </a:p>
                  </a:txBody>
                  <a:tcPr/>
                </a:tc>
                <a:extLst>
                  <a:ext uri="{0D108BD9-81ED-4DB2-BD59-A6C34878D82A}">
                    <a16:rowId xmlns:a16="http://schemas.microsoft.com/office/drawing/2014/main" val="1920487206"/>
                  </a:ext>
                </a:extLst>
              </a:tr>
              <a:tr h="370840">
                <a:tc vMerge="1">
                  <a:txBody>
                    <a:bodyPr/>
                    <a:lstStyle/>
                    <a:p>
                      <a:endParaRPr lang="en-US" dirty="0"/>
                    </a:p>
                  </a:txBody>
                  <a:tcPr/>
                </a:tc>
                <a:tc>
                  <a:txBody>
                    <a:bodyPr/>
                    <a:lstStyle/>
                    <a:p>
                      <a:pPr algn="ctr"/>
                      <a:endParaRPr lang="en-US"/>
                    </a:p>
                  </a:txBody>
                  <a:tcPr/>
                </a:tc>
                <a:tc>
                  <a:txBody>
                    <a:bodyPr/>
                    <a:lstStyle/>
                    <a:p>
                      <a:pPr algn="ctr"/>
                      <a:r>
                        <a:rPr lang="en-US" dirty="0"/>
                        <a:t>RAIL_BOARDINGS</a:t>
                      </a:r>
                    </a:p>
                  </a:txBody>
                  <a:tcPr/>
                </a:tc>
                <a:extLst>
                  <a:ext uri="{0D108BD9-81ED-4DB2-BD59-A6C34878D82A}">
                    <a16:rowId xmlns:a16="http://schemas.microsoft.com/office/drawing/2014/main" val="3875890177"/>
                  </a:ext>
                </a:extLst>
              </a:tr>
            </a:tbl>
          </a:graphicData>
        </a:graphic>
      </p:graphicFrame>
    </p:spTree>
    <p:extLst>
      <p:ext uri="{BB962C8B-B14F-4D97-AF65-F5344CB8AC3E}">
        <p14:creationId xmlns:p14="http://schemas.microsoft.com/office/powerpoint/2010/main" val="3321605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143000"/>
          </a:xfrm>
        </p:spPr>
        <p:txBody>
          <a:bodyPr/>
          <a:lstStyle/>
          <a:p>
            <a:r>
              <a:rPr lang="en-US" sz="3200" dirty="0"/>
              <a:t>Exploratory Data Analysis 1</a:t>
            </a:r>
            <a:br>
              <a:rPr lang="en-US" sz="3200" dirty="0"/>
            </a:br>
            <a:r>
              <a:rPr lang="en-US" sz="3200" dirty="0"/>
              <a:t>Day Type split-up of total ride count</a:t>
            </a:r>
          </a:p>
        </p:txBody>
      </p:sp>
      <p:sp>
        <p:nvSpPr>
          <p:cNvPr id="8" name="Content Placeholder 7"/>
          <p:cNvSpPr>
            <a:spLocks noGrp="1"/>
          </p:cNvSpPr>
          <p:nvPr>
            <p:ph idx="1"/>
          </p:nvPr>
        </p:nvSpPr>
        <p:spPr>
          <a:xfrm>
            <a:off x="838200" y="1676400"/>
            <a:ext cx="8153400" cy="5045075"/>
          </a:xfrm>
        </p:spPr>
        <p:txBody>
          <a:bodyPr/>
          <a:lstStyle/>
          <a:p>
            <a:pPr marL="0" indent="0" algn="just">
              <a:buNone/>
            </a:pPr>
            <a:r>
              <a:rPr lang="en-US" sz="2000" dirty="0">
                <a:latin typeface="Calibri" panose="020F0502020204030204" pitchFamily="34" charset="0"/>
                <a:cs typeface="Calibri" panose="020F0502020204030204" pitchFamily="34" charset="0"/>
              </a:rPr>
              <a:t>Ridership count varies depending on whether it is a weekday, Saturday and Sunday/holiday. Mean value differs for the predictor variable (Day Type) when plotted against the response variable (Total Rides).</a:t>
            </a:r>
          </a:p>
          <a:p>
            <a:pPr marL="0" indent="0">
              <a:buNone/>
            </a:pPr>
            <a:endParaRPr lang="en-US" sz="20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367" y="2714258"/>
            <a:ext cx="5277065" cy="3974087"/>
          </a:xfrm>
          <a:prstGeom prst="rect">
            <a:avLst/>
          </a:prstGeom>
        </p:spPr>
      </p:pic>
    </p:spTree>
    <p:extLst>
      <p:ext uri="{BB962C8B-B14F-4D97-AF65-F5344CB8AC3E}">
        <p14:creationId xmlns:p14="http://schemas.microsoft.com/office/powerpoint/2010/main" val="3519624667"/>
      </p:ext>
    </p:extLst>
  </p:cSld>
  <p:clrMapOvr>
    <a:masterClrMapping/>
  </p:clrMapOvr>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ITMtemplate</Template>
  <TotalTime>30523</TotalTime>
  <Words>934</Words>
  <Application>Microsoft Office PowerPoint</Application>
  <PresentationFormat>On-screen Show (4:3)</PresentationFormat>
  <Paragraphs>145</Paragraphs>
  <Slides>15</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Calibri</vt:lpstr>
      <vt:lpstr>Century Schoolbook</vt:lpstr>
      <vt:lpstr>Futura Bk BT</vt:lpstr>
      <vt:lpstr>Futura Md BT</vt:lpstr>
      <vt:lpstr>Times New Roman</vt:lpstr>
      <vt:lpstr>Wingdings</vt:lpstr>
      <vt:lpstr>ITMtemplate</vt:lpstr>
      <vt:lpstr>1_ITM478_08_1</vt:lpstr>
      <vt:lpstr>529 Data Analytics</vt:lpstr>
      <vt:lpstr>Table of Content</vt:lpstr>
      <vt:lpstr>Chicago Transit Authority (CTA) Facts</vt:lpstr>
      <vt:lpstr>Business Scenario</vt:lpstr>
      <vt:lpstr>Business Objective</vt:lpstr>
      <vt:lpstr>Selected Data CTA Ridership and Weather Data Details</vt:lpstr>
      <vt:lpstr>Processing Step</vt:lpstr>
      <vt:lpstr>Variable Information</vt:lpstr>
      <vt:lpstr>Exploratory Data Analysis 1 Day Type split-up of total ride count</vt:lpstr>
      <vt:lpstr>Exploratory Data Analysis 2 Yearly train ridership count for each season</vt:lpstr>
      <vt:lpstr> Regression Modeling 1 Model fit check - Ride Count Vs Day Type </vt:lpstr>
      <vt:lpstr>Regression Modeling 1 Analysis - Ride Count Vs Day Type</vt:lpstr>
      <vt:lpstr>Regression Modeling 2 Model fit check – Train Rides Vs Seasons</vt:lpstr>
      <vt:lpstr>Regression Modeling 2 Analysis – Train Rides Vs Seasons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Balaji Selvarajan</cp:lastModifiedBy>
  <cp:revision>490</cp:revision>
  <dcterms:created xsi:type="dcterms:W3CDTF">2015-08-06T17:32:52Z</dcterms:created>
  <dcterms:modified xsi:type="dcterms:W3CDTF">2016-10-25T05:07:46Z</dcterms:modified>
</cp:coreProperties>
</file>