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Raleway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E8831E-F615-4164-B1AF-AF27249A10FA}">
  <a:tblStyle styleId="{EEE8831E-F615-4164-B1AF-AF27249A10F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buSzPct val="100000"/>
              <a:buFont typeface="Ubuntu"/>
              <a:defRPr sz="12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Font typeface="Ubuntu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None/>
              <a:defRPr b="1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Crime and Weather in Chicago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ITM 529 Advanced Data Analytics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85875" y="3804350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March 22, 2016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Fabián Moreno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Crime in Chicago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Date: day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Crimes: crime rate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Weather in Chicago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Date: day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TMaxC: max temperature in Cº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TMeanC: mean temperature in Cº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TMinC: min temperature in Cº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VMaxKm: max visibility in Km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VMeanKm: mean visibility in Km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VMinKm: min visibility in Km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WSMaxKmH: max wind speed in KmH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WSMeanKmH: mean wind speed in KmH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PMm: precipitation in Mm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Cloud: cloud index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Events: weather incidents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body"/>
          </p:nvPr>
        </p:nvSpPr>
        <p:spPr>
          <a:xfrm>
            <a:off x="0" y="1389600"/>
            <a:ext cx="3119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3 years of daily measures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Clear patterns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Top values: Summer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Bottom values: Winter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Slight increase of temperature: evidence of Global Warming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Cold days are not as cold anymore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Hot days are still hot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0" y="1389600"/>
            <a:ext cx="3119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3 years of daily measures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Clear patterns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Top values: high crime (Summer)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Bottom values: low crime (Winter)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Clear decreasing trend of crime even though temperature increases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Outliers on New Year’s day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0" y="1389600"/>
            <a:ext cx="40005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3 attributes of temperature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Maximum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Mean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Minimum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Mean temperature has less variability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Mean temperature is selected for the temperature vs crime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Correlation Crime vs Temperature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{EEE8831E-F615-4164-B1AF-AF27249A10FA}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Temperature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Correlation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0.5984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2E-107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Mean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0.6078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1E-111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Max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0.6035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1E-109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" type="body"/>
          </p:nvPr>
        </p:nvSpPr>
        <p:spPr>
          <a:xfrm>
            <a:off x="0" y="1389600"/>
            <a:ext cx="3119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Clear visualization of correlation between crime and mean temperature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higher the mean temperature is the more crime there is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lower the mean temperature is the less crime there is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0" y="1389600"/>
            <a:ext cx="31197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Regression without outliers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Model fits better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Introduction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Business Scenario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Business Objective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Source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Integration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Dataset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Analysis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Regression Model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Outliers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Conclusions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5152362" y="1410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{EEE8831E-F615-4164-B1AF-AF27249A10FA}</a:tableStyleId>
              </a:tblPr>
              <a:tblGrid>
                <a:gridCol w="1119975"/>
                <a:gridCol w="1119975"/>
                <a:gridCol w="1119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Outliers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Correlation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Yes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0.6078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&lt;.0001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0.63078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&lt;.0001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4771275" y="2896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{EEE8831E-F615-4164-B1AF-AF27249A10FA}</a:tableStyleId>
              </a:tblPr>
              <a:tblGrid>
                <a:gridCol w="612925"/>
                <a:gridCol w="991700"/>
                <a:gridCol w="855900"/>
                <a:gridCol w="830950"/>
                <a:gridCol w="830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Year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TMeanC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Dec 31st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New Year’s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Jan 2nd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2013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-7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737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1291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746</a:t>
                      </a: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2014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-7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558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1008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479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2015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-4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573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968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663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41220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Dataset’ TMeanC mean: 10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Dataset’ Crimes mean: 767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Outliers are New Year’s day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Not all weather conditions affect crime rates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Not visibility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Not wind speed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Not precipitation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Not cloud index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Only temperature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Mean temperature affects crime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Hot day: high crime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Mild day: mild crime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Cold day: low crime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New Year’s: peak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Scenario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City of Chicago is cutting law enforcement funds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Crime in Chicago is rampant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CPD needs to optimize resources to fight crime with less expenditure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Weather in Chicago ranges from extreme conditions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Operative resources are more expensive during the winter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 model of correlation between crime and weather may be of help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Objective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Optimize resource allocation according to weather forecast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Hypothesis 1: </a:t>
            </a:r>
            <a:r>
              <a:rPr lang="en" u="sng"/>
              <a:t>Weather affects crime rates in Chicago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Hypothesis 2: </a:t>
            </a:r>
            <a:r>
              <a:rPr lang="en" u="sng"/>
              <a:t>Temperature is positively correlated with crime rates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DFD</a:t>
            </a:r>
          </a:p>
        </p:txBody>
      </p:sp>
      <p:sp>
        <p:nvSpPr>
          <p:cNvPr id="94" name="Shape 94"/>
          <p:cNvSpPr/>
          <p:nvPr/>
        </p:nvSpPr>
        <p:spPr>
          <a:xfrm>
            <a:off x="311700" y="1068425"/>
            <a:ext cx="2037000" cy="38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5" name="Shape 95"/>
          <p:cNvSpPr/>
          <p:nvPr/>
        </p:nvSpPr>
        <p:spPr>
          <a:xfrm>
            <a:off x="3553500" y="1068425"/>
            <a:ext cx="2037000" cy="38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INTEGRATION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6795300" y="1068425"/>
            <a:ext cx="2037000" cy="38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97" name="Shape 97"/>
          <p:cNvSpPr/>
          <p:nvPr/>
        </p:nvSpPr>
        <p:spPr>
          <a:xfrm>
            <a:off x="579900" y="1979100"/>
            <a:ext cx="1500600" cy="118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CITY OF CHICAGO</a:t>
            </a:r>
          </a:p>
        </p:txBody>
      </p:sp>
      <p:sp>
        <p:nvSpPr>
          <p:cNvPr id="98" name="Shape 98"/>
          <p:cNvSpPr/>
          <p:nvPr/>
        </p:nvSpPr>
        <p:spPr>
          <a:xfrm>
            <a:off x="579900" y="3466125"/>
            <a:ext cx="1500600" cy="118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WUNDERGROUND</a:t>
            </a:r>
          </a:p>
        </p:txBody>
      </p:sp>
      <p:sp>
        <p:nvSpPr>
          <p:cNvPr id="99" name="Shape 99"/>
          <p:cNvSpPr/>
          <p:nvPr/>
        </p:nvSpPr>
        <p:spPr>
          <a:xfrm>
            <a:off x="2080500" y="1979100"/>
            <a:ext cx="1741200" cy="11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CRIME</a:t>
            </a:r>
          </a:p>
        </p:txBody>
      </p:sp>
      <p:sp>
        <p:nvSpPr>
          <p:cNvPr id="100" name="Shape 100"/>
          <p:cNvSpPr/>
          <p:nvPr/>
        </p:nvSpPr>
        <p:spPr>
          <a:xfrm>
            <a:off x="2080500" y="3466125"/>
            <a:ext cx="1741200" cy="11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WEATHER</a:t>
            </a:r>
          </a:p>
        </p:txBody>
      </p:sp>
      <p:sp>
        <p:nvSpPr>
          <p:cNvPr id="101" name="Shape 101"/>
          <p:cNvSpPr/>
          <p:nvPr/>
        </p:nvSpPr>
        <p:spPr>
          <a:xfrm>
            <a:off x="3821700" y="2049750"/>
            <a:ext cx="408300" cy="1044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CSV</a:t>
            </a:r>
          </a:p>
        </p:txBody>
      </p:sp>
      <p:sp>
        <p:nvSpPr>
          <p:cNvPr id="102" name="Shape 102"/>
          <p:cNvSpPr/>
          <p:nvPr/>
        </p:nvSpPr>
        <p:spPr>
          <a:xfrm>
            <a:off x="3821700" y="3466125"/>
            <a:ext cx="408300" cy="10440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03" name="Shape 103"/>
          <p:cNvSpPr/>
          <p:nvPr/>
        </p:nvSpPr>
        <p:spPr>
          <a:xfrm>
            <a:off x="4498200" y="2049750"/>
            <a:ext cx="862800" cy="2460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DATASET</a:t>
            </a:r>
          </a:p>
        </p:txBody>
      </p:sp>
      <p:sp>
        <p:nvSpPr>
          <p:cNvPr id="104" name="Shape 104"/>
          <p:cNvSpPr/>
          <p:nvPr/>
        </p:nvSpPr>
        <p:spPr>
          <a:xfrm>
            <a:off x="4010124" y="4510125"/>
            <a:ext cx="1085100" cy="361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09975" y="1688250"/>
            <a:ext cx="1085100" cy="361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361000" y="2687250"/>
            <a:ext cx="1741200" cy="11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07" name="Shape 107"/>
          <p:cNvSpPr/>
          <p:nvPr/>
        </p:nvSpPr>
        <p:spPr>
          <a:xfrm>
            <a:off x="7102200" y="1979100"/>
            <a:ext cx="1500600" cy="2530800"/>
          </a:xfrm>
          <a:prstGeom prst="frame">
            <a:avLst>
              <a:gd fmla="val 1250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Crime in Chicago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City of Chicago Data Portal (Open Data)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21 attributes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6,000,000+ observations (!)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2001 - 2015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Exported to CSV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1 file: 1.2 GB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Weather in Chicago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Wunderground (Free Data)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23 attributes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5500 observations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2001 - 2015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Exported to HTML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15 files: 0.5 MB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Integration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Crime in Chicago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Attributes reduced to 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Observations reduced to 2013 - 2015: 1M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 transformation to ‘Number’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Grouped by Date + Crime summary: 1K+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Weather in Chicago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Attributes reduced to 11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Observations reduced to 2013 - 2015: 1K+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 transformation to ‘Number’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