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2"/>
  </p:notesMasterIdLst>
  <p:handoutMasterIdLst>
    <p:handoutMasterId r:id="rId23"/>
  </p:handoutMasterIdLst>
  <p:sldIdLst>
    <p:sldId id="390" r:id="rId3"/>
    <p:sldId id="462" r:id="rId4"/>
    <p:sldId id="460" r:id="rId5"/>
    <p:sldId id="463" r:id="rId6"/>
    <p:sldId id="464" r:id="rId7"/>
    <p:sldId id="484" r:id="rId8"/>
    <p:sldId id="461" r:id="rId9"/>
    <p:sldId id="481" r:id="rId10"/>
    <p:sldId id="486" r:id="rId11"/>
    <p:sldId id="471" r:id="rId12"/>
    <p:sldId id="472" r:id="rId13"/>
    <p:sldId id="482" r:id="rId14"/>
    <p:sldId id="483" r:id="rId15"/>
    <p:sldId id="485" r:id="rId16"/>
    <p:sldId id="469" r:id="rId17"/>
    <p:sldId id="475" r:id="rId18"/>
    <p:sldId id="488" r:id="rId19"/>
    <p:sldId id="480" r:id="rId20"/>
    <p:sldId id="468" r:id="rId21"/>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392" autoAdjust="0"/>
  </p:normalViewPr>
  <p:slideViewPr>
    <p:cSldViewPr>
      <p:cViewPr>
        <p:scale>
          <a:sx n="125" d="100"/>
          <a:sy n="125" d="100"/>
        </p:scale>
        <p:origin x="1230" y="-138"/>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19</a:t>
            </a:fld>
            <a:endParaRPr lang="en-US"/>
          </a:p>
        </p:txBody>
      </p:sp>
    </p:spTree>
    <p:extLst>
      <p:ext uri="{BB962C8B-B14F-4D97-AF65-F5344CB8AC3E}">
        <p14:creationId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- 529</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dc/mortality/version/1"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529 Data Analytics</a:t>
            </a:r>
          </a:p>
        </p:txBody>
      </p:sp>
      <p:sp>
        <p:nvSpPr>
          <p:cNvPr id="4" name="Text Placeholder 3"/>
          <p:cNvSpPr>
            <a:spLocks noGrp="1"/>
          </p:cNvSpPr>
          <p:nvPr>
            <p:ph type="body" sz="quarter" idx="13"/>
          </p:nvPr>
        </p:nvSpPr>
        <p:spPr>
          <a:xfrm>
            <a:off x="2514600" y="4267200"/>
            <a:ext cx="6248400" cy="2209800"/>
          </a:xfrm>
        </p:spPr>
        <p:txBody>
          <a:bodyPr/>
          <a:lstStyle/>
          <a:p>
            <a:r>
              <a:rPr lang="en-US">
                <a:latin typeface="Times New Roman" panose="02020603050405020304" pitchFamily="18" charset="0"/>
                <a:cs typeface="Times New Roman" panose="02020603050405020304" pitchFamily="18" charset="0"/>
              </a:rPr>
              <a:t>October </a:t>
            </a:r>
            <a:r>
              <a:rPr lang="en-US" dirty="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2016</a:t>
            </a:r>
          </a:p>
          <a:p>
            <a:r>
              <a:rPr lang="en-US" dirty="0">
                <a:latin typeface="Times New Roman" panose="02020603050405020304" pitchFamily="18" charset="0"/>
                <a:cs typeface="Times New Roman" panose="02020603050405020304" pitchFamily="18" charset="0"/>
              </a:rPr>
              <a:t>Death Count Analysis</a:t>
            </a:r>
          </a:p>
          <a:p>
            <a:r>
              <a:rPr lang="en-US" dirty="0">
                <a:latin typeface="Times New Roman" panose="02020603050405020304" pitchFamily="18" charset="0"/>
                <a:cs typeface="Times New Roman" panose="02020603050405020304" pitchFamily="18" charset="0"/>
              </a:rPr>
              <a:t>Chintan Shah</a:t>
            </a:r>
          </a:p>
          <a:p>
            <a:r>
              <a:rPr lang="en-US" dirty="0" err="1">
                <a:latin typeface="Times New Roman" panose="02020603050405020304" pitchFamily="18" charset="0"/>
                <a:cs typeface="Times New Roman" panose="02020603050405020304" pitchFamily="18" charset="0"/>
              </a:rPr>
              <a:t>Yash</a:t>
            </a:r>
            <a:r>
              <a:rPr lang="en-US" dirty="0">
                <a:latin typeface="Times New Roman" panose="02020603050405020304" pitchFamily="18" charset="0"/>
                <a:cs typeface="Times New Roman" panose="02020603050405020304" pitchFamily="18" charset="0"/>
              </a:rPr>
              <a:t> Agrawal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5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458200" cy="1143000"/>
          </a:xfrm>
        </p:spPr>
        <p:txBody>
          <a:bodyPr/>
          <a:lstStyle/>
          <a:p>
            <a:r>
              <a:rPr lang="en-US" sz="3200" dirty="0">
                <a:latin typeface="Times New Roman" panose="02020603050405020304" pitchFamily="18" charset="0"/>
                <a:cs typeface="Times New Roman" panose="02020603050405020304" pitchFamily="18" charset="0"/>
              </a:rPr>
              <a:t>Exploratory Data Analysis 1</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sz="half" idx="1"/>
          </p:nvPr>
        </p:nvSpPr>
        <p:spPr>
          <a:xfrm>
            <a:off x="990600" y="1828801"/>
            <a:ext cx="2895600" cy="3962399"/>
          </a:xfrm>
        </p:spPr>
        <p:txBody>
          <a:bodyPr/>
          <a:lstStyle/>
          <a:p>
            <a:pPr marL="0" indent="0" algn="just">
              <a:buNone/>
            </a:pPr>
            <a:r>
              <a:rPr lang="en-US" sz="1800" i="1" dirty="0">
                <a:latin typeface="Times New Roman" panose="02020603050405020304" pitchFamily="18" charset="0"/>
                <a:cs typeface="Times New Roman" panose="02020603050405020304" pitchFamily="18" charset="0"/>
              </a:rPr>
              <a:t>To determine Average Age of death influenced by Place of Injury.</a:t>
            </a:r>
          </a:p>
          <a:p>
            <a:pPr algn="just"/>
            <a:r>
              <a:rPr lang="en-US" sz="1800" dirty="0">
                <a:latin typeface="Times New Roman" panose="02020603050405020304" pitchFamily="18" charset="0"/>
                <a:cs typeface="Times New Roman" panose="02020603050405020304" pitchFamily="18" charset="0"/>
              </a:rPr>
              <a:t>We infer that the average death age of people goes on increasing with location involving more mobile crowd as compared to less mobile crowd.</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pic>
        <p:nvPicPr>
          <p:cNvPr id="8" name="Content Placeholder 7"/>
          <p:cNvPicPr>
            <a:picLocks noGrp="1" noChangeAspect="1"/>
          </p:cNvPicPr>
          <p:nvPr>
            <p:ph sz="half" idx="2"/>
          </p:nvPr>
        </p:nvPicPr>
        <p:blipFill>
          <a:blip r:embed="rId2"/>
          <a:stretch>
            <a:fillRect/>
          </a:stretch>
        </p:blipFill>
        <p:spPr>
          <a:xfrm>
            <a:off x="4023360" y="1856764"/>
            <a:ext cx="5059680" cy="2743200"/>
          </a:xfrm>
          <a:prstGeom prst="rect">
            <a:avLst/>
          </a:prstGeom>
        </p:spPr>
      </p:pic>
    </p:spTree>
    <p:extLst>
      <p:ext uri="{BB962C8B-B14F-4D97-AF65-F5344CB8AC3E}">
        <p14:creationId xmlns:p14="http://schemas.microsoft.com/office/powerpoint/2010/main" val="63864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305800" cy="1143000"/>
          </a:xfrm>
        </p:spPr>
        <p:txBody>
          <a:bodyPr/>
          <a:lstStyle/>
          <a:p>
            <a:r>
              <a:rPr lang="en-US" sz="3200" dirty="0">
                <a:latin typeface="Times New Roman" panose="02020603050405020304" pitchFamily="18" charset="0"/>
                <a:cs typeface="Times New Roman" panose="02020603050405020304" pitchFamily="18" charset="0"/>
              </a:rPr>
              <a:t>Exploratory Data Analysis 2</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sz="half" idx="1"/>
          </p:nvPr>
        </p:nvSpPr>
        <p:spPr>
          <a:xfrm>
            <a:off x="838200" y="1828801"/>
            <a:ext cx="2895600" cy="4038599"/>
          </a:xfrm>
        </p:spPr>
        <p:txBody>
          <a:bodyPr/>
          <a:lstStyle/>
          <a:p>
            <a:pPr marL="0" indent="0" algn="just">
              <a:buNone/>
            </a:pPr>
            <a:r>
              <a:rPr lang="en-US" sz="1800" i="1" dirty="0">
                <a:latin typeface="Times New Roman" panose="02020603050405020304" pitchFamily="18" charset="0"/>
                <a:cs typeface="Times New Roman" panose="02020603050405020304" pitchFamily="18" charset="0"/>
              </a:rPr>
              <a:t>To determine Death Count for Age Group and Natural Death.</a:t>
            </a:r>
          </a:p>
          <a:p>
            <a:pPr algn="just"/>
            <a:r>
              <a:rPr lang="en-US" sz="1800" dirty="0">
                <a:latin typeface="Times New Roman" panose="02020603050405020304" pitchFamily="18" charset="0"/>
                <a:cs typeface="Times New Roman" panose="02020603050405020304" pitchFamily="18" charset="0"/>
              </a:rPr>
              <a:t>We can infer that with increase in Age, the death count with Natural Death also increases thus showing some association.</a:t>
            </a:r>
          </a:p>
          <a:p>
            <a:pPr algn="just"/>
            <a:r>
              <a:rPr lang="en-US" sz="1800" dirty="0">
                <a:latin typeface="Times New Roman" panose="02020603050405020304" pitchFamily="18" charset="0"/>
                <a:cs typeface="Times New Roman" panose="02020603050405020304" pitchFamily="18" charset="0"/>
              </a:rPr>
              <a:t>This can also be verified using, the chi-square test.</a:t>
            </a:r>
          </a:p>
          <a:p>
            <a:pPr algn="just"/>
            <a:r>
              <a:rPr lang="en-US" sz="1800" dirty="0">
                <a:latin typeface="Times New Roman" panose="02020603050405020304" pitchFamily="18" charset="0"/>
                <a:cs typeface="Times New Roman" panose="02020603050405020304" pitchFamily="18" charset="0"/>
              </a:rPr>
              <a:t>This test gives a good chi-square with p-value less than 0.05 which states that there is a good association</a:t>
            </a:r>
            <a:r>
              <a:rPr lang="en-US" sz="1600"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pic>
        <p:nvPicPr>
          <p:cNvPr id="7" name="Content Placeholder 6"/>
          <p:cNvPicPr>
            <a:picLocks noGrp="1" noChangeAspect="1"/>
          </p:cNvPicPr>
          <p:nvPr>
            <p:ph sz="half" idx="2"/>
          </p:nvPr>
        </p:nvPicPr>
        <p:blipFill>
          <a:blip r:embed="rId2"/>
          <a:stretch>
            <a:fillRect/>
          </a:stretch>
        </p:blipFill>
        <p:spPr>
          <a:xfrm>
            <a:off x="3807276" y="1676400"/>
            <a:ext cx="4879524" cy="3080566"/>
          </a:xfrm>
          <a:prstGeom prst="rect">
            <a:avLst/>
          </a:prstGeom>
        </p:spPr>
      </p:pic>
      <p:pic>
        <p:nvPicPr>
          <p:cNvPr id="4" name="Picture 3"/>
          <p:cNvPicPr>
            <a:picLocks noChangeAspect="1"/>
          </p:cNvPicPr>
          <p:nvPr/>
        </p:nvPicPr>
        <p:blipFill>
          <a:blip r:embed="rId3"/>
          <a:stretch>
            <a:fillRect/>
          </a:stretch>
        </p:blipFill>
        <p:spPr>
          <a:xfrm>
            <a:off x="4419600" y="4830717"/>
            <a:ext cx="3048000" cy="1936026"/>
          </a:xfrm>
          <a:prstGeom prst="rect">
            <a:avLst/>
          </a:prstGeom>
        </p:spPr>
      </p:pic>
    </p:spTree>
    <p:extLst>
      <p:ext uri="{BB962C8B-B14F-4D97-AF65-F5344CB8AC3E}">
        <p14:creationId xmlns:p14="http://schemas.microsoft.com/office/powerpoint/2010/main" val="44895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1143000"/>
          </a:xfrm>
        </p:spPr>
        <p:txBody>
          <a:bodyPr/>
          <a:lstStyle/>
          <a:p>
            <a:r>
              <a:rPr lang="en-US" sz="3200" dirty="0">
                <a:latin typeface="Times New Roman" panose="02020603050405020304" pitchFamily="18" charset="0"/>
                <a:cs typeface="Times New Roman" panose="02020603050405020304" pitchFamily="18" charset="0"/>
              </a:rPr>
              <a:t>Exploratory Analysis 3:</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90600" y="1828801"/>
            <a:ext cx="3200400" cy="4571999"/>
          </a:xfrm>
        </p:spPr>
        <p:txBody>
          <a:bodyPr anchor="t"/>
          <a:lstStyle/>
          <a:p>
            <a:pPr marL="0" indent="0" algn="just">
              <a:buNone/>
            </a:pPr>
            <a:r>
              <a:rPr lang="en-US" sz="1800" i="1" dirty="0">
                <a:latin typeface="Times New Roman" panose="02020603050405020304" pitchFamily="18" charset="0"/>
                <a:cs typeface="Times New Roman" panose="02020603050405020304" pitchFamily="18" charset="0"/>
              </a:rPr>
              <a:t>To determine change in Mean values for Resident Status with Age.</a:t>
            </a:r>
          </a:p>
          <a:p>
            <a:pPr algn="just"/>
            <a:r>
              <a:rPr lang="en-US" sz="1800" dirty="0">
                <a:latin typeface="Times New Roman" panose="02020603050405020304" pitchFamily="18" charset="0"/>
                <a:cs typeface="Times New Roman" panose="02020603050405020304" pitchFamily="18" charset="0"/>
              </a:rPr>
              <a:t>This plot shows change in the mean values of the four Resident Status’s against Age.</a:t>
            </a:r>
          </a:p>
          <a:p>
            <a:pPr algn="just"/>
            <a:r>
              <a:rPr lang="en-US" sz="1800" dirty="0">
                <a:latin typeface="Times New Roman" panose="02020603050405020304" pitchFamily="18" charset="0"/>
                <a:cs typeface="Times New Roman" panose="02020603050405020304" pitchFamily="18" charset="0"/>
              </a:rPr>
              <a:t>An inference can be made that the Resident Status </a:t>
            </a:r>
          </a:p>
          <a:p>
            <a:pPr algn="just"/>
            <a:r>
              <a:rPr lang="en-US" sz="1800" dirty="0">
                <a:latin typeface="Times New Roman" panose="02020603050405020304" pitchFamily="18" charset="0"/>
                <a:cs typeface="Times New Roman" panose="02020603050405020304" pitchFamily="18" charset="0"/>
              </a:rPr>
              <a:t>Resident Status ( Categorical Predictor Variable) and Age ( Continuous Response Variable ) show some association.</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pic>
        <p:nvPicPr>
          <p:cNvPr id="8" name="Picture 7"/>
          <p:cNvPicPr>
            <a:picLocks noChangeAspect="1"/>
          </p:cNvPicPr>
          <p:nvPr/>
        </p:nvPicPr>
        <p:blipFill>
          <a:blip r:embed="rId2"/>
          <a:stretch>
            <a:fillRect/>
          </a:stretch>
        </p:blipFill>
        <p:spPr>
          <a:xfrm>
            <a:off x="4318367" y="1828801"/>
            <a:ext cx="4663944" cy="3505200"/>
          </a:xfrm>
          <a:prstGeom prst="rect">
            <a:avLst/>
          </a:prstGeom>
        </p:spPr>
      </p:pic>
    </p:spTree>
    <p:extLst>
      <p:ext uri="{BB962C8B-B14F-4D97-AF65-F5344CB8AC3E}">
        <p14:creationId xmlns:p14="http://schemas.microsoft.com/office/powerpoint/2010/main" val="429055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Exploratory Analysis 4</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1"/>
          </p:nvPr>
        </p:nvSpPr>
        <p:spPr/>
        <p:txBody>
          <a:bodyPr/>
          <a:lstStyle/>
          <a:p>
            <a:pPr marL="0" indent="0">
              <a:buNone/>
            </a:pPr>
            <a:r>
              <a:rPr lang="en-US" sz="1800" i="1" dirty="0">
                <a:latin typeface="Times New Roman" panose="02020603050405020304" pitchFamily="18" charset="0"/>
                <a:cs typeface="Times New Roman" panose="02020603050405020304" pitchFamily="18" charset="0"/>
              </a:rPr>
              <a:t>To determine change in Mean Values for Day of death and Age.</a:t>
            </a:r>
          </a:p>
          <a:p>
            <a:r>
              <a:rPr lang="en-US" sz="1800" dirty="0">
                <a:latin typeface="Times New Roman" panose="02020603050405020304" pitchFamily="18" charset="0"/>
                <a:cs typeface="Times New Roman" panose="02020603050405020304" pitchFamily="18" charset="0"/>
              </a:rPr>
              <a:t>In this analysis we see that, the mean values do not vary considerably with respect to Age and thus it does not give a strong association.</a:t>
            </a:r>
          </a:p>
          <a:p>
            <a:r>
              <a:rPr lang="en-US" sz="1800" dirty="0">
                <a:latin typeface="Times New Roman" panose="02020603050405020304" pitchFamily="18" charset="0"/>
                <a:cs typeface="Times New Roman" panose="02020603050405020304" pitchFamily="18" charset="0"/>
              </a:rPr>
              <a:t>Thus these predictor and response combination is not considered for modeling.</a:t>
            </a:r>
          </a:p>
        </p:txBody>
      </p:sp>
      <p:sp>
        <p:nvSpPr>
          <p:cNvPr id="5" name="Slide Number Placeholder 4"/>
          <p:cNvSpPr>
            <a:spLocks noGrp="1"/>
          </p:cNvSpPr>
          <p:nvPr>
            <p:ph type="sldNum" sz="quarter" idx="12"/>
          </p:nvPr>
        </p:nvSpPr>
        <p:spPr/>
        <p:txBody>
          <a:bodyPr/>
          <a:lstStyle/>
          <a:p>
            <a:pPr>
              <a:defRPr/>
            </a:pPr>
            <a:fld id="{B6E41460-8EF0-4699-AF3D-B2F1FDC5A931}" type="slidenum">
              <a:rPr lang="en-US" smtClean="0"/>
              <a:pPr>
                <a:defRPr/>
              </a:pPr>
              <a:t>13</a:t>
            </a:fld>
            <a:endParaRPr lang="en-US"/>
          </a:p>
        </p:txBody>
      </p:sp>
      <p:pic>
        <p:nvPicPr>
          <p:cNvPr id="6" name="Picture 5"/>
          <p:cNvPicPr>
            <a:picLocks noChangeAspect="1"/>
          </p:cNvPicPr>
          <p:nvPr/>
        </p:nvPicPr>
        <p:blipFill>
          <a:blip r:embed="rId2"/>
          <a:stretch>
            <a:fillRect/>
          </a:stretch>
        </p:blipFill>
        <p:spPr>
          <a:xfrm>
            <a:off x="4902074" y="2057400"/>
            <a:ext cx="4278977" cy="3190875"/>
          </a:xfrm>
          <a:prstGeom prst="rect">
            <a:avLst/>
          </a:prstGeom>
        </p:spPr>
      </p:pic>
    </p:spTree>
    <p:extLst>
      <p:ext uri="{BB962C8B-B14F-4D97-AF65-F5344CB8AC3E}">
        <p14:creationId xmlns:p14="http://schemas.microsoft.com/office/powerpoint/2010/main" val="18191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Exploratory Analysis 5</a:t>
            </a:r>
            <a:br>
              <a:rPr lang="en-US" dirty="0"/>
            </a:br>
            <a:endParaRPr lang="en-US" dirty="0"/>
          </a:p>
        </p:txBody>
      </p:sp>
      <p:sp>
        <p:nvSpPr>
          <p:cNvPr id="3" name="Content Placeholder 2"/>
          <p:cNvSpPr>
            <a:spLocks noGrp="1"/>
          </p:cNvSpPr>
          <p:nvPr>
            <p:ph sz="half" idx="1"/>
          </p:nvPr>
        </p:nvSpPr>
        <p:spPr/>
        <p:txBody>
          <a:bodyPr/>
          <a:lstStyle/>
          <a:p>
            <a:pPr marL="0" indent="0">
              <a:buNone/>
            </a:pPr>
            <a:r>
              <a:rPr lang="en-US" sz="1800" i="1" dirty="0">
                <a:latin typeface="Times New Roman" panose="02020603050405020304" pitchFamily="18" charset="0"/>
                <a:cs typeface="Times New Roman" panose="02020603050405020304" pitchFamily="18" charset="0"/>
              </a:rPr>
              <a:t>To determine change in Mean Values for Month of Death and Age.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this analysis we see that, the mean values do not vary considerably with respect to Age and thus it does not give a strong association.</a:t>
            </a:r>
          </a:p>
          <a:p>
            <a:r>
              <a:rPr lang="en-US" sz="1800" dirty="0">
                <a:latin typeface="Times New Roman" panose="02020603050405020304" pitchFamily="18" charset="0"/>
                <a:cs typeface="Times New Roman" panose="02020603050405020304" pitchFamily="18" charset="0"/>
              </a:rPr>
              <a:t>Thus, the predictor and response combination is not considered for modeling.</a:t>
            </a:r>
          </a:p>
          <a:p>
            <a:pPr marL="0" indent="0">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a:p>
        </p:txBody>
      </p:sp>
      <p:pic>
        <p:nvPicPr>
          <p:cNvPr id="6" name="Picture 5"/>
          <p:cNvPicPr>
            <a:picLocks noChangeAspect="1"/>
          </p:cNvPicPr>
          <p:nvPr/>
        </p:nvPicPr>
        <p:blipFill>
          <a:blip r:embed="rId2"/>
          <a:stretch>
            <a:fillRect/>
          </a:stretch>
        </p:blipFill>
        <p:spPr>
          <a:xfrm>
            <a:off x="4812045" y="1981200"/>
            <a:ext cx="4463458" cy="3352800"/>
          </a:xfrm>
          <a:prstGeom prst="rect">
            <a:avLst/>
          </a:prstGeom>
        </p:spPr>
      </p:pic>
    </p:spTree>
    <p:extLst>
      <p:ext uri="{BB962C8B-B14F-4D97-AF65-F5344CB8AC3E}">
        <p14:creationId xmlns:p14="http://schemas.microsoft.com/office/powerpoint/2010/main" val="274126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Regression Model 1</a:t>
            </a:r>
          </a:p>
        </p:txBody>
      </p:sp>
      <p:sp>
        <p:nvSpPr>
          <p:cNvPr id="3" name="Text Placeholder 2"/>
          <p:cNvSpPr>
            <a:spLocks noGrp="1"/>
          </p:cNvSpPr>
          <p:nvPr>
            <p:ph type="body" idx="1"/>
          </p:nvPr>
        </p:nvSpPr>
        <p:spPr>
          <a:xfrm>
            <a:off x="914400" y="1905000"/>
            <a:ext cx="3810000" cy="914400"/>
          </a:xfrm>
        </p:spPr>
        <p:txBody>
          <a:bodyPr/>
          <a:lstStyle/>
          <a:p>
            <a:pPr algn="just">
              <a:spcBef>
                <a:spcPts val="0"/>
              </a:spcBef>
            </a:pPr>
            <a:r>
              <a:rPr lang="en-US" sz="1800" b="0" i="1" dirty="0">
                <a:latin typeface="Times New Roman" panose="02020603050405020304" pitchFamily="18" charset="0"/>
                <a:cs typeface="Times New Roman" panose="02020603050405020304" pitchFamily="18" charset="0"/>
              </a:rPr>
              <a:t>What is the likelihood death age influenced by several locations, Residential Institution, Sports and Athletics Area, Streets and Highway?</a:t>
            </a:r>
          </a:p>
        </p:txBody>
      </p:sp>
      <p:sp>
        <p:nvSpPr>
          <p:cNvPr id="4" name="Content Placeholder 3"/>
          <p:cNvSpPr>
            <a:spLocks noGrp="1"/>
          </p:cNvSpPr>
          <p:nvPr>
            <p:ph sz="half" idx="2"/>
          </p:nvPr>
        </p:nvSpPr>
        <p:spPr>
          <a:xfrm>
            <a:off x="1016434" y="2971800"/>
            <a:ext cx="3707966" cy="3718214"/>
          </a:xfrm>
        </p:spPr>
        <p:txBody>
          <a:bodyPr/>
          <a:lstStyle/>
          <a:p>
            <a:r>
              <a:rPr lang="en-US" sz="1800" dirty="0">
                <a:latin typeface="Times New Roman" panose="02020603050405020304" pitchFamily="18" charset="0"/>
                <a:cs typeface="Times New Roman" panose="02020603050405020304" pitchFamily="18" charset="0"/>
              </a:rPr>
              <a:t>This regression model satisfies the criteria for the model to be a good fit.</a:t>
            </a:r>
          </a:p>
          <a:p>
            <a:r>
              <a:rPr lang="en-US" sz="1800" dirty="0">
                <a:latin typeface="Times New Roman" panose="02020603050405020304" pitchFamily="18" charset="0"/>
                <a:cs typeface="Times New Roman" panose="02020603050405020304" pitchFamily="18" charset="0"/>
              </a:rPr>
              <a:t>The likelihood average death age various from location to location</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5224027" y="1676400"/>
            <a:ext cx="3548061" cy="1583798"/>
          </a:xfrm>
          <a:prstGeom prst="rect">
            <a:avLst/>
          </a:prstGeom>
        </p:spPr>
      </p:pic>
      <p:sp>
        <p:nvSpPr>
          <p:cNvPr id="7" name="Slide Number Placeholder 6"/>
          <p:cNvSpPr>
            <a:spLocks noGrp="1"/>
          </p:cNvSpPr>
          <p:nvPr>
            <p:ph type="sldNum" sz="quarter" idx="12"/>
          </p:nvPr>
        </p:nvSpPr>
        <p:spPr>
          <a:xfrm>
            <a:off x="6781800" y="6451889"/>
            <a:ext cx="2133600" cy="476250"/>
          </a:xfrm>
        </p:spPr>
        <p:txBody>
          <a:bodyPr/>
          <a:lstStyle/>
          <a:p>
            <a:pPr>
              <a:defRPr/>
            </a:pPr>
            <a:fld id="{4A42361D-285A-4411-BF2F-5F15F18B962C}" type="slidenum">
              <a:rPr lang="en-US" smtClean="0"/>
              <a:pPr>
                <a:defRPr/>
              </a:pPr>
              <a:t>15</a:t>
            </a:fld>
            <a:endParaRPr lang="en-US" dirty="0"/>
          </a:p>
        </p:txBody>
      </p:sp>
      <p:pic>
        <p:nvPicPr>
          <p:cNvPr id="12" name="Content Placeholder 11"/>
          <p:cNvPicPr>
            <a:picLocks noGrp="1" noChangeAspect="1"/>
          </p:cNvPicPr>
          <p:nvPr>
            <p:ph sz="quarter" idx="4"/>
          </p:nvPr>
        </p:nvPicPr>
        <p:blipFill>
          <a:blip r:embed="rId3"/>
          <a:stretch>
            <a:fillRect/>
          </a:stretch>
        </p:blipFill>
        <p:spPr>
          <a:xfrm>
            <a:off x="4902557" y="3269730"/>
            <a:ext cx="4191000" cy="3172626"/>
          </a:xfrm>
          <a:prstGeom prst="rect">
            <a:avLst/>
          </a:prstGeom>
        </p:spPr>
      </p:pic>
      <p:pic>
        <p:nvPicPr>
          <p:cNvPr id="13" name="Picture 12"/>
          <p:cNvPicPr>
            <a:picLocks noChangeAspect="1"/>
          </p:cNvPicPr>
          <p:nvPr/>
        </p:nvPicPr>
        <p:blipFill>
          <a:blip r:embed="rId4"/>
          <a:stretch>
            <a:fillRect/>
          </a:stretch>
        </p:blipFill>
        <p:spPr>
          <a:xfrm>
            <a:off x="1016434" y="4812541"/>
            <a:ext cx="3552825" cy="1276350"/>
          </a:xfrm>
          <a:prstGeom prst="rect">
            <a:avLst/>
          </a:prstGeom>
        </p:spPr>
      </p:pic>
    </p:spTree>
    <p:extLst>
      <p:ext uri="{BB962C8B-B14F-4D97-AF65-F5344CB8AC3E}">
        <p14:creationId xmlns:p14="http://schemas.microsoft.com/office/powerpoint/2010/main" val="127773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Regression Model 2 </a:t>
            </a:r>
          </a:p>
        </p:txBody>
      </p:sp>
      <p:sp>
        <p:nvSpPr>
          <p:cNvPr id="3" name="Text Placeholder 2"/>
          <p:cNvSpPr>
            <a:spLocks noGrp="1"/>
          </p:cNvSpPr>
          <p:nvPr>
            <p:ph type="body" idx="1"/>
          </p:nvPr>
        </p:nvSpPr>
        <p:spPr>
          <a:xfrm>
            <a:off x="990600" y="1793874"/>
            <a:ext cx="3459866" cy="1025526"/>
          </a:xfrm>
        </p:spPr>
        <p:txBody>
          <a:bodyPr/>
          <a:lstStyle/>
          <a:p>
            <a:pPr algn="just"/>
            <a:r>
              <a:rPr lang="en-US" sz="1800" b="0" i="1" dirty="0">
                <a:latin typeface="Times New Roman" panose="02020603050405020304" pitchFamily="18" charset="0"/>
                <a:cs typeface="Times New Roman" panose="02020603050405020304" pitchFamily="18" charset="0"/>
              </a:rPr>
              <a:t>What is the probability of Natural Death count for Age Group 4 (60 years and above) as compared to all the other age groups?</a:t>
            </a:r>
          </a:p>
        </p:txBody>
      </p:sp>
      <p:sp>
        <p:nvSpPr>
          <p:cNvPr id="4" name="Content Placeholder 3"/>
          <p:cNvSpPr>
            <a:spLocks noGrp="1"/>
          </p:cNvSpPr>
          <p:nvPr>
            <p:ph sz="half" idx="2"/>
          </p:nvPr>
        </p:nvSpPr>
        <p:spPr>
          <a:xfrm>
            <a:off x="990600" y="2819400"/>
            <a:ext cx="3459866" cy="3276600"/>
          </a:xfrm>
        </p:spPr>
        <p:txBody>
          <a:bodyPr/>
          <a:lstStyle/>
          <a:p>
            <a:pPr algn="just"/>
            <a:r>
              <a:rPr lang="en-US" sz="1800" dirty="0">
                <a:latin typeface="Times New Roman" panose="02020603050405020304" pitchFamily="18" charset="0"/>
                <a:cs typeface="Times New Roman" panose="02020603050405020304" pitchFamily="18" charset="0"/>
              </a:rPr>
              <a:t>The probability of death under the Not Specified category is most but has a negative likelihood estimate.</a:t>
            </a:r>
          </a:p>
          <a:p>
            <a:pPr algn="just"/>
            <a:r>
              <a:rPr lang="en-US" sz="1800" dirty="0">
                <a:latin typeface="Times New Roman" panose="02020603050405020304" pitchFamily="18" charset="0"/>
                <a:cs typeface="Times New Roman" panose="02020603050405020304" pitchFamily="18" charset="0"/>
              </a:rPr>
              <a:t>Implementation of this model leads us to the inference that, probability of Natural Death on age group 60 years and above is the most.</a:t>
            </a:r>
          </a:p>
          <a:p>
            <a:endParaRPr lang="en-US" dirty="0"/>
          </a:p>
        </p:txBody>
      </p:sp>
      <p:pic>
        <p:nvPicPr>
          <p:cNvPr id="8" name="Picture 7"/>
          <p:cNvPicPr>
            <a:picLocks noChangeAspect="1"/>
          </p:cNvPicPr>
          <p:nvPr/>
        </p:nvPicPr>
        <p:blipFill>
          <a:blip r:embed="rId2"/>
          <a:stretch>
            <a:fillRect/>
          </a:stretch>
        </p:blipFill>
        <p:spPr>
          <a:xfrm>
            <a:off x="4572000" y="1809114"/>
            <a:ext cx="3962400" cy="580791"/>
          </a:xfrm>
          <a:prstGeom prst="rect">
            <a:avLst/>
          </a:prstGeom>
        </p:spPr>
      </p:pic>
      <p:sp>
        <p:nvSpPr>
          <p:cNvPr id="7" name="Slide Number Placeholder 6"/>
          <p:cNvSpPr>
            <a:spLocks noGrp="1"/>
          </p:cNvSpPr>
          <p:nvPr>
            <p:ph type="sldNum" sz="quarter" idx="12"/>
          </p:nvPr>
        </p:nvSpPr>
        <p:spPr>
          <a:xfrm>
            <a:off x="6705600" y="6388741"/>
            <a:ext cx="2133600" cy="476250"/>
          </a:xfrm>
        </p:spPr>
        <p:txBody>
          <a:bodyPr/>
          <a:lstStyle/>
          <a:p>
            <a:pPr>
              <a:defRPr/>
            </a:pPr>
            <a:fld id="{4A42361D-285A-4411-BF2F-5F15F18B962C}" type="slidenum">
              <a:rPr lang="en-US" smtClean="0"/>
              <a:pPr>
                <a:defRPr/>
              </a:pPr>
              <a:t>16</a:t>
            </a:fld>
            <a:endParaRPr lang="en-US" dirty="0"/>
          </a:p>
        </p:txBody>
      </p:sp>
      <p:pic>
        <p:nvPicPr>
          <p:cNvPr id="9" name="Picture 8"/>
          <p:cNvPicPr>
            <a:picLocks noChangeAspect="1"/>
          </p:cNvPicPr>
          <p:nvPr/>
        </p:nvPicPr>
        <p:blipFill>
          <a:blip r:embed="rId3"/>
          <a:stretch>
            <a:fillRect/>
          </a:stretch>
        </p:blipFill>
        <p:spPr>
          <a:xfrm>
            <a:off x="4564380" y="2377555"/>
            <a:ext cx="3954780" cy="883689"/>
          </a:xfrm>
          <a:prstGeom prst="rect">
            <a:avLst/>
          </a:prstGeom>
        </p:spPr>
      </p:pic>
      <p:pic>
        <p:nvPicPr>
          <p:cNvPr id="13" name="Picture 12"/>
          <p:cNvPicPr>
            <a:picLocks noChangeAspect="1"/>
          </p:cNvPicPr>
          <p:nvPr/>
        </p:nvPicPr>
        <p:blipFill>
          <a:blip r:embed="rId4"/>
          <a:stretch>
            <a:fillRect/>
          </a:stretch>
        </p:blipFill>
        <p:spPr>
          <a:xfrm>
            <a:off x="1600200" y="5410200"/>
            <a:ext cx="2511770" cy="1219306"/>
          </a:xfrm>
          <a:prstGeom prst="rect">
            <a:avLst/>
          </a:prstGeom>
        </p:spPr>
      </p:pic>
      <p:pic>
        <p:nvPicPr>
          <p:cNvPr id="15" name="Picture 14"/>
          <p:cNvPicPr>
            <a:picLocks noChangeAspect="1"/>
          </p:cNvPicPr>
          <p:nvPr/>
        </p:nvPicPr>
        <p:blipFill>
          <a:blip r:embed="rId5"/>
          <a:stretch>
            <a:fillRect/>
          </a:stretch>
        </p:blipFill>
        <p:spPr>
          <a:xfrm>
            <a:off x="4572000" y="3383381"/>
            <a:ext cx="3939540" cy="2945450"/>
          </a:xfrm>
          <a:prstGeom prst="rect">
            <a:avLst/>
          </a:prstGeom>
        </p:spPr>
      </p:pic>
    </p:spTree>
    <p:extLst>
      <p:ext uri="{BB962C8B-B14F-4D97-AF65-F5344CB8AC3E}">
        <p14:creationId xmlns:p14="http://schemas.microsoft.com/office/powerpoint/2010/main" val="26004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Regression Model 2 continued</a:t>
            </a:r>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This is a frequency graph to verify the results of logistic regression.</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17</a:t>
            </a:fld>
            <a:endParaRPr lang="en-US"/>
          </a:p>
        </p:txBody>
      </p:sp>
      <p:pic>
        <p:nvPicPr>
          <p:cNvPr id="6" name="Picture 5"/>
          <p:cNvPicPr>
            <a:picLocks noChangeAspect="1"/>
          </p:cNvPicPr>
          <p:nvPr/>
        </p:nvPicPr>
        <p:blipFill>
          <a:blip r:embed="rId2"/>
          <a:stretch>
            <a:fillRect/>
          </a:stretch>
        </p:blipFill>
        <p:spPr>
          <a:xfrm>
            <a:off x="1123950" y="2514600"/>
            <a:ext cx="7562850" cy="3200400"/>
          </a:xfrm>
          <a:prstGeom prst="rect">
            <a:avLst/>
          </a:prstGeom>
        </p:spPr>
      </p:pic>
    </p:spTree>
    <p:extLst>
      <p:ext uri="{BB962C8B-B14F-4D97-AF65-F5344CB8AC3E}">
        <p14:creationId xmlns:p14="http://schemas.microsoft.com/office/powerpoint/2010/main" val="182905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Regression Model 3</a:t>
            </a:r>
          </a:p>
        </p:txBody>
      </p:sp>
      <p:sp>
        <p:nvSpPr>
          <p:cNvPr id="3" name="Text Placeholder 2"/>
          <p:cNvSpPr>
            <a:spLocks noGrp="1"/>
          </p:cNvSpPr>
          <p:nvPr>
            <p:ph type="body" idx="1"/>
          </p:nvPr>
        </p:nvSpPr>
        <p:spPr>
          <a:xfrm>
            <a:off x="914400" y="1793874"/>
            <a:ext cx="3810000" cy="1066800"/>
          </a:xfrm>
        </p:spPr>
        <p:txBody>
          <a:bodyPr/>
          <a:lstStyle/>
          <a:p>
            <a:r>
              <a:rPr lang="en-US" sz="1600" b="0" i="1" dirty="0">
                <a:latin typeface="Times New Roman" panose="02020603050405020304" pitchFamily="18" charset="0"/>
                <a:cs typeface="Times New Roman" panose="02020603050405020304" pitchFamily="18" charset="0"/>
              </a:rPr>
              <a:t>What is the percentage of death count for Resident Status, Foreign Residents and Age Group 3(41-60 years) as compared to other Resident Status’s and Age groups?</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1066800" y="2860674"/>
                <a:ext cx="3657600" cy="3235326"/>
              </a:xfrm>
            </p:spPr>
            <p:txBody>
              <a:bodyPr/>
              <a:lstStyle/>
              <a:p>
                <a:r>
                  <a:rPr lang="en-US" sz="1600" dirty="0">
                    <a:latin typeface="Times New Roman" panose="02020603050405020304" pitchFamily="18" charset="0"/>
                    <a:cs typeface="Times New Roman" panose="02020603050405020304" pitchFamily="18" charset="0"/>
                  </a:rPr>
                  <a:t>We can infer that, foreign residents have more death probability as compared to other Resident Status’s and Age Groups.</a:t>
                </a:r>
              </a:p>
              <a:p>
                <a14:m>
                  <m:oMath xmlns:m="http://schemas.openxmlformats.org/officeDocument/2006/math">
                    <m:r>
                      <a:rPr lang="en-US" sz="1600" b="0" i="1" smtClean="0">
                        <a:latin typeface="Cambria Math" panose="02040503050406030204" pitchFamily="18" charset="0"/>
                        <a:cs typeface="Times New Roman" panose="02020603050405020304" pitchFamily="18" charset="0"/>
                      </a:rPr>
                      <m:t>𝑙𝑜𝑔𝑖𝑡</m:t>
                    </m:r>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p</m:t>
                        </m:r>
                        <m:r>
                          <m:rPr>
                            <m:sty m:val="p"/>
                          </m:rPr>
                          <a:rPr lang="en-US" sz="1600" b="0" i="0" baseline="-25000" smtClean="0">
                            <a:latin typeface="Cambria Math" panose="02040503050406030204" pitchFamily="18" charset="0"/>
                            <a:cs typeface="Times New Roman" panose="02020603050405020304" pitchFamily="18" charset="0"/>
                          </a:rPr>
                          <m:t>i</m:t>
                        </m:r>
                      </m:e>
                    </m:d>
                    <m:r>
                      <a:rPr lang="en-US" sz="1600" b="0" i="0" smtClean="0">
                        <a:latin typeface="Cambria Math" panose="02040503050406030204" pitchFamily="18" charset="0"/>
                        <a:cs typeface="Times New Roman" panose="02020603050405020304" pitchFamily="18" charset="0"/>
                      </a:rPr>
                      <m:t>=−0.9453 −0.7940∗</m:t>
                    </m:r>
                    <m:r>
                      <m:rPr>
                        <m:sty m:val="p"/>
                      </m:rPr>
                      <a:rPr lang="en-US" sz="1600" b="0" i="0" smtClean="0">
                        <a:latin typeface="Cambria Math" panose="02040503050406030204" pitchFamily="18" charset="0"/>
                        <a:cs typeface="Times New Roman" panose="02020603050405020304" pitchFamily="18" charset="0"/>
                      </a:rPr>
                      <m:t>ResidentStatus</m:t>
                    </m:r>
                    <m:r>
                      <a:rPr lang="en-US" sz="1600" b="0" i="0" smtClean="0">
                        <a:latin typeface="Cambria Math" panose="02040503050406030204" pitchFamily="18" charset="0"/>
                        <a:cs typeface="Times New Roman" panose="02020603050405020304" pitchFamily="18" charset="0"/>
                      </a:rPr>
                      <m:t>1−0.6111∗</m:t>
                    </m:r>
                    <m:r>
                      <m:rPr>
                        <m:sty m:val="p"/>
                      </m:rPr>
                      <a:rPr lang="en-US" sz="1600" b="0" i="0" smtClean="0">
                        <a:latin typeface="Cambria Math" panose="02040503050406030204" pitchFamily="18" charset="0"/>
                        <a:cs typeface="Times New Roman" panose="02020603050405020304" pitchFamily="18" charset="0"/>
                      </a:rPr>
                      <m:t>ResidentStatus</m:t>
                    </m:r>
                    <m:r>
                      <a:rPr lang="en-US" sz="1600" b="0" i="0" smtClean="0">
                        <a:latin typeface="Cambria Math" panose="02040503050406030204" pitchFamily="18" charset="0"/>
                        <a:cs typeface="Times New Roman" panose="02020603050405020304" pitchFamily="18" charset="0"/>
                      </a:rPr>
                      <m:t>2−0.4810∗</m:t>
                    </m:r>
                    <m:r>
                      <m:rPr>
                        <m:sty m:val="p"/>
                      </m:rPr>
                      <a:rPr lang="en-US" sz="1600" b="0" i="0" smtClean="0">
                        <a:latin typeface="Cambria Math" panose="02040503050406030204" pitchFamily="18" charset="0"/>
                        <a:cs typeface="Times New Roman" panose="02020603050405020304" pitchFamily="18" charset="0"/>
                      </a:rPr>
                      <m:t>ResidentStatus</m:t>
                    </m:r>
                    <m:r>
                      <a:rPr lang="en-US" sz="1600" b="0" i="0" smtClean="0">
                        <a:latin typeface="Cambria Math" panose="02040503050406030204" pitchFamily="18" charset="0"/>
                        <a:cs typeface="Times New Roman" panose="02020603050405020304" pitchFamily="18" charset="0"/>
                      </a:rPr>
                      <m:t>3</m:t>
                    </m:r>
                  </m:oMath>
                </a14:m>
                <a:endParaRPr lang="en-US" sz="1600" baseline="-25000" dirty="0">
                  <a:latin typeface="Times New Roman" panose="02020603050405020304" pitchFamily="18" charset="0"/>
                  <a:cs typeface="Times New Roman" panose="02020603050405020304" pitchFamily="18" charset="0"/>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1066800" y="2860674"/>
                <a:ext cx="3657600" cy="3235326"/>
              </a:xfrm>
              <a:blipFill>
                <a:blip r:embed="rId2"/>
                <a:stretch>
                  <a:fillRect l="-667" t="-565" r="-33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a:xfrm>
            <a:off x="6828827" y="6510917"/>
            <a:ext cx="2133600" cy="476250"/>
          </a:xfrm>
        </p:spPr>
        <p:txBody>
          <a:bodyPr/>
          <a:lstStyle/>
          <a:p>
            <a:pPr>
              <a:defRPr/>
            </a:pPr>
            <a:fld id="{4A42361D-285A-4411-BF2F-5F15F18B962C}" type="slidenum">
              <a:rPr lang="en-US" smtClean="0"/>
              <a:pPr>
                <a:defRPr/>
              </a:pPr>
              <a:t>18</a:t>
            </a:fld>
            <a:endParaRPr lang="en-US" dirty="0"/>
          </a:p>
        </p:txBody>
      </p:sp>
      <p:pic>
        <p:nvPicPr>
          <p:cNvPr id="8" name="Picture 7"/>
          <p:cNvPicPr>
            <a:picLocks noChangeAspect="1"/>
          </p:cNvPicPr>
          <p:nvPr/>
        </p:nvPicPr>
        <p:blipFill>
          <a:blip r:embed="rId3"/>
          <a:stretch>
            <a:fillRect/>
          </a:stretch>
        </p:blipFill>
        <p:spPr>
          <a:xfrm>
            <a:off x="1295400" y="5041223"/>
            <a:ext cx="2863158" cy="1143000"/>
          </a:xfrm>
          <a:prstGeom prst="rect">
            <a:avLst/>
          </a:prstGeom>
        </p:spPr>
      </p:pic>
      <p:pic>
        <p:nvPicPr>
          <p:cNvPr id="11" name="Picture 10"/>
          <p:cNvPicPr>
            <a:picLocks noChangeAspect="1"/>
          </p:cNvPicPr>
          <p:nvPr/>
        </p:nvPicPr>
        <p:blipFill>
          <a:blip r:embed="rId4"/>
          <a:stretch>
            <a:fillRect/>
          </a:stretch>
        </p:blipFill>
        <p:spPr>
          <a:xfrm>
            <a:off x="4724400" y="1760542"/>
            <a:ext cx="4348449" cy="1243750"/>
          </a:xfrm>
          <a:prstGeom prst="rect">
            <a:avLst/>
          </a:prstGeom>
        </p:spPr>
      </p:pic>
      <p:pic>
        <p:nvPicPr>
          <p:cNvPr id="13" name="Picture 12"/>
          <p:cNvPicPr>
            <a:picLocks noChangeAspect="1"/>
          </p:cNvPicPr>
          <p:nvPr/>
        </p:nvPicPr>
        <p:blipFill>
          <a:blip r:embed="rId5"/>
          <a:stretch>
            <a:fillRect/>
          </a:stretch>
        </p:blipFill>
        <p:spPr>
          <a:xfrm>
            <a:off x="4735584" y="3185623"/>
            <a:ext cx="4228241" cy="3171181"/>
          </a:xfrm>
          <a:prstGeom prst="rect">
            <a:avLst/>
          </a:prstGeom>
        </p:spPr>
      </p:pic>
    </p:spTree>
    <p:extLst>
      <p:ext uri="{BB962C8B-B14F-4D97-AF65-F5344CB8AC3E}">
        <p14:creationId xmlns:p14="http://schemas.microsoft.com/office/powerpoint/2010/main" val="2613545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7543800" y="6553200"/>
            <a:ext cx="1600200" cy="304800"/>
          </a:xfrm>
        </p:spPr>
        <p:txBody>
          <a:bodyPr/>
          <a:lstStyle/>
          <a:p>
            <a:pPr>
              <a:defRPr/>
            </a:pPr>
            <a:fld id="{5D74AC02-7534-425D-9D68-BB86A7E0F91B}" type="slidenum">
              <a:rPr lang="en-US" smtClean="0"/>
              <a:pPr>
                <a:defRPr/>
              </a:pPr>
              <a:t>19</a:t>
            </a:fld>
            <a:endParaRPr lang="en-US" dirty="0"/>
          </a:p>
        </p:txBody>
      </p:sp>
      <p:sp>
        <p:nvSpPr>
          <p:cNvPr id="4" name="Content Placeholder 2"/>
          <p:cNvSpPr>
            <a:spLocks noGrp="1"/>
          </p:cNvSpPr>
          <p:nvPr>
            <p:ph sz="half" idx="1"/>
          </p:nvPr>
        </p:nvSpPr>
        <p:spPr>
          <a:xfrm>
            <a:off x="838200" y="1676400"/>
            <a:ext cx="8153400" cy="4876800"/>
          </a:xfrm>
        </p:spPr>
        <p:txBody>
          <a:bodyPr/>
          <a:lstStyle/>
          <a:p>
            <a:pPr algn="just"/>
            <a:r>
              <a:rPr lang="en-US" sz="1800" dirty="0">
                <a:latin typeface="Times New Roman" panose="02020603050405020304" pitchFamily="18" charset="0"/>
                <a:cs typeface="Times New Roman" panose="02020603050405020304" pitchFamily="18" charset="0"/>
              </a:rPr>
              <a:t>Several regression models have been implemented along with exploratory to give different analysis indicating the different causes of death and also the different age groups in which people have died.</a:t>
            </a:r>
          </a:p>
          <a:p>
            <a:pPr algn="just"/>
            <a:r>
              <a:rPr lang="en-US" sz="1800" dirty="0">
                <a:latin typeface="Times New Roman" panose="02020603050405020304" pitchFamily="18" charset="0"/>
                <a:cs typeface="Times New Roman" panose="02020603050405020304" pitchFamily="18" charset="0"/>
              </a:rPr>
              <a:t>The 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exploratory analysis shows that the average death age for the chosen five locations ranges from approximately 40 years to 78 years.</a:t>
            </a:r>
          </a:p>
          <a:p>
            <a:pPr algn="just"/>
            <a:r>
              <a:rPr lang="en-US" sz="1800" dirty="0">
                <a:latin typeface="Times New Roman" panose="02020603050405020304" pitchFamily="18" charset="0"/>
                <a:cs typeface="Times New Roman" panose="02020603050405020304" pitchFamily="18" charset="0"/>
              </a:rPr>
              <a:t>The value of Natural Death count for Age Group 4 (60 years and above) is 528,502.</a:t>
            </a:r>
          </a:p>
          <a:p>
            <a:pPr algn="just"/>
            <a:r>
              <a:rPr lang="en-US" sz="1800" dirty="0">
                <a:latin typeface="Times New Roman" panose="02020603050405020304" pitchFamily="18" charset="0"/>
                <a:cs typeface="Times New Roman" panose="02020603050405020304" pitchFamily="18" charset="0"/>
              </a:rPr>
              <a:t>The third exploratory analysis states that Resident population is the most for all the age groups.</a:t>
            </a:r>
          </a:p>
          <a:p>
            <a:pPr algn="just"/>
            <a:r>
              <a:rPr lang="en-US" sz="1800" dirty="0">
                <a:latin typeface="Times New Roman" panose="02020603050405020304" pitchFamily="18" charset="0"/>
                <a:cs typeface="Times New Roman" panose="02020603050405020304" pitchFamily="18" charset="0"/>
              </a:rPr>
              <a:t>The R-square being 56% tells us that, the average death age at a Residential Institution is 78 years, for Sports and Athletics Area is 65 years and for Streets and Highway is 40 years.</a:t>
            </a:r>
          </a:p>
          <a:p>
            <a:pPr algn="just"/>
            <a:r>
              <a:rPr lang="en-US" sz="1800" dirty="0">
                <a:latin typeface="Times New Roman" panose="02020603050405020304" pitchFamily="18" charset="0"/>
                <a:cs typeface="Times New Roman" panose="02020603050405020304" pitchFamily="18" charset="0"/>
              </a:rPr>
              <a:t>The multi-nominal regression output states that, more than 75% of  people in Age Group 4 (60 years and above) have a Natural Death. This count is 56,261.</a:t>
            </a:r>
          </a:p>
          <a:p>
            <a:pPr algn="just"/>
            <a:r>
              <a:rPr lang="en-US" sz="1800" dirty="0">
                <a:latin typeface="Times New Roman" panose="02020603050405020304" pitchFamily="18" charset="0"/>
                <a:cs typeface="Times New Roman" panose="02020603050405020304" pitchFamily="18" charset="0"/>
              </a:rPr>
              <a:t>The multi-nominal regression output states that, more than 25% of Foreign Residents are likely to die as compared to other Resident Status’s.</a:t>
            </a:r>
          </a:p>
        </p:txBody>
      </p:sp>
    </p:spTree>
    <p:extLst>
      <p:ext uri="{BB962C8B-B14F-4D97-AF65-F5344CB8AC3E}">
        <p14:creationId xmlns:p14="http://schemas.microsoft.com/office/powerpoint/2010/main" val="419698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Table of Content</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
        <p:nvSpPr>
          <p:cNvPr id="6" name="Content Placeholder 2"/>
          <p:cNvSpPr>
            <a:spLocks noGrp="1"/>
          </p:cNvSpPr>
          <p:nvPr>
            <p:ph sz="half" idx="1"/>
          </p:nvPr>
        </p:nvSpPr>
        <p:spPr>
          <a:xfrm>
            <a:off x="990600" y="1828800"/>
            <a:ext cx="7848600" cy="4297363"/>
          </a:xfrm>
        </p:spPr>
        <p:txBody>
          <a:bodyPr/>
          <a:lstStyle/>
          <a:p>
            <a:pPr marL="342900" indent="-342900" eaLnBrk="1" hangingPunct="1">
              <a:buAutoNum type="arabicParenR"/>
            </a:pPr>
            <a:r>
              <a:rPr lang="en-US" sz="1600" b="1" dirty="0">
                <a:latin typeface="Times New Roman" panose="02020603050405020304" pitchFamily="18" charset="0"/>
                <a:cs typeface="Times New Roman" panose="02020603050405020304" pitchFamily="18" charset="0"/>
              </a:rPr>
              <a:t>Business Scenario</a:t>
            </a:r>
          </a:p>
          <a:p>
            <a:pPr marL="342900" indent="-342900" eaLnBrk="1" hangingPunct="1">
              <a:buAutoNum type="arabicParenR"/>
            </a:pPr>
            <a:r>
              <a:rPr lang="en-US" sz="1600" b="1" dirty="0">
                <a:latin typeface="Times New Roman" panose="02020603050405020304" pitchFamily="18" charset="0"/>
                <a:cs typeface="Times New Roman" panose="02020603050405020304" pitchFamily="18" charset="0"/>
              </a:rPr>
              <a:t>Business Objective</a:t>
            </a:r>
          </a:p>
          <a:p>
            <a:pPr marL="342900" indent="-342900" eaLnBrk="1" hangingPunct="1">
              <a:buAutoNum type="arabicParenR"/>
            </a:pPr>
            <a:r>
              <a:rPr lang="en-US" sz="1600" b="1" dirty="0">
                <a:latin typeface="Times New Roman" panose="02020603050405020304" pitchFamily="18" charset="0"/>
                <a:cs typeface="Times New Roman" panose="02020603050405020304" pitchFamily="18" charset="0"/>
              </a:rPr>
              <a:t>Selected Data</a:t>
            </a:r>
          </a:p>
          <a:p>
            <a:pPr marL="342900" indent="-342900" eaLnBrk="1" hangingPunct="1">
              <a:buAutoNum type="arabicParenR"/>
            </a:pPr>
            <a:r>
              <a:rPr lang="en-US" sz="1600" b="1" dirty="0">
                <a:latin typeface="Times New Roman" panose="02020603050405020304" pitchFamily="18" charset="0"/>
                <a:cs typeface="Times New Roman" panose="02020603050405020304" pitchFamily="18" charset="0"/>
              </a:rPr>
              <a:t>Processing Steps</a:t>
            </a:r>
          </a:p>
          <a:p>
            <a:pPr marL="342900" indent="-342900" eaLnBrk="1" hangingPunct="1">
              <a:buAutoNum type="arabicParenR"/>
            </a:pPr>
            <a:r>
              <a:rPr lang="en-US" sz="1600" b="1" dirty="0">
                <a:latin typeface="Times New Roman" panose="02020603050405020304" pitchFamily="18" charset="0"/>
                <a:cs typeface="Times New Roman" panose="02020603050405020304" pitchFamily="18" charset="0"/>
              </a:rPr>
              <a:t>Thinking Process</a:t>
            </a:r>
          </a:p>
          <a:p>
            <a:pPr marL="342900" indent="-342900" eaLnBrk="1" hangingPunct="1">
              <a:buAutoNum type="arabicParenR"/>
            </a:pPr>
            <a:r>
              <a:rPr lang="en-US" sz="1600" b="1" dirty="0">
                <a:latin typeface="Times New Roman" panose="02020603050405020304" pitchFamily="18" charset="0"/>
                <a:cs typeface="Times New Roman" panose="02020603050405020304" pitchFamily="18" charset="0"/>
              </a:rPr>
              <a:t>Variable Information</a:t>
            </a:r>
          </a:p>
          <a:p>
            <a:pPr marL="342900" indent="-342900" eaLnBrk="1" hangingPunct="1">
              <a:buAutoNum type="arabicParenR"/>
            </a:pPr>
            <a:r>
              <a:rPr lang="en-US" sz="1600" b="1" dirty="0">
                <a:latin typeface="Times New Roman" panose="02020603050405020304" pitchFamily="18" charset="0"/>
                <a:cs typeface="Times New Roman" panose="02020603050405020304" pitchFamily="18" charset="0"/>
              </a:rPr>
              <a:t>Exploratory Data Analysis Results</a:t>
            </a:r>
          </a:p>
          <a:p>
            <a:pPr marL="342900" indent="-342900" eaLnBrk="1" hangingPunct="1">
              <a:buAutoNum type="arabicParenR"/>
            </a:pPr>
            <a:r>
              <a:rPr lang="en-US" sz="1600" b="1" dirty="0">
                <a:latin typeface="Times New Roman" panose="02020603050405020304" pitchFamily="18" charset="0"/>
                <a:cs typeface="Times New Roman" panose="02020603050405020304" pitchFamily="18" charset="0"/>
              </a:rPr>
              <a:t>Regression Modeling Results</a:t>
            </a:r>
          </a:p>
          <a:p>
            <a:pPr marL="342900" indent="-342900" eaLnBrk="1" hangingPunct="1">
              <a:buAutoNum type="arabicParenR"/>
            </a:pPr>
            <a:r>
              <a:rPr lang="en-US" sz="1600" b="1" dirty="0">
                <a:latin typeface="Times New Roman" panose="02020603050405020304" pitchFamily="18" charset="0"/>
                <a:cs typeface="Times New Roman" panose="02020603050405020304" pitchFamily="18" charset="0"/>
              </a:rPr>
              <a:t>Conclusion</a:t>
            </a:r>
          </a:p>
          <a:p>
            <a:pPr marL="342900" indent="-342900" eaLnBrk="1" hangingPunct="1">
              <a:buAutoNum type="arabicParen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22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Business Scenario</a:t>
            </a:r>
          </a:p>
        </p:txBody>
      </p:sp>
      <p:sp>
        <p:nvSpPr>
          <p:cNvPr id="5" name="Slide Number Placeholder 4"/>
          <p:cNvSpPr>
            <a:spLocks noGrp="1"/>
          </p:cNvSpPr>
          <p:nvPr>
            <p:ph type="sldNum" sz="quarter" idx="12"/>
          </p:nvPr>
        </p:nvSpPr>
        <p:spPr>
          <a:xfrm>
            <a:off x="6695114" y="6381750"/>
            <a:ext cx="2133600" cy="476250"/>
          </a:xfrm>
        </p:spPr>
        <p:txBody>
          <a:bodyPr/>
          <a:lstStyle/>
          <a:p>
            <a:pPr>
              <a:defRPr/>
            </a:pPr>
            <a:fld id="{5D74AC02-7534-425D-9D68-BB86A7E0F91B}" type="slidenum">
              <a:rPr lang="en-US" smtClean="0"/>
              <a:pPr>
                <a:defRPr/>
              </a:pPr>
              <a:t>3</a:t>
            </a:fld>
            <a:endParaRPr lang="en-US" dirty="0"/>
          </a:p>
        </p:txBody>
      </p:sp>
      <p:sp>
        <p:nvSpPr>
          <p:cNvPr id="6" name="Content Placeholder 2"/>
          <p:cNvSpPr>
            <a:spLocks noGrp="1"/>
          </p:cNvSpPr>
          <p:nvPr>
            <p:ph sz="half" idx="1"/>
          </p:nvPr>
        </p:nvSpPr>
        <p:spPr>
          <a:xfrm>
            <a:off x="914400" y="1828800"/>
            <a:ext cx="7924800" cy="4552950"/>
          </a:xfrm>
        </p:spPr>
        <p:txBody>
          <a:bodyPr/>
          <a:lstStyle/>
          <a:p>
            <a:pPr algn="just"/>
            <a:r>
              <a:rPr lang="en-US" sz="1800" dirty="0">
                <a:latin typeface="Times New Roman" panose="02020603050405020304" pitchFamily="18" charset="0"/>
                <a:cs typeface="Times New Roman" panose="02020603050405020304" pitchFamily="18" charset="0"/>
              </a:rPr>
              <a:t>Every year Centers for Disease Control and Prevention releases data about the mortality rate in United States of America. This release has all the factors covered that lead to the study of characteristics of those dying in the United States, to determine life expectancy and also to study the mortality trends.</a:t>
            </a:r>
          </a:p>
          <a:p>
            <a:pPr algn="just"/>
            <a:r>
              <a:rPr lang="en-US" sz="1800" dirty="0">
                <a:latin typeface="Times New Roman" panose="02020603050405020304" pitchFamily="18" charset="0"/>
                <a:cs typeface="Times New Roman" panose="02020603050405020304" pitchFamily="18" charset="0"/>
              </a:rPr>
              <a:t>This Death Count dataset covers death records of the U.S. for the year 2014. This information can be used to perform effective analysis to study the rise or fall in the death count as compared to the previous years. Also the cause of deaths occurring can be studied in order to take precautionary measures for  prevention. </a:t>
            </a:r>
          </a:p>
          <a:p>
            <a:pPr algn="just"/>
            <a:r>
              <a:rPr lang="en-US" sz="1800" dirty="0">
                <a:latin typeface="Times New Roman" panose="02020603050405020304" pitchFamily="18" charset="0"/>
                <a:cs typeface="Times New Roman" panose="02020603050405020304" pitchFamily="18" charset="0"/>
              </a:rPr>
              <a:t>Stats show that, death count for the year 2012 is 2,543,279, with the population 314.1 million. In the year 2013 the death count is 2,596,993 with the population 316.5 million. The death rate here is a 2% rise from the previous year. Death count in 2014 is 2,626,418 with the population being 318.9 million. The death rate as compared to 2013 is a 1% rise. Thus with increase in population there has been a decrease in the death from 2012 to 2014.</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81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Business Objective</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90600" y="1828800"/>
            <a:ext cx="7848600" cy="4297363"/>
          </a:xfrm>
        </p:spPr>
        <p:txBody>
          <a:bodyPr/>
          <a:lstStyle/>
          <a:p>
            <a:pPr algn="just"/>
            <a:r>
              <a:rPr lang="en-US" sz="1800" dirty="0">
                <a:latin typeface="Times New Roman" panose="02020603050405020304" pitchFamily="18" charset="0"/>
                <a:cs typeface="Times New Roman" panose="02020603050405020304" pitchFamily="18" charset="0"/>
              </a:rPr>
              <a:t>To study average death age influenced by several location.</a:t>
            </a:r>
          </a:p>
          <a:p>
            <a:pPr algn="just"/>
            <a:r>
              <a:rPr lang="en-US" sz="1800" dirty="0">
                <a:latin typeface="Times New Roman" panose="02020603050405020304" pitchFamily="18" charset="0"/>
                <a:cs typeface="Times New Roman" panose="02020603050405020304" pitchFamily="18" charset="0"/>
              </a:rPr>
              <a:t>To study death count influenced by age and age group.</a:t>
            </a:r>
          </a:p>
          <a:p>
            <a:pPr algn="just"/>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What is the likelihood death age influenced by several locations, Residential Institution, Sports and Athletics Area, Streets and Highway?</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What is the probability of Natural Death count for Age Group 4 (60 years and above) as compared to all the other age groups?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What is the percentage of death count for Resident Status Foreign Residents and Age Group 3(41-60 years) as compared to other Resident Status’s and Age groups?</a:t>
            </a:r>
          </a:p>
          <a:p>
            <a:pPr marL="0" indent="0" algn="just">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Tree>
    <p:extLst>
      <p:ext uri="{BB962C8B-B14F-4D97-AF65-F5344CB8AC3E}">
        <p14:creationId xmlns:p14="http://schemas.microsoft.com/office/powerpoint/2010/main" val="50700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Selected Data</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90600" y="1828800"/>
            <a:ext cx="7848600" cy="4297363"/>
          </a:xfrm>
        </p:spPr>
        <p:txBody>
          <a:bodyPr/>
          <a:lstStyle/>
          <a:p>
            <a:pPr marL="0" indent="0" eaLnBrk="1" hangingPunct="1">
              <a:buNone/>
            </a:pPr>
            <a:r>
              <a:rPr lang="en-US" sz="1800" b="1" dirty="0">
                <a:latin typeface="Times New Roman" panose="02020603050405020304" pitchFamily="18" charset="0"/>
                <a:cs typeface="Times New Roman" panose="02020603050405020304" pitchFamily="18" charset="0"/>
              </a:rPr>
              <a:t>File Name: </a:t>
            </a:r>
            <a:r>
              <a:rPr lang="en-US" sz="1800" dirty="0">
                <a:latin typeface="Times New Roman" panose="02020603050405020304" pitchFamily="18" charset="0"/>
                <a:cs typeface="Times New Roman" panose="02020603050405020304" pitchFamily="18" charset="0"/>
              </a:rPr>
              <a:t>DeathRecords.csv .</a:t>
            </a:r>
          </a:p>
          <a:p>
            <a:pPr marL="0" indent="0" eaLnBrk="1" hangingPunct="1">
              <a:buNone/>
            </a:pPr>
            <a:endParaRPr lang="en-US" sz="1800" dirty="0">
              <a:latin typeface="Times New Roman" panose="02020603050405020304" pitchFamily="18" charset="0"/>
              <a:cs typeface="Times New Roman" panose="02020603050405020304" pitchFamily="18" charset="0"/>
            </a:endParaRPr>
          </a:p>
          <a:p>
            <a:pPr marL="0" indent="0" eaLnBrk="1" hangingPunct="1">
              <a:buNone/>
            </a:pPr>
            <a:r>
              <a:rPr lang="en-US" sz="1800" b="1" dirty="0">
                <a:latin typeface="Times New Roman" panose="02020603050405020304" pitchFamily="18" charset="0"/>
                <a:cs typeface="Times New Roman" panose="02020603050405020304" pitchFamily="18" charset="0"/>
              </a:rPr>
              <a:t>Source Of Data: </a:t>
            </a:r>
            <a:r>
              <a:rPr lang="en-US" sz="1800" u="sng" dirty="0">
                <a:latin typeface="Times New Roman" panose="02020603050405020304" pitchFamily="18" charset="0"/>
                <a:cs typeface="Times New Roman" panose="02020603050405020304" pitchFamily="18" charset="0"/>
                <a:hlinkClick r:id="rId2"/>
              </a:rPr>
              <a:t>https://www.kaggle.com/cdc/mortality/version/1</a:t>
            </a:r>
            <a:r>
              <a:rPr lang="en-US" sz="1800" dirty="0">
                <a:latin typeface="Times New Roman" panose="02020603050405020304" pitchFamily="18" charset="0"/>
                <a:cs typeface="Times New Roman" panose="02020603050405020304" pitchFamily="18" charset="0"/>
              </a:rPr>
              <a:t> .</a:t>
            </a:r>
          </a:p>
          <a:p>
            <a:pPr marL="0" indent="0" eaLnBrk="1" hangingPunct="1">
              <a:buNone/>
            </a:pPr>
            <a:endParaRPr lang="en-US" sz="1800" b="1" dirty="0">
              <a:latin typeface="Times New Roman" panose="02020603050405020304" pitchFamily="18" charset="0"/>
              <a:cs typeface="Times New Roman" panose="02020603050405020304" pitchFamily="18" charset="0"/>
            </a:endParaRPr>
          </a:p>
          <a:p>
            <a:pPr marL="0" indent="0" eaLnBrk="1" hangingPunct="1">
              <a:buNone/>
            </a:pPr>
            <a:r>
              <a:rPr lang="en-US" sz="1800" b="1" dirty="0">
                <a:latin typeface="Times New Roman" panose="02020603050405020304" pitchFamily="18" charset="0"/>
                <a:cs typeface="Times New Roman" panose="02020603050405020304" pitchFamily="18" charset="0"/>
              </a:rPr>
              <a:t>Total Number of Rows: </a:t>
            </a:r>
            <a:r>
              <a:rPr lang="en-US" sz="1800" dirty="0">
                <a:latin typeface="Times New Roman" panose="02020603050405020304" pitchFamily="18" charset="0"/>
                <a:cs typeface="Times New Roman" panose="02020603050405020304" pitchFamily="18" charset="0"/>
              </a:rPr>
              <a:t>2,626,418.</a:t>
            </a:r>
          </a:p>
          <a:p>
            <a:pPr marL="0" indent="0" eaLnBrk="1" hangingPunct="1">
              <a:buNone/>
            </a:pPr>
            <a:endParaRPr lang="en-US" sz="1800" b="1" dirty="0">
              <a:latin typeface="Times New Roman" panose="02020603050405020304" pitchFamily="18" charset="0"/>
              <a:cs typeface="Times New Roman" panose="02020603050405020304" pitchFamily="18" charset="0"/>
            </a:endParaRPr>
          </a:p>
          <a:p>
            <a:pPr marL="0" indent="0" eaLnBrk="1" hangingPunct="1">
              <a:buNone/>
            </a:pPr>
            <a:r>
              <a:rPr lang="en-US" sz="1800" b="1" dirty="0">
                <a:latin typeface="Times New Roman" panose="02020603050405020304" pitchFamily="18" charset="0"/>
                <a:cs typeface="Times New Roman" panose="02020603050405020304" pitchFamily="18" charset="0"/>
              </a:rPr>
              <a:t>Total Number Of Variables: </a:t>
            </a:r>
            <a:r>
              <a:rPr lang="en-US" sz="1800" dirty="0">
                <a:latin typeface="Times New Roman" panose="02020603050405020304" pitchFamily="18" charset="0"/>
                <a:cs typeface="Times New Roman" panose="02020603050405020304" pitchFamily="18" charset="0"/>
              </a:rPr>
              <a:t>38.</a:t>
            </a:r>
            <a:endParaRPr lang="en-US" sz="1800" b="1" dirty="0">
              <a:latin typeface="Times New Roman" panose="02020603050405020304" pitchFamily="18" charset="0"/>
              <a:cs typeface="Times New Roman" panose="02020603050405020304" pitchFamily="18" charset="0"/>
            </a:endParaRPr>
          </a:p>
          <a:p>
            <a:pPr marL="0" indent="0" eaLnBrk="1" hangingPunct="1">
              <a:buNone/>
            </a:pPr>
            <a:endParaRPr lang="en-US" sz="1800" b="1" dirty="0">
              <a:latin typeface="Times New Roman" panose="02020603050405020304" pitchFamily="18" charset="0"/>
              <a:cs typeface="Times New Roman" panose="02020603050405020304" pitchFamily="18" charset="0"/>
            </a:endParaRPr>
          </a:p>
          <a:p>
            <a:pPr marL="0" indent="0" eaLnBrk="1" hangingPunct="1">
              <a:buNone/>
            </a:pPr>
            <a:r>
              <a:rPr lang="en-US" sz="1800" b="1" dirty="0">
                <a:latin typeface="Times New Roman" panose="02020603050405020304" pitchFamily="18" charset="0"/>
                <a:cs typeface="Times New Roman" panose="02020603050405020304" pitchFamily="18" charset="0"/>
              </a:rPr>
              <a:t>Time Period: </a:t>
            </a:r>
            <a:r>
              <a:rPr lang="en-US" sz="1800" dirty="0">
                <a:latin typeface="Times New Roman" panose="02020603050405020304" pitchFamily="18" charset="0"/>
                <a:cs typeface="Times New Roman" panose="02020603050405020304" pitchFamily="18" charset="0"/>
              </a:rPr>
              <a:t>2014.</a:t>
            </a:r>
          </a:p>
          <a:p>
            <a:pPr marL="0" indent="0" eaLnBrk="1" hangingPunct="1">
              <a:buNone/>
            </a:pP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spTree>
    <p:extLst>
      <p:ext uri="{BB962C8B-B14F-4D97-AF65-F5344CB8AC3E}">
        <p14:creationId xmlns:p14="http://schemas.microsoft.com/office/powerpoint/2010/main" val="18548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Variable Information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11098224"/>
              </p:ext>
            </p:extLst>
          </p:nvPr>
        </p:nvGraphicFramePr>
        <p:xfrm>
          <a:off x="1905000" y="1828800"/>
          <a:ext cx="6096000" cy="3388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154813320"/>
                    </a:ext>
                  </a:extLst>
                </a:gridCol>
                <a:gridCol w="2209800">
                  <a:extLst>
                    <a:ext uri="{9D8B030D-6E8A-4147-A177-3AD203B41FA5}">
                      <a16:colId xmlns:a16="http://schemas.microsoft.com/office/drawing/2014/main" val="1137949650"/>
                    </a:ext>
                  </a:extLst>
                </a:gridCol>
                <a:gridCol w="2133600">
                  <a:extLst>
                    <a:ext uri="{9D8B030D-6E8A-4147-A177-3AD203B41FA5}">
                      <a16:colId xmlns:a16="http://schemas.microsoft.com/office/drawing/2014/main" val="2025555640"/>
                    </a:ext>
                  </a:extLst>
                </a:gridCol>
              </a:tblGrid>
              <a:tr h="370840">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Predictor</a:t>
                      </a:r>
                      <a:r>
                        <a:rPr lang="en-US" sz="1800" baseline="0" dirty="0">
                          <a:latin typeface="Times New Roman" panose="02020603050405020304" pitchFamily="18" charset="0"/>
                          <a:cs typeface="Times New Roman" panose="02020603050405020304" pitchFamily="18" charset="0"/>
                        </a:rPr>
                        <a:t> Variable</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Response Variable</a:t>
                      </a:r>
                    </a:p>
                  </a:txBody>
                  <a:tcPr/>
                </a:tc>
                <a:extLst>
                  <a:ext uri="{0D108BD9-81ED-4DB2-BD59-A6C34878D82A}">
                    <a16:rowId xmlns:a16="http://schemas.microsoft.com/office/drawing/2014/main" val="117159881"/>
                  </a:ext>
                </a:extLst>
              </a:tr>
              <a:tr h="370840">
                <a:tc rowSpan="5">
                  <a:txBody>
                    <a:bodyPr/>
                    <a:lstStyle/>
                    <a:p>
                      <a:pPr algn="ctr"/>
                      <a:r>
                        <a:rPr lang="en-US" sz="1800" dirty="0">
                          <a:latin typeface="Times New Roman" panose="02020603050405020304" pitchFamily="18" charset="0"/>
                          <a:cs typeface="Times New Roman" panose="02020603050405020304" pitchFamily="18" charset="0"/>
                        </a:rPr>
                        <a:t>Categorical</a:t>
                      </a:r>
                      <a:r>
                        <a:rPr lang="en-US" sz="1800" baseline="0" dirty="0">
                          <a:latin typeface="Times New Roman" panose="02020603050405020304" pitchFamily="18" charset="0"/>
                          <a:cs typeface="Times New Roman" panose="02020603050405020304" pitchFamily="18" charset="0"/>
                        </a:rPr>
                        <a:t> Data</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a:latin typeface="Times New Roman" panose="02020603050405020304" pitchFamily="18" charset="0"/>
                          <a:cs typeface="Times New Roman" panose="02020603050405020304" pitchFamily="18" charset="0"/>
                        </a:rPr>
                        <a:t>DayOfWeekofDeath</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0933402"/>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a:latin typeface="Times New Roman" panose="02020603050405020304" pitchFamily="18" charset="0"/>
                          <a:cs typeface="Times New Roman" panose="02020603050405020304" pitchFamily="18" charset="0"/>
                        </a:rPr>
                        <a:t>PlaceOfInjury</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0099150"/>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a:latin typeface="Times New Roman" panose="02020603050405020304" pitchFamily="18" charset="0"/>
                          <a:cs typeface="Times New Roman" panose="02020603050405020304" pitchFamily="18" charset="0"/>
                        </a:rPr>
                        <a:t>MannerOfDeath</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9444964"/>
                  </a:ext>
                </a:extLst>
              </a:tr>
              <a:tr h="5740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a:latin typeface="Times New Roman" panose="02020603050405020304" pitchFamily="18" charset="0"/>
                          <a:cs typeface="Times New Roman" panose="02020603050405020304" pitchFamily="18" charset="0"/>
                        </a:rPr>
                        <a:t>ResidentStatus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4643533"/>
                  </a:ext>
                </a:extLst>
              </a:tr>
              <a:tr h="58928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a:latin typeface="Times New Roman" panose="02020603050405020304" pitchFamily="18" charset="0"/>
                          <a:cs typeface="Times New Roman" panose="02020603050405020304" pitchFamily="18" charset="0"/>
                        </a:rPr>
                        <a:t>MonthOfDeath</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8085634"/>
                  </a:ext>
                </a:extLst>
              </a:tr>
              <a:tr h="370840">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a:latin typeface="Times New Roman" panose="02020603050405020304" pitchFamily="18" charset="0"/>
                          <a:cs typeface="Times New Roman" panose="02020603050405020304" pitchFamily="18" charset="0"/>
                        </a:rPr>
                        <a:t>AgeGroup</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2831338"/>
                  </a:ext>
                </a:extLst>
              </a:tr>
              <a:tr h="370840">
                <a:tc>
                  <a:txBody>
                    <a:bodyPr/>
                    <a:lstStyle/>
                    <a:p>
                      <a:pPr algn="ctr"/>
                      <a:r>
                        <a:rPr lang="en-US" sz="1800" dirty="0">
                          <a:latin typeface="Times New Roman" panose="02020603050405020304" pitchFamily="18" charset="0"/>
                          <a:cs typeface="Times New Roman" panose="02020603050405020304" pitchFamily="18" charset="0"/>
                        </a:rPr>
                        <a:t>Continuous Data</a:t>
                      </a: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Age</a:t>
                      </a:r>
                    </a:p>
                  </a:txBody>
                  <a:tcPr/>
                </a:tc>
                <a:extLst>
                  <a:ext uri="{0D108BD9-81ED-4DB2-BD59-A6C34878D82A}">
                    <a16:rowId xmlns:a16="http://schemas.microsoft.com/office/drawing/2014/main" val="359435954"/>
                  </a:ext>
                </a:extLst>
              </a:tr>
            </a:tbl>
          </a:graphicData>
        </a:graphic>
      </p:graphicFrame>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6</a:t>
            </a:fld>
            <a:endParaRPr lang="en-US"/>
          </a:p>
        </p:txBody>
      </p:sp>
    </p:spTree>
    <p:extLst>
      <p:ext uri="{BB962C8B-B14F-4D97-AF65-F5344CB8AC3E}">
        <p14:creationId xmlns:p14="http://schemas.microsoft.com/office/powerpoint/2010/main" val="271579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Processing Steps</a:t>
            </a:r>
          </a:p>
        </p:txBody>
      </p:sp>
      <p:sp>
        <p:nvSpPr>
          <p:cNvPr id="5" name="Slide Number Placeholder 4"/>
          <p:cNvSpPr>
            <a:spLocks noGrp="1"/>
          </p:cNvSpPr>
          <p:nvPr>
            <p:ph type="sldNum" sz="quarter" idx="12"/>
          </p:nvPr>
        </p:nvSpPr>
        <p:spPr>
          <a:xfrm>
            <a:off x="6705600" y="6374759"/>
            <a:ext cx="2133600" cy="476250"/>
          </a:xfrm>
        </p:spPr>
        <p:txBody>
          <a:bodyPr/>
          <a:lstStyle/>
          <a:p>
            <a:pPr>
              <a:defRPr/>
            </a:pPr>
            <a:fld id="{5D74AC02-7534-425D-9D68-BB86A7E0F91B}" type="slidenum">
              <a:rPr lang="en-US" smtClean="0"/>
              <a:pPr>
                <a:defRPr/>
              </a:pPr>
              <a:t>7</a:t>
            </a:fld>
            <a:endParaRPr lang="en-US" dirty="0"/>
          </a:p>
        </p:txBody>
      </p:sp>
      <p:sp>
        <p:nvSpPr>
          <p:cNvPr id="6" name="Content Placeholder 2"/>
          <p:cNvSpPr>
            <a:spLocks noGrp="1"/>
          </p:cNvSpPr>
          <p:nvPr>
            <p:ph sz="half" idx="1"/>
          </p:nvPr>
        </p:nvSpPr>
        <p:spPr>
          <a:xfrm>
            <a:off x="990600" y="1828800"/>
            <a:ext cx="8001000" cy="4724400"/>
          </a:xfrm>
        </p:spPr>
        <p:txBody>
          <a:bodyPr/>
          <a:lstStyle/>
          <a:p>
            <a:pPr algn="just"/>
            <a:r>
              <a:rPr lang="en-US" sz="1800" dirty="0">
                <a:latin typeface="Times New Roman" panose="02020603050405020304" pitchFamily="18" charset="0"/>
                <a:cs typeface="Times New Roman" panose="02020603050405020304" pitchFamily="18" charset="0"/>
              </a:rPr>
              <a:t>Age is given as a continuous data and thus it has been divided into four bins and converted to categorical data. The bins are as follows,</a:t>
            </a:r>
          </a:p>
          <a:p>
            <a:pPr marL="0" indent="0" algn="just" eaLnBrk="1" hangingPunct="1">
              <a:buNone/>
            </a:pPr>
            <a:r>
              <a:rPr lang="en-US" sz="1800" dirty="0">
                <a:latin typeface="Times New Roman" panose="02020603050405020304" pitchFamily="18" charset="0"/>
                <a:cs typeface="Times New Roman" panose="02020603050405020304" pitchFamily="18" charset="0"/>
              </a:rPr>
              <a:t>         0-20 years: Bin 1.</a:t>
            </a:r>
          </a:p>
          <a:p>
            <a:pPr marL="0" indent="0" algn="just" eaLnBrk="1" hangingPunct="1">
              <a:buNone/>
            </a:pPr>
            <a:r>
              <a:rPr lang="en-US" sz="1800" dirty="0">
                <a:latin typeface="Times New Roman" panose="02020603050405020304" pitchFamily="18" charset="0"/>
                <a:cs typeface="Times New Roman" panose="02020603050405020304" pitchFamily="18" charset="0"/>
              </a:rPr>
              <a:t>         21-40 years: Bin 2.</a:t>
            </a:r>
          </a:p>
          <a:p>
            <a:pPr marL="0" indent="0" algn="just" eaLnBrk="1" hangingPunct="1">
              <a:buNone/>
            </a:pPr>
            <a:r>
              <a:rPr lang="en-US" sz="1800" dirty="0">
                <a:latin typeface="Times New Roman" panose="02020603050405020304" pitchFamily="18" charset="0"/>
                <a:cs typeface="Times New Roman" panose="02020603050405020304" pitchFamily="18" charset="0"/>
              </a:rPr>
              <a:t>         41-60 years: Bin 3.</a:t>
            </a:r>
          </a:p>
          <a:p>
            <a:pPr marL="0" indent="0" algn="just" eaLnBrk="1" hangingPunct="1">
              <a:buNone/>
            </a:pPr>
            <a:r>
              <a:rPr lang="en-US" sz="1800" dirty="0">
                <a:latin typeface="Times New Roman" panose="02020603050405020304" pitchFamily="18" charset="0"/>
                <a:cs typeface="Times New Roman" panose="02020603050405020304" pitchFamily="18" charset="0"/>
              </a:rPr>
              <a:t>         61 years and above: Bin 4.</a:t>
            </a:r>
          </a:p>
          <a:p>
            <a:pPr marL="0" indent="0" algn="just" eaLnBrk="1" hangingPunct="1">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11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Thinking Process</a:t>
            </a:r>
          </a:p>
        </p:txBody>
      </p:sp>
      <p:sp>
        <p:nvSpPr>
          <p:cNvPr id="3" name="Content Placeholder 2"/>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As mentioned in the previous slide there are 38 variables in the dataset. Out of these 38 variables, 7 variables were used in order to satisfy the Business Objective stated in slide 2.</a:t>
            </a:r>
          </a:p>
          <a:p>
            <a:pPr algn="just"/>
            <a:r>
              <a:rPr lang="en-US" sz="1800" dirty="0">
                <a:latin typeface="Times New Roman" panose="02020603050405020304" pitchFamily="18" charset="0"/>
                <a:cs typeface="Times New Roman" panose="02020603050405020304" pitchFamily="18" charset="0"/>
              </a:rPr>
              <a:t>Histogram is used to determine Average Age of death influenced by Place of Injury. This is done to obtain an association between the variables chosen.</a:t>
            </a:r>
          </a:p>
          <a:p>
            <a:pPr algn="just"/>
            <a:r>
              <a:rPr lang="en-US" sz="1800" dirty="0">
                <a:latin typeface="Times New Roman" panose="02020603050405020304" pitchFamily="18" charset="0"/>
                <a:cs typeface="Times New Roman" panose="02020603050405020304" pitchFamily="18" charset="0"/>
              </a:rPr>
              <a:t>Histogram is used to determine Death Count for Age Group and Natural Death. This is done to obtain an association between the variables chosen. Also a Chi-square test is performed to verify the same.</a:t>
            </a:r>
          </a:p>
          <a:p>
            <a:pPr algn="just"/>
            <a:r>
              <a:rPr lang="en-US" sz="1800" dirty="0">
                <a:latin typeface="Times New Roman" panose="02020603050405020304" pitchFamily="18" charset="0"/>
                <a:cs typeface="Times New Roman" panose="02020603050405020304" pitchFamily="18" charset="0"/>
              </a:rPr>
              <a:t>A SGPLOT is plot to determine change in Mean values for Resident Status with Age.</a:t>
            </a:r>
          </a:p>
          <a:p>
            <a:pPr algn="just"/>
            <a:r>
              <a:rPr lang="en-US" sz="1800" dirty="0">
                <a:latin typeface="Times New Roman" panose="02020603050405020304" pitchFamily="18" charset="0"/>
                <a:cs typeface="Times New Roman" panose="02020603050405020304" pitchFamily="18" charset="0"/>
              </a:rPr>
              <a:t>A SGPLOT is plot to determine change in Mean Values for Day of death and Age.</a:t>
            </a:r>
          </a:p>
          <a:p>
            <a:pPr algn="just"/>
            <a:r>
              <a:rPr lang="en-US" sz="1800" dirty="0">
                <a:latin typeface="Times New Roman" panose="02020603050405020304" pitchFamily="18" charset="0"/>
                <a:cs typeface="Times New Roman" panose="02020603050405020304" pitchFamily="18" charset="0"/>
              </a:rPr>
              <a:t>A SGPLOT is plot to determine change in Mean Values for Month of Death and Age.</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endParaRPr lang="en-US" sz="1800" dirty="0"/>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8</a:t>
            </a:fld>
            <a:endParaRPr lang="en-US"/>
          </a:p>
        </p:txBody>
      </p:sp>
    </p:spTree>
    <p:extLst>
      <p:ext uri="{BB962C8B-B14F-4D97-AF65-F5344CB8AC3E}">
        <p14:creationId xmlns:p14="http://schemas.microsoft.com/office/powerpoint/2010/main" val="149358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Thinking Process Continued	</a:t>
            </a:r>
          </a:p>
        </p:txBody>
      </p:sp>
      <p:sp>
        <p:nvSpPr>
          <p:cNvPr id="3" name="Content Placeholder 2"/>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Place of Injury has been used as a predictor variable to carry out Generalized Linear Modeling. This will give an idea about which location has more number of death counts with respect to Age as the response variable.</a:t>
            </a:r>
          </a:p>
          <a:p>
            <a:pPr algn="just"/>
            <a:r>
              <a:rPr lang="en-US" sz="1800" dirty="0">
                <a:latin typeface="Times New Roman" panose="02020603050405020304" pitchFamily="18" charset="0"/>
                <a:cs typeface="Times New Roman" panose="02020603050405020304" pitchFamily="18" charset="0"/>
              </a:rPr>
              <a:t>Resident Status has been used as a predictor variable to carry out Logistic Regression . This model is used to come to a conclusion where death count for a particular Resident Status is taken for a particular Age Group.</a:t>
            </a:r>
          </a:p>
          <a:p>
            <a:pPr algn="just"/>
            <a:r>
              <a:rPr lang="en-US" sz="1800" dirty="0">
                <a:latin typeface="Times New Roman" panose="02020603050405020304" pitchFamily="18" charset="0"/>
                <a:cs typeface="Times New Roman" panose="02020603050405020304" pitchFamily="18" charset="0"/>
              </a:rPr>
              <a:t>Manner of Death has been used as a predictor variable to carry out Logistic Regression. This model is used to come to a conclusion where death count for a particular Age Group is taken with a particular month as a reference.</a:t>
            </a:r>
          </a:p>
          <a:p>
            <a:pPr algn="just"/>
            <a:r>
              <a:rPr lang="en-US" sz="1800" dirty="0">
                <a:latin typeface="Times New Roman" panose="02020603050405020304" pitchFamily="18" charset="0"/>
                <a:cs typeface="Times New Roman" panose="02020603050405020304" pitchFamily="18" charset="0"/>
              </a:rPr>
              <a:t>These variables satisfy the test of association and thus are used to carry out exploratory and regression analysis.</a:t>
            </a:r>
          </a:p>
          <a:p>
            <a:pPr algn="just"/>
            <a:r>
              <a:rPr lang="en-US" sz="1800" dirty="0">
                <a:latin typeface="Times New Roman" panose="02020603050405020304" pitchFamily="18" charset="0"/>
                <a:cs typeface="Times New Roman" panose="02020603050405020304" pitchFamily="18" charset="0"/>
              </a:rPr>
              <a:t>Other variables are not used as most of them are flag values, and a few of them do not give a good association.</a:t>
            </a:r>
          </a:p>
          <a:p>
            <a:endParaRPr lang="en-US" sz="1800" dirty="0"/>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9</a:t>
            </a:fld>
            <a:endParaRPr lang="en-US"/>
          </a:p>
        </p:txBody>
      </p:sp>
    </p:spTree>
    <p:extLst>
      <p:ext uri="{BB962C8B-B14F-4D97-AF65-F5344CB8AC3E}">
        <p14:creationId xmlns:p14="http://schemas.microsoft.com/office/powerpoint/2010/main" val="4097715687"/>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31628</TotalTime>
  <Words>1467</Words>
  <Application>Microsoft Office PowerPoint</Application>
  <PresentationFormat>On-screen Show (4:3)</PresentationFormat>
  <Paragraphs>138</Paragraphs>
  <Slides>19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Cambria Math</vt:lpstr>
      <vt:lpstr>Century Schoolbook</vt:lpstr>
      <vt:lpstr>Futura Bk BT</vt:lpstr>
      <vt:lpstr>Futura Md BT</vt:lpstr>
      <vt:lpstr>Times New Roman</vt:lpstr>
      <vt:lpstr>Wingdings</vt:lpstr>
      <vt:lpstr>ITMtemplate</vt:lpstr>
      <vt:lpstr>1_ITM478_08_1</vt:lpstr>
      <vt:lpstr>529 Data Analytics</vt:lpstr>
      <vt:lpstr>Table of Content</vt:lpstr>
      <vt:lpstr>Business Scenario</vt:lpstr>
      <vt:lpstr>Business Objective </vt:lpstr>
      <vt:lpstr>Selected Data </vt:lpstr>
      <vt:lpstr>Variable Information</vt:lpstr>
      <vt:lpstr>Processing Steps</vt:lpstr>
      <vt:lpstr>Thinking Process</vt:lpstr>
      <vt:lpstr>Thinking Process Continued </vt:lpstr>
      <vt:lpstr>Exploratory Data Analysis 1 </vt:lpstr>
      <vt:lpstr>Exploratory Data Analysis 2 </vt:lpstr>
      <vt:lpstr>Exploratory Analysis 3: </vt:lpstr>
      <vt:lpstr>Exploratory Analysis 4 </vt:lpstr>
      <vt:lpstr>Exploratory Analysis 5 </vt:lpstr>
      <vt:lpstr>Regression Model 1</vt:lpstr>
      <vt:lpstr>Regression Model 2 </vt:lpstr>
      <vt:lpstr>Regression Model 2 continued</vt:lpstr>
      <vt:lpstr>Regression Model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chintan shah</cp:lastModifiedBy>
  <cp:revision>477</cp:revision>
  <dcterms:created xsi:type="dcterms:W3CDTF">2015-08-06T17:32:52Z</dcterms:created>
  <dcterms:modified xsi:type="dcterms:W3CDTF">2016-10-26T00:13:13Z</dcterms:modified>
</cp:coreProperties>
</file>