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19"/>
  </p:notesMasterIdLst>
  <p:handoutMasterIdLst>
    <p:handoutMasterId r:id="rId20"/>
  </p:handoutMasterIdLst>
  <p:sldIdLst>
    <p:sldId id="390" r:id="rId3"/>
    <p:sldId id="462" r:id="rId4"/>
    <p:sldId id="460" r:id="rId5"/>
    <p:sldId id="463" r:id="rId6"/>
    <p:sldId id="464" r:id="rId7"/>
    <p:sldId id="461" r:id="rId8"/>
    <p:sldId id="466" r:id="rId9"/>
    <p:sldId id="469" r:id="rId10"/>
    <p:sldId id="470" r:id="rId11"/>
    <p:sldId id="471" r:id="rId12"/>
    <p:sldId id="467" r:id="rId13"/>
    <p:sldId id="472" r:id="rId14"/>
    <p:sldId id="474" r:id="rId15"/>
    <p:sldId id="473" r:id="rId16"/>
    <p:sldId id="476" r:id="rId17"/>
    <p:sldId id="468" r:id="rId18"/>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222222"/>
    <a:srgbClr val="18B2B6"/>
    <a:srgbClr val="0033CC"/>
    <a:srgbClr val="F8F8F8"/>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2" autoAdjust="0"/>
    <p:restoredTop sz="86392" autoAdjust="0"/>
  </p:normalViewPr>
  <p:slideViewPr>
    <p:cSldViewPr>
      <p:cViewPr varScale="1">
        <p:scale>
          <a:sx n="74" d="100"/>
          <a:sy n="74" d="100"/>
        </p:scale>
        <p:origin x="954" y="72"/>
      </p:cViewPr>
      <p:guideLst>
        <p:guide orient="horz" pos="2160"/>
        <p:guide pos="2880"/>
      </p:guideLst>
    </p:cSldViewPr>
  </p:slideViewPr>
  <p:outlineViewPr>
    <p:cViewPr>
      <p:scale>
        <a:sx n="33" d="100"/>
        <a:sy n="33" d="100"/>
      </p:scale>
      <p:origin x="0" y="40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46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a:defRPr sz="1200" smtClean="0"/>
            </a:lvl1pPr>
          </a:lstStyle>
          <a:p>
            <a:pPr>
              <a:defRPr/>
            </a:pPr>
            <a:endParaRPr lang="en-US"/>
          </a:p>
        </p:txBody>
      </p:sp>
      <p:sp>
        <p:nvSpPr>
          <p:cNvPr id="147459" name="Rectangle 3"/>
          <p:cNvSpPr>
            <a:spLocks noGrp="1" noChangeArrowheads="1"/>
          </p:cNvSpPr>
          <p:nvPr>
            <p:ph type="dt" sz="quarter" idx="1"/>
          </p:nvPr>
        </p:nvSpPr>
        <p:spPr bwMode="auto">
          <a:xfrm>
            <a:off x="4142962" y="0"/>
            <a:ext cx="3170583" cy="480388"/>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a:defRPr sz="1200" smtClean="0"/>
            </a:lvl1pPr>
          </a:lstStyle>
          <a:p>
            <a:pPr>
              <a:defRPr/>
            </a:pPr>
            <a:endParaRPr lang="en-US"/>
          </a:p>
        </p:txBody>
      </p:sp>
      <p:sp>
        <p:nvSpPr>
          <p:cNvPr id="147460" name="Rectangle 4"/>
          <p:cNvSpPr>
            <a:spLocks noGrp="1" noChangeArrowheads="1"/>
          </p:cNvSpPr>
          <p:nvPr>
            <p:ph type="ftr" sz="quarter" idx="2"/>
          </p:nvPr>
        </p:nvSpPr>
        <p:spPr bwMode="auto">
          <a:xfrm>
            <a:off x="0"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a:defRPr sz="1200" smtClean="0"/>
            </a:lvl1pPr>
          </a:lstStyle>
          <a:p>
            <a:pPr>
              <a:defRPr/>
            </a:pPr>
            <a:endParaRPr lang="en-US"/>
          </a:p>
        </p:txBody>
      </p:sp>
      <p:sp>
        <p:nvSpPr>
          <p:cNvPr id="147461" name="Rectangle 5"/>
          <p:cNvSpPr>
            <a:spLocks noGrp="1" noChangeArrowheads="1"/>
          </p:cNvSpPr>
          <p:nvPr>
            <p:ph type="sldNum" sz="quarter" idx="3"/>
          </p:nvPr>
        </p:nvSpPr>
        <p:spPr bwMode="auto">
          <a:xfrm>
            <a:off x="4142962" y="9119173"/>
            <a:ext cx="3170583" cy="480388"/>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a:defRPr sz="1200" smtClean="0"/>
            </a:lvl1pPr>
          </a:lstStyle>
          <a:p>
            <a:pPr>
              <a:defRPr/>
            </a:pPr>
            <a:fld id="{0FA4BCF2-D88E-440A-9CD7-5C1A8B4895C6}" type="slidenum">
              <a:rPr lang="en-US"/>
              <a:pPr>
                <a:defRPr/>
              </a:pPr>
              <a:t>‹#›</a:t>
            </a:fld>
            <a:endParaRPr lang="en-US"/>
          </a:p>
        </p:txBody>
      </p:sp>
    </p:spTree>
    <p:extLst>
      <p:ext uri="{BB962C8B-B14F-4D97-AF65-F5344CB8AC3E}">
        <p14:creationId xmlns:p14="http://schemas.microsoft.com/office/powerpoint/2010/main" val="2272920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endParaRPr lang="en-US"/>
          </a:p>
        </p:txBody>
      </p:sp>
      <p:sp>
        <p:nvSpPr>
          <p:cNvPr id="83971" name="Rectangle 3"/>
          <p:cNvSpPr>
            <a:spLocks noGrp="1" noChangeArrowheads="1"/>
          </p:cNvSpPr>
          <p:nvPr>
            <p:ph type="dt" idx="1"/>
          </p:nvPr>
        </p:nvSpPr>
        <p:spPr bwMode="auto">
          <a:xfrm>
            <a:off x="4142962"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8192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732183" y="4561226"/>
            <a:ext cx="5850835"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3974" name="Rectangle 6"/>
          <p:cNvSpPr>
            <a:spLocks noGrp="1" noChangeArrowheads="1"/>
          </p:cNvSpPr>
          <p:nvPr>
            <p:ph type="ftr" sz="quarter" idx="4"/>
          </p:nvPr>
        </p:nvSpPr>
        <p:spPr bwMode="auto">
          <a:xfrm>
            <a:off x="0"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83975" name="Rectangle 7"/>
          <p:cNvSpPr>
            <a:spLocks noGrp="1" noChangeArrowheads="1"/>
          </p:cNvSpPr>
          <p:nvPr>
            <p:ph type="sldNum" sz="quarter" idx="5"/>
          </p:nvPr>
        </p:nvSpPr>
        <p:spPr bwMode="auto">
          <a:xfrm>
            <a:off x="4142962" y="9119173"/>
            <a:ext cx="3170583" cy="480388"/>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F48C8418-815B-4876-A6A7-4FE2712B2668}" type="slidenum">
              <a:rPr lang="en-US"/>
              <a:pPr>
                <a:defRPr/>
              </a:pPr>
              <a:t>‹#›</a:t>
            </a:fld>
            <a:endParaRPr lang="en-US"/>
          </a:p>
        </p:txBody>
      </p:sp>
    </p:spTree>
    <p:extLst>
      <p:ext uri="{BB962C8B-B14F-4D97-AF65-F5344CB8AC3E}">
        <p14:creationId xmlns:p14="http://schemas.microsoft.com/office/powerpoint/2010/main" val="41997174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2</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3</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6</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7</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11</a:t>
            </a:fld>
            <a:endParaRPr lang="en-US"/>
          </a:p>
        </p:txBody>
      </p:sp>
    </p:spTree>
    <p:extLst>
      <p:ext uri="{BB962C8B-B14F-4D97-AF65-F5344CB8AC3E}">
        <p14:creationId xmlns:p14="http://schemas.microsoft.com/office/powerpoint/2010/main" val="203553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12</a:t>
            </a:fld>
            <a:endParaRPr lang="en-US"/>
          </a:p>
        </p:txBody>
      </p:sp>
    </p:spTree>
    <p:extLst>
      <p:ext uri="{BB962C8B-B14F-4D97-AF65-F5344CB8AC3E}">
        <p14:creationId xmlns:p14="http://schemas.microsoft.com/office/powerpoint/2010/main" val="150870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8C8418-815B-4876-A6A7-4FE2712B2668}" type="slidenum">
              <a:rPr lang="en-US" smtClean="0"/>
              <a:pPr>
                <a:defRPr/>
              </a:pPr>
              <a:t>16</a:t>
            </a:fld>
            <a:endParaRPr lang="en-US"/>
          </a:p>
        </p:txBody>
      </p:sp>
    </p:spTree>
    <p:extLst>
      <p:ext uri="{BB962C8B-B14F-4D97-AF65-F5344CB8AC3E}">
        <p14:creationId xmlns:p14="http://schemas.microsoft.com/office/powerpoint/2010/main" val="203553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1D0122C-8ECB-4079-B5A9-590870606329}" type="slidenum">
              <a:rPr lang="en-US"/>
              <a:pPr>
                <a:defRPr/>
              </a:pPr>
              <a:t>‹#›</a:t>
            </a:fld>
            <a:endParaRPr lang="en-US"/>
          </a:p>
        </p:txBody>
      </p:sp>
      <p:sp>
        <p:nvSpPr>
          <p:cNvPr id="5" name="Rectangle 3"/>
          <p:cNvSpPr>
            <a:spLocks noGrp="1" noChangeArrowheads="1"/>
          </p:cNvSpPr>
          <p:nvPr>
            <p:ph type="title"/>
          </p:nvPr>
        </p:nvSpPr>
        <p:spPr bwMode="auto">
          <a:xfrm>
            <a:off x="0" y="2819400"/>
            <a:ext cx="9144000" cy="1143000"/>
          </a:xfrm>
          <a:prstGeom prst="rect">
            <a:avLst/>
          </a:prstGeom>
          <a:solidFill>
            <a:schemeClr val="tx2"/>
          </a:solidFill>
          <a:ln w="9525">
            <a:noFill/>
            <a:miter lim="800000"/>
            <a:headEnd/>
            <a:tailEnd/>
          </a:ln>
        </p:spPr>
        <p:txBody>
          <a:bodyPr vert="horz" wrap="square" lIns="274320" tIns="45720" rIns="91440" bIns="45720" numCol="1" anchor="ctr" anchorCtr="0" compatLnSpc="1">
            <a:prstTxWarp prst="textNoShape">
              <a:avLst/>
            </a:prstTxWarp>
          </a:bodyPr>
          <a:lstStyle/>
          <a:p>
            <a:pPr lvl="0"/>
            <a:r>
              <a:rPr lang="en-US" smtClean="0"/>
              <a:t>Click to edit Master title style</a:t>
            </a:r>
          </a:p>
        </p:txBody>
      </p:sp>
      <p:sp>
        <p:nvSpPr>
          <p:cNvPr id="8" name="Text Placeholder 7"/>
          <p:cNvSpPr>
            <a:spLocks noGrp="1"/>
          </p:cNvSpPr>
          <p:nvPr>
            <p:ph type="body" sz="quarter" idx="13"/>
          </p:nvPr>
        </p:nvSpPr>
        <p:spPr>
          <a:xfrm>
            <a:off x="2819400" y="4267200"/>
            <a:ext cx="5943600" cy="1676400"/>
          </a:xfrm>
          <a:prstGeom prst="rect">
            <a:avLst/>
          </a:prstGeom>
        </p:spPr>
        <p:txBody>
          <a:bodyPr/>
          <a:lstStyle>
            <a:lvl1pPr marL="0" indent="0">
              <a:buNone/>
              <a:defRPr>
                <a:solidFill>
                  <a:schemeClr val="tx2"/>
                </a:solidFill>
                <a:latin typeface="+mj-lt"/>
              </a:defRPr>
            </a:lvl1pPr>
            <a:lvl2pPr>
              <a:buNone/>
              <a:defRPr>
                <a:solidFill>
                  <a:schemeClr val="tx2"/>
                </a:solidFill>
              </a:defRPr>
            </a:lvl2pPr>
            <a:lvl3pPr>
              <a:buNone/>
              <a:defRPr>
                <a:solidFill>
                  <a:schemeClr val="tx2"/>
                </a:solidFill>
              </a:defRPr>
            </a:lvl3pPr>
            <a:lvl4pPr>
              <a:buNone/>
              <a:defRPr>
                <a:solidFill>
                  <a:schemeClr val="tx2"/>
                </a:solidFill>
              </a:defRPr>
            </a:lvl4pPr>
            <a:lvl5pPr>
              <a:buNone/>
              <a:defRPr>
                <a:solidFill>
                  <a:schemeClr val="tx2"/>
                </a:solidFill>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 name="Vertical Title 1"/>
          <p:cNvSpPr>
            <a:spLocks noGrp="1"/>
          </p:cNvSpPr>
          <p:nvPr>
            <p:ph type="title" orient="vert"/>
          </p:nvPr>
        </p:nvSpPr>
        <p:spPr>
          <a:xfrm>
            <a:off x="6762750" y="533400"/>
            <a:ext cx="1924050" cy="5592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533400"/>
            <a:ext cx="561975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F1E035D3-54D9-4C90-91CA-1F6BBEF43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828800"/>
            <a:ext cx="7696200" cy="4297363"/>
          </a:xfrm>
        </p:spPr>
        <p:txBody>
          <a:bodyPr/>
          <a:lstStyle/>
          <a:p>
            <a:pPr lvl="0"/>
            <a:r>
              <a:rPr lang="en-US" noProof="0" smtClean="0"/>
              <a:t>Click icon to add table</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91FCAF44-A2A7-4CCD-B6C6-2F4904DB3E4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7696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906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B6E41460-8EF0-4699-AF3D-B2F1FDC5A9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11430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990600" y="1752600"/>
            <a:ext cx="39624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05400" y="1752600"/>
            <a:ext cx="3886200" cy="48768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118104E9-686D-4EEF-853E-2B7FC0BFC96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828800"/>
            <a:ext cx="3771900" cy="4297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D74AC02-7534-425D-9D68-BB86A7E0F91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90600" y="1793874"/>
            <a:ext cx="3733800"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990600" y="2632075"/>
            <a:ext cx="3733800"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53000" y="1793874"/>
            <a:ext cx="3813175" cy="7969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953000" y="2632075"/>
            <a:ext cx="3813175" cy="3463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5"/>
          <p:cNvSpPr>
            <a:spLocks noGrp="1" noChangeArrowheads="1"/>
          </p:cNvSpPr>
          <p:nvPr>
            <p:ph type="dt" sz="half" idx="10"/>
          </p:nvPr>
        </p:nvSpPr>
        <p:spPr>
          <a:xfrm>
            <a:off x="1066800" y="6245225"/>
            <a:ext cx="2133600" cy="47625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505200" y="6245225"/>
            <a:ext cx="2895600" cy="47625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6629400" y="6245225"/>
            <a:ext cx="2133600" cy="476250"/>
          </a:xfrm>
          <a:ln/>
        </p:spPr>
        <p:txBody>
          <a:bodyPr/>
          <a:lstStyle>
            <a:lvl1pPr>
              <a:defRPr/>
            </a:lvl1pPr>
          </a:lstStyle>
          <a:p>
            <a:pPr>
              <a:defRPr/>
            </a:pPr>
            <a:fld id="{4A42361D-285A-4411-BF2F-5F15F18B962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pPr>
              <a:defRPr/>
            </a:pPr>
            <a:fld id="{1EC80791-D0B4-4C00-B287-D0425F8BF0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pPr>
              <a:defRPr/>
            </a:pPr>
            <a:fld id="{4430B8C6-5827-465E-BBB0-2945CE2BDC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0601" y="1828800"/>
            <a:ext cx="2895600" cy="990600"/>
          </a:xfrm>
        </p:spPr>
        <p:txBody>
          <a:bodyPr anchor="t"/>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4800" y="1810111"/>
            <a:ext cx="4572000" cy="43160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90601" y="2895600"/>
            <a:ext cx="2895600" cy="3230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5B7A5559-1F48-4FDC-B269-9C4E1620E4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pPr>
              <a:defRPr/>
            </a:pPr>
            <a:fld id="{6B71106D-F034-4803-A19C-5843D508FEEB}" type="slidenum">
              <a:rPr lang="en-US"/>
              <a:pPr>
                <a:defRPr/>
              </a:pPr>
              <a:t>‹#›</a:t>
            </a:fld>
            <a:endParaRPr lang="en-US"/>
          </a:p>
        </p:txBody>
      </p:sp>
      <p:sp>
        <p:nvSpPr>
          <p:cNvPr id="8" name="Rectangle 7"/>
          <p:cNvSpPr/>
          <p:nvPr userDrawn="1"/>
        </p:nvSpPr>
        <p:spPr bwMode="auto">
          <a:xfrm>
            <a:off x="762000" y="457200"/>
            <a:ext cx="8382000" cy="1219200"/>
          </a:xfrm>
          <a:prstGeom prst="rect">
            <a:avLst/>
          </a:prstGeom>
          <a:solidFill>
            <a:schemeClr val="accent2">
              <a:lumMod val="20000"/>
              <a:lumOff val="80000"/>
            </a:schemeClr>
          </a:solidFill>
          <a:ln w="12700" cap="sq" cmpd="sng" algn="ctr">
            <a:no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pPr>
              <a:defRPr/>
            </a:pPr>
            <a:fld id="{D9382E54-FB81-40A8-AB8D-CD0461E520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7" name="Text Box 8"/>
          <p:cNvSpPr txBox="1">
            <a:spLocks noChangeArrowheads="1"/>
          </p:cNvSpPr>
          <p:nvPr/>
        </p:nvSpPr>
        <p:spPr bwMode="auto">
          <a:xfrm>
            <a:off x="1524000" y="1237074"/>
            <a:ext cx="7645400" cy="515526"/>
          </a:xfrm>
          <a:prstGeom prst="rect">
            <a:avLst/>
          </a:prstGeom>
          <a:noFill/>
          <a:ln w="9525">
            <a:noFill/>
            <a:miter lim="800000"/>
            <a:headEnd/>
            <a:tailEnd/>
          </a:ln>
          <a:effectLst/>
        </p:spPr>
        <p:txBody>
          <a:bodyPr wrap="square">
            <a:spAutoFit/>
          </a:bodyPr>
          <a:lstStyle/>
          <a:p>
            <a:pPr algn="l">
              <a:defRPr/>
            </a:pPr>
            <a:r>
              <a:rPr lang="en-US" sz="2730" b="1" dirty="0">
                <a:solidFill>
                  <a:schemeClr val="accent1">
                    <a:lumMod val="75000"/>
                  </a:schemeClr>
                </a:solidFill>
                <a:latin typeface="Futura Md BT" pitchFamily="34" charset="0"/>
              </a:rPr>
              <a:t>information technology &amp; management</a:t>
            </a:r>
          </a:p>
        </p:txBody>
      </p:sp>
      <p:sp>
        <p:nvSpPr>
          <p:cNvPr id="24" name="Rectangle 4"/>
          <p:cNvSpPr>
            <a:spLocks noGrp="1" noChangeArrowheads="1"/>
          </p:cNvSpPr>
          <p:nvPr>
            <p:ph type="dt" sz="half" idx="2"/>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5" name="Rectangle 5"/>
          <p:cNvSpPr>
            <a:spLocks noGrp="1" noChangeArrowheads="1"/>
          </p:cNvSpPr>
          <p:nvPr>
            <p:ph type="ftr" sz="quarter" idx="3"/>
          </p:nvPr>
        </p:nvSpPr>
        <p:spPr bwMode="auto">
          <a:xfrm>
            <a:off x="32766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1">
                <a:solidFill>
                  <a:schemeClr val="tx2"/>
                </a:solidFill>
                <a:latin typeface="+mj-lt"/>
              </a:defRPr>
            </a:lvl1pPr>
          </a:lstStyle>
          <a:p>
            <a:pPr>
              <a:defRPr/>
            </a:pPr>
            <a:endParaRPr lang="en-US"/>
          </a:p>
        </p:txBody>
      </p:sp>
      <p:sp>
        <p:nvSpPr>
          <p:cNvPr id="26" name="Rectangle 6"/>
          <p:cNvSpPr>
            <a:spLocks noGrp="1" noChangeArrowheads="1"/>
          </p:cNvSpPr>
          <p:nvPr>
            <p:ph type="sldNum" sz="quarter" idx="4"/>
          </p:nvPr>
        </p:nvSpPr>
        <p:spPr bwMode="auto">
          <a:xfrm>
            <a:off x="67818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1">
                <a:solidFill>
                  <a:schemeClr val="tx2"/>
                </a:solidFill>
                <a:latin typeface="+mj-lt"/>
              </a:defRPr>
            </a:lvl1pPr>
          </a:lstStyle>
          <a:p>
            <a:pPr>
              <a:defRPr/>
            </a:pPr>
            <a:fld id="{D7FEDE45-6CB2-46AC-ADB5-5552551D4D10}" type="slidenum">
              <a:rPr lang="en-US"/>
              <a:pPr>
                <a:defRPr/>
              </a:pPr>
              <a:t>‹#›</a:t>
            </a:fld>
            <a:endParaRPr lang="en-US"/>
          </a:p>
        </p:txBody>
      </p:sp>
      <p:pic>
        <p:nvPicPr>
          <p:cNvPr id="18" name="Picture 13" descr="C:\Users\Ray Trygstad\Documents\Projects\ITM 588\IITlogoWhite.png"/>
          <p:cNvPicPr>
            <a:picLocks noChangeAspect="1" noChangeArrowheads="1"/>
          </p:cNvPicPr>
          <p:nvPr/>
        </p:nvPicPr>
        <p:blipFill>
          <a:blip r:embed="rId3" cstate="print"/>
          <a:srcRect/>
          <a:stretch>
            <a:fillRect/>
          </a:stretch>
        </p:blipFill>
        <p:spPr bwMode="auto">
          <a:xfrm>
            <a:off x="381000" y="304800"/>
            <a:ext cx="8341310" cy="854439"/>
          </a:xfrm>
          <a:prstGeom prst="rect">
            <a:avLst/>
          </a:prstGeom>
          <a:noFill/>
        </p:spPr>
      </p:pic>
    </p:spTree>
  </p:cSld>
  <p:clrMap bg1="lt1" tx1="dk1" bg2="lt2" tx2="dk2" accent1="accent1" accent2="accent2" accent3="accent3" accent4="accent4" accent5="accent5" accent6="accent6" hlink="hlink" folHlink="folHlink"/>
  <p:sldLayoutIdLst>
    <p:sldLayoutId id="2147483702" r:id="rId1"/>
  </p:sldLayoutIdLst>
  <p:timing>
    <p:tnLst>
      <p:par>
        <p:cT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Futura Md BT" pitchFamily="34" charset="0"/>
        </a:defRPr>
      </a:lvl2pPr>
      <a:lvl3pPr algn="l" rtl="0" eaLnBrk="1" fontAlgn="base" hangingPunct="1">
        <a:spcBef>
          <a:spcPct val="0"/>
        </a:spcBef>
        <a:spcAft>
          <a:spcPct val="0"/>
        </a:spcAft>
        <a:defRPr sz="4000">
          <a:solidFill>
            <a:schemeClr val="tx2"/>
          </a:solidFill>
          <a:latin typeface="Futura Md BT" pitchFamily="34" charset="0"/>
        </a:defRPr>
      </a:lvl3pPr>
      <a:lvl4pPr algn="l" rtl="0" eaLnBrk="1" fontAlgn="base" hangingPunct="1">
        <a:spcBef>
          <a:spcPct val="0"/>
        </a:spcBef>
        <a:spcAft>
          <a:spcPct val="0"/>
        </a:spcAft>
        <a:defRPr sz="4000">
          <a:solidFill>
            <a:schemeClr val="tx2"/>
          </a:solidFill>
          <a:latin typeface="Futura Md BT" pitchFamily="34" charset="0"/>
        </a:defRPr>
      </a:lvl4pPr>
      <a:lvl5pPr algn="l" rtl="0" eaLnBrk="1" fontAlgn="base" hangingPunct="1">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eaLnBrk="1" fontAlgn="base" hangingPunct="1">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eaLnBrk="1" fontAlgn="base" hangingPunct="1">
        <a:spcBef>
          <a:spcPct val="20000"/>
        </a:spcBef>
        <a:spcAft>
          <a:spcPct val="0"/>
        </a:spcAft>
        <a:buFont typeface="Wingdings" pitchFamily="2" charset="2"/>
        <a:buChar char="§"/>
        <a:defRPr sz="2800">
          <a:solidFill>
            <a:schemeClr val="tx1"/>
          </a:solidFill>
          <a:latin typeface="+mn-lt"/>
        </a:defRPr>
      </a:lvl2pPr>
      <a:lvl3pPr marL="1208088" indent="-228600" algn="l" rtl="0" eaLnBrk="1" fontAlgn="base" hangingPunct="1">
        <a:spcBef>
          <a:spcPct val="20000"/>
        </a:spcBef>
        <a:spcAft>
          <a:spcPct val="0"/>
        </a:spcAft>
        <a:buFont typeface="Century Schoolbook" pitchFamily="18"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57200" y="457200"/>
            <a:ext cx="8686800" cy="1143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2051" name="Rectangle 3"/>
          <p:cNvSpPr>
            <a:spLocks noGrp="1" noChangeArrowheads="1"/>
          </p:cNvSpPr>
          <p:nvPr>
            <p:ph type="title"/>
          </p:nvPr>
        </p:nvSpPr>
        <p:spPr bwMode="auto">
          <a:xfrm>
            <a:off x="990600" y="5334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0" name="Rectangle 4"/>
          <p:cNvSpPr>
            <a:spLocks noGrp="1" noChangeArrowheads="1"/>
          </p:cNvSpPr>
          <p:nvPr>
            <p:ph type="body" idx="1"/>
          </p:nvPr>
        </p:nvSpPr>
        <p:spPr bwMode="auto">
          <a:xfrm>
            <a:off x="990600" y="1828800"/>
            <a:ext cx="76962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5301" name="Rectangle 5"/>
          <p:cNvSpPr>
            <a:spLocks noGrp="1" noChangeArrowheads="1"/>
          </p:cNvSpPr>
          <p:nvPr>
            <p:ph type="dt" sz="half" idx="2"/>
          </p:nvPr>
        </p:nvSpPr>
        <p:spPr bwMode="auto">
          <a:xfrm>
            <a:off x="9906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2" name="Rectangle 6"/>
          <p:cNvSpPr>
            <a:spLocks noGrp="1" noChangeArrowheads="1"/>
          </p:cNvSpPr>
          <p:nvPr>
            <p:ph type="ftr" sz="quarter" idx="3"/>
          </p:nvPr>
        </p:nvSpPr>
        <p:spPr bwMode="auto">
          <a:xfrm>
            <a:off x="34290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b="1">
                <a:latin typeface="+mj-lt"/>
              </a:defRPr>
            </a:lvl1pPr>
          </a:lstStyle>
          <a:p>
            <a:pPr>
              <a:defRPr/>
            </a:pPr>
            <a:endParaRPr lang="en-US"/>
          </a:p>
        </p:txBody>
      </p:sp>
      <p:sp>
        <p:nvSpPr>
          <p:cNvPr id="553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defRPr>
            </a:lvl1pPr>
          </a:lstStyle>
          <a:p>
            <a:pPr>
              <a:defRPr/>
            </a:pPr>
            <a:fld id="{D58CCF95-06A8-4263-A1A4-4BC6231D0D26}" type="slidenum">
              <a:rPr lang="en-US"/>
              <a:pPr>
                <a:defRPr/>
              </a:pPr>
              <a:t>‹#›</a:t>
            </a:fld>
            <a:endParaRPr lang="en-US"/>
          </a:p>
        </p:txBody>
      </p:sp>
      <p:sp>
        <p:nvSpPr>
          <p:cNvPr id="55304" name="Rectangle 8"/>
          <p:cNvSpPr>
            <a:spLocks noChangeArrowheads="1"/>
          </p:cNvSpPr>
          <p:nvPr/>
        </p:nvSpPr>
        <p:spPr bwMode="auto">
          <a:xfrm>
            <a:off x="0" y="0"/>
            <a:ext cx="4572000" cy="4572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5" name="Rectangle 9"/>
          <p:cNvSpPr>
            <a:spLocks noChangeArrowheads="1"/>
          </p:cNvSpPr>
          <p:nvPr/>
        </p:nvSpPr>
        <p:spPr bwMode="auto">
          <a:xfrm>
            <a:off x="4572000" y="0"/>
            <a:ext cx="4572000" cy="457200"/>
          </a:xfrm>
          <a:prstGeom prst="rect">
            <a:avLst/>
          </a:prstGeom>
          <a:solidFill>
            <a:srgbClr val="FF0000"/>
          </a:solidFill>
          <a:ln w="9525">
            <a:noFill/>
            <a:miter lim="800000"/>
            <a:headEnd/>
            <a:tailEnd/>
          </a:ln>
          <a:effectLst/>
        </p:spPr>
        <p:txBody>
          <a:bodyPr wrap="none" anchor="ctr"/>
          <a:lstStyle/>
          <a:p>
            <a:pPr algn="l">
              <a:defRPr/>
            </a:pPr>
            <a:endParaRPr lang="en-US" dirty="0"/>
          </a:p>
        </p:txBody>
      </p:sp>
      <p:sp>
        <p:nvSpPr>
          <p:cNvPr id="55306" name="Text Box 10"/>
          <p:cNvSpPr txBox="1">
            <a:spLocks noChangeArrowheads="1"/>
          </p:cNvSpPr>
          <p:nvPr/>
        </p:nvSpPr>
        <p:spPr bwMode="auto">
          <a:xfrm>
            <a:off x="0" y="76200"/>
            <a:ext cx="4572000" cy="369888"/>
          </a:xfrm>
          <a:prstGeom prst="rect">
            <a:avLst/>
          </a:prstGeom>
          <a:noFill/>
          <a:ln w="9525">
            <a:noFill/>
            <a:miter lim="800000"/>
            <a:headEnd/>
            <a:tailEnd/>
          </a:ln>
          <a:effectLst/>
        </p:spPr>
        <p:txBody>
          <a:bodyPr wrap="square">
            <a:spAutoFit/>
          </a:bodyPr>
          <a:lstStyle/>
          <a:p>
            <a:pPr algn="l">
              <a:defRPr/>
            </a:pPr>
            <a:r>
              <a:rPr lang="en-US" sz="1800" dirty="0">
                <a:solidFill>
                  <a:schemeClr val="bg1"/>
                </a:solidFill>
                <a:latin typeface="Futura Bk BT" pitchFamily="34" charset="0"/>
              </a:rPr>
              <a:t>ILLINOIS INSTITUTE OF TECHNOLOGY</a:t>
            </a:r>
          </a:p>
        </p:txBody>
      </p:sp>
      <p:sp>
        <p:nvSpPr>
          <p:cNvPr id="55307" name="Text Box 11"/>
          <p:cNvSpPr txBox="1">
            <a:spLocks noChangeArrowheads="1"/>
          </p:cNvSpPr>
          <p:nvPr/>
        </p:nvSpPr>
        <p:spPr bwMode="auto">
          <a:xfrm>
            <a:off x="4692650" y="87312"/>
            <a:ext cx="4298950" cy="369888"/>
          </a:xfrm>
          <a:prstGeom prst="rect">
            <a:avLst/>
          </a:prstGeom>
          <a:noFill/>
          <a:ln w="9525">
            <a:noFill/>
            <a:miter lim="800000"/>
            <a:headEnd/>
            <a:tailEnd/>
          </a:ln>
          <a:effectLst/>
        </p:spPr>
        <p:txBody>
          <a:bodyPr>
            <a:spAutoFit/>
          </a:bodyPr>
          <a:lstStyle/>
          <a:p>
            <a:pPr algn="l">
              <a:defRPr/>
            </a:pPr>
            <a:r>
              <a:rPr lang="en-US" sz="1800" i="1" dirty="0" smtClean="0">
                <a:solidFill>
                  <a:schemeClr val="bg1"/>
                </a:solidFill>
                <a:latin typeface="Futura Md BT" pitchFamily="34" charset="0"/>
              </a:rPr>
              <a:t>School of Applied Technology</a:t>
            </a:r>
            <a:endParaRPr lang="en-US" sz="1800" i="1" dirty="0">
              <a:solidFill>
                <a:schemeClr val="bg1"/>
              </a:solidFill>
              <a:latin typeface="Futura Md BT" pitchFamily="34" charset="0"/>
            </a:endParaRPr>
          </a:p>
        </p:txBody>
      </p:sp>
      <p:sp>
        <p:nvSpPr>
          <p:cNvPr id="55308" name="Rectangle 12"/>
          <p:cNvSpPr>
            <a:spLocks noChangeArrowheads="1"/>
          </p:cNvSpPr>
          <p:nvPr/>
        </p:nvSpPr>
        <p:spPr bwMode="auto">
          <a:xfrm rot="5400000">
            <a:off x="-2819400" y="3276600"/>
            <a:ext cx="6400800" cy="762000"/>
          </a:xfrm>
          <a:prstGeom prst="rect">
            <a:avLst/>
          </a:prstGeom>
          <a:solidFill>
            <a:schemeClr val="tx1"/>
          </a:solidFill>
          <a:ln w="9525">
            <a:noFill/>
            <a:miter lim="800000"/>
            <a:headEnd/>
            <a:tailEnd/>
          </a:ln>
          <a:effectLst/>
        </p:spPr>
        <p:txBody>
          <a:bodyPr wrap="none" anchor="ctr"/>
          <a:lstStyle/>
          <a:p>
            <a:pPr>
              <a:defRPr/>
            </a:pPr>
            <a:endParaRPr lang="en-US"/>
          </a:p>
        </p:txBody>
      </p:sp>
      <p:sp>
        <p:nvSpPr>
          <p:cNvPr id="55309" name="Line 13"/>
          <p:cNvSpPr>
            <a:spLocks noChangeShapeType="1"/>
          </p:cNvSpPr>
          <p:nvPr/>
        </p:nvSpPr>
        <p:spPr bwMode="auto">
          <a:xfrm>
            <a:off x="0" y="457200"/>
            <a:ext cx="9144000" cy="0"/>
          </a:xfrm>
          <a:prstGeom prst="line">
            <a:avLst/>
          </a:prstGeom>
          <a:noFill/>
          <a:ln w="28575">
            <a:solidFill>
              <a:schemeClr val="bg1"/>
            </a:solidFill>
            <a:round/>
            <a:headEnd/>
            <a:tailEnd/>
          </a:ln>
          <a:effectLst/>
        </p:spPr>
        <p:txBody>
          <a:bodyPr/>
          <a:lstStyle/>
          <a:p>
            <a:pPr>
              <a:defRPr/>
            </a:pPr>
            <a:endParaRPr lang="en-US"/>
          </a:p>
        </p:txBody>
      </p:sp>
      <p:sp>
        <p:nvSpPr>
          <p:cNvPr id="55310" name="Text Box 14"/>
          <p:cNvSpPr txBox="1">
            <a:spLocks noChangeArrowheads="1"/>
          </p:cNvSpPr>
          <p:nvPr/>
        </p:nvSpPr>
        <p:spPr bwMode="auto">
          <a:xfrm rot="16200000">
            <a:off x="-2050256" y="3953669"/>
            <a:ext cx="4802187" cy="1006475"/>
          </a:xfrm>
          <a:prstGeom prst="rect">
            <a:avLst/>
          </a:prstGeom>
          <a:noFill/>
          <a:ln w="9525" algn="ctr">
            <a:noFill/>
            <a:miter lim="800000"/>
            <a:headEnd type="none" w="sm" len="sm"/>
            <a:tailEnd type="none" w="sm" len="sm"/>
          </a:ln>
          <a:effectLst/>
        </p:spPr>
        <p:txBody>
          <a:bodyPr>
            <a:spAutoFit/>
          </a:bodyPr>
          <a:lstStyle/>
          <a:p>
            <a:pPr algn="l">
              <a:defRPr/>
            </a:pPr>
            <a:r>
              <a:rPr lang="en-US" sz="6000" b="1" dirty="0" smtClean="0">
                <a:solidFill>
                  <a:schemeClr val="hlink"/>
                </a:solidFill>
                <a:latin typeface="Futura Md BT" pitchFamily="34" charset="0"/>
              </a:rPr>
              <a:t>ITM - 529</a:t>
            </a:r>
            <a:endParaRPr lang="en-US" sz="6000" b="1" dirty="0">
              <a:solidFill>
                <a:schemeClr val="hlink"/>
              </a:solidFill>
              <a:latin typeface="Futura Md BT"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3"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30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530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530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53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bldLvl="2" autoUpdateAnimBg="0">
        <p:tmplLst>
          <p:tmpl lvl="1">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499"/>
                          </p:stCondLst>
                        </p:cTn>
                        <p:tgtEl>
                          <p:spTgt spid="55300"/>
                        </p:tgtEl>
                        <p:attrNameLst>
                          <p:attrName>style.visibility</p:attrName>
                        </p:attrNameLst>
                      </p:cBhvr>
                      <p:to>
                        <p:strVal val="visible"/>
                      </p:to>
                    </p:set>
                  </p:childTnLst>
                </p:cTn>
              </p:par>
            </p:tnLst>
          </p:tmpl>
        </p:tmplLst>
      </p:bldP>
    </p:bldLst>
  </p:timing>
  <p:hf hdr="0" ft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Futura Md BT" pitchFamily="34" charset="0"/>
        </a:defRPr>
      </a:lvl2pPr>
      <a:lvl3pPr algn="l" rtl="0" fontAlgn="base">
        <a:spcBef>
          <a:spcPct val="0"/>
        </a:spcBef>
        <a:spcAft>
          <a:spcPct val="0"/>
        </a:spcAft>
        <a:defRPr sz="4000">
          <a:solidFill>
            <a:schemeClr val="tx2"/>
          </a:solidFill>
          <a:latin typeface="Futura Md BT" pitchFamily="34" charset="0"/>
        </a:defRPr>
      </a:lvl3pPr>
      <a:lvl4pPr algn="l" rtl="0" fontAlgn="base">
        <a:spcBef>
          <a:spcPct val="0"/>
        </a:spcBef>
        <a:spcAft>
          <a:spcPct val="0"/>
        </a:spcAft>
        <a:defRPr sz="4000">
          <a:solidFill>
            <a:schemeClr val="tx2"/>
          </a:solidFill>
          <a:latin typeface="Futura Md BT" pitchFamily="34" charset="0"/>
        </a:defRPr>
      </a:lvl4pPr>
      <a:lvl5pPr algn="l" rtl="0" fontAlgn="base">
        <a:spcBef>
          <a:spcPct val="0"/>
        </a:spcBef>
        <a:spcAft>
          <a:spcPct val="0"/>
        </a:spcAft>
        <a:defRPr sz="4000">
          <a:solidFill>
            <a:schemeClr val="tx2"/>
          </a:solidFill>
          <a:latin typeface="Futura Md BT" pitchFamily="34" charset="0"/>
        </a:defRPr>
      </a:lvl5pPr>
      <a:lvl6pPr marL="457200" algn="l" rtl="0" eaLnBrk="1" fontAlgn="base" hangingPunct="1">
        <a:spcBef>
          <a:spcPct val="0"/>
        </a:spcBef>
        <a:spcAft>
          <a:spcPct val="0"/>
        </a:spcAft>
        <a:defRPr sz="4000">
          <a:solidFill>
            <a:schemeClr val="tx2"/>
          </a:solidFill>
          <a:latin typeface="Futura Md BT" pitchFamily="34" charset="0"/>
        </a:defRPr>
      </a:lvl6pPr>
      <a:lvl7pPr marL="914400" algn="l" rtl="0" eaLnBrk="1" fontAlgn="base" hangingPunct="1">
        <a:spcBef>
          <a:spcPct val="0"/>
        </a:spcBef>
        <a:spcAft>
          <a:spcPct val="0"/>
        </a:spcAft>
        <a:defRPr sz="4000">
          <a:solidFill>
            <a:schemeClr val="tx2"/>
          </a:solidFill>
          <a:latin typeface="Futura Md BT" pitchFamily="34" charset="0"/>
        </a:defRPr>
      </a:lvl7pPr>
      <a:lvl8pPr marL="1371600" algn="l" rtl="0" eaLnBrk="1" fontAlgn="base" hangingPunct="1">
        <a:spcBef>
          <a:spcPct val="0"/>
        </a:spcBef>
        <a:spcAft>
          <a:spcPct val="0"/>
        </a:spcAft>
        <a:defRPr sz="4000">
          <a:solidFill>
            <a:schemeClr val="tx2"/>
          </a:solidFill>
          <a:latin typeface="Futura Md BT" pitchFamily="34" charset="0"/>
        </a:defRPr>
      </a:lvl8pPr>
      <a:lvl9pPr marL="1828800" algn="l" rtl="0" eaLnBrk="1" fontAlgn="base" hangingPunct="1">
        <a:spcBef>
          <a:spcPct val="0"/>
        </a:spcBef>
        <a:spcAft>
          <a:spcPct val="0"/>
        </a:spcAft>
        <a:defRPr sz="4000">
          <a:solidFill>
            <a:schemeClr val="tx2"/>
          </a:solidFill>
          <a:latin typeface="Futura Md BT" pitchFamily="34" charset="0"/>
        </a:defRPr>
      </a:lvl9pPr>
    </p:titleStyle>
    <p:bodyStyle>
      <a:lvl1pPr marL="465138" indent="-465138" algn="l" rtl="0" fontAlgn="base">
        <a:spcBef>
          <a:spcPct val="20000"/>
        </a:spcBef>
        <a:spcAft>
          <a:spcPct val="0"/>
        </a:spcAft>
        <a:buFont typeface="Wingdings" pitchFamily="2" charset="2"/>
        <a:buChar char="u"/>
        <a:defRPr sz="3200">
          <a:solidFill>
            <a:schemeClr val="tx1"/>
          </a:solidFill>
          <a:latin typeface="+mn-lt"/>
          <a:ea typeface="+mn-ea"/>
          <a:cs typeface="+mn-cs"/>
        </a:defRPr>
      </a:lvl1pPr>
      <a:lvl2pPr marL="865188" indent="-285750" algn="l" rtl="0" fontAlgn="base">
        <a:spcBef>
          <a:spcPct val="20000"/>
        </a:spcBef>
        <a:spcAft>
          <a:spcPct val="0"/>
        </a:spcAft>
        <a:buFont typeface="Wingdings" pitchFamily="2" charset="2"/>
        <a:buChar char="§"/>
        <a:defRPr sz="2800">
          <a:solidFill>
            <a:schemeClr val="tx1"/>
          </a:solidFill>
          <a:latin typeface="+mn-lt"/>
        </a:defRPr>
      </a:lvl2pPr>
      <a:lvl3pPr marL="1208088" indent="-228600" algn="l" rtl="0" fontAlgn="base">
        <a:spcBef>
          <a:spcPct val="20000"/>
        </a:spcBef>
        <a:spcAft>
          <a:spcPct val="0"/>
        </a:spcAft>
        <a:buFont typeface="Century Schoolbook" pitchFamily="18" charset="0"/>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themeOverride" Target="../theme/themeOverride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hdr.undp.org/en/data"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529 Data Analytics</a:t>
            </a:r>
            <a:endParaRPr lang="en-US" dirty="0"/>
          </a:p>
        </p:txBody>
      </p:sp>
      <p:sp>
        <p:nvSpPr>
          <p:cNvPr id="4" name="Text Placeholder 3"/>
          <p:cNvSpPr>
            <a:spLocks noGrp="1"/>
          </p:cNvSpPr>
          <p:nvPr>
            <p:ph type="body" sz="quarter" idx="13"/>
          </p:nvPr>
        </p:nvSpPr>
        <p:spPr/>
        <p:txBody>
          <a:bodyPr/>
          <a:lstStyle/>
          <a:p>
            <a:r>
              <a:rPr lang="en-US" dirty="0" smtClean="0"/>
              <a:t>March 8, 2015</a:t>
            </a:r>
          </a:p>
          <a:p>
            <a:r>
              <a:rPr lang="en-US" dirty="0" smtClean="0"/>
              <a:t>HDI Data </a:t>
            </a:r>
            <a:r>
              <a:rPr lang="en-US" dirty="0" smtClean="0"/>
              <a:t>Regression Analysis</a:t>
            </a:r>
            <a:endParaRPr lang="en-US" dirty="0" smtClean="0"/>
          </a:p>
          <a:p>
            <a:r>
              <a:rPr lang="en-US" dirty="0" smtClean="0"/>
              <a:t>Sukanya Nagarajan</a:t>
            </a:r>
            <a:endParaRPr lang="en-US" dirty="0"/>
          </a:p>
          <a:p>
            <a:endParaRPr lang="en-US" dirty="0"/>
          </a:p>
        </p:txBody>
      </p:sp>
    </p:spTree>
    <p:extLst>
      <p:ext uri="{BB962C8B-B14F-4D97-AF65-F5344CB8AC3E}">
        <p14:creationId xmlns:p14="http://schemas.microsoft.com/office/powerpoint/2010/main" val="323258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 Result:</a:t>
            </a:r>
            <a:r>
              <a:rPr lang="en-US" dirty="0" smtClean="0"/>
              <a:t/>
            </a:r>
            <a:br>
              <a:rPr lang="en-US" dirty="0" smtClean="0"/>
            </a:br>
            <a:r>
              <a:rPr lang="en-US" sz="2400" dirty="0" smtClean="0"/>
              <a:t>Correlation- HDI Vs GNI</a:t>
            </a:r>
            <a:endParaRPr lang="en-US" sz="2400" dirty="0"/>
          </a:p>
        </p:txBody>
      </p:sp>
      <p:sp>
        <p:nvSpPr>
          <p:cNvPr id="3" name="Text Placeholder 2"/>
          <p:cNvSpPr>
            <a:spLocks noGrp="1"/>
          </p:cNvSpPr>
          <p:nvPr>
            <p:ph type="body" sz="half" idx="1"/>
          </p:nvPr>
        </p:nvSpPr>
        <p:spPr/>
        <p:txBody>
          <a:bodyPr/>
          <a:lstStyle/>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GNI and HDI have strongly positive </a:t>
            </a:r>
            <a:r>
              <a:rPr lang="en-US" sz="1400" i="1" dirty="0" err="1" smtClean="0">
                <a:latin typeface="Verdana" panose="020B0604030504040204" pitchFamily="34" charset="0"/>
                <a:ea typeface="Verdana" panose="020B0604030504040204" pitchFamily="34" charset="0"/>
                <a:cs typeface="Verdana" panose="020B0604030504040204" pitchFamily="34" charset="0"/>
              </a:rPr>
              <a:t>curvi</a:t>
            </a:r>
            <a:r>
              <a:rPr lang="en-US" sz="1400" i="1" dirty="0" smtClean="0">
                <a:latin typeface="Verdana" panose="020B0604030504040204" pitchFamily="34" charset="0"/>
                <a:ea typeface="Verdana" panose="020B0604030504040204" pitchFamily="34" charset="0"/>
                <a:cs typeface="Verdana" panose="020B0604030504040204" pitchFamily="34" charset="0"/>
              </a:rPr>
              <a:t>-linear relationship.</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Though GNI has a positive influence, it does not appear to fit into a model of Linear relationship, only a non-linear relationship can exist.</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For Non-linear relationship, p-value prediction will be difficult and the influence of this predictor over the response will be less intuitive to understand. </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Hence GNI will not be considered for the response variable influence though it has a p-value of 0.68290 for a linear model. GNI might not give exact results for a linear fit model.</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sz="quarter" idx="12"/>
          </p:nvPr>
        </p:nvSpPr>
        <p:spPr/>
        <p:txBody>
          <a:bodyPr/>
          <a:lstStyle/>
          <a:p>
            <a:pPr>
              <a:defRPr/>
            </a:pPr>
            <a:fld id="{B6E41460-8EF0-4699-AF3D-B2F1FDC5A931}" type="slidenum">
              <a:rPr lang="en-US" smtClean="0"/>
              <a:pPr>
                <a:defRPr/>
              </a:pPr>
              <a:t>10</a:t>
            </a:fld>
            <a:endParaRPr lang="en-US"/>
          </a:p>
        </p:txBody>
      </p:sp>
      <p:pic>
        <p:nvPicPr>
          <p:cNvPr id="6" name="Content Placeholder 5"/>
          <p:cNvPicPr>
            <a:picLocks noGrp="1" noChangeAspect="1"/>
          </p:cNvPicPr>
          <p:nvPr>
            <p:ph sz="half" idx="2"/>
          </p:nvPr>
        </p:nvPicPr>
        <p:blipFill>
          <a:blip r:embed="rId2"/>
          <a:stretch>
            <a:fillRect/>
          </a:stretch>
        </p:blipFill>
        <p:spPr>
          <a:xfrm>
            <a:off x="4914900" y="2057400"/>
            <a:ext cx="3771900" cy="2705621"/>
          </a:xfrm>
          <a:prstGeom prst="rect">
            <a:avLst/>
          </a:prstGeom>
        </p:spPr>
      </p:pic>
    </p:spTree>
    <p:extLst>
      <p:ext uri="{BB962C8B-B14F-4D97-AF65-F5344CB8AC3E}">
        <p14:creationId xmlns:p14="http://schemas.microsoft.com/office/powerpoint/2010/main" val="13579222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a:t>
            </a:r>
            <a:r>
              <a:rPr lang="en-US" sz="3200" dirty="0" smtClean="0"/>
              <a:t>Modeling </a:t>
            </a:r>
            <a:r>
              <a:rPr lang="en-US" sz="3200" dirty="0" smtClean="0"/>
              <a:t>Results</a:t>
            </a:r>
            <a:r>
              <a:rPr lang="en-US" sz="3200" dirty="0" smtClean="0"/>
              <a:t>:</a:t>
            </a:r>
            <a:r>
              <a:rPr lang="en-US" sz="3200" dirty="0" smtClean="0"/>
              <a:t/>
            </a:r>
            <a:br>
              <a:rPr lang="en-US" sz="3200" dirty="0" smtClean="0"/>
            </a:br>
            <a:r>
              <a:rPr lang="en-US" sz="2800" dirty="0" smtClean="0"/>
              <a:t>Model Fit Check for HDI vs Education Index</a:t>
            </a:r>
            <a:endParaRPr lang="en-US" sz="2800" dirty="0"/>
          </a:p>
        </p:txBody>
      </p:sp>
      <p:sp>
        <p:nvSpPr>
          <p:cNvPr id="8" name="Text Placeholder 7"/>
          <p:cNvSpPr>
            <a:spLocks noGrp="1"/>
          </p:cNvSpPr>
          <p:nvPr>
            <p:ph type="body" sz="half" idx="1"/>
          </p:nvPr>
        </p:nvSpPr>
        <p:spPr/>
        <p:txBody>
          <a:bodyPr/>
          <a:lstStyle/>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The regression analysis model has better fit for the HDI data. </a:t>
            </a:r>
            <a:r>
              <a:rPr lang="en-US" sz="1400" i="1" dirty="0">
                <a:latin typeface="Verdana" panose="020B0604030504040204" pitchFamily="34" charset="0"/>
                <a:ea typeface="Verdana" panose="020B0604030504040204" pitchFamily="34" charset="0"/>
                <a:cs typeface="Verdana" panose="020B0604030504040204" pitchFamily="34" charset="0"/>
              </a:rPr>
              <a:t>The </a:t>
            </a:r>
            <a:r>
              <a:rPr lang="en-US" sz="1400" i="1" dirty="0" smtClean="0">
                <a:latin typeface="Verdana" panose="020B0604030504040204" pitchFamily="34" charset="0"/>
                <a:ea typeface="Verdana" panose="020B0604030504040204" pitchFamily="34" charset="0"/>
                <a:cs typeface="Verdana" panose="020B0604030504040204" pitchFamily="34" charset="0"/>
              </a:rPr>
              <a:t>F-test is statistically significant , which means the model is significant.</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R-squared is 0.8803 means that approximately 88% of the variance of HDI is accounted for by the model, here Education Index.</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Error and Corrected total do not have much difference, indicates a better fit of the model.</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Significant fit indicates a good relationship between the response and the predictor variables and the equation to contain less error factor.</a:t>
            </a:r>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pic>
        <p:nvPicPr>
          <p:cNvPr id="10" name="Content Placeholder 9"/>
          <p:cNvPicPr>
            <a:picLocks noGrp="1" noChangeAspect="1"/>
          </p:cNvPicPr>
          <p:nvPr>
            <p:ph sz="half" idx="2"/>
          </p:nvPr>
        </p:nvPicPr>
        <p:blipFill>
          <a:blip r:embed="rId3"/>
          <a:stretch>
            <a:fillRect/>
          </a:stretch>
        </p:blipFill>
        <p:spPr>
          <a:xfrm>
            <a:off x="4938511" y="1981200"/>
            <a:ext cx="3771900" cy="2296226"/>
          </a:xfrm>
          <a:prstGeom prst="rect">
            <a:avLst/>
          </a:prstGeom>
        </p:spPr>
      </p:pic>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11</a:t>
            </a:fld>
            <a:endParaRPr lang="en-US"/>
          </a:p>
        </p:txBody>
      </p:sp>
    </p:spTree>
    <p:extLst>
      <p:ext uri="{BB962C8B-B14F-4D97-AF65-F5344CB8AC3E}">
        <p14:creationId xmlns:p14="http://schemas.microsoft.com/office/powerpoint/2010/main" val="2559385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a:t>
            </a:r>
            <a:r>
              <a:rPr lang="en-US" sz="3200" dirty="0" smtClean="0"/>
              <a:t>Modeling </a:t>
            </a:r>
            <a:r>
              <a:rPr lang="en-US" sz="3200" dirty="0" smtClean="0"/>
              <a:t>Results</a:t>
            </a:r>
            <a:r>
              <a:rPr lang="en-US" sz="3200" dirty="0" smtClean="0"/>
              <a:t>:</a:t>
            </a:r>
            <a:r>
              <a:rPr lang="en-US" sz="3200" dirty="0" smtClean="0"/>
              <a:t/>
            </a:r>
            <a:br>
              <a:rPr lang="en-US" sz="3200" dirty="0" smtClean="0"/>
            </a:br>
            <a:r>
              <a:rPr lang="en-US" sz="3200" dirty="0" smtClean="0"/>
              <a:t>Analysis-</a:t>
            </a:r>
            <a:r>
              <a:rPr lang="en-US" sz="2800" dirty="0" smtClean="0"/>
              <a:t>HDI vs Education Index</a:t>
            </a:r>
            <a:endParaRPr lang="en-US" sz="2800" dirty="0"/>
          </a:p>
        </p:txBody>
      </p:sp>
      <p:sp>
        <p:nvSpPr>
          <p:cNvPr id="8" name="Text Placeholder 7"/>
          <p:cNvSpPr>
            <a:spLocks noGrp="1"/>
          </p:cNvSpPr>
          <p:nvPr>
            <p:ph type="body" sz="half" idx="1"/>
          </p:nvPr>
        </p:nvSpPr>
        <p:spPr>
          <a:xfrm>
            <a:off x="990600" y="1828799"/>
            <a:ext cx="3771900" cy="4892675"/>
          </a:xfrm>
        </p:spPr>
        <p:txBody>
          <a:bodyPr/>
          <a:lstStyle/>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coefficient for Education Index is 0.05747, which means a increase in Education Index by 1 year, the HDI values can be expected to increase by 0.05747.</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constant is 0.08422, and this is the predictor value when Education Index is Zero ( missing value or undefined value of Under-develop countries can have a Education Index of zero).</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data is normally distributed and the fits significantly into the regression line with few outliers in the data. </a:t>
            </a:r>
            <a:endParaRPr lang="en-US" sz="1400" i="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HDI variable has significant portion of variation in the model,  with little residual variation. That is, there is variation of HDI which is influenced by other variables with no unexplained </a:t>
            </a:r>
            <a:r>
              <a:rPr lang="en-US" sz="1400" i="1" dirty="0" smtClean="0">
                <a:latin typeface="Verdana" panose="020B0604030504040204" pitchFamily="34" charset="0"/>
                <a:ea typeface="Verdana" panose="020B0604030504040204" pitchFamily="34" charset="0"/>
                <a:cs typeface="Verdana" panose="020B0604030504040204" pitchFamily="34" charset="0"/>
              </a:rPr>
              <a:t>error(Fit-mean ,residual plot)</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12</a:t>
            </a:fld>
            <a:endParaRPr lang="en-US"/>
          </a:p>
        </p:txBody>
      </p:sp>
      <p:pic>
        <p:nvPicPr>
          <p:cNvPr id="4" name="Content Placeholder 3"/>
          <p:cNvPicPr>
            <a:picLocks noGrp="1" noChangeAspect="1"/>
          </p:cNvPicPr>
          <p:nvPr>
            <p:ph sz="half" idx="2"/>
          </p:nvPr>
        </p:nvPicPr>
        <p:blipFill>
          <a:blip r:embed="rId3"/>
          <a:stretch>
            <a:fillRect/>
          </a:stretch>
        </p:blipFill>
        <p:spPr>
          <a:xfrm>
            <a:off x="4912754" y="1688206"/>
            <a:ext cx="3771900" cy="1048927"/>
          </a:xfrm>
          <a:prstGeom prst="rect">
            <a:avLst/>
          </a:prstGeom>
        </p:spPr>
      </p:pic>
      <p:pic>
        <p:nvPicPr>
          <p:cNvPr id="6" name="Picture 5"/>
          <p:cNvPicPr>
            <a:picLocks noChangeAspect="1"/>
          </p:cNvPicPr>
          <p:nvPr/>
        </p:nvPicPr>
        <p:blipFill>
          <a:blip r:embed="rId4"/>
          <a:stretch>
            <a:fillRect/>
          </a:stretch>
        </p:blipFill>
        <p:spPr>
          <a:xfrm>
            <a:off x="4837930" y="2778990"/>
            <a:ext cx="4077470" cy="3088410"/>
          </a:xfrm>
          <a:prstGeom prst="rect">
            <a:avLst/>
          </a:prstGeom>
        </p:spPr>
      </p:pic>
      <p:pic>
        <p:nvPicPr>
          <p:cNvPr id="9" name="Picture 8"/>
          <p:cNvPicPr>
            <a:picLocks noChangeAspect="1"/>
          </p:cNvPicPr>
          <p:nvPr/>
        </p:nvPicPr>
        <p:blipFill>
          <a:blip r:embed="rId5"/>
          <a:stretch>
            <a:fillRect/>
          </a:stretch>
        </p:blipFill>
        <p:spPr>
          <a:xfrm>
            <a:off x="4837930" y="6064250"/>
            <a:ext cx="2934470" cy="361950"/>
          </a:xfrm>
          <a:prstGeom prst="rect">
            <a:avLst/>
          </a:prstGeom>
        </p:spPr>
      </p:pic>
    </p:spTree>
    <p:extLst>
      <p:ext uri="{BB962C8B-B14F-4D97-AF65-F5344CB8AC3E}">
        <p14:creationId xmlns:p14="http://schemas.microsoft.com/office/powerpoint/2010/main" val="1619209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AEAE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Result</a:t>
            </a:r>
            <a:r>
              <a:rPr lang="en-US" dirty="0" smtClean="0"/>
              <a:t>:</a:t>
            </a:r>
            <a:br>
              <a:rPr lang="en-US" dirty="0" smtClean="0"/>
            </a:br>
            <a:r>
              <a:rPr lang="en-US" sz="2800" dirty="0" smtClean="0"/>
              <a:t>Model Fit check-HDI vs Life Expectancy at birth</a:t>
            </a:r>
            <a:endParaRPr lang="en-US" sz="2800" dirty="0"/>
          </a:p>
        </p:txBody>
      </p:sp>
      <p:sp>
        <p:nvSpPr>
          <p:cNvPr id="3" name="Text Placeholder 2"/>
          <p:cNvSpPr>
            <a:spLocks noGrp="1"/>
          </p:cNvSpPr>
          <p:nvPr>
            <p:ph type="body" sz="half" idx="1"/>
          </p:nvPr>
        </p:nvSpPr>
        <p:spPr>
          <a:xfrm>
            <a:off x="968062" y="2857606"/>
            <a:ext cx="3771900" cy="3749675"/>
          </a:xfrm>
        </p:spPr>
        <p:txBody>
          <a:bodyPr/>
          <a:lstStyle/>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F-test is statistically significant but Comparatively Education Index had the most significant fit for HDI. </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R-square is 0.7502 which means that 75% of the variance in HDI accounts for the model, here life expectancy at birth.</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coefficient for Life expectancy at birth s 0.01422, an increase of 1 year in this variable has a corresponding increase in HDI by 0.01422.</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constant is -0.32626, when predictor is zero, the HDI is -0.32626, which can be ignored.</a:t>
            </a:r>
          </a:p>
          <a:p>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p:cNvPicPr>
            <a:picLocks noGrp="1" noChangeAspect="1"/>
          </p:cNvPicPr>
          <p:nvPr>
            <p:ph sz="half" idx="2"/>
          </p:nvPr>
        </p:nvPicPr>
        <p:blipFill>
          <a:blip r:embed="rId3"/>
          <a:stretch>
            <a:fillRect/>
          </a:stretch>
        </p:blipFill>
        <p:spPr>
          <a:xfrm>
            <a:off x="5064080" y="2857606"/>
            <a:ext cx="3771900" cy="2388554"/>
          </a:xfrm>
          <a:prstGeom prst="rect">
            <a:avLst/>
          </a:prstGeom>
        </p:spPr>
      </p:pic>
      <p:sp>
        <p:nvSpPr>
          <p:cNvPr id="5" name="Slide Number Placeholder 4"/>
          <p:cNvSpPr>
            <a:spLocks noGrp="1"/>
          </p:cNvSpPr>
          <p:nvPr>
            <p:ph type="sldNum" sz="quarter" idx="12"/>
          </p:nvPr>
        </p:nvSpPr>
        <p:spPr/>
        <p:txBody>
          <a:bodyPr/>
          <a:lstStyle/>
          <a:p>
            <a:pPr>
              <a:defRPr/>
            </a:pPr>
            <a:fld id="{B6E41460-8EF0-4699-AF3D-B2F1FDC5A931}" type="slidenum">
              <a:rPr lang="en-US" smtClean="0"/>
              <a:pPr>
                <a:defRPr/>
              </a:pPr>
              <a:t>13</a:t>
            </a:fld>
            <a:endParaRPr lang="en-US"/>
          </a:p>
        </p:txBody>
      </p:sp>
      <p:pic>
        <p:nvPicPr>
          <p:cNvPr id="7" name="Picture 6"/>
          <p:cNvPicPr>
            <a:picLocks noChangeAspect="1"/>
          </p:cNvPicPr>
          <p:nvPr/>
        </p:nvPicPr>
        <p:blipFill>
          <a:blip r:embed="rId4"/>
          <a:stretch>
            <a:fillRect/>
          </a:stretch>
        </p:blipFill>
        <p:spPr>
          <a:xfrm>
            <a:off x="1204913" y="1733259"/>
            <a:ext cx="7481887" cy="1049627"/>
          </a:xfrm>
          <a:prstGeom prst="rect">
            <a:avLst/>
          </a:prstGeom>
        </p:spPr>
      </p:pic>
      <p:pic>
        <p:nvPicPr>
          <p:cNvPr id="8" name="Picture 7"/>
          <p:cNvPicPr>
            <a:picLocks noChangeAspect="1"/>
          </p:cNvPicPr>
          <p:nvPr/>
        </p:nvPicPr>
        <p:blipFill>
          <a:blip r:embed="rId5"/>
          <a:stretch>
            <a:fillRect/>
          </a:stretch>
        </p:blipFill>
        <p:spPr>
          <a:xfrm>
            <a:off x="5064080" y="5418086"/>
            <a:ext cx="3654322" cy="449314"/>
          </a:xfrm>
          <a:prstGeom prst="rect">
            <a:avLst/>
          </a:prstGeom>
        </p:spPr>
      </p:pic>
    </p:spTree>
    <p:extLst>
      <p:ext uri="{BB962C8B-B14F-4D97-AF65-F5344CB8AC3E}">
        <p14:creationId xmlns:p14="http://schemas.microsoft.com/office/powerpoint/2010/main" val="135898705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Regression Modeling Result:</a:t>
            </a:r>
            <a:br>
              <a:rPr lang="en-US" sz="3200" dirty="0" smtClean="0"/>
            </a:br>
            <a:r>
              <a:rPr lang="en-US" sz="3200" dirty="0" smtClean="0"/>
              <a:t>Analysis-HDI vs Life Expectancy at Birth</a:t>
            </a:r>
            <a:endParaRPr lang="en-US" sz="3200" dirty="0"/>
          </a:p>
        </p:txBody>
      </p:sp>
      <p:sp>
        <p:nvSpPr>
          <p:cNvPr id="3" name="Text Placeholder 2"/>
          <p:cNvSpPr>
            <a:spLocks noGrp="1"/>
          </p:cNvSpPr>
          <p:nvPr>
            <p:ph type="body" sz="half" idx="1"/>
          </p:nvPr>
        </p:nvSpPr>
        <p:spPr/>
        <p:txBody>
          <a:bodyPr/>
          <a:lstStyle/>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data is normally distributed between -0.21 and 0.21.</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HDI has significant portion of variation in the model with little residual variation. The Life expectancy at birth contribute to the variance in HDI.</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data is more concentrated at higher value and more skewed towards lower values, the data is distributed normal at higher values.</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data fits into the model with few outliers, which might be due to missing values. The negative intercept is due to these missing values.</a:t>
            </a:r>
          </a:p>
          <a:p>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pic>
        <p:nvPicPr>
          <p:cNvPr id="6" name="Content Placeholder 5"/>
          <p:cNvPicPr>
            <a:picLocks noGrp="1" noChangeAspect="1"/>
          </p:cNvPicPr>
          <p:nvPr>
            <p:ph sz="half" idx="2"/>
          </p:nvPr>
        </p:nvPicPr>
        <p:blipFill>
          <a:blip r:embed="rId2"/>
          <a:stretch>
            <a:fillRect/>
          </a:stretch>
        </p:blipFill>
        <p:spPr>
          <a:xfrm>
            <a:off x="4914900" y="1819141"/>
            <a:ext cx="3771900" cy="2472888"/>
          </a:xfrm>
          <a:prstGeom prst="rect">
            <a:avLst/>
          </a:prstGeom>
        </p:spPr>
      </p:pic>
      <p:sp>
        <p:nvSpPr>
          <p:cNvPr id="5" name="Slide Number Placeholder 4"/>
          <p:cNvSpPr>
            <a:spLocks noGrp="1"/>
          </p:cNvSpPr>
          <p:nvPr>
            <p:ph type="sldNum" sz="quarter" idx="12"/>
          </p:nvPr>
        </p:nvSpPr>
        <p:spPr/>
        <p:txBody>
          <a:bodyPr/>
          <a:lstStyle/>
          <a:p>
            <a:pPr>
              <a:defRPr/>
            </a:pPr>
            <a:fld id="{B6E41460-8EF0-4699-AF3D-B2F1FDC5A931}" type="slidenum">
              <a:rPr lang="en-US" smtClean="0"/>
              <a:pPr>
                <a:defRPr/>
              </a:pPr>
              <a:t>14</a:t>
            </a:fld>
            <a:endParaRPr lang="en-US"/>
          </a:p>
        </p:txBody>
      </p:sp>
      <p:pic>
        <p:nvPicPr>
          <p:cNvPr id="7" name="Picture 6"/>
          <p:cNvPicPr>
            <a:picLocks noChangeAspect="1"/>
          </p:cNvPicPr>
          <p:nvPr/>
        </p:nvPicPr>
        <p:blipFill>
          <a:blip r:embed="rId3"/>
          <a:stretch>
            <a:fillRect/>
          </a:stretch>
        </p:blipFill>
        <p:spPr>
          <a:xfrm>
            <a:off x="4991100" y="4360861"/>
            <a:ext cx="2628900" cy="2039083"/>
          </a:xfrm>
          <a:prstGeom prst="rect">
            <a:avLst/>
          </a:prstGeom>
        </p:spPr>
      </p:pic>
    </p:spTree>
    <p:extLst>
      <p:ext uri="{BB962C8B-B14F-4D97-AF65-F5344CB8AC3E}">
        <p14:creationId xmlns:p14="http://schemas.microsoft.com/office/powerpoint/2010/main" val="3062672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br>
              <a:rPr lang="en-US" dirty="0" smtClean="0"/>
            </a:br>
            <a:r>
              <a:rPr lang="en-US" sz="2400" dirty="0" smtClean="0"/>
              <a:t>Education Index Vs. Life Expectancy</a:t>
            </a:r>
            <a:endParaRPr lang="en-US" dirty="0"/>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3629690121"/>
              </p:ext>
            </p:extLst>
          </p:nvPr>
        </p:nvGraphicFramePr>
        <p:xfrm>
          <a:off x="990600" y="1828800"/>
          <a:ext cx="7696200" cy="3606800"/>
        </p:xfrm>
        <a:graphic>
          <a:graphicData uri="http://schemas.openxmlformats.org/drawingml/2006/table">
            <a:tbl>
              <a:tblPr firstRow="1" bandRow="1">
                <a:tableStyleId>{5C22544A-7EE6-4342-B048-85BDC9FD1C3A}</a:tableStyleId>
              </a:tblPr>
              <a:tblGrid>
                <a:gridCol w="2565400"/>
                <a:gridCol w="2565400"/>
                <a:gridCol w="2565400"/>
              </a:tblGrid>
              <a:tr h="370840">
                <a:tc>
                  <a:txBody>
                    <a:bodyPr/>
                    <a:lstStyle/>
                    <a:p>
                      <a:r>
                        <a:rPr lang="en-US" dirty="0" smtClean="0"/>
                        <a:t>Coefficients</a:t>
                      </a:r>
                      <a:endParaRPr lang="en-US" dirty="0"/>
                    </a:p>
                  </a:txBody>
                  <a:tcPr/>
                </a:tc>
                <a:tc>
                  <a:txBody>
                    <a:bodyPr/>
                    <a:lstStyle/>
                    <a:p>
                      <a:r>
                        <a:rPr lang="en-US" dirty="0" smtClean="0"/>
                        <a:t>Education Index(EI)</a:t>
                      </a:r>
                      <a:endParaRPr lang="en-US" dirty="0"/>
                    </a:p>
                  </a:txBody>
                  <a:tcPr/>
                </a:tc>
                <a:tc>
                  <a:txBody>
                    <a:bodyPr/>
                    <a:lstStyle/>
                    <a:p>
                      <a:r>
                        <a:rPr lang="en-US" dirty="0" smtClean="0"/>
                        <a:t>Life Expectancy(LE)</a:t>
                      </a:r>
                      <a:endParaRPr lang="en-US" dirty="0"/>
                    </a:p>
                  </a:txBody>
                  <a:tcPr/>
                </a:tc>
              </a:tr>
              <a:tr h="370840">
                <a:tc>
                  <a:txBody>
                    <a:bodyPr/>
                    <a:lstStyle/>
                    <a:p>
                      <a:r>
                        <a:rPr lang="en-US" dirty="0" smtClean="0"/>
                        <a:t>Intercept(</a:t>
                      </a:r>
                      <a:r>
                        <a:rPr lang="el-GR" sz="1800" b="0" i="0" kern="1200" dirty="0" smtClean="0">
                          <a:solidFill>
                            <a:schemeClr val="dk1"/>
                          </a:solidFill>
                          <a:effectLst/>
                          <a:latin typeface="+mn-lt"/>
                          <a:ea typeface="+mn-ea"/>
                          <a:cs typeface="+mn-cs"/>
                        </a:rPr>
                        <a:t>β</a:t>
                      </a:r>
                      <a:r>
                        <a:rPr lang="el-GR" sz="1800" b="0" i="0" kern="1200" baseline="-25000" dirty="0" smtClean="0">
                          <a:solidFill>
                            <a:schemeClr val="dk1"/>
                          </a:solidFill>
                          <a:effectLst/>
                          <a:latin typeface="+mn-lt"/>
                          <a:ea typeface="+mn-ea"/>
                          <a:cs typeface="+mn-cs"/>
                        </a:rPr>
                        <a:t>0</a:t>
                      </a:r>
                      <a:r>
                        <a:rPr lang="en-US" sz="1800" b="0" i="0" kern="1200" baseline="-2500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a:t>
                      </a:r>
                      <a:endParaRPr lang="en-US" dirty="0"/>
                    </a:p>
                  </a:txBody>
                  <a:tcPr/>
                </a:tc>
                <a:tc>
                  <a:txBody>
                    <a:bodyPr/>
                    <a:lstStyle/>
                    <a:p>
                      <a:r>
                        <a:rPr lang="en-US" dirty="0" smtClean="0"/>
                        <a:t>0.10968</a:t>
                      </a:r>
                      <a:endParaRPr lang="en-US" dirty="0"/>
                    </a:p>
                  </a:txBody>
                  <a:tcPr/>
                </a:tc>
                <a:tc>
                  <a:txBody>
                    <a:bodyPr/>
                    <a:lstStyle/>
                    <a:p>
                      <a:r>
                        <a:rPr lang="en-US" dirty="0" smtClean="0"/>
                        <a:t>-0.32626</a:t>
                      </a:r>
                      <a:endParaRPr lang="en-US" dirty="0"/>
                    </a:p>
                  </a:txBody>
                  <a:tcPr/>
                </a:tc>
              </a:tr>
              <a:tr h="370840">
                <a:tc>
                  <a:txBody>
                    <a:bodyPr/>
                    <a:lstStyle/>
                    <a:p>
                      <a:r>
                        <a:rPr lang="el-GR" sz="1800" b="0" i="0" kern="1200" dirty="0" smtClean="0">
                          <a:solidFill>
                            <a:schemeClr val="dk1"/>
                          </a:solidFill>
                          <a:effectLst/>
                          <a:latin typeface="+mn-lt"/>
                          <a:ea typeface="+mn-ea"/>
                          <a:cs typeface="+mn-cs"/>
                        </a:rPr>
                        <a:t>β</a:t>
                      </a:r>
                      <a:r>
                        <a:rPr lang="el-GR" sz="1800" b="0" i="0" kern="1200" baseline="-25000" dirty="0" smtClean="0">
                          <a:solidFill>
                            <a:schemeClr val="dk1"/>
                          </a:solidFill>
                          <a:effectLst/>
                          <a:latin typeface="+mn-lt"/>
                          <a:ea typeface="+mn-ea"/>
                          <a:cs typeface="+mn-cs"/>
                        </a:rPr>
                        <a:t>1</a:t>
                      </a:r>
                      <a:endParaRPr lang="en-US" dirty="0"/>
                    </a:p>
                  </a:txBody>
                  <a:tcPr/>
                </a:tc>
                <a:tc>
                  <a:txBody>
                    <a:bodyPr/>
                    <a:lstStyle/>
                    <a:p>
                      <a:r>
                        <a:rPr lang="en-US" dirty="0" smtClean="0"/>
                        <a:t>0.05528</a:t>
                      </a:r>
                      <a:endParaRPr lang="en-US" dirty="0"/>
                    </a:p>
                  </a:txBody>
                  <a:tcPr/>
                </a:tc>
                <a:tc>
                  <a:txBody>
                    <a:bodyPr/>
                    <a:lstStyle/>
                    <a:p>
                      <a:r>
                        <a:rPr lang="en-US" dirty="0" smtClean="0"/>
                        <a:t>0.01422</a:t>
                      </a:r>
                      <a:endParaRPr lang="en-US" dirty="0"/>
                    </a:p>
                  </a:txBody>
                  <a:tcPr/>
                </a:tc>
              </a:tr>
              <a:tr h="370840">
                <a:tc>
                  <a:txBody>
                    <a:bodyPr/>
                    <a:lstStyle/>
                    <a:p>
                      <a:r>
                        <a:rPr lang="en-US" dirty="0" smtClean="0"/>
                        <a:t>F-value</a:t>
                      </a:r>
                      <a:endParaRPr lang="en-US" dirty="0"/>
                    </a:p>
                  </a:txBody>
                  <a:tcPr/>
                </a:tc>
                <a:tc>
                  <a:txBody>
                    <a:bodyPr/>
                    <a:lstStyle/>
                    <a:p>
                      <a:r>
                        <a:rPr lang="en-US" sz="1800" b="0" i="0" kern="1200" dirty="0" smtClean="0">
                          <a:solidFill>
                            <a:schemeClr val="dk1"/>
                          </a:solidFill>
                          <a:effectLst/>
                          <a:latin typeface="+mn-lt"/>
                          <a:ea typeface="+mn-ea"/>
                          <a:cs typeface="+mn-cs"/>
                        </a:rPr>
                        <a:t>7234.01</a:t>
                      </a:r>
                      <a:endParaRPr lang="en-US" dirty="0"/>
                    </a:p>
                  </a:txBody>
                  <a:tcPr/>
                </a:tc>
                <a:tc>
                  <a:txBody>
                    <a:bodyPr/>
                    <a:lstStyle/>
                    <a:p>
                      <a:r>
                        <a:rPr lang="en-US" sz="1800" b="0" i="0" kern="1200" dirty="0" smtClean="0">
                          <a:solidFill>
                            <a:schemeClr val="dk1"/>
                          </a:solidFill>
                          <a:effectLst/>
                          <a:latin typeface="+mn-lt"/>
                          <a:ea typeface="+mn-ea"/>
                          <a:cs typeface="+mn-cs"/>
                        </a:rPr>
                        <a:t>2792.96</a:t>
                      </a:r>
                      <a:endParaRPr lang="en-US" dirty="0"/>
                    </a:p>
                  </a:txBody>
                  <a:tcPr/>
                </a:tc>
              </a:tr>
              <a:tr h="370840">
                <a:tc>
                  <a:txBody>
                    <a:bodyPr/>
                    <a:lstStyle/>
                    <a:p>
                      <a:r>
                        <a:rPr lang="en-US" sz="1800" b="1" i="0" kern="1200" dirty="0" smtClean="0">
                          <a:solidFill>
                            <a:schemeClr val="dk1"/>
                          </a:solidFill>
                          <a:effectLst/>
                          <a:latin typeface="+mn-lt"/>
                          <a:ea typeface="+mn-ea"/>
                          <a:cs typeface="+mn-cs"/>
                        </a:rPr>
                        <a:t>R-Square</a:t>
                      </a:r>
                      <a:endParaRPr lang="en-US" dirty="0"/>
                    </a:p>
                  </a:txBody>
                  <a:tcPr/>
                </a:tc>
                <a:tc>
                  <a:txBody>
                    <a:bodyPr/>
                    <a:lstStyle/>
                    <a:p>
                      <a:r>
                        <a:rPr lang="en-US" sz="1800" b="0" i="0" kern="1200" dirty="0" smtClean="0">
                          <a:solidFill>
                            <a:schemeClr val="dk1"/>
                          </a:solidFill>
                          <a:effectLst/>
                          <a:latin typeface="+mn-lt"/>
                          <a:ea typeface="+mn-ea"/>
                          <a:cs typeface="+mn-cs"/>
                        </a:rPr>
                        <a:t>0.8877</a:t>
                      </a:r>
                      <a:endParaRPr lang="en-US" dirty="0"/>
                    </a:p>
                  </a:txBody>
                  <a:tcPr/>
                </a:tc>
                <a:tc>
                  <a:txBody>
                    <a:bodyPr/>
                    <a:lstStyle/>
                    <a:p>
                      <a:r>
                        <a:rPr lang="en-US" sz="1800" b="0" i="0" kern="1200" dirty="0" smtClean="0">
                          <a:solidFill>
                            <a:schemeClr val="dk1"/>
                          </a:solidFill>
                          <a:effectLst/>
                          <a:latin typeface="+mn-lt"/>
                          <a:ea typeface="+mn-ea"/>
                          <a:cs typeface="+mn-cs"/>
                        </a:rPr>
                        <a:t>0.7502</a:t>
                      </a:r>
                      <a:endParaRPr lang="en-US" dirty="0"/>
                    </a:p>
                  </a:txBody>
                  <a:tcPr/>
                </a:tc>
              </a:tr>
              <a:tr h="370840">
                <a:tc>
                  <a:txBody>
                    <a:bodyPr/>
                    <a:lstStyle/>
                    <a:p>
                      <a:r>
                        <a:rPr lang="en-US" dirty="0" smtClean="0"/>
                        <a:t>t-value</a:t>
                      </a:r>
                      <a:endParaRPr lang="en-US" dirty="0"/>
                    </a:p>
                  </a:txBody>
                  <a:tcPr/>
                </a:tc>
                <a:tc>
                  <a:txBody>
                    <a:bodyPr/>
                    <a:lstStyle/>
                    <a:p>
                      <a:r>
                        <a:rPr lang="en-US" sz="1800" b="0" i="0" kern="1200" dirty="0" smtClean="0">
                          <a:solidFill>
                            <a:schemeClr val="dk1"/>
                          </a:solidFill>
                          <a:effectLst/>
                          <a:latin typeface="+mn-lt"/>
                          <a:ea typeface="+mn-ea"/>
                          <a:cs typeface="+mn-cs"/>
                        </a:rPr>
                        <a:t>85.05</a:t>
                      </a:r>
                      <a:endParaRPr lang="en-US" dirty="0"/>
                    </a:p>
                  </a:txBody>
                  <a:tcPr/>
                </a:tc>
                <a:tc>
                  <a:txBody>
                    <a:bodyPr/>
                    <a:lstStyle/>
                    <a:p>
                      <a:r>
                        <a:rPr lang="en-US" sz="1800" b="0" i="0" kern="1200" dirty="0" smtClean="0">
                          <a:solidFill>
                            <a:schemeClr val="dk1"/>
                          </a:solidFill>
                          <a:effectLst/>
                          <a:latin typeface="+mn-lt"/>
                          <a:ea typeface="+mn-ea"/>
                          <a:cs typeface="+mn-cs"/>
                        </a:rPr>
                        <a:t>52.85</a:t>
                      </a:r>
                      <a:endParaRPr lang="en-US" dirty="0"/>
                    </a:p>
                  </a:txBody>
                  <a:tcPr/>
                </a:tc>
              </a:tr>
              <a:tr h="370840">
                <a:tc>
                  <a:txBody>
                    <a:bodyPr/>
                    <a:lstStyle/>
                    <a:p>
                      <a:r>
                        <a:rPr lang="en-US" dirty="0" smtClean="0"/>
                        <a:t>Correlation</a:t>
                      </a:r>
                      <a:endParaRPr lang="en-US" dirty="0"/>
                    </a:p>
                  </a:txBody>
                  <a:tcPr/>
                </a:tc>
                <a:tc>
                  <a:txBody>
                    <a:bodyPr/>
                    <a:lstStyle/>
                    <a:p>
                      <a:r>
                        <a:rPr lang="en-US" dirty="0" smtClean="0"/>
                        <a:t>0.93825</a:t>
                      </a:r>
                      <a:endParaRPr lang="en-US" dirty="0"/>
                    </a:p>
                  </a:txBody>
                  <a:tcPr/>
                </a:tc>
                <a:tc>
                  <a:txBody>
                    <a:bodyPr/>
                    <a:lstStyle/>
                    <a:p>
                      <a:r>
                        <a:rPr lang="en-US" dirty="0" smtClean="0"/>
                        <a:t>0.86614</a:t>
                      </a:r>
                      <a:endParaRPr lang="en-US" dirty="0"/>
                    </a:p>
                  </a:txBody>
                  <a:tcPr/>
                </a:tc>
              </a:tr>
              <a:tr h="370840">
                <a:tc>
                  <a:txBody>
                    <a:bodyPr/>
                    <a:lstStyle/>
                    <a:p>
                      <a:r>
                        <a:rPr lang="en-US" dirty="0" smtClean="0"/>
                        <a:t>p-value</a:t>
                      </a:r>
                      <a:endParaRPr lang="en-US" dirty="0"/>
                    </a:p>
                  </a:txBody>
                  <a:tcPr/>
                </a:tc>
                <a:tc>
                  <a:txBody>
                    <a:bodyPr/>
                    <a:lstStyle/>
                    <a:p>
                      <a:r>
                        <a:rPr lang="en-US" dirty="0" smtClean="0"/>
                        <a:t>0</a:t>
                      </a:r>
                      <a:endParaRPr lang="en-US" dirty="0"/>
                    </a:p>
                  </a:txBody>
                  <a:tcPr/>
                </a:tc>
                <a:tc>
                  <a:txBody>
                    <a:bodyPr/>
                    <a:lstStyle/>
                    <a:p>
                      <a:r>
                        <a:rPr lang="en-US" dirty="0" smtClean="0"/>
                        <a:t>2E-282</a:t>
                      </a:r>
                      <a:endParaRPr lang="en-US" dirty="0"/>
                    </a:p>
                  </a:txBody>
                  <a:tcPr/>
                </a:tc>
              </a:tr>
              <a:tr h="370840">
                <a:tc>
                  <a:txBody>
                    <a:bodyPr/>
                    <a:lstStyle/>
                    <a:p>
                      <a:r>
                        <a:rPr lang="en-US" dirty="0" smtClean="0"/>
                        <a:t>Equation HDI =</a:t>
                      </a:r>
                      <a:endParaRPr lang="en-US" dirty="0"/>
                    </a:p>
                  </a:txBody>
                  <a:tcPr/>
                </a:tc>
                <a:tc>
                  <a:txBody>
                    <a:bodyPr/>
                    <a:lstStyle/>
                    <a:p>
                      <a:r>
                        <a:rPr lang="en-US" baseline="0" dirty="0" smtClean="0"/>
                        <a:t>0.05747 </a:t>
                      </a:r>
                      <a:r>
                        <a:rPr lang="en-US" baseline="0" dirty="0" smtClean="0"/>
                        <a:t>EI</a:t>
                      </a:r>
                      <a:endParaRPr lang="en-US" dirty="0"/>
                    </a:p>
                  </a:txBody>
                  <a:tcPr/>
                </a:tc>
                <a:tc>
                  <a:txBody>
                    <a:bodyPr/>
                    <a:lstStyle/>
                    <a:p>
                      <a:r>
                        <a:rPr lang="en-US" dirty="0" smtClean="0"/>
                        <a:t>0.01422</a:t>
                      </a:r>
                      <a:r>
                        <a:rPr lang="en-US" baseline="0" dirty="0" smtClean="0"/>
                        <a:t> </a:t>
                      </a:r>
                      <a:r>
                        <a:rPr lang="en-US" baseline="0" dirty="0" smtClean="0"/>
                        <a:t>LE</a:t>
                      </a:r>
                      <a:endParaRPr lang="en-US" dirty="0"/>
                    </a:p>
                  </a:txBody>
                  <a:tcPr/>
                </a:tc>
              </a:tr>
            </a:tbl>
          </a:graphicData>
        </a:graphic>
      </p:graphicFrame>
      <p:sp>
        <p:nvSpPr>
          <p:cNvPr id="5" name="Slide Number Placeholder 4"/>
          <p:cNvSpPr>
            <a:spLocks noGrp="1"/>
          </p:cNvSpPr>
          <p:nvPr>
            <p:ph type="sldNum" sz="quarter" idx="12"/>
          </p:nvPr>
        </p:nvSpPr>
        <p:spPr/>
        <p:txBody>
          <a:bodyPr/>
          <a:lstStyle/>
          <a:p>
            <a:pPr>
              <a:defRPr/>
            </a:pPr>
            <a:fld id="{B6E41460-8EF0-4699-AF3D-B2F1FDC5A931}" type="slidenum">
              <a:rPr lang="en-US" smtClean="0"/>
              <a:pPr>
                <a:defRPr/>
              </a:pPr>
              <a:t>15</a:t>
            </a:fld>
            <a:endParaRPr lang="en-US"/>
          </a:p>
        </p:txBody>
      </p:sp>
      <p:sp>
        <p:nvSpPr>
          <p:cNvPr id="10" name="TextBox 9"/>
          <p:cNvSpPr txBox="1"/>
          <p:nvPr/>
        </p:nvSpPr>
        <p:spPr>
          <a:xfrm>
            <a:off x="1008845" y="5435600"/>
            <a:ext cx="7010400" cy="1169551"/>
          </a:xfrm>
          <a:prstGeom prst="rect">
            <a:avLst/>
          </a:prstGeom>
          <a:noFill/>
        </p:spPr>
        <p:txBody>
          <a:bodyPr wrap="square" rtlCol="0">
            <a:spAutoFit/>
          </a:bodyPr>
          <a:lstStyle/>
          <a:p>
            <a:pPr marL="342900" indent="-342900" algn="l">
              <a:buFont typeface="Wingdings" panose="05000000000000000000" pitchFamily="2" charset="2"/>
              <a:buChar char="§"/>
            </a:pPr>
            <a:r>
              <a:rPr lang="en-US" sz="1400" i="1" dirty="0" smtClean="0">
                <a:latin typeface="Verdana" panose="020B0604030504040204" pitchFamily="34" charset="0"/>
                <a:ea typeface="Verdana" panose="020B0604030504040204" pitchFamily="34" charset="0"/>
                <a:cs typeface="Verdana" panose="020B0604030504040204" pitchFamily="34" charset="0"/>
              </a:rPr>
              <a:t>From the Table above it is clear both variable have association with the HDI response variable. Education Index has </a:t>
            </a:r>
            <a:r>
              <a:rPr lang="en-US" sz="1400" i="1" dirty="0" smtClean="0">
                <a:latin typeface="Verdana" panose="020B0604030504040204" pitchFamily="34" charset="0"/>
                <a:ea typeface="Verdana" panose="020B0604030504040204" pitchFamily="34" charset="0"/>
                <a:cs typeface="Verdana" panose="020B0604030504040204" pitchFamily="34" charset="0"/>
              </a:rPr>
              <a:t>highest </a:t>
            </a:r>
            <a:r>
              <a:rPr lang="en-US" sz="1400" i="1" dirty="0" smtClean="0">
                <a:latin typeface="Verdana" panose="020B0604030504040204" pitchFamily="34" charset="0"/>
                <a:ea typeface="Verdana" panose="020B0604030504040204" pitchFamily="34" charset="0"/>
                <a:cs typeface="Verdana" panose="020B0604030504040204" pitchFamily="34" charset="0"/>
              </a:rPr>
              <a:t>influence in </a:t>
            </a:r>
            <a:r>
              <a:rPr lang="en-US" sz="1400" i="1" dirty="0" smtClean="0">
                <a:latin typeface="Verdana" panose="020B0604030504040204" pitchFamily="34" charset="0"/>
                <a:ea typeface="Verdana" panose="020B0604030504040204" pitchFamily="34" charset="0"/>
                <a:cs typeface="Verdana" panose="020B0604030504040204" pitchFamily="34" charset="0"/>
              </a:rPr>
              <a:t>determining HDI </a:t>
            </a:r>
            <a:r>
              <a:rPr lang="en-US" sz="1400" i="1" dirty="0" smtClean="0">
                <a:latin typeface="Verdana" panose="020B0604030504040204" pitchFamily="34" charset="0"/>
                <a:ea typeface="Verdana" panose="020B0604030504040204" pitchFamily="34" charset="0"/>
                <a:cs typeface="Verdana" panose="020B0604030504040204" pitchFamily="34" charset="0"/>
              </a:rPr>
              <a:t>compared to Life expectancy. Countries have to </a:t>
            </a:r>
            <a:r>
              <a:rPr lang="en-US" sz="1400" i="1" dirty="0" smtClean="0">
                <a:latin typeface="Verdana" panose="020B0604030504040204" pitchFamily="34" charset="0"/>
                <a:ea typeface="Verdana" panose="020B0604030504040204" pitchFamily="34" charset="0"/>
                <a:cs typeface="Verdana" panose="020B0604030504040204" pitchFamily="34" charset="0"/>
              </a:rPr>
              <a:t>determine </a:t>
            </a:r>
            <a:r>
              <a:rPr lang="en-US" sz="1400" i="1" dirty="0" smtClean="0">
                <a:latin typeface="Verdana" panose="020B0604030504040204" pitchFamily="34" charset="0"/>
                <a:ea typeface="Verdana" panose="020B0604030504040204" pitchFamily="34" charset="0"/>
                <a:cs typeface="Verdana" panose="020B0604030504040204" pitchFamily="34" charset="0"/>
              </a:rPr>
              <a:t>which one of these variable they have to improve to increase their HDI </a:t>
            </a:r>
            <a:r>
              <a:rPr lang="en-US" sz="1400" i="1" dirty="0" smtClean="0">
                <a:latin typeface="Verdana" panose="020B0604030504040204" pitchFamily="34" charset="0"/>
                <a:ea typeface="Verdana" panose="020B0604030504040204" pitchFamily="34" charset="0"/>
                <a:cs typeface="Verdana" panose="020B0604030504040204" pitchFamily="34" charset="0"/>
              </a:rPr>
              <a:t>in order to move to a higher rank.</a:t>
            </a:r>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725051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Conclusions:</a:t>
            </a:r>
            <a:r>
              <a:rPr lang="en-US" sz="3200" dirty="0" smtClean="0"/>
              <a:t/>
            </a:r>
            <a:br>
              <a:rPr lang="en-US" sz="3200" dirty="0" smtClean="0"/>
            </a:br>
            <a:r>
              <a:rPr lang="en-US" sz="3200" dirty="0" smtClean="0"/>
              <a:t>United Nation HDI</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16</a:t>
            </a:fld>
            <a:endParaRPr lang="en-US"/>
          </a:p>
        </p:txBody>
      </p:sp>
      <p:sp>
        <p:nvSpPr>
          <p:cNvPr id="4" name="Content Placeholder 2"/>
          <p:cNvSpPr>
            <a:spLocks noGrp="1"/>
          </p:cNvSpPr>
          <p:nvPr>
            <p:ph sz="half" idx="1"/>
          </p:nvPr>
        </p:nvSpPr>
        <p:spPr>
          <a:xfrm>
            <a:off x="990600" y="1828800"/>
            <a:ext cx="7848600" cy="4297363"/>
          </a:xfrm>
        </p:spPr>
        <p:txBody>
          <a:bodyPr/>
          <a:lstStyle/>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The Equations to determine the HDI are</a:t>
            </a: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	HDI = </a:t>
            </a:r>
            <a:r>
              <a:rPr lang="en-US" sz="1400" i="1" dirty="0" smtClean="0">
                <a:latin typeface="Verdana" panose="020B0604030504040204" pitchFamily="34" charset="0"/>
                <a:ea typeface="Verdana" panose="020B0604030504040204" pitchFamily="34" charset="0"/>
                <a:cs typeface="Verdana" panose="020B0604030504040204" pitchFamily="34" charset="0"/>
              </a:rPr>
              <a:t>0.05747 </a:t>
            </a:r>
            <a:r>
              <a:rPr lang="en-US" sz="1400" i="1" dirty="0">
                <a:latin typeface="Verdana" panose="020B0604030504040204" pitchFamily="34" charset="0"/>
                <a:ea typeface="Verdana" panose="020B0604030504040204" pitchFamily="34" charset="0"/>
                <a:cs typeface="Verdana" panose="020B0604030504040204" pitchFamily="34" charset="0"/>
              </a:rPr>
              <a:t>* </a:t>
            </a:r>
            <a:r>
              <a:rPr lang="en-US" sz="1400" i="1" dirty="0" err="1" smtClean="0">
                <a:latin typeface="Verdana" panose="020B0604030504040204" pitchFamily="34" charset="0"/>
                <a:ea typeface="Verdana" panose="020B0604030504040204" pitchFamily="34" charset="0"/>
                <a:cs typeface="Verdana" panose="020B0604030504040204" pitchFamily="34" charset="0"/>
              </a:rPr>
              <a:t>Education_Index</a:t>
            </a:r>
            <a:endParaRPr lang="en-US" sz="1400" i="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	HDI = </a:t>
            </a:r>
            <a:r>
              <a:rPr lang="en-US" sz="1400" i="1" dirty="0" smtClean="0">
                <a:latin typeface="Verdana" panose="020B0604030504040204" pitchFamily="34" charset="0"/>
                <a:ea typeface="Verdana" panose="020B0604030504040204" pitchFamily="34" charset="0"/>
                <a:cs typeface="Verdana" panose="020B0604030504040204" pitchFamily="34" charset="0"/>
              </a:rPr>
              <a:t>0.01422 </a:t>
            </a:r>
            <a:r>
              <a:rPr lang="en-US" sz="1400" i="1" dirty="0">
                <a:latin typeface="Verdana" panose="020B0604030504040204" pitchFamily="34" charset="0"/>
                <a:ea typeface="Verdana" panose="020B0604030504040204" pitchFamily="34" charset="0"/>
                <a:cs typeface="Verdana" panose="020B0604030504040204" pitchFamily="34" charset="0"/>
              </a:rPr>
              <a:t>* </a:t>
            </a:r>
            <a:r>
              <a:rPr lang="en-US" sz="1400" i="1" dirty="0" err="1" smtClean="0">
                <a:latin typeface="Verdana" panose="020B0604030504040204" pitchFamily="34" charset="0"/>
                <a:ea typeface="Verdana" panose="020B0604030504040204" pitchFamily="34" charset="0"/>
                <a:cs typeface="Verdana" panose="020B0604030504040204" pitchFamily="34" charset="0"/>
              </a:rPr>
              <a:t>Life_expectancy_at_birth</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Education Index has 88% influence on HDI while Life Expectancy has 75% influence on </a:t>
            </a:r>
            <a:r>
              <a:rPr lang="en-US" sz="1400" i="1" dirty="0" smtClean="0">
                <a:latin typeface="Verdana" panose="020B0604030504040204" pitchFamily="34" charset="0"/>
                <a:ea typeface="Verdana" panose="020B0604030504040204" pitchFamily="34" charset="0"/>
                <a:cs typeface="Verdana" panose="020B0604030504040204" pitchFamily="34" charset="0"/>
              </a:rPr>
              <a:t>HDI. There were other variable of which only these two had significant influence over HDI.</a:t>
            </a: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Life expectancy at birth is considerable good for United Nations compared to other countries, it is the Education Index that contribute to the decline in HDI, so improvement to Education Index for United Nations will improve its HDI, moving to 1</a:t>
            </a:r>
            <a:r>
              <a:rPr lang="en-US" sz="1400" i="1" baseline="30000" dirty="0">
                <a:latin typeface="Verdana" panose="020B0604030504040204" pitchFamily="34" charset="0"/>
                <a:ea typeface="Verdana" panose="020B0604030504040204" pitchFamily="34" charset="0"/>
                <a:cs typeface="Verdana" panose="020B0604030504040204" pitchFamily="34" charset="0"/>
              </a:rPr>
              <a:t>st</a:t>
            </a:r>
            <a:r>
              <a:rPr lang="en-US" sz="1400" i="1" dirty="0">
                <a:latin typeface="Verdana" panose="020B0604030504040204" pitchFamily="34" charset="0"/>
                <a:ea typeface="Verdana" panose="020B0604030504040204" pitchFamily="34" charset="0"/>
                <a:cs typeface="Verdana" panose="020B0604030504040204" pitchFamily="34" charset="0"/>
              </a:rPr>
              <a:t> position.</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United Nations present HDI is 0.91, to move to 1</a:t>
            </a:r>
            <a:r>
              <a:rPr lang="en-US" sz="1400" i="1" baseline="30000" dirty="0" smtClean="0">
                <a:latin typeface="Verdana" panose="020B0604030504040204" pitchFamily="34" charset="0"/>
                <a:ea typeface="Verdana" panose="020B0604030504040204" pitchFamily="34" charset="0"/>
                <a:cs typeface="Verdana" panose="020B0604030504040204" pitchFamily="34" charset="0"/>
              </a:rPr>
              <a:t>st</a:t>
            </a:r>
            <a:r>
              <a:rPr lang="en-US" sz="1400" i="1" dirty="0" smtClean="0">
                <a:latin typeface="Verdana" panose="020B0604030504040204" pitchFamily="34" charset="0"/>
                <a:ea typeface="Verdana" panose="020B0604030504040204" pitchFamily="34" charset="0"/>
                <a:cs typeface="Verdana" panose="020B0604030504040204" pitchFamily="34" charset="0"/>
              </a:rPr>
              <a:t> position (0.94), Education Index should be greater than or equal to 16.35 (now 14.7) which has the highest influence on HDI, to move to the first position.</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Life Expectancy at birth(in range 50 – 82, USA 79.1) can be increased over time by changing life style, creating awareness towards health concerns, but does not guaranty tremendous increase in value. Hence Education Index is the best factor for short-term goals.</a:t>
            </a:r>
          </a:p>
          <a:p>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endParaRPr lang="en-US" sz="1400" dirty="0"/>
          </a:p>
        </p:txBody>
      </p:sp>
    </p:spTree>
    <p:extLst>
      <p:ext uri="{BB962C8B-B14F-4D97-AF65-F5344CB8AC3E}">
        <p14:creationId xmlns:p14="http://schemas.microsoft.com/office/powerpoint/2010/main" val="4196986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Table of Content</a:t>
            </a:r>
            <a:endParaRPr lang="en-US" sz="3200" dirty="0"/>
          </a:p>
        </p:txBody>
      </p:sp>
      <p:sp>
        <p:nvSpPr>
          <p:cNvPr id="3" name="Text Placeholder 2"/>
          <p:cNvSpPr>
            <a:spLocks noGrp="1"/>
          </p:cNvSpPr>
          <p:nvPr>
            <p:ph type="body" sz="half" idx="1"/>
          </p:nvPr>
        </p:nvSpPr>
        <p:spPr>
          <a:xfrm>
            <a:off x="990600" y="1828800"/>
            <a:ext cx="3771900" cy="4892675"/>
          </a:xfrm>
        </p:spPr>
        <p:txBody>
          <a:bodyPr/>
          <a:lstStyle/>
          <a:p>
            <a:pPr marL="0" indent="0" eaLnBrk="1" hangingPunct="1">
              <a:buNone/>
            </a:pPr>
            <a:r>
              <a:rPr lang="en-US" sz="1400" b="1" i="1" dirty="0">
                <a:latin typeface="Verdana" panose="020B0604030504040204" pitchFamily="34" charset="0"/>
                <a:ea typeface="Verdana" panose="020B0604030504040204" pitchFamily="34" charset="0"/>
                <a:cs typeface="Verdana" panose="020B0604030504040204" pitchFamily="34" charset="0"/>
              </a:rPr>
              <a:t>Business Scenario:</a:t>
            </a:r>
          </a:p>
          <a:p>
            <a:r>
              <a:rPr lang="en-US" sz="1400" i="1" dirty="0" smtClean="0">
                <a:latin typeface="Verdana" panose="020B0604030504040204" pitchFamily="34" charset="0"/>
                <a:ea typeface="Verdana" panose="020B0604030504040204" pitchFamily="34" charset="0"/>
                <a:cs typeface="Verdana" panose="020B0604030504040204" pitchFamily="34" charset="0"/>
              </a:rPr>
              <a:t>HDI </a:t>
            </a:r>
            <a:r>
              <a:rPr lang="en-US" sz="1400" i="1" dirty="0">
                <a:latin typeface="Verdana" panose="020B0604030504040204" pitchFamily="34" charset="0"/>
                <a:ea typeface="Verdana" panose="020B0604030504040204" pitchFamily="34" charset="0"/>
                <a:cs typeface="Verdana" panose="020B0604030504040204" pitchFamily="34" charset="0"/>
              </a:rPr>
              <a:t>Determination for United Nations</a:t>
            </a:r>
          </a:p>
          <a:p>
            <a:pPr marL="0" indent="0" eaLnBrk="1" hangingPunct="1">
              <a:buNone/>
            </a:pPr>
            <a:endParaRPr lang="en-US" sz="1400" b="1" i="1" dirty="0" smtClean="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r>
              <a:rPr lang="en-US" sz="1400" b="1" i="1" dirty="0" smtClean="0">
                <a:latin typeface="Verdana" panose="020B0604030504040204" pitchFamily="34" charset="0"/>
                <a:ea typeface="Verdana" panose="020B0604030504040204" pitchFamily="34" charset="0"/>
                <a:cs typeface="Verdana" panose="020B0604030504040204" pitchFamily="34" charset="0"/>
              </a:rPr>
              <a:t>Business </a:t>
            </a:r>
            <a:r>
              <a:rPr lang="en-US" sz="1400" b="1" i="1" dirty="0">
                <a:latin typeface="Verdana" panose="020B0604030504040204" pitchFamily="34" charset="0"/>
                <a:ea typeface="Verdana" panose="020B0604030504040204" pitchFamily="34" charset="0"/>
                <a:cs typeface="Verdana" panose="020B0604030504040204" pitchFamily="34" charset="0"/>
              </a:rPr>
              <a:t>Objective</a:t>
            </a:r>
          </a:p>
          <a:p>
            <a:pPr marL="0" indent="0" eaLnBrk="1" hangingPunct="1">
              <a:buNone/>
            </a:pPr>
            <a:r>
              <a:rPr lang="en-US" sz="1400" b="1" i="1" dirty="0">
                <a:latin typeface="Verdana" panose="020B0604030504040204" pitchFamily="34" charset="0"/>
                <a:ea typeface="Verdana" panose="020B0604030504040204" pitchFamily="34" charset="0"/>
                <a:cs typeface="Verdana" panose="020B0604030504040204" pitchFamily="34" charset="0"/>
              </a:rPr>
              <a:t>Selected </a:t>
            </a:r>
            <a:r>
              <a:rPr lang="en-US" sz="1400" b="1" i="1" dirty="0" smtClean="0">
                <a:latin typeface="Verdana" panose="020B0604030504040204" pitchFamily="34" charset="0"/>
                <a:ea typeface="Verdana" panose="020B0604030504040204" pitchFamily="34" charset="0"/>
                <a:cs typeface="Verdana" panose="020B0604030504040204" pitchFamily="34" charset="0"/>
              </a:rPr>
              <a:t>Data:</a:t>
            </a:r>
          </a:p>
          <a:p>
            <a:r>
              <a:rPr lang="en-US" sz="1400" i="1" dirty="0" smtClean="0">
                <a:latin typeface="Verdana" panose="020B0604030504040204" pitchFamily="34" charset="0"/>
                <a:ea typeface="Verdana" panose="020B0604030504040204" pitchFamily="34" charset="0"/>
                <a:cs typeface="Verdana" panose="020B0604030504040204" pitchFamily="34" charset="0"/>
              </a:rPr>
              <a:t>HDI </a:t>
            </a:r>
            <a:r>
              <a:rPr lang="en-US" sz="1400" i="1" dirty="0">
                <a:latin typeface="Verdana" panose="020B0604030504040204" pitchFamily="34" charset="0"/>
                <a:ea typeface="Verdana" panose="020B0604030504040204" pitchFamily="34" charset="0"/>
                <a:cs typeface="Verdana" panose="020B0604030504040204" pitchFamily="34" charset="0"/>
              </a:rPr>
              <a:t>Source </a:t>
            </a:r>
            <a:r>
              <a:rPr lang="en-US" sz="1400" i="1" dirty="0" smtClean="0">
                <a:latin typeface="Verdana" panose="020B0604030504040204" pitchFamily="34" charset="0"/>
                <a:ea typeface="Verdana" panose="020B0604030504040204" pitchFamily="34" charset="0"/>
                <a:cs typeface="Verdana" panose="020B0604030504040204" pitchFamily="34" charset="0"/>
              </a:rPr>
              <a:t>Data Details</a:t>
            </a:r>
            <a:endParaRPr lang="en-US" sz="1400" i="1"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endParaRPr lang="en-US" sz="1400" i="1"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r>
              <a:rPr lang="en-US" sz="1400" b="1" i="1" dirty="0">
                <a:latin typeface="Verdana" panose="020B0604030504040204" pitchFamily="34" charset="0"/>
                <a:ea typeface="Verdana" panose="020B0604030504040204" pitchFamily="34" charset="0"/>
                <a:cs typeface="Verdana" panose="020B0604030504040204" pitchFamily="34" charset="0"/>
              </a:rPr>
              <a:t>Data Activities:</a:t>
            </a:r>
          </a:p>
          <a:p>
            <a:r>
              <a:rPr lang="en-US" sz="1400" i="1" dirty="0" smtClean="0">
                <a:latin typeface="Verdana" panose="020B0604030504040204" pitchFamily="34" charset="0"/>
                <a:ea typeface="Verdana" panose="020B0604030504040204" pitchFamily="34" charset="0"/>
                <a:cs typeface="Verdana" panose="020B0604030504040204" pitchFamily="34" charset="0"/>
              </a:rPr>
              <a:t>Data </a:t>
            </a:r>
            <a:r>
              <a:rPr lang="en-US" sz="1400" i="1" dirty="0">
                <a:latin typeface="Verdana" panose="020B0604030504040204" pitchFamily="34" charset="0"/>
                <a:ea typeface="Verdana" panose="020B0604030504040204" pitchFamily="34" charset="0"/>
                <a:cs typeface="Verdana" panose="020B0604030504040204" pitchFamily="34" charset="0"/>
              </a:rPr>
              <a:t>Cleansing</a:t>
            </a:r>
          </a:p>
          <a:p>
            <a:pPr marL="0" indent="0" eaLnBrk="1" hangingPunct="1">
              <a:buNone/>
            </a:pPr>
            <a:endParaRPr lang="en-US" sz="1400" i="1"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r>
              <a:rPr lang="en-US" sz="1400" b="1" i="1" dirty="0">
                <a:latin typeface="Verdana" panose="020B0604030504040204" pitchFamily="34" charset="0"/>
                <a:ea typeface="Verdana" panose="020B0604030504040204" pitchFamily="34" charset="0"/>
                <a:cs typeface="Verdana" panose="020B0604030504040204" pitchFamily="34" charset="0"/>
              </a:rPr>
              <a:t>Exploratory Data Analysis Result:</a:t>
            </a:r>
          </a:p>
          <a:p>
            <a:r>
              <a:rPr lang="en-US" sz="1400" i="1" dirty="0" smtClean="0">
                <a:latin typeface="Verdana" panose="020B0604030504040204" pitchFamily="34" charset="0"/>
                <a:ea typeface="Verdana" panose="020B0604030504040204" pitchFamily="34" charset="0"/>
                <a:cs typeface="Verdana" panose="020B0604030504040204" pitchFamily="34" charset="0"/>
              </a:rPr>
              <a:t>HDI </a:t>
            </a:r>
            <a:r>
              <a:rPr lang="en-US" sz="1400" i="1" dirty="0">
                <a:latin typeface="Verdana" panose="020B0604030504040204" pitchFamily="34" charset="0"/>
                <a:ea typeface="Verdana" panose="020B0604030504040204" pitchFamily="34" charset="0"/>
                <a:cs typeface="Verdana" panose="020B0604030504040204" pitchFamily="34" charset="0"/>
              </a:rPr>
              <a:t>vs (Education Index, Life expectancy, </a:t>
            </a:r>
            <a:r>
              <a:rPr lang="en-US" sz="1400" i="1" dirty="0" smtClean="0">
                <a:latin typeface="Verdana" panose="020B0604030504040204" pitchFamily="34" charset="0"/>
                <a:ea typeface="Verdana" panose="020B0604030504040204" pitchFamily="34" charset="0"/>
                <a:cs typeface="Verdana" panose="020B0604030504040204" pitchFamily="34" charset="0"/>
              </a:rPr>
              <a:t>GNI)</a:t>
            </a:r>
          </a:p>
          <a:p>
            <a:r>
              <a:rPr lang="en-US" sz="1400" i="1" dirty="0" smtClean="0">
                <a:latin typeface="Verdana" panose="020B0604030504040204" pitchFamily="34" charset="0"/>
                <a:ea typeface="Verdana" panose="020B0604030504040204" pitchFamily="34" charset="0"/>
                <a:cs typeface="Verdana" panose="020B0604030504040204" pitchFamily="34" charset="0"/>
              </a:rPr>
              <a:t>Correlation- </a:t>
            </a:r>
            <a:r>
              <a:rPr lang="en-US" sz="1400" i="1" dirty="0">
                <a:latin typeface="Verdana" panose="020B0604030504040204" pitchFamily="34" charset="0"/>
                <a:ea typeface="Verdana" panose="020B0604030504040204" pitchFamily="34" charset="0"/>
                <a:cs typeface="Verdana" panose="020B0604030504040204" pitchFamily="34" charset="0"/>
              </a:rPr>
              <a:t>HDI Vs Education </a:t>
            </a:r>
            <a:r>
              <a:rPr lang="en-US" sz="1400" i="1" dirty="0" smtClean="0">
                <a:latin typeface="Verdana" panose="020B0604030504040204" pitchFamily="34" charset="0"/>
                <a:ea typeface="Verdana" panose="020B0604030504040204" pitchFamily="34" charset="0"/>
                <a:cs typeface="Verdana" panose="020B0604030504040204" pitchFamily="34" charset="0"/>
              </a:rPr>
              <a:t>Index</a:t>
            </a:r>
          </a:p>
          <a:p>
            <a:r>
              <a:rPr lang="en-US" sz="1400" i="1" dirty="0" smtClean="0">
                <a:latin typeface="Verdana" panose="020B0604030504040204" pitchFamily="34" charset="0"/>
                <a:ea typeface="Verdana" panose="020B0604030504040204" pitchFamily="34" charset="0"/>
                <a:cs typeface="Verdana" panose="020B0604030504040204" pitchFamily="34" charset="0"/>
              </a:rPr>
              <a:t>Correlation- </a:t>
            </a:r>
            <a:r>
              <a:rPr lang="en-US" sz="1400" i="1" dirty="0">
                <a:latin typeface="Verdana" panose="020B0604030504040204" pitchFamily="34" charset="0"/>
                <a:ea typeface="Verdana" panose="020B0604030504040204" pitchFamily="34" charset="0"/>
                <a:cs typeface="Verdana" panose="020B0604030504040204" pitchFamily="34" charset="0"/>
              </a:rPr>
              <a:t>HDI Vs Life Expectancy at </a:t>
            </a:r>
            <a:r>
              <a:rPr lang="en-US" sz="1400" i="1" dirty="0" smtClean="0">
                <a:latin typeface="Verdana" panose="020B0604030504040204" pitchFamily="34" charset="0"/>
                <a:ea typeface="Verdana" panose="020B0604030504040204" pitchFamily="34" charset="0"/>
                <a:cs typeface="Verdana" panose="020B0604030504040204" pitchFamily="34" charset="0"/>
              </a:rPr>
              <a:t>birth</a:t>
            </a:r>
          </a:p>
          <a:p>
            <a:r>
              <a:rPr lang="en-US" sz="1400" i="1" dirty="0" smtClean="0">
                <a:latin typeface="Verdana" panose="020B0604030504040204" pitchFamily="34" charset="0"/>
                <a:ea typeface="Verdana" panose="020B0604030504040204" pitchFamily="34" charset="0"/>
                <a:cs typeface="Verdana" panose="020B0604030504040204" pitchFamily="34" charset="0"/>
              </a:rPr>
              <a:t>Correlation- </a:t>
            </a:r>
            <a:r>
              <a:rPr lang="en-US" sz="1400" i="1" dirty="0">
                <a:latin typeface="Verdana" panose="020B0604030504040204" pitchFamily="34" charset="0"/>
                <a:ea typeface="Verdana" panose="020B0604030504040204" pitchFamily="34" charset="0"/>
                <a:cs typeface="Verdana" panose="020B0604030504040204" pitchFamily="34" charset="0"/>
              </a:rPr>
              <a:t>HDI Vs GNI</a:t>
            </a:r>
          </a:p>
          <a:p>
            <a:endParaRPr lang="en-US" sz="1400" dirty="0"/>
          </a:p>
        </p:txBody>
      </p:sp>
      <p:sp>
        <p:nvSpPr>
          <p:cNvPr id="6" name="Content Placeholder 2"/>
          <p:cNvSpPr>
            <a:spLocks noGrp="1"/>
          </p:cNvSpPr>
          <p:nvPr>
            <p:ph sz="half" idx="2"/>
          </p:nvPr>
        </p:nvSpPr>
        <p:spPr/>
        <p:txBody>
          <a:bodyPr/>
          <a:lstStyle/>
          <a:p>
            <a:pPr marL="0" indent="0" eaLnBrk="1" hangingPunct="1">
              <a:buNone/>
            </a:pPr>
            <a:r>
              <a:rPr lang="en-US" sz="1400" i="1" dirty="0" smtClean="0">
                <a:latin typeface="Verdana" panose="020B0604030504040204" pitchFamily="34" charset="0"/>
                <a:ea typeface="Verdana" panose="020B0604030504040204" pitchFamily="34" charset="0"/>
                <a:cs typeface="Verdana" panose="020B0604030504040204" pitchFamily="34" charset="0"/>
              </a:rPr>
              <a:t> </a:t>
            </a:r>
            <a:r>
              <a:rPr lang="en-US" sz="1400" b="1" i="1" dirty="0" smtClean="0">
                <a:latin typeface="Verdana" panose="020B0604030504040204" pitchFamily="34" charset="0"/>
                <a:ea typeface="Verdana" panose="020B0604030504040204" pitchFamily="34" charset="0"/>
                <a:cs typeface="Verdana" panose="020B0604030504040204" pitchFamily="34" charset="0"/>
              </a:rPr>
              <a:t>Regression </a:t>
            </a:r>
            <a:r>
              <a:rPr lang="en-US" sz="1400" b="1" i="1" dirty="0">
                <a:latin typeface="Verdana" panose="020B0604030504040204" pitchFamily="34" charset="0"/>
                <a:ea typeface="Verdana" panose="020B0604030504040204" pitchFamily="34" charset="0"/>
                <a:cs typeface="Verdana" panose="020B0604030504040204" pitchFamily="34" charset="0"/>
              </a:rPr>
              <a:t>Modeling Results</a:t>
            </a:r>
          </a:p>
          <a:p>
            <a:r>
              <a:rPr lang="en-US" sz="1400" i="1" dirty="0" smtClean="0">
                <a:latin typeface="Verdana" panose="020B0604030504040204" pitchFamily="34" charset="0"/>
                <a:ea typeface="Verdana" panose="020B0604030504040204" pitchFamily="34" charset="0"/>
                <a:cs typeface="Verdana" panose="020B0604030504040204" pitchFamily="34" charset="0"/>
              </a:rPr>
              <a:t>Model </a:t>
            </a:r>
            <a:r>
              <a:rPr lang="en-US" sz="1400" i="1" dirty="0">
                <a:latin typeface="Verdana" panose="020B0604030504040204" pitchFamily="34" charset="0"/>
                <a:ea typeface="Verdana" panose="020B0604030504040204" pitchFamily="34" charset="0"/>
                <a:cs typeface="Verdana" panose="020B0604030504040204" pitchFamily="34" charset="0"/>
              </a:rPr>
              <a:t>Fit Check for HDI vs Education </a:t>
            </a:r>
            <a:r>
              <a:rPr lang="en-US" sz="1400" i="1" dirty="0" smtClean="0">
                <a:latin typeface="Verdana" panose="020B0604030504040204" pitchFamily="34" charset="0"/>
                <a:ea typeface="Verdana" panose="020B0604030504040204" pitchFamily="34" charset="0"/>
                <a:cs typeface="Verdana" panose="020B0604030504040204" pitchFamily="34" charset="0"/>
              </a:rPr>
              <a:t>Index</a:t>
            </a:r>
          </a:p>
          <a:p>
            <a:r>
              <a:rPr lang="en-US" sz="1400" i="1" dirty="0" smtClean="0">
                <a:latin typeface="Verdana" panose="020B0604030504040204" pitchFamily="34" charset="0"/>
                <a:ea typeface="Verdana" panose="020B0604030504040204" pitchFamily="34" charset="0"/>
                <a:cs typeface="Verdana" panose="020B0604030504040204" pitchFamily="34" charset="0"/>
              </a:rPr>
              <a:t>Analysis-HDI </a:t>
            </a:r>
            <a:r>
              <a:rPr lang="en-US" sz="1400" i="1" dirty="0">
                <a:latin typeface="Verdana" panose="020B0604030504040204" pitchFamily="34" charset="0"/>
                <a:ea typeface="Verdana" panose="020B0604030504040204" pitchFamily="34" charset="0"/>
                <a:cs typeface="Verdana" panose="020B0604030504040204" pitchFamily="34" charset="0"/>
              </a:rPr>
              <a:t>vs Education </a:t>
            </a:r>
            <a:r>
              <a:rPr lang="en-US" sz="1400" i="1" dirty="0" smtClean="0">
                <a:latin typeface="Verdana" panose="020B0604030504040204" pitchFamily="34" charset="0"/>
                <a:ea typeface="Verdana" panose="020B0604030504040204" pitchFamily="34" charset="0"/>
                <a:cs typeface="Verdana" panose="020B0604030504040204" pitchFamily="34" charset="0"/>
              </a:rPr>
              <a:t>Index</a:t>
            </a:r>
          </a:p>
          <a:p>
            <a:r>
              <a:rPr lang="en-US" sz="1400" i="1" dirty="0" smtClean="0">
                <a:latin typeface="Verdana" panose="020B0604030504040204" pitchFamily="34" charset="0"/>
                <a:ea typeface="Verdana" panose="020B0604030504040204" pitchFamily="34" charset="0"/>
                <a:cs typeface="Verdana" panose="020B0604030504040204" pitchFamily="34" charset="0"/>
              </a:rPr>
              <a:t>Model </a:t>
            </a:r>
            <a:r>
              <a:rPr lang="en-US" sz="1400" i="1" dirty="0">
                <a:latin typeface="Verdana" panose="020B0604030504040204" pitchFamily="34" charset="0"/>
                <a:ea typeface="Verdana" panose="020B0604030504040204" pitchFamily="34" charset="0"/>
                <a:cs typeface="Verdana" panose="020B0604030504040204" pitchFamily="34" charset="0"/>
              </a:rPr>
              <a:t>Fit check-HDI vs Life Expectancy at </a:t>
            </a:r>
            <a:r>
              <a:rPr lang="en-US" sz="1400" i="1" dirty="0" smtClean="0">
                <a:latin typeface="Verdana" panose="020B0604030504040204" pitchFamily="34" charset="0"/>
                <a:ea typeface="Verdana" panose="020B0604030504040204" pitchFamily="34" charset="0"/>
                <a:cs typeface="Verdana" panose="020B0604030504040204" pitchFamily="34" charset="0"/>
              </a:rPr>
              <a:t>birth</a:t>
            </a:r>
          </a:p>
          <a:p>
            <a:r>
              <a:rPr lang="en-US" sz="1400" i="1" dirty="0" smtClean="0">
                <a:latin typeface="Verdana" panose="020B0604030504040204" pitchFamily="34" charset="0"/>
                <a:ea typeface="Verdana" panose="020B0604030504040204" pitchFamily="34" charset="0"/>
                <a:cs typeface="Verdana" panose="020B0604030504040204" pitchFamily="34" charset="0"/>
              </a:rPr>
              <a:t>Analysis-HDI </a:t>
            </a:r>
            <a:r>
              <a:rPr lang="en-US" sz="1400" i="1" dirty="0">
                <a:latin typeface="Verdana" panose="020B0604030504040204" pitchFamily="34" charset="0"/>
                <a:ea typeface="Verdana" panose="020B0604030504040204" pitchFamily="34" charset="0"/>
                <a:cs typeface="Verdana" panose="020B0604030504040204" pitchFamily="34" charset="0"/>
              </a:rPr>
              <a:t>vs Life Expectancy at </a:t>
            </a:r>
            <a:r>
              <a:rPr lang="en-US" sz="1400" i="1" dirty="0" smtClean="0">
                <a:latin typeface="Verdana" panose="020B0604030504040204" pitchFamily="34" charset="0"/>
                <a:ea typeface="Verdana" panose="020B0604030504040204" pitchFamily="34" charset="0"/>
                <a:cs typeface="Verdana" panose="020B0604030504040204" pitchFamily="34" charset="0"/>
              </a:rPr>
              <a:t>Birth</a:t>
            </a:r>
          </a:p>
          <a:p>
            <a:r>
              <a:rPr lang="en-US" sz="1400" i="1" dirty="0" smtClean="0">
                <a:latin typeface="Verdana" panose="020B0604030504040204" pitchFamily="34" charset="0"/>
                <a:ea typeface="Verdana" panose="020B0604030504040204" pitchFamily="34" charset="0"/>
                <a:cs typeface="Verdana" panose="020B0604030504040204" pitchFamily="34" charset="0"/>
              </a:rPr>
              <a:t>Comparison: Education </a:t>
            </a:r>
            <a:r>
              <a:rPr lang="en-US" sz="1400" i="1" dirty="0">
                <a:latin typeface="Verdana" panose="020B0604030504040204" pitchFamily="34" charset="0"/>
                <a:ea typeface="Verdana" panose="020B0604030504040204" pitchFamily="34" charset="0"/>
                <a:cs typeface="Verdana" panose="020B0604030504040204" pitchFamily="34" charset="0"/>
              </a:rPr>
              <a:t>Index Vs. </a:t>
            </a:r>
            <a:r>
              <a:rPr lang="en-US" sz="1400" i="1" dirty="0">
                <a:latin typeface="Verdana" panose="020B0604030504040204" pitchFamily="34" charset="0"/>
                <a:ea typeface="Verdana" panose="020B0604030504040204" pitchFamily="34" charset="0"/>
                <a:cs typeface="Verdana" panose="020B0604030504040204" pitchFamily="34" charset="0"/>
              </a:rPr>
              <a:t>Life Expectancy</a:t>
            </a:r>
          </a:p>
          <a:p>
            <a:pPr marL="0" indent="0" eaLnBrk="1" hangingPunct="1">
              <a:buNone/>
            </a:pPr>
            <a:endParaRPr lang="en-US" sz="1400" i="1" dirty="0">
              <a:latin typeface="Verdana" panose="020B0604030504040204" pitchFamily="34" charset="0"/>
              <a:ea typeface="Verdana" panose="020B0604030504040204" pitchFamily="34" charset="0"/>
              <a:cs typeface="Verdana" panose="020B0604030504040204" pitchFamily="34" charset="0"/>
            </a:endParaRPr>
          </a:p>
          <a:p>
            <a:pPr marL="0" indent="0" eaLnBrk="1" hangingPunct="1">
              <a:buNone/>
            </a:pPr>
            <a:r>
              <a:rPr lang="en-US" sz="1400" b="1" i="1" dirty="0" smtClean="0">
                <a:latin typeface="Verdana" panose="020B0604030504040204" pitchFamily="34" charset="0"/>
                <a:ea typeface="Verdana" panose="020B0604030504040204" pitchFamily="34" charset="0"/>
                <a:cs typeface="Verdana" panose="020B0604030504040204" pitchFamily="34" charset="0"/>
              </a:rPr>
              <a:t>Conclusions</a:t>
            </a:r>
            <a:endParaRPr lang="en-US" sz="1400" i="1" dirty="0">
              <a:latin typeface="Verdana" panose="020B0604030504040204" pitchFamily="34" charset="0"/>
              <a:ea typeface="Verdana" panose="020B0604030504040204" pitchFamily="34" charset="0"/>
              <a:cs typeface="Verdana" panose="020B0604030504040204" pitchFamily="34" charset="0"/>
            </a:endParaRPr>
          </a:p>
          <a:p>
            <a:r>
              <a:rPr lang="en-US" sz="1400" i="1" dirty="0" smtClean="0">
                <a:latin typeface="Verdana" panose="020B0604030504040204" pitchFamily="34" charset="0"/>
                <a:ea typeface="Verdana" panose="020B0604030504040204" pitchFamily="34" charset="0"/>
                <a:cs typeface="Verdana" panose="020B0604030504040204" pitchFamily="34" charset="0"/>
              </a:rPr>
              <a:t>United </a:t>
            </a:r>
            <a:r>
              <a:rPr lang="en-US" sz="1400" i="1" dirty="0">
                <a:latin typeface="Verdana" panose="020B0604030504040204" pitchFamily="34" charset="0"/>
                <a:ea typeface="Verdana" panose="020B0604030504040204" pitchFamily="34" charset="0"/>
                <a:cs typeface="Verdana" panose="020B0604030504040204" pitchFamily="34" charset="0"/>
              </a:rPr>
              <a:t>Nation HDI</a:t>
            </a: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2</a:t>
            </a:fld>
            <a:endParaRPr lang="en-US"/>
          </a:p>
        </p:txBody>
      </p:sp>
    </p:spTree>
    <p:extLst>
      <p:ext uri="{BB962C8B-B14F-4D97-AF65-F5344CB8AC3E}">
        <p14:creationId xmlns:p14="http://schemas.microsoft.com/office/powerpoint/2010/main" val="1347220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Business Scenario:</a:t>
            </a:r>
            <a:br>
              <a:rPr lang="en-US" sz="3200" dirty="0" smtClean="0"/>
            </a:br>
            <a:r>
              <a:rPr lang="en-US" sz="3200" dirty="0" smtClean="0"/>
              <a:t>HDI Determination For United Nations</a:t>
            </a:r>
            <a:endParaRPr lang="en-US" sz="3200" dirty="0"/>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3</a:t>
            </a:fld>
            <a:endParaRPr lang="en-US"/>
          </a:p>
        </p:txBody>
      </p:sp>
      <p:sp>
        <p:nvSpPr>
          <p:cNvPr id="6" name="Content Placeholder 2"/>
          <p:cNvSpPr>
            <a:spLocks noGrp="1"/>
          </p:cNvSpPr>
          <p:nvPr>
            <p:ph sz="half" idx="1"/>
          </p:nvPr>
        </p:nvSpPr>
        <p:spPr>
          <a:xfrm>
            <a:off x="990600" y="1828800"/>
            <a:ext cx="6858000" cy="4297363"/>
          </a:xfrm>
        </p:spPr>
        <p:txBody>
          <a:bodyPr/>
          <a:lstStyle/>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United Nation Development Program wants to increase the Human Development Index for the United Nations , which is the assessment of the development of the country based on the capability of </a:t>
            </a:r>
            <a:r>
              <a:rPr lang="en-US" sz="1400" i="1" dirty="0" smtClean="0">
                <a:latin typeface="Verdana" panose="020B0604030504040204" pitchFamily="34" charset="0"/>
                <a:ea typeface="Verdana" panose="020B0604030504040204" pitchFamily="34" charset="0"/>
                <a:cs typeface="Verdana" panose="020B0604030504040204" pitchFamily="34" charset="0"/>
              </a:rPr>
              <a:t>people.</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United Nation was in the 1</a:t>
            </a:r>
            <a:r>
              <a:rPr lang="en-US" sz="1400" i="1" baseline="30000" dirty="0" smtClean="0">
                <a:latin typeface="Verdana" panose="020B0604030504040204" pitchFamily="34" charset="0"/>
                <a:ea typeface="Verdana" panose="020B0604030504040204" pitchFamily="34" charset="0"/>
                <a:cs typeface="Verdana" panose="020B0604030504040204" pitchFamily="34" charset="0"/>
              </a:rPr>
              <a:t>st</a:t>
            </a:r>
            <a:r>
              <a:rPr lang="en-US" sz="1400" i="1" dirty="0" smtClean="0">
                <a:latin typeface="Verdana" panose="020B0604030504040204" pitchFamily="34" charset="0"/>
                <a:ea typeface="Verdana" panose="020B0604030504040204" pitchFamily="34" charset="0"/>
                <a:cs typeface="Verdana" panose="020B0604030504040204" pitchFamily="34" charset="0"/>
              </a:rPr>
              <a:t> position years before and now stands in the 8</a:t>
            </a:r>
            <a:r>
              <a:rPr lang="en-US" sz="1400" i="1" baseline="30000" dirty="0" smtClean="0">
                <a:latin typeface="Verdana" panose="020B0604030504040204" pitchFamily="34" charset="0"/>
                <a:ea typeface="Verdana" panose="020B0604030504040204" pitchFamily="34" charset="0"/>
                <a:cs typeface="Verdana" panose="020B0604030504040204" pitchFamily="34" charset="0"/>
              </a:rPr>
              <a:t>th</a:t>
            </a:r>
            <a:r>
              <a:rPr lang="en-US" sz="1400" i="1" dirty="0" smtClean="0">
                <a:latin typeface="Verdana" panose="020B0604030504040204" pitchFamily="34" charset="0"/>
                <a:ea typeface="Verdana" panose="020B0604030504040204" pitchFamily="34" charset="0"/>
                <a:cs typeface="Verdana" panose="020B0604030504040204" pitchFamily="34" charset="0"/>
              </a:rPr>
              <a:t> position based on HDI, the officials in the research is given the task to determine the factors influencing the HDI decline and suggest improvements in the factors so United Nations will move to the 1</a:t>
            </a:r>
            <a:r>
              <a:rPr lang="en-US" sz="1400" i="1" baseline="30000" dirty="0" smtClean="0">
                <a:latin typeface="Verdana" panose="020B0604030504040204" pitchFamily="34" charset="0"/>
                <a:ea typeface="Verdana" panose="020B0604030504040204" pitchFamily="34" charset="0"/>
                <a:cs typeface="Verdana" panose="020B0604030504040204" pitchFamily="34" charset="0"/>
              </a:rPr>
              <a:t>St</a:t>
            </a:r>
            <a:r>
              <a:rPr lang="en-US" sz="1400" i="1" dirty="0" smtClean="0">
                <a:latin typeface="Verdana" panose="020B0604030504040204" pitchFamily="34" charset="0"/>
                <a:ea typeface="Verdana" panose="020B0604030504040204" pitchFamily="34" charset="0"/>
                <a:cs typeface="Verdana" panose="020B0604030504040204" pitchFamily="34" charset="0"/>
              </a:rPr>
              <a:t> position.</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research department decide to build models that would predict those indices that lead to decline in </a:t>
            </a:r>
            <a:r>
              <a:rPr lang="en-US" sz="1400" i="1" dirty="0" smtClean="0">
                <a:latin typeface="Verdana" panose="020B0604030504040204" pitchFamily="34" charset="0"/>
                <a:ea typeface="Verdana" panose="020B0604030504040204" pitchFamily="34" charset="0"/>
                <a:cs typeface="Verdana" panose="020B0604030504040204" pitchFamily="34" charset="0"/>
              </a:rPr>
              <a:t>HDI and </a:t>
            </a:r>
            <a:r>
              <a:rPr lang="en-US" sz="1400" i="1" dirty="0" smtClean="0">
                <a:latin typeface="Verdana" panose="020B0604030504040204" pitchFamily="34" charset="0"/>
                <a:ea typeface="Verdana" panose="020B0604030504040204" pitchFamily="34" charset="0"/>
                <a:cs typeface="Verdana" panose="020B0604030504040204" pitchFamily="34" charset="0"/>
              </a:rPr>
              <a:t>help improve the same.</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63815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Business Objective:</a:t>
            </a:r>
            <a:br>
              <a:rPr lang="en-US" sz="3200" dirty="0" smtClean="0"/>
            </a:br>
            <a:endParaRPr lang="en-US" sz="3200" dirty="0"/>
          </a:p>
        </p:txBody>
      </p:sp>
      <p:sp>
        <p:nvSpPr>
          <p:cNvPr id="3" name="Content Placeholder 2"/>
          <p:cNvSpPr>
            <a:spLocks noGrp="1"/>
          </p:cNvSpPr>
          <p:nvPr>
            <p:ph sz="half" idx="1"/>
          </p:nvPr>
        </p:nvSpPr>
        <p:spPr>
          <a:xfrm>
            <a:off x="990600" y="1828800"/>
            <a:ext cx="6705600" cy="4297363"/>
          </a:xfrm>
        </p:spPr>
        <p:txBody>
          <a:bodyPr/>
          <a:lstStyle/>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Improve the Human Development Index (HDI) of United Nations</a:t>
            </a:r>
            <a:r>
              <a:rPr lang="en-US" sz="1400" i="1"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This will be addressed by building models to identify those Indices that contribute to the decline of the HDI.</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 </a:t>
            </a:r>
            <a:r>
              <a:rPr lang="en-US" sz="1400" i="1" dirty="0">
                <a:latin typeface="Verdana" panose="020B0604030504040204" pitchFamily="34" charset="0"/>
                <a:ea typeface="Verdana" panose="020B0604030504040204" pitchFamily="34" charset="0"/>
                <a:cs typeface="Verdana" panose="020B0604030504040204" pitchFamily="34" charset="0"/>
              </a:rPr>
              <a:t>The indices that </a:t>
            </a:r>
            <a:r>
              <a:rPr lang="en-US" sz="1400" i="1" dirty="0" smtClean="0">
                <a:latin typeface="Verdana" panose="020B0604030504040204" pitchFamily="34" charset="0"/>
                <a:ea typeface="Verdana" panose="020B0604030504040204" pitchFamily="34" charset="0"/>
                <a:cs typeface="Verdana" panose="020B0604030504040204" pitchFamily="34" charset="0"/>
              </a:rPr>
              <a:t>were </a:t>
            </a:r>
            <a:r>
              <a:rPr lang="en-US" sz="1400" i="1" dirty="0">
                <a:latin typeface="Verdana" panose="020B0604030504040204" pitchFamily="34" charset="0"/>
                <a:ea typeface="Verdana" panose="020B0604030504040204" pitchFamily="34" charset="0"/>
                <a:cs typeface="Verdana" panose="020B0604030504040204" pitchFamily="34" charset="0"/>
              </a:rPr>
              <a:t>analyzed are </a:t>
            </a:r>
          </a:p>
          <a:p>
            <a:pPr lvl="1">
              <a:buFont typeface="Wingdings" panose="05000000000000000000" pitchFamily="2" charset="2"/>
              <a:buChar char="Ø"/>
            </a:pPr>
            <a:r>
              <a:rPr lang="en-US" sz="1400" i="1" dirty="0">
                <a:latin typeface="Verdana" panose="020B0604030504040204" pitchFamily="34" charset="0"/>
                <a:ea typeface="Verdana" panose="020B0604030504040204" pitchFamily="34" charset="0"/>
                <a:cs typeface="Verdana" panose="020B0604030504040204" pitchFamily="34" charset="0"/>
              </a:rPr>
              <a:t>Life expectancy at birth </a:t>
            </a:r>
          </a:p>
          <a:p>
            <a:pPr lvl="1">
              <a:buFont typeface="Wingdings" panose="05000000000000000000" pitchFamily="2" charset="2"/>
              <a:buChar char="Ø"/>
            </a:pPr>
            <a:r>
              <a:rPr lang="en-US" sz="1400" i="1" dirty="0">
                <a:latin typeface="Verdana" panose="020B0604030504040204" pitchFamily="34" charset="0"/>
                <a:ea typeface="Verdana" panose="020B0604030504040204" pitchFamily="34" charset="0"/>
                <a:cs typeface="Verdana" panose="020B0604030504040204" pitchFamily="34" charset="0"/>
              </a:rPr>
              <a:t>Education Index ( The average of expected years of schooling and mean years of schooling)</a:t>
            </a:r>
          </a:p>
          <a:p>
            <a:pPr lvl="1">
              <a:buFont typeface="Wingdings" panose="05000000000000000000" pitchFamily="2" charset="2"/>
              <a:buChar char="Ø"/>
            </a:pPr>
            <a:r>
              <a:rPr lang="en-US" sz="1400" i="1" dirty="0">
                <a:latin typeface="Verdana" panose="020B0604030504040204" pitchFamily="34" charset="0"/>
                <a:ea typeface="Verdana" panose="020B0604030504040204" pitchFamily="34" charset="0"/>
                <a:cs typeface="Verdana" panose="020B0604030504040204" pitchFamily="34" charset="0"/>
              </a:rPr>
              <a:t>GNI (Gross National Income per capita)</a:t>
            </a:r>
          </a:p>
          <a:p>
            <a:pPr eaLnBrk="1" hangingPunct="1">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Once </a:t>
            </a:r>
            <a:r>
              <a:rPr lang="en-US" sz="1400" i="1" dirty="0" smtClean="0">
                <a:latin typeface="Verdana" panose="020B0604030504040204" pitchFamily="34" charset="0"/>
                <a:ea typeface="Verdana" panose="020B0604030504040204" pitchFamily="34" charset="0"/>
                <a:cs typeface="Verdana" panose="020B0604030504040204" pitchFamily="34" charset="0"/>
              </a:rPr>
              <a:t>the variable that influence the HDI are determined, the level of influence will be found and improvements to the HDI will be decided.</a:t>
            </a:r>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4</a:t>
            </a:fld>
            <a:endParaRPr lang="en-US"/>
          </a:p>
        </p:txBody>
      </p:sp>
    </p:spTree>
    <p:extLst>
      <p:ext uri="{BB962C8B-B14F-4D97-AF65-F5344CB8AC3E}">
        <p14:creationId xmlns:p14="http://schemas.microsoft.com/office/powerpoint/2010/main" val="507002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Selected Data:</a:t>
            </a:r>
            <a:br>
              <a:rPr lang="en-US" sz="3200" dirty="0" smtClean="0"/>
            </a:br>
            <a:r>
              <a:rPr lang="en-US" sz="3200" dirty="0" smtClean="0"/>
              <a:t>HDI Source Data </a:t>
            </a:r>
            <a:r>
              <a:rPr lang="en-US" sz="3200" dirty="0" smtClean="0"/>
              <a:t>Details</a:t>
            </a:r>
            <a:endParaRPr lang="en-US" sz="3200" dirty="0"/>
          </a:p>
        </p:txBody>
      </p:sp>
      <p:sp>
        <p:nvSpPr>
          <p:cNvPr id="4" name="Text Placeholder 3"/>
          <p:cNvSpPr>
            <a:spLocks noGrp="1"/>
          </p:cNvSpPr>
          <p:nvPr>
            <p:ph type="body" sz="half" idx="1"/>
          </p:nvPr>
        </p:nvSpPr>
        <p:spPr>
          <a:xfrm>
            <a:off x="990600" y="1828800"/>
            <a:ext cx="3771900" cy="4648200"/>
          </a:xfrm>
        </p:spPr>
        <p:txBody>
          <a:bodyPr/>
          <a:lstStyle/>
          <a:p>
            <a:pPr indent="-285750">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There are 195 countries participating </a:t>
            </a:r>
            <a:r>
              <a:rPr lang="en-US" sz="1400" i="1" dirty="0" smtClean="0">
                <a:latin typeface="Verdana" panose="020B0604030504040204" pitchFamily="34" charset="0"/>
                <a:ea typeface="Verdana" panose="020B0604030504040204" pitchFamily="34" charset="0"/>
                <a:cs typeface="Verdana" panose="020B0604030504040204" pitchFamily="34" charset="0"/>
              </a:rPr>
              <a:t>in the HDI dataset, there is data from 2010 – 2014</a:t>
            </a:r>
          </a:p>
          <a:p>
            <a:pPr indent="-285750">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Human Development Index </a:t>
            </a:r>
            <a:r>
              <a:rPr lang="en-US" sz="1400" i="1" dirty="0" smtClean="0">
                <a:latin typeface="Verdana" panose="020B0604030504040204" pitchFamily="34" charset="0"/>
                <a:ea typeface="Verdana" panose="020B0604030504040204" pitchFamily="34" charset="0"/>
                <a:cs typeface="Verdana" panose="020B0604030504040204" pitchFamily="34" charset="0"/>
              </a:rPr>
              <a:t>and its components </a:t>
            </a:r>
            <a:r>
              <a:rPr lang="en-US" sz="1400" i="1" dirty="0">
                <a:latin typeface="Verdana" panose="020B0604030504040204" pitchFamily="34" charset="0"/>
                <a:ea typeface="Verdana" panose="020B0604030504040204" pitchFamily="34" charset="0"/>
                <a:cs typeface="Verdana" panose="020B0604030504040204" pitchFamily="34" charset="0"/>
              </a:rPr>
              <a:t>– The data contains the HDI rate for each </a:t>
            </a:r>
            <a:r>
              <a:rPr lang="en-US" sz="1400" i="1" dirty="0" smtClean="0">
                <a:latin typeface="Verdana" panose="020B0604030504040204" pitchFamily="34" charset="0"/>
                <a:ea typeface="Verdana" panose="020B0604030504040204" pitchFamily="34" charset="0"/>
                <a:cs typeface="Verdana" panose="020B0604030504040204" pitchFamily="34" charset="0"/>
              </a:rPr>
              <a:t>country</a:t>
            </a:r>
            <a:r>
              <a:rPr lang="en-US" sz="1400" i="1" dirty="0">
                <a:latin typeface="Verdana" panose="020B0604030504040204" pitchFamily="34" charset="0"/>
                <a:ea typeface="Verdana" panose="020B0604030504040204" pitchFamily="34" charset="0"/>
                <a:cs typeface="Verdana" panose="020B0604030504040204" pitchFamily="34" charset="0"/>
              </a:rPr>
              <a:t> </a:t>
            </a:r>
            <a:r>
              <a:rPr lang="en-US" sz="1400" i="1" dirty="0" smtClean="0">
                <a:latin typeface="Verdana" panose="020B0604030504040204" pitchFamily="34" charset="0"/>
                <a:ea typeface="Verdana" panose="020B0604030504040204" pitchFamily="34" charset="0"/>
                <a:cs typeface="Verdana" panose="020B0604030504040204" pitchFamily="34" charset="0"/>
              </a:rPr>
              <a:t>and other variables.</a:t>
            </a:r>
          </a:p>
          <a:p>
            <a:pPr indent="-285750">
              <a:buFont typeface="Wingdings" panose="05000000000000000000" pitchFamily="2" charset="2"/>
              <a:buChar char="v"/>
            </a:pPr>
            <a:r>
              <a:rPr lang="en-US" sz="1400" b="1" i="1" dirty="0" smtClean="0">
                <a:latin typeface="Verdana" panose="020B0604030504040204" pitchFamily="34" charset="0"/>
                <a:ea typeface="Verdana" panose="020B0604030504040204" pitchFamily="34" charset="0"/>
                <a:cs typeface="Verdana" panose="020B0604030504040204" pitchFamily="34" charset="0"/>
              </a:rPr>
              <a:t>Response Variable</a:t>
            </a:r>
            <a:r>
              <a:rPr lang="en-US" sz="1400" i="1" dirty="0" smtClean="0">
                <a:latin typeface="Verdana" panose="020B0604030504040204" pitchFamily="34" charset="0"/>
                <a:ea typeface="Verdana" panose="020B0604030504040204" pitchFamily="34" charset="0"/>
                <a:cs typeface="Verdana" panose="020B0604030504040204" pitchFamily="34" charset="0"/>
              </a:rPr>
              <a:t>- The HDI is the response variable, for which we will determine the influence for using predictor variables.</a:t>
            </a:r>
          </a:p>
          <a:p>
            <a:pPr indent="-285750">
              <a:buFont typeface="Wingdings" panose="05000000000000000000" pitchFamily="2" charset="2"/>
              <a:buChar char="v"/>
            </a:pPr>
            <a:r>
              <a:rPr lang="en-US" sz="1400" b="1" i="1" dirty="0" smtClean="0">
                <a:latin typeface="Verdana" panose="020B0604030504040204" pitchFamily="34" charset="0"/>
                <a:ea typeface="Verdana" panose="020B0604030504040204" pitchFamily="34" charset="0"/>
                <a:cs typeface="Verdana" panose="020B0604030504040204" pitchFamily="34" charset="0"/>
              </a:rPr>
              <a:t>Predictor Variable– </a:t>
            </a:r>
            <a:r>
              <a:rPr lang="en-US" sz="1400" i="1" dirty="0" smtClean="0">
                <a:latin typeface="Verdana" panose="020B0604030504040204" pitchFamily="34" charset="0"/>
                <a:ea typeface="Verdana" panose="020B0604030504040204" pitchFamily="34" charset="0"/>
                <a:cs typeface="Verdana" panose="020B0604030504040204" pitchFamily="34" charset="0"/>
              </a:rPr>
              <a:t>The variables that will be used to determine the HDI are the predictors,</a:t>
            </a:r>
          </a:p>
          <a:p>
            <a:pPr lvl="1">
              <a:buFont typeface="Wingdings" panose="05000000000000000000" pitchFamily="2" charset="2"/>
              <a:buChar char="Ø"/>
            </a:pPr>
            <a:r>
              <a:rPr lang="en-US" sz="1400" i="1" dirty="0">
                <a:latin typeface="Verdana" panose="020B0604030504040204" pitchFamily="34" charset="0"/>
                <a:ea typeface="Verdana" panose="020B0604030504040204" pitchFamily="34" charset="0"/>
                <a:cs typeface="Verdana" panose="020B0604030504040204" pitchFamily="34" charset="0"/>
              </a:rPr>
              <a:t>Education </a:t>
            </a:r>
            <a:r>
              <a:rPr lang="en-US" sz="1400" i="1" dirty="0" smtClean="0">
                <a:latin typeface="Verdana" panose="020B0604030504040204" pitchFamily="34" charset="0"/>
                <a:ea typeface="Verdana" panose="020B0604030504040204" pitchFamily="34" charset="0"/>
                <a:cs typeface="Verdana" panose="020B0604030504040204" pitchFamily="34" charset="0"/>
              </a:rPr>
              <a:t>Index (derived as the average of </a:t>
            </a:r>
            <a:r>
              <a:rPr lang="en-US" sz="1400" i="1" dirty="0">
                <a:latin typeface="Verdana" panose="020B0604030504040204" pitchFamily="34" charset="0"/>
                <a:ea typeface="Verdana" panose="020B0604030504040204" pitchFamily="34" charset="0"/>
                <a:cs typeface="Verdana" panose="020B0604030504040204" pitchFamily="34" charset="0"/>
              </a:rPr>
              <a:t>Mean years of schooling and Expected years of </a:t>
            </a:r>
            <a:r>
              <a:rPr lang="en-US" sz="1400" i="1" dirty="0" smtClean="0">
                <a:latin typeface="Verdana" panose="020B0604030504040204" pitchFamily="34" charset="0"/>
                <a:ea typeface="Verdana" panose="020B0604030504040204" pitchFamily="34" charset="0"/>
                <a:cs typeface="Verdana" panose="020B0604030504040204" pitchFamily="34" charset="0"/>
              </a:rPr>
              <a:t>schooling)</a:t>
            </a:r>
            <a:endParaRPr lang="en-US" sz="1400" i="1" dirty="0">
              <a:latin typeface="Verdana" panose="020B0604030504040204" pitchFamily="34" charset="0"/>
              <a:ea typeface="Verdana" panose="020B0604030504040204" pitchFamily="34" charset="0"/>
              <a:cs typeface="Verdana" panose="020B0604030504040204" pitchFamily="34" charset="0"/>
            </a:endParaRPr>
          </a:p>
          <a:p>
            <a:pPr lvl="1">
              <a:buFont typeface="Wingdings" panose="05000000000000000000" pitchFamily="2" charset="2"/>
              <a:buChar char="Ø"/>
            </a:pPr>
            <a:r>
              <a:rPr lang="en-US" sz="1400" i="1" dirty="0">
                <a:latin typeface="Verdana" panose="020B0604030504040204" pitchFamily="34" charset="0"/>
                <a:ea typeface="Verdana" panose="020B0604030504040204" pitchFamily="34" charset="0"/>
                <a:cs typeface="Verdana" panose="020B0604030504040204" pitchFamily="34" charset="0"/>
              </a:rPr>
              <a:t>Life Expectancy at </a:t>
            </a:r>
            <a:r>
              <a:rPr lang="en-US" sz="1400" i="1" dirty="0" smtClean="0">
                <a:latin typeface="Verdana" panose="020B0604030504040204" pitchFamily="34" charset="0"/>
                <a:ea typeface="Verdana" panose="020B0604030504040204" pitchFamily="34" charset="0"/>
                <a:cs typeface="Verdana" panose="020B0604030504040204" pitchFamily="34" charset="0"/>
              </a:rPr>
              <a:t>birth</a:t>
            </a:r>
          </a:p>
          <a:p>
            <a:pPr indent="-285750">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indent="-285750">
              <a:buFont typeface="Wingdings" panose="05000000000000000000" pitchFamily="2" charset="2"/>
              <a:buChar char="v"/>
            </a:pPr>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sz="half" idx="2"/>
          </p:nvPr>
        </p:nvSpPr>
        <p:spPr>
          <a:xfrm>
            <a:off x="4914900" y="1828800"/>
            <a:ext cx="3771900" cy="4495800"/>
          </a:xfrm>
        </p:spPr>
        <p:txBody>
          <a:bodyPr/>
          <a:lstStyle/>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Dataset Source Link </a:t>
            </a:r>
            <a:r>
              <a:rPr lang="en-US" sz="1400" i="1" dirty="0" smtClean="0">
                <a:latin typeface="Verdana" panose="020B0604030504040204" pitchFamily="34" charset="0"/>
                <a:ea typeface="Verdana" panose="020B0604030504040204" pitchFamily="34" charset="0"/>
                <a:cs typeface="Verdana" panose="020B0604030504040204" pitchFamily="34" charset="0"/>
              </a:rPr>
              <a:t>is</a:t>
            </a:r>
            <a:endParaRPr lang="en-US" sz="1400" dirty="0"/>
          </a:p>
          <a:p>
            <a:pPr marL="0" indent="0">
              <a:buNone/>
            </a:pPr>
            <a:r>
              <a:rPr lang="en-US" sz="1400" i="1" dirty="0">
                <a:latin typeface="Verdana" panose="020B0604030504040204" pitchFamily="34" charset="0"/>
                <a:ea typeface="Verdana" panose="020B0604030504040204" pitchFamily="34" charset="0"/>
                <a:cs typeface="Verdana" panose="020B0604030504040204" pitchFamily="34" charset="0"/>
                <a:hlinkClick r:id="rId2"/>
              </a:rPr>
              <a:t> http://</a:t>
            </a:r>
            <a:r>
              <a:rPr lang="en-US" sz="1400" i="1" dirty="0" smtClean="0">
                <a:latin typeface="Verdana" panose="020B0604030504040204" pitchFamily="34" charset="0"/>
                <a:ea typeface="Verdana" panose="020B0604030504040204" pitchFamily="34" charset="0"/>
                <a:cs typeface="Verdana" panose="020B0604030504040204" pitchFamily="34" charset="0"/>
                <a:hlinkClick r:id="rId2"/>
              </a:rPr>
              <a:t>hdr.undp.org/en/data</a:t>
            </a: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Download the Following from the link above</a:t>
            </a:r>
          </a:p>
          <a:p>
            <a:pPr lvl="1">
              <a:buFont typeface="Wingdings" panose="05000000000000000000" pitchFamily="2" charset="2"/>
              <a:buChar char="Ø"/>
            </a:pPr>
            <a:r>
              <a:rPr lang="en-US" sz="1400" i="1" dirty="0">
                <a:latin typeface="Verdana" panose="020B0604030504040204" pitchFamily="34" charset="0"/>
                <a:ea typeface="Verdana" panose="020B0604030504040204" pitchFamily="34" charset="0"/>
                <a:cs typeface="Verdana" panose="020B0604030504040204" pitchFamily="34" charset="0"/>
              </a:rPr>
              <a:t>Humane Development Index and its component (Table1)</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There were </a:t>
            </a:r>
            <a:r>
              <a:rPr lang="en-US" sz="1400" i="1" dirty="0">
                <a:latin typeface="Verdana" panose="020B0604030504040204" pitchFamily="34" charset="0"/>
                <a:ea typeface="Verdana" panose="020B0604030504040204" pitchFamily="34" charset="0"/>
                <a:cs typeface="Verdana" panose="020B0604030504040204" pitchFamily="34" charset="0"/>
              </a:rPr>
              <a:t>4</a:t>
            </a:r>
            <a:r>
              <a:rPr lang="en-US" sz="1400" i="1" dirty="0" smtClean="0">
                <a:latin typeface="Verdana" panose="020B0604030504040204" pitchFamily="34" charset="0"/>
                <a:ea typeface="Verdana" panose="020B0604030504040204" pitchFamily="34" charset="0"/>
                <a:cs typeface="Verdana" panose="020B0604030504040204" pitchFamily="34" charset="0"/>
              </a:rPr>
              <a:t> variable considered out of which only the Education Index and Life expectancy at birth has influence on the HDI. Other variables not considered are as follows</a:t>
            </a: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HDI Rank (categorical)</a:t>
            </a: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Country (Text</a:t>
            </a:r>
            <a:r>
              <a:rPr lang="en-US" sz="1400" i="1" dirty="0" smtClean="0">
                <a:latin typeface="Verdana" panose="020B0604030504040204" pitchFamily="34" charset="0"/>
                <a:ea typeface="Verdana" panose="020B0604030504040204" pitchFamily="34" charset="0"/>
                <a:cs typeface="Verdana" panose="020B0604030504040204" pitchFamily="34" charset="0"/>
              </a:rPr>
              <a:t>)</a:t>
            </a:r>
          </a:p>
          <a:p>
            <a:pPr>
              <a:buFont typeface="Wingdings" panose="05000000000000000000" pitchFamily="2" charset="2"/>
              <a:buChar char="v"/>
            </a:pPr>
            <a:endParaRPr lang="en-US" sz="1400" i="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US" sz="1400" i="1" dirty="0">
              <a:latin typeface="Verdana" panose="020B0604030504040204" pitchFamily="34" charset="0"/>
              <a:ea typeface="Verdana" panose="020B0604030504040204" pitchFamily="34" charset="0"/>
              <a:cs typeface="Verdana" panose="020B0604030504040204" pitchFamily="34" charset="0"/>
            </a:endParaRPr>
          </a:p>
          <a:p>
            <a:pPr marL="0" indent="0">
              <a:buNone/>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5</a:t>
            </a:fld>
            <a:endParaRPr lang="en-US"/>
          </a:p>
        </p:txBody>
      </p:sp>
    </p:spTree>
    <p:extLst>
      <p:ext uri="{BB962C8B-B14F-4D97-AF65-F5344CB8AC3E}">
        <p14:creationId xmlns:p14="http://schemas.microsoft.com/office/powerpoint/2010/main" val="185485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Data Activities:</a:t>
            </a:r>
            <a:br>
              <a:rPr lang="en-US" sz="3200" dirty="0" smtClean="0"/>
            </a:br>
            <a:r>
              <a:rPr lang="en-US" sz="3200" dirty="0" smtClean="0"/>
              <a:t>Data Cleansing</a:t>
            </a:r>
            <a:endParaRPr lang="en-US" sz="3200" dirty="0"/>
          </a:p>
        </p:txBody>
      </p:sp>
      <p:sp>
        <p:nvSpPr>
          <p:cNvPr id="3" name="Text Placeholder 2"/>
          <p:cNvSpPr>
            <a:spLocks noGrp="1"/>
          </p:cNvSpPr>
          <p:nvPr>
            <p:ph type="body" sz="half" idx="1"/>
          </p:nvPr>
        </p:nvSpPr>
        <p:spPr>
          <a:xfrm>
            <a:off x="990600" y="1828800"/>
            <a:ext cx="3771900" cy="4416425"/>
          </a:xfrm>
        </p:spPr>
        <p:txBody>
          <a:bodyPr/>
          <a:lstStyle/>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Some under-developed countries( countries that have lower HDI comparatively, and hold a HDI rank are categorized as Under-developed, Medium HDI valued countries are Developing countries and Higher HDI valued countries are Developed countries)did not have the life expectancy at birth value, a value of “0” indicates that the value was missing.</a:t>
            </a: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There were no negative values, the data from 2010-2014 were consolidated into a single file for easy processing.</a:t>
            </a: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Outliers from the linear regression were removed, for accurate values.</a:t>
            </a:r>
          </a:p>
          <a:p>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pic>
        <p:nvPicPr>
          <p:cNvPr id="8" name="Content Placeholder 7"/>
          <p:cNvPicPr>
            <a:picLocks noGrp="1" noChangeAspect="1"/>
          </p:cNvPicPr>
          <p:nvPr>
            <p:ph sz="half" idx="2"/>
          </p:nvPr>
        </p:nvPicPr>
        <p:blipFill>
          <a:blip r:embed="rId3"/>
          <a:stretch>
            <a:fillRect/>
          </a:stretch>
        </p:blipFill>
        <p:spPr>
          <a:xfrm>
            <a:off x="4882703" y="1981200"/>
            <a:ext cx="3771900" cy="1752600"/>
          </a:xfrm>
          <a:prstGeom prst="rect">
            <a:avLst/>
          </a:prstGeom>
        </p:spPr>
      </p:pic>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6</a:t>
            </a:fld>
            <a:endParaRPr lang="en-US"/>
          </a:p>
        </p:txBody>
      </p:sp>
    </p:spTree>
    <p:extLst>
      <p:ext uri="{BB962C8B-B14F-4D97-AF65-F5344CB8AC3E}">
        <p14:creationId xmlns:p14="http://schemas.microsoft.com/office/powerpoint/2010/main" val="1054114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 Result:</a:t>
            </a:r>
            <a:br>
              <a:rPr lang="en-US" sz="3200" dirty="0" smtClean="0"/>
            </a:br>
            <a:r>
              <a:rPr lang="en-US" sz="2400" dirty="0" smtClean="0"/>
              <a:t>HDI vs (Education Index, Life expectancy, GNI)</a:t>
            </a:r>
            <a:endParaRPr lang="en-US" sz="2400" dirty="0"/>
          </a:p>
        </p:txBody>
      </p:sp>
      <p:sp>
        <p:nvSpPr>
          <p:cNvPr id="6" name="Text Placeholder 5"/>
          <p:cNvSpPr>
            <a:spLocks noGrp="1"/>
          </p:cNvSpPr>
          <p:nvPr>
            <p:ph type="body" sz="half" idx="1"/>
          </p:nvPr>
        </p:nvSpPr>
        <p:spPr>
          <a:xfrm>
            <a:off x="990600" y="1828800"/>
            <a:ext cx="3771900" cy="4416425"/>
          </a:xfrm>
        </p:spPr>
        <p:txBody>
          <a:bodyPr/>
          <a:lstStyle/>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The relationship between the HDI and Life expectancy at birth years </a:t>
            </a:r>
            <a:r>
              <a:rPr lang="en-US" sz="1400" i="1" dirty="0" smtClean="0">
                <a:latin typeface="Verdana" panose="020B0604030504040204" pitchFamily="34" charset="0"/>
                <a:ea typeface="Verdana" panose="020B0604030504040204" pitchFamily="34" charset="0"/>
                <a:cs typeface="Verdana" panose="020B0604030504040204" pitchFamily="34" charset="0"/>
              </a:rPr>
              <a:t>and relationship </a:t>
            </a:r>
            <a:r>
              <a:rPr lang="en-US" sz="1400" i="1" dirty="0">
                <a:latin typeface="Verdana" panose="020B0604030504040204" pitchFamily="34" charset="0"/>
                <a:ea typeface="Verdana" panose="020B0604030504040204" pitchFamily="34" charset="0"/>
                <a:cs typeface="Verdana" panose="020B0604030504040204" pitchFamily="34" charset="0"/>
              </a:rPr>
              <a:t>between the Education Index and HDI is </a:t>
            </a:r>
            <a:r>
              <a:rPr lang="en-US" sz="1400" i="1" dirty="0" smtClean="0">
                <a:latin typeface="Verdana" panose="020B0604030504040204" pitchFamily="34" charset="0"/>
                <a:ea typeface="Verdana" panose="020B0604030504040204" pitchFamily="34" charset="0"/>
                <a:cs typeface="Verdana" panose="020B0604030504040204" pitchFamily="34" charset="0"/>
              </a:rPr>
              <a:t>linear. </a:t>
            </a:r>
            <a:endParaRPr lang="en-US" sz="1400" i="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Whereas, the relationship between the GNI and HDI is </a:t>
            </a:r>
            <a:r>
              <a:rPr lang="en-US" sz="1400" i="1" dirty="0" err="1">
                <a:latin typeface="Verdana" panose="020B0604030504040204" pitchFamily="34" charset="0"/>
                <a:ea typeface="Verdana" panose="020B0604030504040204" pitchFamily="34" charset="0"/>
                <a:cs typeface="Verdana" panose="020B0604030504040204" pitchFamily="34" charset="0"/>
              </a:rPr>
              <a:t>curvi</a:t>
            </a:r>
            <a:r>
              <a:rPr lang="en-US" sz="1400" i="1" dirty="0">
                <a:latin typeface="Verdana" panose="020B0604030504040204" pitchFamily="34" charset="0"/>
                <a:ea typeface="Verdana" panose="020B0604030504040204" pitchFamily="34" charset="0"/>
                <a:cs typeface="Verdana" panose="020B0604030504040204" pitchFamily="34" charset="0"/>
              </a:rPr>
              <a:t>-linear in relationship. That is, the GNI increases vertically, reaches a threshold, then increases horizontally</a:t>
            </a:r>
            <a:r>
              <a:rPr lang="en-US" sz="1400" i="1" dirty="0" smtClean="0">
                <a:latin typeface="Verdana" panose="020B0604030504040204" pitchFamily="34" charset="0"/>
                <a:ea typeface="Verdana" panose="020B0604030504040204" pitchFamily="34" charset="0"/>
                <a:cs typeface="Verdana" panose="020B0604030504040204" pitchFamily="34" charset="0"/>
              </a:rPr>
              <a:t>.</a:t>
            </a:r>
            <a:endParaRPr lang="en-US" sz="1400" i="1" dirty="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r>
              <a:rPr lang="en-US" sz="1400" i="1" dirty="0">
                <a:latin typeface="Verdana" panose="020B0604030504040204" pitchFamily="34" charset="0"/>
                <a:ea typeface="Verdana" panose="020B0604030504040204" pitchFamily="34" charset="0"/>
                <a:cs typeface="Verdana" panose="020B0604030504040204" pitchFamily="34" charset="0"/>
              </a:rPr>
              <a:t>There appears to be a strong relationship/influence on HDI by the </a:t>
            </a:r>
            <a:r>
              <a:rPr lang="en-US" sz="1400" i="1" dirty="0" err="1">
                <a:latin typeface="Verdana" panose="020B0604030504040204" pitchFamily="34" charset="0"/>
                <a:ea typeface="Verdana" panose="020B0604030504040204" pitchFamily="34" charset="0"/>
                <a:cs typeface="Verdana" panose="020B0604030504040204" pitchFamily="34" charset="0"/>
              </a:rPr>
              <a:t>Education_Index</a:t>
            </a:r>
            <a:r>
              <a:rPr lang="en-US" sz="1400" i="1" dirty="0">
                <a:latin typeface="Verdana" panose="020B0604030504040204" pitchFamily="34" charset="0"/>
                <a:ea typeface="Verdana" panose="020B0604030504040204" pitchFamily="34" charset="0"/>
                <a:cs typeface="Verdana" panose="020B0604030504040204" pitchFamily="34" charset="0"/>
              </a:rPr>
              <a:t> and the Life expectancy at birth years </a:t>
            </a:r>
            <a:r>
              <a:rPr lang="en-US" sz="1400" i="1" dirty="0" smtClean="0">
                <a:latin typeface="Verdana" panose="020B0604030504040204" pitchFamily="34" charset="0"/>
                <a:ea typeface="Verdana" panose="020B0604030504040204" pitchFamily="34" charset="0"/>
                <a:cs typeface="Verdana" panose="020B0604030504040204" pitchFamily="34" charset="0"/>
              </a:rPr>
              <a:t>variable</a:t>
            </a:r>
            <a:r>
              <a:rPr lang="en-US" sz="1400" i="1" dirty="0">
                <a:latin typeface="Verdana" panose="020B0604030504040204" pitchFamily="34" charset="0"/>
                <a:ea typeface="Verdana" panose="020B0604030504040204" pitchFamily="34" charset="0"/>
                <a:cs typeface="Verdana" panose="020B0604030504040204" pitchFamily="34" charset="0"/>
              </a:rPr>
              <a:t> </a:t>
            </a:r>
            <a:r>
              <a:rPr lang="en-US" sz="1400" i="1" dirty="0" smtClean="0">
                <a:latin typeface="Verdana" panose="020B0604030504040204" pitchFamily="34" charset="0"/>
                <a:ea typeface="Verdana" panose="020B0604030504040204" pitchFamily="34" charset="0"/>
                <a:cs typeface="Verdana" panose="020B0604030504040204" pitchFamily="34" charset="0"/>
              </a:rPr>
              <a:t>compared to GNI.</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GNI is more skewed towards higher values and concentrated towards lower values.</a:t>
            </a:r>
          </a:p>
          <a:p>
            <a:pPr>
              <a:buFont typeface="Wingdings" panose="05000000000000000000" pitchFamily="2" charset="2"/>
              <a:buChar char="v"/>
            </a:pPr>
            <a:endParaRPr lang="en-US" sz="1400" i="1" dirty="0">
              <a:latin typeface="Verdana" panose="020B0604030504040204" pitchFamily="34" charset="0"/>
              <a:ea typeface="Verdana" panose="020B0604030504040204" pitchFamily="34" charset="0"/>
              <a:cs typeface="Verdana" panose="020B0604030504040204" pitchFamily="34" charset="0"/>
            </a:endParaRPr>
          </a:p>
          <a:p>
            <a:endParaRPr lang="en-US" sz="1400" i="1" dirty="0">
              <a:latin typeface="Verdana" panose="020B0604030504040204" pitchFamily="34" charset="0"/>
              <a:ea typeface="Verdana" panose="020B0604030504040204" pitchFamily="34" charset="0"/>
              <a:cs typeface="Verdana" panose="020B0604030504040204" pitchFamily="34" charset="0"/>
            </a:endParaRPr>
          </a:p>
        </p:txBody>
      </p:sp>
      <p:pic>
        <p:nvPicPr>
          <p:cNvPr id="8" name="Content Placeholder 7"/>
          <p:cNvPicPr>
            <a:picLocks noGrp="1" noChangeAspect="1"/>
          </p:cNvPicPr>
          <p:nvPr>
            <p:ph sz="half" idx="2"/>
          </p:nvPr>
        </p:nvPicPr>
        <p:blipFill>
          <a:blip r:embed="rId3"/>
          <a:stretch>
            <a:fillRect/>
          </a:stretch>
        </p:blipFill>
        <p:spPr>
          <a:xfrm>
            <a:off x="4914900" y="1828800"/>
            <a:ext cx="3771900" cy="3686590"/>
          </a:xfrm>
          <a:prstGeom prst="rect">
            <a:avLst/>
          </a:prstGeom>
        </p:spPr>
      </p:pic>
      <p:sp>
        <p:nvSpPr>
          <p:cNvPr id="5" name="Slide Number Placeholder 4"/>
          <p:cNvSpPr>
            <a:spLocks noGrp="1"/>
          </p:cNvSpPr>
          <p:nvPr>
            <p:ph type="sldNum" sz="quarter" idx="12"/>
          </p:nvPr>
        </p:nvSpPr>
        <p:spPr/>
        <p:txBody>
          <a:bodyPr/>
          <a:lstStyle/>
          <a:p>
            <a:pPr>
              <a:defRPr/>
            </a:pPr>
            <a:fld id="{5D74AC02-7534-425D-9D68-BB86A7E0F91B}" type="slidenum">
              <a:rPr lang="en-US" smtClean="0"/>
              <a:pPr>
                <a:defRPr/>
              </a:pPr>
              <a:t>7</a:t>
            </a:fld>
            <a:endParaRPr lang="en-US"/>
          </a:p>
        </p:txBody>
      </p:sp>
    </p:spTree>
    <p:extLst>
      <p:ext uri="{BB962C8B-B14F-4D97-AF65-F5344CB8AC3E}">
        <p14:creationId xmlns:p14="http://schemas.microsoft.com/office/powerpoint/2010/main" val="850031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 Result:</a:t>
            </a:r>
            <a:r>
              <a:rPr lang="en-US" dirty="0" smtClean="0"/>
              <a:t/>
            </a:r>
            <a:br>
              <a:rPr lang="en-US" dirty="0" smtClean="0"/>
            </a:br>
            <a:r>
              <a:rPr lang="en-US" sz="2400" dirty="0" smtClean="0"/>
              <a:t>Correlation- HDI Vs Education Index</a:t>
            </a:r>
            <a:endParaRPr lang="en-US" sz="2400" dirty="0"/>
          </a:p>
        </p:txBody>
      </p:sp>
      <p:sp>
        <p:nvSpPr>
          <p:cNvPr id="3" name="Text Placeholder 2"/>
          <p:cNvSpPr>
            <a:spLocks noGrp="1"/>
          </p:cNvSpPr>
          <p:nvPr>
            <p:ph type="body" sz="half" idx="1"/>
          </p:nvPr>
        </p:nvSpPr>
        <p:spPr/>
        <p:txBody>
          <a:bodyPr/>
          <a:lstStyle/>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relationship between Education Index and Human development Index (HDI) is positive, increase in education Index gives a proportional increase to HDI.</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Education Index has a perfect positive Correlation/Influence with p-value &lt;0.0001 and correlation of 0.9383.</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smaller p-value indicates a stronger evidence against null hypothesis, so rejected the null hypothesis. That is, there is no variation that exist between the HDI and Education Index, hence this variable can have stronger influence over HDI.</a:t>
            </a:r>
          </a:p>
        </p:txBody>
      </p:sp>
      <p:pic>
        <p:nvPicPr>
          <p:cNvPr id="6" name="Content Placeholder 5"/>
          <p:cNvPicPr>
            <a:picLocks noGrp="1" noChangeAspect="1"/>
          </p:cNvPicPr>
          <p:nvPr>
            <p:ph sz="half" idx="2"/>
          </p:nvPr>
        </p:nvPicPr>
        <p:blipFill>
          <a:blip r:embed="rId2"/>
          <a:stretch>
            <a:fillRect/>
          </a:stretch>
        </p:blipFill>
        <p:spPr>
          <a:xfrm>
            <a:off x="4914900" y="1806262"/>
            <a:ext cx="3771900" cy="2918138"/>
          </a:xfrm>
          <a:prstGeom prst="rect">
            <a:avLst/>
          </a:prstGeom>
        </p:spPr>
      </p:pic>
      <p:sp>
        <p:nvSpPr>
          <p:cNvPr id="5" name="Slide Number Placeholder 4"/>
          <p:cNvSpPr>
            <a:spLocks noGrp="1"/>
          </p:cNvSpPr>
          <p:nvPr>
            <p:ph type="sldNum" sz="quarter" idx="12"/>
          </p:nvPr>
        </p:nvSpPr>
        <p:spPr/>
        <p:txBody>
          <a:bodyPr/>
          <a:lstStyle/>
          <a:p>
            <a:pPr>
              <a:defRPr/>
            </a:pPr>
            <a:fld id="{B6E41460-8EF0-4699-AF3D-B2F1FDC5A931}" type="slidenum">
              <a:rPr lang="en-US" smtClean="0"/>
              <a:pPr>
                <a:defRPr/>
              </a:pPr>
              <a:t>8</a:t>
            </a:fld>
            <a:endParaRPr lang="en-US"/>
          </a:p>
        </p:txBody>
      </p:sp>
    </p:spTree>
    <p:extLst>
      <p:ext uri="{BB962C8B-B14F-4D97-AF65-F5344CB8AC3E}">
        <p14:creationId xmlns:p14="http://schemas.microsoft.com/office/powerpoint/2010/main" val="34898597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Exploratory Data Analysis Result:</a:t>
            </a:r>
            <a:r>
              <a:rPr lang="en-US" dirty="0" smtClean="0"/>
              <a:t/>
            </a:r>
            <a:br>
              <a:rPr lang="en-US" dirty="0" smtClean="0"/>
            </a:br>
            <a:r>
              <a:rPr lang="en-US" sz="2400" dirty="0" smtClean="0"/>
              <a:t>Correlation- HDI Vs Life Expectancy at birth</a:t>
            </a:r>
            <a:endParaRPr lang="en-US" sz="2400" dirty="0"/>
          </a:p>
        </p:txBody>
      </p:sp>
      <p:sp>
        <p:nvSpPr>
          <p:cNvPr id="3" name="Text Placeholder 2"/>
          <p:cNvSpPr>
            <a:spLocks noGrp="1"/>
          </p:cNvSpPr>
          <p:nvPr>
            <p:ph type="body" sz="half" idx="1"/>
          </p:nvPr>
        </p:nvSpPr>
        <p:spPr/>
        <p:txBody>
          <a:bodyPr/>
          <a:lstStyle/>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relationship between Life Expectancy at birth and Human development Index (HDI) is positive indicates a increase in life expectancy, increases HDI.</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Life Expectancy has a perfect positive Correlation/Influence with p-value &lt;0.0001 and correlation of 0.8661.</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p-value is smaller but not 0, but Education Index has a p-value of 0. Hence Education Index has stronger influence over HDI than Life expectancy at birth.</a:t>
            </a:r>
          </a:p>
          <a:p>
            <a:pPr>
              <a:buFont typeface="Wingdings" panose="05000000000000000000" pitchFamily="2" charset="2"/>
              <a:buChar char="v"/>
            </a:pPr>
            <a:r>
              <a:rPr lang="en-US" sz="1400" i="1" dirty="0" smtClean="0">
                <a:latin typeface="Verdana" panose="020B0604030504040204" pitchFamily="34" charset="0"/>
                <a:ea typeface="Verdana" panose="020B0604030504040204" pitchFamily="34" charset="0"/>
                <a:cs typeface="Verdana" panose="020B0604030504040204" pitchFamily="34" charset="0"/>
              </a:rPr>
              <a:t>The higher the life expectancy the higher is the HDI and life expectancy is more concentrated towards higher values.</a:t>
            </a:r>
          </a:p>
          <a:p>
            <a:pPr>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a:p>
            <a:pPr>
              <a:buFont typeface="Wingdings" panose="05000000000000000000" pitchFamily="2" charset="2"/>
              <a:buChar char="v"/>
            </a:pPr>
            <a:endParaRPr lang="en-US" sz="1400" i="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p:cNvSpPr>
            <a:spLocks noGrp="1"/>
          </p:cNvSpPr>
          <p:nvPr>
            <p:ph type="sldNum" sz="quarter" idx="12"/>
          </p:nvPr>
        </p:nvSpPr>
        <p:spPr/>
        <p:txBody>
          <a:bodyPr/>
          <a:lstStyle/>
          <a:p>
            <a:pPr>
              <a:defRPr/>
            </a:pPr>
            <a:fld id="{B6E41460-8EF0-4699-AF3D-B2F1FDC5A931}" type="slidenum">
              <a:rPr lang="en-US" smtClean="0"/>
              <a:pPr>
                <a:defRPr/>
              </a:pPr>
              <a:t>9</a:t>
            </a:fld>
            <a:endParaRPr lang="en-US"/>
          </a:p>
        </p:txBody>
      </p:sp>
      <p:pic>
        <p:nvPicPr>
          <p:cNvPr id="7" name="Content Placeholder 6"/>
          <p:cNvPicPr>
            <a:picLocks noGrp="1" noChangeAspect="1"/>
          </p:cNvPicPr>
          <p:nvPr>
            <p:ph sz="half" idx="2"/>
          </p:nvPr>
        </p:nvPicPr>
        <p:blipFill>
          <a:blip r:embed="rId2"/>
          <a:stretch>
            <a:fillRect/>
          </a:stretch>
        </p:blipFill>
        <p:spPr>
          <a:xfrm>
            <a:off x="4885923" y="1981200"/>
            <a:ext cx="3771900" cy="2681512"/>
          </a:xfrm>
          <a:prstGeom prst="rect">
            <a:avLst/>
          </a:prstGeom>
        </p:spPr>
      </p:pic>
    </p:spTree>
    <p:extLst>
      <p:ext uri="{BB962C8B-B14F-4D97-AF65-F5344CB8AC3E}">
        <p14:creationId xmlns:p14="http://schemas.microsoft.com/office/powerpoint/2010/main" val="375619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ITMtemplate">
  <a:themeElements>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TM478_08_1">
  <a:themeElements>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fontScheme name="1_ITM478_08_1">
      <a:majorFont>
        <a:latin typeface="Futura Md BT"/>
        <a:ea typeface=""/>
        <a:cs typeface=""/>
      </a:majorFont>
      <a:minorFont>
        <a:latin typeface="Century School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ITM478_08_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M478_08_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M478_08_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M478_08_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M478_08_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M478_08_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M478_08_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M478_08_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M478_08_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M478_08_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M478_08_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M478_08_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M478_08_1 13">
        <a:dk1>
          <a:srgbClr val="000000"/>
        </a:dk1>
        <a:lt1>
          <a:srgbClr val="EAEAEA"/>
        </a:lt1>
        <a:dk2>
          <a:srgbClr val="000000"/>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1_ITM478_08_1 14">
    <a:dk1>
      <a:srgbClr val="000000"/>
    </a:dk1>
    <a:lt1>
      <a:srgbClr val="EAEAEA"/>
    </a:lt1>
    <a:dk2>
      <a:srgbClr val="FFFFFF"/>
    </a:dk2>
    <a:lt2>
      <a:srgbClr val="808080"/>
    </a:lt2>
    <a:accent1>
      <a:srgbClr val="FF0000"/>
    </a:accent1>
    <a:accent2>
      <a:srgbClr val="969696"/>
    </a:accent2>
    <a:accent3>
      <a:srgbClr val="F3F3F3"/>
    </a:accent3>
    <a:accent4>
      <a:srgbClr val="000000"/>
    </a:accent4>
    <a:accent5>
      <a:srgbClr val="FFAAAA"/>
    </a:accent5>
    <a:accent6>
      <a:srgbClr val="878787"/>
    </a:accent6>
    <a:hlink>
      <a:srgbClr val="CC0000"/>
    </a:hlink>
    <a:folHlink>
      <a:srgbClr val="CC0000"/>
    </a:folHlink>
  </a:clrScheme>
</a:themeOverride>
</file>

<file path=docProps/app.xml><?xml version="1.0" encoding="utf-8"?>
<Properties xmlns="http://schemas.openxmlformats.org/officeDocument/2006/extended-properties" xmlns:vt="http://schemas.openxmlformats.org/officeDocument/2006/docPropsVTypes">
  <Template>ITMtemplate</Template>
  <TotalTime>28754</TotalTime>
  <Words>1496</Words>
  <Application>Microsoft Office PowerPoint</Application>
  <PresentationFormat>On-screen Show (4:3)</PresentationFormat>
  <Paragraphs>164</Paragraphs>
  <Slides>16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Century Schoolbook</vt:lpstr>
      <vt:lpstr>Futura Bk BT</vt:lpstr>
      <vt:lpstr>Futura Md BT</vt:lpstr>
      <vt:lpstr>Times New Roman</vt:lpstr>
      <vt:lpstr>Verdana</vt:lpstr>
      <vt:lpstr>Wingdings</vt:lpstr>
      <vt:lpstr>ITMtemplate</vt:lpstr>
      <vt:lpstr>1_ITM478_08_1</vt:lpstr>
      <vt:lpstr>529 Data Analytics</vt:lpstr>
      <vt:lpstr>Table of Content</vt:lpstr>
      <vt:lpstr>Business Scenario: HDI Determination For United Nations</vt:lpstr>
      <vt:lpstr>Business Objective: </vt:lpstr>
      <vt:lpstr>Selected Data: HDI Source Data Details</vt:lpstr>
      <vt:lpstr>Data Activities: Data Cleansing</vt:lpstr>
      <vt:lpstr>Exploratory Data Analysis Result: HDI vs (Education Index, Life expectancy, GNI)</vt:lpstr>
      <vt:lpstr>Exploratory Data Analysis Result: Correlation- HDI Vs Education Index</vt:lpstr>
      <vt:lpstr>Exploratory Data Analysis Result: Correlation- HDI Vs Life Expectancy at birth</vt:lpstr>
      <vt:lpstr>Exploratory Data Analysis Result: Correlation- HDI Vs GNI</vt:lpstr>
      <vt:lpstr>Regression Modeling Results: Model Fit Check for HDI vs Education Index</vt:lpstr>
      <vt:lpstr>Regression Modeling Results: Analysis-HDI vs Education Index</vt:lpstr>
      <vt:lpstr>Regression Modeling Result: Model Fit check-HDI vs Life Expectancy at birth</vt:lpstr>
      <vt:lpstr>Regression Modeling Result: Analysis-HDI vs Life Expectancy at Birth</vt:lpstr>
      <vt:lpstr>Comparison Education Index Vs. Life Expectancy</vt:lpstr>
      <vt:lpstr>Conclusions: United Nation HDI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528 Data Analytics</dc:title>
  <dc:subject>Chapter Twelve</dc:subject>
  <dc:creator>sshin</dc:creator>
  <cp:lastModifiedBy>sukanya nagarajan</cp:lastModifiedBy>
  <cp:revision>503</cp:revision>
  <dcterms:created xsi:type="dcterms:W3CDTF">2015-08-06T17:32:52Z</dcterms:created>
  <dcterms:modified xsi:type="dcterms:W3CDTF">2016-03-13T20:38:01Z</dcterms:modified>
</cp:coreProperties>
</file>