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22"/>
  </p:notesMasterIdLst>
  <p:handoutMasterIdLst>
    <p:handoutMasterId r:id="rId23"/>
  </p:handoutMasterIdLst>
  <p:sldIdLst>
    <p:sldId id="390" r:id="rId3"/>
    <p:sldId id="470" r:id="rId4"/>
    <p:sldId id="472" r:id="rId5"/>
    <p:sldId id="473" r:id="rId6"/>
    <p:sldId id="488" r:id="rId7"/>
    <p:sldId id="485" r:id="rId8"/>
    <p:sldId id="489" r:id="rId9"/>
    <p:sldId id="501" r:id="rId10"/>
    <p:sldId id="487" r:id="rId11"/>
    <p:sldId id="492" r:id="rId12"/>
    <p:sldId id="502" r:id="rId13"/>
    <p:sldId id="499" r:id="rId14"/>
    <p:sldId id="500" r:id="rId15"/>
    <p:sldId id="503" r:id="rId16"/>
    <p:sldId id="505" r:id="rId17"/>
    <p:sldId id="480" r:id="rId18"/>
    <p:sldId id="482" r:id="rId19"/>
    <p:sldId id="483" r:id="rId20"/>
    <p:sldId id="484" r:id="rId21"/>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222222"/>
    <a:srgbClr val="18B2B6"/>
    <a:srgbClr val="0033CC"/>
    <a:srgbClr val="F8F8F8"/>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49" autoAdjust="0"/>
    <p:restoredTop sz="86392" autoAdjust="0"/>
  </p:normalViewPr>
  <p:slideViewPr>
    <p:cSldViewPr>
      <p:cViewPr varScale="1">
        <p:scale>
          <a:sx n="72" d="100"/>
          <a:sy n="72" d="100"/>
        </p:scale>
        <p:origin x="1044" y="54"/>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46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a:p>
        </p:txBody>
      </p:sp>
    </p:spTree>
    <p:extLst>
      <p:ext uri="{BB962C8B-B14F-4D97-AF65-F5344CB8AC3E}">
        <p14:creationId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able Placeholder 2"/>
          <p:cNvSpPr>
            <a:spLocks noGrp="1"/>
          </p:cNvSpPr>
          <p:nvPr>
            <p:ph type="tbl" idx="1"/>
          </p:nvPr>
        </p:nvSpPr>
        <p:spPr>
          <a:xfrm>
            <a:off x="990600" y="1828800"/>
            <a:ext cx="7696200" cy="4297363"/>
          </a:xfrm>
        </p:spPr>
        <p:txBody>
          <a:bodyPr/>
          <a:lstStyle/>
          <a:p>
            <a:pPr lvl="0"/>
            <a:r>
              <a:rPr lang="en-US" noProof="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ext Placeholder 2"/>
          <p:cNvSpPr>
            <a:spLocks noGrp="1"/>
          </p:cNvSpPr>
          <p:nvPr>
            <p:ph type="body" sz="half" idx="1"/>
          </p:nvPr>
        </p:nvSpPr>
        <p:spPr>
          <a:xfrm>
            <a:off x="9906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a:t>Click to edit Master title style</a:t>
            </a:r>
          </a:p>
        </p:txBody>
      </p:sp>
      <p:sp>
        <p:nvSpPr>
          <p:cNvPr id="3" name="Text Placeholder 2"/>
          <p:cNvSpPr>
            <a:spLocks noGrp="1"/>
          </p:cNvSpPr>
          <p:nvPr>
            <p:ph type="body" sz="half" idx="1"/>
          </p:nvPr>
        </p:nvSpPr>
        <p:spPr>
          <a:xfrm>
            <a:off x="990600" y="1752600"/>
            <a:ext cx="3962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a:t>Click to edit Master title style</a:t>
            </a:r>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a:solidFill>
                  <a:schemeClr val="bg1"/>
                </a:solidFill>
                <a:latin typeface="Futura Md BT" pitchFamily="34" charset="0"/>
              </a:rPr>
              <a:t>School of Applied Technology</a:t>
            </a: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a:solidFill>
                  <a:schemeClr val="hlink"/>
                </a:solidFill>
                <a:latin typeface="Futura Md BT" pitchFamily="34" charset="0"/>
              </a:rPr>
              <a:t>ITM - 529</a:t>
            </a: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3600" dirty="0"/>
              <a:t>529 Advance Data Analytics</a:t>
            </a:r>
            <a:br>
              <a:rPr lang="en-US" sz="3600" dirty="0"/>
            </a:br>
            <a:r>
              <a:rPr lang="en-US" sz="3600" dirty="0"/>
              <a:t> Midterm Project</a:t>
            </a:r>
          </a:p>
        </p:txBody>
      </p:sp>
      <p:sp>
        <p:nvSpPr>
          <p:cNvPr id="4" name="Text Placeholder 3"/>
          <p:cNvSpPr>
            <a:spLocks noGrp="1"/>
          </p:cNvSpPr>
          <p:nvPr>
            <p:ph type="body" sz="quarter" idx="13"/>
          </p:nvPr>
        </p:nvSpPr>
        <p:spPr/>
        <p:txBody>
          <a:bodyPr/>
          <a:lstStyle/>
          <a:p>
            <a:r>
              <a:rPr lang="en-US" sz="2400"/>
              <a:t>October 18, </a:t>
            </a:r>
            <a:r>
              <a:rPr lang="en-US" sz="2400" dirty="0"/>
              <a:t>2016</a:t>
            </a:r>
          </a:p>
          <a:p>
            <a:r>
              <a:rPr lang="en-US" sz="2400" dirty="0"/>
              <a:t>Group Members </a:t>
            </a:r>
          </a:p>
          <a:p>
            <a:r>
              <a:rPr lang="en-US" sz="2400" dirty="0" err="1"/>
              <a:t>Simrat</a:t>
            </a:r>
            <a:r>
              <a:rPr lang="en-US" sz="2400" dirty="0"/>
              <a:t> Sidhu – A20344637</a:t>
            </a:r>
          </a:p>
          <a:p>
            <a:r>
              <a:rPr lang="en-US" sz="2400" dirty="0"/>
              <a:t>Dhruv Sethi – A20344822</a:t>
            </a:r>
          </a:p>
          <a:p>
            <a:endParaRPr lang="en-US" dirty="0"/>
          </a:p>
        </p:txBody>
      </p:sp>
    </p:spTree>
    <p:extLst>
      <p:ext uri="{BB962C8B-B14F-4D97-AF65-F5344CB8AC3E}">
        <p14:creationId xmlns:p14="http://schemas.microsoft.com/office/powerpoint/2010/main" val="323258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1143000"/>
          </a:xfrm>
        </p:spPr>
        <p:txBody>
          <a:bodyPr/>
          <a:lstStyle/>
          <a:p>
            <a:r>
              <a:rPr lang="en-US" sz="3200" dirty="0"/>
              <a:t>Exploratory Data Analysis – Missing Values</a:t>
            </a:r>
          </a:p>
        </p:txBody>
      </p:sp>
      <p:pic>
        <p:nvPicPr>
          <p:cNvPr id="9" name="Content Placeholder 8"/>
          <p:cNvPicPr>
            <a:picLocks noGrp="1" noChangeAspect="1"/>
          </p:cNvPicPr>
          <p:nvPr>
            <p:ph sz="half" idx="2"/>
          </p:nvPr>
        </p:nvPicPr>
        <p:blipFill>
          <a:blip r:embed="rId2"/>
          <a:stretch>
            <a:fillRect/>
          </a:stretch>
        </p:blipFill>
        <p:spPr>
          <a:xfrm>
            <a:off x="5181599" y="1828799"/>
            <a:ext cx="3625901" cy="4297363"/>
          </a:xfrm>
          <a:prstGeom prst="rect">
            <a:avLst/>
          </a:prstGeom>
        </p:spPr>
      </p:pic>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10</a:t>
            </a:fld>
            <a:endParaRPr lang="en-US"/>
          </a:p>
        </p:txBody>
      </p:sp>
      <p:sp>
        <p:nvSpPr>
          <p:cNvPr id="8" name="Content Placeholder 7"/>
          <p:cNvSpPr>
            <a:spLocks noGrp="1"/>
          </p:cNvSpPr>
          <p:nvPr>
            <p:ph sz="half" idx="1"/>
          </p:nvPr>
        </p:nvSpPr>
        <p:spPr/>
        <p:txBody>
          <a:bodyPr/>
          <a:lstStyle/>
          <a:p>
            <a:pPr algn="just">
              <a:buSzPct val="150000"/>
              <a:buFont typeface="Arial" panose="020B0604020202020204" pitchFamily="34" charset="0"/>
              <a:buChar char="•"/>
            </a:pPr>
            <a:r>
              <a:rPr lang="en-US" sz="1400" dirty="0"/>
              <a:t>Since no analysis is performed on  data values such as Don’t Know/Not Sure, Refused, N/A therefore, they are assumed to be missing values. </a:t>
            </a:r>
          </a:p>
          <a:p>
            <a:pPr algn="just">
              <a:buSzPct val="150000"/>
              <a:buFont typeface="Arial" panose="020B0604020202020204" pitchFamily="34" charset="0"/>
              <a:buChar char="•"/>
            </a:pPr>
            <a:r>
              <a:rPr lang="en-US" sz="1400" dirty="0"/>
              <a:t>The missing values for the variables chosen range from 0 to 4.02%. Since the missing values are almost negligible, therefore records with missing values are excluded from the analysis. </a:t>
            </a:r>
          </a:p>
        </p:txBody>
      </p:sp>
      <p:sp>
        <p:nvSpPr>
          <p:cNvPr id="12" name="Rectangle 11"/>
          <p:cNvSpPr/>
          <p:nvPr/>
        </p:nvSpPr>
        <p:spPr bwMode="auto">
          <a:xfrm>
            <a:off x="6553200" y="1828799"/>
            <a:ext cx="685800" cy="4297363"/>
          </a:xfrm>
          <a:prstGeom prst="rect">
            <a:avLst/>
          </a:prstGeom>
          <a:noFill/>
          <a:ln w="28575" cap="sq" cmpd="sng" algn="ctr">
            <a:solidFill>
              <a:schemeClr val="accent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487283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Exploratory Data Analysis - Association</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11</a:t>
            </a:fld>
            <a:endParaRPr lang="en-US"/>
          </a:p>
        </p:txBody>
      </p:sp>
      <p:sp>
        <p:nvSpPr>
          <p:cNvPr id="7" name="Content Placeholder 3"/>
          <p:cNvSpPr>
            <a:spLocks noGrp="1"/>
          </p:cNvSpPr>
          <p:nvPr>
            <p:ph sz="half" idx="2"/>
          </p:nvPr>
        </p:nvSpPr>
        <p:spPr>
          <a:xfrm>
            <a:off x="1015284" y="1828801"/>
            <a:ext cx="7671515" cy="4343399"/>
          </a:xfrm>
        </p:spPr>
        <p:txBody>
          <a:bodyPr/>
          <a:lstStyle/>
          <a:p>
            <a:pPr marL="0" indent="0" algn="just">
              <a:buSzPct val="150000"/>
              <a:buNone/>
            </a:pPr>
            <a:r>
              <a:rPr lang="en-US" sz="1400" b="1" u="sng" dirty="0">
                <a:cs typeface="Times New Roman" pitchFamily="18" charset="0"/>
              </a:rPr>
              <a:t> Association – Categorical Variables</a:t>
            </a:r>
            <a:r>
              <a:rPr lang="en-US" sz="1400" dirty="0">
                <a:cs typeface="Times New Roman" pitchFamily="18" charset="0"/>
              </a:rPr>
              <a:t>: </a:t>
            </a:r>
          </a:p>
          <a:p>
            <a:pPr algn="just">
              <a:buSzPct val="150000"/>
              <a:buFont typeface="Arial" panose="020B0604020202020204" pitchFamily="34" charset="0"/>
              <a:buChar char="•"/>
            </a:pPr>
            <a:endParaRPr lang="en-US" sz="1400" dirty="0"/>
          </a:p>
          <a:p>
            <a:pPr algn="just">
              <a:buSzPct val="150000"/>
              <a:buFont typeface="Arial" panose="020B0604020202020204" pitchFamily="34" charset="0"/>
              <a:buChar char="•"/>
            </a:pPr>
            <a:r>
              <a:rPr lang="en-US" sz="1400" dirty="0">
                <a:cs typeface="Times New Roman" pitchFamily="18" charset="0"/>
              </a:rPr>
              <a:t>The relation of Response variable with the possible predictor variables. Statistical techniques such as frequency tables gives us p-value and chi-square to determine if the Response variable has any association with the predictor variables.</a:t>
            </a:r>
          </a:p>
          <a:p>
            <a:pPr marL="0" indent="0" algn="just">
              <a:buSzPct val="150000"/>
              <a:buNone/>
            </a:pPr>
            <a:endParaRPr lang="en-US" sz="1400" dirty="0">
              <a:cs typeface="Times New Roman" pitchFamily="18" charset="0"/>
            </a:endParaRPr>
          </a:p>
          <a:p>
            <a:pPr algn="just">
              <a:buSzPct val="150000"/>
              <a:buFont typeface="Arial" panose="020B0604020202020204" pitchFamily="34" charset="0"/>
              <a:buChar char="•"/>
            </a:pPr>
            <a:r>
              <a:rPr lang="en-US" sz="1400" dirty="0">
                <a:cs typeface="Times New Roman" pitchFamily="18" charset="0"/>
              </a:rPr>
              <a:t>The list of all the predictor variables is on  slide </a:t>
            </a:r>
            <a:r>
              <a:rPr lang="en-US" sz="1400" dirty="0">
                <a:cs typeface="Times New Roman" pitchFamily="18" charset="0"/>
                <a:hlinkClick r:id="rId2" action="ppaction://hlinksldjump"/>
              </a:rPr>
              <a:t> 9</a:t>
            </a:r>
            <a:endParaRPr lang="en-US" sz="1400" dirty="0">
              <a:cs typeface="Times New Roman" pitchFamily="18" charset="0"/>
            </a:endParaRPr>
          </a:p>
          <a:p>
            <a:pPr algn="just">
              <a:buSzPct val="150000"/>
              <a:buFont typeface="Arial" panose="020B0604020202020204" pitchFamily="34" charset="0"/>
              <a:buChar char="•"/>
            </a:pPr>
            <a:endParaRPr lang="en-US" sz="1400" dirty="0">
              <a:cs typeface="Times New Roman" pitchFamily="18" charset="0"/>
            </a:endParaRPr>
          </a:p>
          <a:p>
            <a:pPr algn="just">
              <a:buSzPct val="150000"/>
              <a:buFont typeface="Arial" panose="020B0604020202020204" pitchFamily="34" charset="0"/>
              <a:buChar char="•"/>
            </a:pPr>
            <a:r>
              <a:rPr lang="en-US" sz="1400" dirty="0">
                <a:cs typeface="Times New Roman" pitchFamily="18" charset="0"/>
              </a:rPr>
              <a:t>The next few slides have tables indicating p-value and chi-square for each of the predictor variable</a:t>
            </a:r>
          </a:p>
          <a:p>
            <a:pPr marL="0" indent="0" algn="just">
              <a:buSzPct val="150000"/>
              <a:buNone/>
            </a:pPr>
            <a:endParaRPr lang="en-US" sz="1400" dirty="0">
              <a:cs typeface="Times New Roman" pitchFamily="18" charset="0"/>
            </a:endParaRPr>
          </a:p>
          <a:p>
            <a:pPr algn="just">
              <a:buSzPct val="150000"/>
              <a:buFont typeface="Arial" panose="020B0604020202020204" pitchFamily="34" charset="0"/>
              <a:buChar char="•"/>
            </a:pPr>
            <a:endParaRPr lang="en-US" sz="1400" dirty="0">
              <a:cs typeface="Times New Roman" pitchFamily="18" charset="0"/>
            </a:endParaRPr>
          </a:p>
          <a:p>
            <a:pPr algn="just">
              <a:buSzPct val="150000"/>
              <a:buFont typeface="Arial" panose="020B0604020202020204" pitchFamily="34" charset="0"/>
              <a:buChar char="•"/>
            </a:pPr>
            <a:endParaRPr lang="en-US" sz="1400" dirty="0"/>
          </a:p>
        </p:txBody>
      </p:sp>
    </p:spTree>
    <p:extLst>
      <p:ext uri="{BB962C8B-B14F-4D97-AF65-F5344CB8AC3E}">
        <p14:creationId xmlns:p14="http://schemas.microsoft.com/office/powerpoint/2010/main" val="3665837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Exploratory Data Analysis - Association</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4174141958"/>
              </p:ext>
            </p:extLst>
          </p:nvPr>
        </p:nvGraphicFramePr>
        <p:xfrm>
          <a:off x="1600200" y="3057111"/>
          <a:ext cx="5257800" cy="3276601"/>
        </p:xfrm>
        <a:graphic>
          <a:graphicData uri="http://schemas.openxmlformats.org/drawingml/2006/table">
            <a:tbl>
              <a:tblPr firstRow="1" bandRow="1">
                <a:tableStyleId>{00A15C55-8517-42AA-B614-E9B94910E393}</a:tableStyleId>
              </a:tblPr>
              <a:tblGrid>
                <a:gridCol w="1226496">
                  <a:extLst>
                    <a:ext uri="{9D8B030D-6E8A-4147-A177-3AD203B41FA5}">
                      <a16:colId xmlns:a16="http://schemas.microsoft.com/office/drawing/2014/main" val="2728660879"/>
                    </a:ext>
                  </a:extLst>
                </a:gridCol>
                <a:gridCol w="4031304">
                  <a:extLst>
                    <a:ext uri="{9D8B030D-6E8A-4147-A177-3AD203B41FA5}">
                      <a16:colId xmlns:a16="http://schemas.microsoft.com/office/drawing/2014/main" val="3350436788"/>
                    </a:ext>
                  </a:extLst>
                </a:gridCol>
              </a:tblGrid>
              <a:tr h="363646">
                <a:tc>
                  <a:txBody>
                    <a:bodyPr/>
                    <a:lstStyle/>
                    <a:p>
                      <a:r>
                        <a:rPr lang="en-US" sz="1400" dirty="0"/>
                        <a:t>Variable </a:t>
                      </a:r>
                    </a:p>
                  </a:txBody>
                  <a:tcPr/>
                </a:tc>
                <a:tc>
                  <a:txBody>
                    <a:bodyPr/>
                    <a:lstStyle/>
                    <a:p>
                      <a:r>
                        <a:rPr lang="en-US" sz="1400" dirty="0"/>
                        <a:t>P-Value</a:t>
                      </a:r>
                    </a:p>
                  </a:txBody>
                  <a:tcPr/>
                </a:tc>
                <a:extLst>
                  <a:ext uri="{0D108BD9-81ED-4DB2-BD59-A6C34878D82A}">
                    <a16:rowId xmlns:a16="http://schemas.microsoft.com/office/drawing/2014/main" val="3686184534"/>
                  </a:ext>
                </a:extLst>
              </a:tr>
              <a:tr h="394816">
                <a:tc>
                  <a:txBody>
                    <a:bodyPr/>
                    <a:lstStyle/>
                    <a:p>
                      <a:r>
                        <a:rPr lang="en-US" sz="1400" dirty="0"/>
                        <a:t>ETHIN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P&lt;.0001 – So</a:t>
                      </a:r>
                      <a:r>
                        <a:rPr lang="en-US" sz="1400" baseline="0" dirty="0"/>
                        <a:t> </a:t>
                      </a:r>
                      <a:r>
                        <a:rPr lang="en-US" sz="1400" dirty="0"/>
                        <a:t>Null hypothesis</a:t>
                      </a:r>
                      <a:r>
                        <a:rPr lang="en-US" sz="1400" baseline="0" dirty="0"/>
                        <a:t> is rejected</a:t>
                      </a:r>
                      <a:endParaRPr lang="en-US" sz="1400" dirty="0"/>
                    </a:p>
                  </a:txBody>
                  <a:tcPr/>
                </a:tc>
                <a:extLst>
                  <a:ext uri="{0D108BD9-81ED-4DB2-BD59-A6C34878D82A}">
                    <a16:rowId xmlns:a16="http://schemas.microsoft.com/office/drawing/2014/main" val="1337208152"/>
                  </a:ext>
                </a:extLst>
              </a:tr>
              <a:tr h="501980">
                <a:tc>
                  <a:txBody>
                    <a:bodyPr/>
                    <a:lstStyle/>
                    <a:p>
                      <a:r>
                        <a:rPr lang="en-US" sz="1400" dirty="0"/>
                        <a:t>SMOKE</a:t>
                      </a:r>
                    </a:p>
                  </a:txBody>
                  <a:tcPr/>
                </a:tc>
                <a:tc>
                  <a:txBody>
                    <a:bodyPr/>
                    <a:lstStyle/>
                    <a:p>
                      <a:r>
                        <a:rPr lang="en-US" sz="1400" dirty="0"/>
                        <a:t>P&lt;.0001 - So</a:t>
                      </a:r>
                      <a:r>
                        <a:rPr lang="en-US" sz="1400" baseline="0" dirty="0"/>
                        <a:t> </a:t>
                      </a:r>
                      <a:r>
                        <a:rPr lang="en-US" sz="1400" dirty="0"/>
                        <a:t>Null hypothesis</a:t>
                      </a:r>
                      <a:r>
                        <a:rPr lang="en-US" sz="1400" baseline="0" dirty="0"/>
                        <a:t> is rejected</a:t>
                      </a:r>
                      <a:endParaRPr lang="en-US" sz="1400" dirty="0"/>
                    </a:p>
                  </a:txBody>
                  <a:tcPr/>
                </a:tc>
                <a:extLst>
                  <a:ext uri="{0D108BD9-81ED-4DB2-BD59-A6C34878D82A}">
                    <a16:rowId xmlns:a16="http://schemas.microsoft.com/office/drawing/2014/main" val="36300473"/>
                  </a:ext>
                </a:extLst>
              </a:tr>
              <a:tr h="363646">
                <a:tc>
                  <a:txBody>
                    <a:bodyPr/>
                    <a:lstStyle/>
                    <a:p>
                      <a:r>
                        <a:rPr lang="en-US" sz="1400" dirty="0"/>
                        <a:t>BP</a:t>
                      </a:r>
                    </a:p>
                  </a:txBody>
                  <a:tcPr/>
                </a:tc>
                <a:tc>
                  <a:txBody>
                    <a:bodyPr/>
                    <a:lstStyle/>
                    <a:p>
                      <a:r>
                        <a:rPr lang="en-US" sz="1400" dirty="0"/>
                        <a:t>P&lt;.0001 - So</a:t>
                      </a:r>
                      <a:r>
                        <a:rPr lang="en-US" sz="1400" baseline="0" dirty="0"/>
                        <a:t> </a:t>
                      </a:r>
                      <a:r>
                        <a:rPr lang="en-US" sz="1400" dirty="0"/>
                        <a:t>Null hypothesis</a:t>
                      </a:r>
                      <a:r>
                        <a:rPr lang="en-US" sz="1400" baseline="0" dirty="0"/>
                        <a:t> is rejected</a:t>
                      </a:r>
                      <a:endParaRPr lang="en-US" sz="1400" dirty="0"/>
                    </a:p>
                  </a:txBody>
                  <a:tcPr/>
                </a:tc>
                <a:extLst>
                  <a:ext uri="{0D108BD9-81ED-4DB2-BD59-A6C34878D82A}">
                    <a16:rowId xmlns:a16="http://schemas.microsoft.com/office/drawing/2014/main" val="1439536434"/>
                  </a:ext>
                </a:extLst>
              </a:tr>
              <a:tr h="519495">
                <a:tc>
                  <a:txBody>
                    <a:bodyPr/>
                    <a:lstStyle/>
                    <a:p>
                      <a:r>
                        <a:rPr lang="en-US" sz="1400" dirty="0"/>
                        <a:t>SEX</a:t>
                      </a:r>
                    </a:p>
                  </a:txBody>
                  <a:tcPr/>
                </a:tc>
                <a:tc>
                  <a:txBody>
                    <a:bodyPr/>
                    <a:lstStyle/>
                    <a:p>
                      <a:r>
                        <a:rPr lang="en-US" sz="1400" dirty="0"/>
                        <a:t>P&lt;.0001- So</a:t>
                      </a:r>
                      <a:r>
                        <a:rPr lang="en-US" sz="1400" baseline="0" dirty="0"/>
                        <a:t> </a:t>
                      </a:r>
                      <a:r>
                        <a:rPr lang="en-US" sz="1400" dirty="0"/>
                        <a:t>Null hypothesis</a:t>
                      </a:r>
                      <a:r>
                        <a:rPr lang="en-US" sz="1400" baseline="0" dirty="0"/>
                        <a:t> is rejected</a:t>
                      </a:r>
                      <a:endParaRPr lang="en-US" sz="1400" dirty="0"/>
                    </a:p>
                  </a:txBody>
                  <a:tcPr/>
                </a:tc>
                <a:extLst>
                  <a:ext uri="{0D108BD9-81ED-4DB2-BD59-A6C34878D82A}">
                    <a16:rowId xmlns:a16="http://schemas.microsoft.com/office/drawing/2014/main" val="280342629"/>
                  </a:ext>
                </a:extLst>
              </a:tr>
              <a:tr h="535599">
                <a:tc>
                  <a:txBody>
                    <a:bodyPr/>
                    <a:lstStyle/>
                    <a:p>
                      <a:r>
                        <a:rPr lang="en-US" sz="1400" dirty="0"/>
                        <a:t>X_RFBM</a:t>
                      </a:r>
                    </a:p>
                    <a:p>
                      <a:r>
                        <a:rPr lang="en-US" sz="1400" dirty="0"/>
                        <a:t>(weight)</a:t>
                      </a:r>
                    </a:p>
                  </a:txBody>
                  <a:tcPr/>
                </a:tc>
                <a:tc>
                  <a:txBody>
                    <a:bodyPr/>
                    <a:lstStyle/>
                    <a:p>
                      <a:r>
                        <a:rPr lang="en-US" sz="1400" dirty="0"/>
                        <a:t>P&lt;.0001 - So</a:t>
                      </a:r>
                      <a:r>
                        <a:rPr lang="en-US" sz="1400" baseline="0" dirty="0"/>
                        <a:t> </a:t>
                      </a:r>
                      <a:r>
                        <a:rPr lang="en-US" sz="1400" dirty="0"/>
                        <a:t>Null hypothesis</a:t>
                      </a:r>
                      <a:r>
                        <a:rPr lang="en-US" sz="1400" baseline="0" dirty="0"/>
                        <a:t> is rejected</a:t>
                      </a:r>
                      <a:endParaRPr lang="en-US" sz="1400" dirty="0"/>
                    </a:p>
                  </a:txBody>
                  <a:tcPr/>
                </a:tc>
                <a:extLst>
                  <a:ext uri="{0D108BD9-81ED-4DB2-BD59-A6C34878D82A}">
                    <a16:rowId xmlns:a16="http://schemas.microsoft.com/office/drawing/2014/main" val="727093430"/>
                  </a:ext>
                </a:extLst>
              </a:tr>
              <a:tr h="597419">
                <a:tc>
                  <a:txBody>
                    <a:bodyPr/>
                    <a:lstStyle/>
                    <a:p>
                      <a:r>
                        <a:rPr lang="en-US" sz="1400" dirty="0"/>
                        <a:t>SLEEP</a:t>
                      </a:r>
                    </a:p>
                  </a:txBody>
                  <a:tcPr/>
                </a:tc>
                <a:tc>
                  <a:txBody>
                    <a:bodyPr/>
                    <a:lstStyle/>
                    <a:p>
                      <a:r>
                        <a:rPr lang="en-US" sz="1400" dirty="0"/>
                        <a:t>P&lt;.0001 - So</a:t>
                      </a:r>
                      <a:r>
                        <a:rPr lang="en-US" sz="1400" baseline="0" dirty="0"/>
                        <a:t> </a:t>
                      </a:r>
                      <a:r>
                        <a:rPr lang="en-US" sz="1400" dirty="0"/>
                        <a:t>Null hypothesis</a:t>
                      </a:r>
                      <a:r>
                        <a:rPr lang="en-US" sz="1400" baseline="0" dirty="0"/>
                        <a:t> is rejected</a:t>
                      </a:r>
                      <a:endParaRPr lang="en-US" sz="1400" dirty="0"/>
                    </a:p>
                  </a:txBody>
                  <a:tcPr/>
                </a:tc>
                <a:extLst>
                  <a:ext uri="{0D108BD9-81ED-4DB2-BD59-A6C34878D82A}">
                    <a16:rowId xmlns:a16="http://schemas.microsoft.com/office/drawing/2014/main" val="426942282"/>
                  </a:ext>
                </a:extLst>
              </a:tr>
            </a:tbl>
          </a:graphicData>
        </a:graphic>
      </p:graphicFrame>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12</a:t>
            </a:fld>
            <a:endParaRPr lang="en-US"/>
          </a:p>
        </p:txBody>
      </p:sp>
      <p:sp>
        <p:nvSpPr>
          <p:cNvPr id="7" name="Content Placeholder 3"/>
          <p:cNvSpPr>
            <a:spLocks noGrp="1"/>
          </p:cNvSpPr>
          <p:nvPr>
            <p:ph sz="half" idx="2"/>
          </p:nvPr>
        </p:nvSpPr>
        <p:spPr>
          <a:xfrm>
            <a:off x="1015284" y="1828801"/>
            <a:ext cx="7671515" cy="838199"/>
          </a:xfrm>
        </p:spPr>
        <p:txBody>
          <a:bodyPr/>
          <a:lstStyle/>
          <a:p>
            <a:pPr algn="just">
              <a:buSzPct val="150000"/>
              <a:buFont typeface="Arial" panose="020B0604020202020204" pitchFamily="34" charset="0"/>
              <a:buChar char="•"/>
            </a:pPr>
            <a:r>
              <a:rPr lang="en-US" sz="1400" dirty="0"/>
              <a:t>When the p-value &lt; 0.05, then there is enough evidence at the 0.05 significance level to reject the null hypothesis of relationship i.e. we can conclude that the relationship exist between the variables. Since for all variables P&lt;.0001 the Null Hypothesis is rejected</a:t>
            </a:r>
          </a:p>
        </p:txBody>
      </p:sp>
    </p:spTree>
    <p:extLst>
      <p:ext uri="{BB962C8B-B14F-4D97-AF65-F5344CB8AC3E}">
        <p14:creationId xmlns:p14="http://schemas.microsoft.com/office/powerpoint/2010/main" val="1543412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Exploratory Data Analysis - Association</a:t>
            </a:r>
          </a:p>
        </p:txBody>
      </p:sp>
      <p:sp>
        <p:nvSpPr>
          <p:cNvPr id="3" name="Content Placeholder 2"/>
          <p:cNvSpPr>
            <a:spLocks noGrp="1"/>
          </p:cNvSpPr>
          <p:nvPr>
            <p:ph sz="half" idx="1"/>
          </p:nvPr>
        </p:nvSpPr>
        <p:spPr>
          <a:xfrm>
            <a:off x="990600" y="1828800"/>
            <a:ext cx="7696200" cy="4297363"/>
          </a:xfrm>
        </p:spPr>
        <p:txBody>
          <a:bodyPr/>
          <a:lstStyle/>
          <a:p>
            <a:pPr algn="just">
              <a:buSzPct val="150000"/>
              <a:buFont typeface="Arial" panose="020B0604020202020204" pitchFamily="34" charset="0"/>
              <a:buChar char="•"/>
            </a:pPr>
            <a:r>
              <a:rPr lang="en-US" sz="1400" dirty="0"/>
              <a:t>The chi-square of the below predictor variables is high providing evidence that these variables have association with the response variable. </a:t>
            </a:r>
          </a:p>
          <a:p>
            <a:pPr algn="just">
              <a:buSzPct val="150000"/>
              <a:buFont typeface="Arial" panose="020B0604020202020204" pitchFamily="34" charset="0"/>
              <a:buChar char="•"/>
            </a:pPr>
            <a:r>
              <a:rPr lang="en-US" sz="1400" dirty="0"/>
              <a:t>Thus the variables below can be used in our models </a:t>
            </a:r>
          </a:p>
          <a:p>
            <a:pPr algn="just">
              <a:buSzPct val="150000"/>
              <a:buFont typeface="Arial" panose="020B0604020202020204" pitchFamily="34" charset="0"/>
              <a:buChar char="•"/>
            </a:pPr>
            <a:r>
              <a:rPr lang="en-US" sz="1400" dirty="0"/>
              <a:t>We have also mentioned Cramer’s V associated with each variable which gives the strength of the association with the variables. Looking at Cramer’s v we can say that the strength of the association of Heart Attack is strongest with BP and weakest with SMOKE.</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13</a:t>
            </a:fld>
            <a:endParaRPr lang="en-US"/>
          </a:p>
        </p:txBody>
      </p:sp>
      <p:graphicFrame>
        <p:nvGraphicFramePr>
          <p:cNvPr id="7" name="Content Placeholder 5"/>
          <p:cNvGraphicFramePr>
            <a:graphicFrameLocks/>
          </p:cNvGraphicFramePr>
          <p:nvPr>
            <p:extLst>
              <p:ext uri="{D42A27DB-BD31-4B8C-83A1-F6EECF244321}">
                <p14:modId xmlns:p14="http://schemas.microsoft.com/office/powerpoint/2010/main" val="4240177773"/>
              </p:ext>
            </p:extLst>
          </p:nvPr>
        </p:nvGraphicFramePr>
        <p:xfrm>
          <a:off x="3086100" y="3366867"/>
          <a:ext cx="3505200" cy="2911696"/>
        </p:xfrm>
        <a:graphic>
          <a:graphicData uri="http://schemas.openxmlformats.org/drawingml/2006/table">
            <a:tbl>
              <a:tblPr firstRow="1" bandRow="1">
                <a:tableStyleId>{00A15C55-8517-42AA-B614-E9B94910E393}</a:tableStyleId>
              </a:tblPr>
              <a:tblGrid>
                <a:gridCol w="1005758">
                  <a:extLst>
                    <a:ext uri="{9D8B030D-6E8A-4147-A177-3AD203B41FA5}">
                      <a16:colId xmlns:a16="http://schemas.microsoft.com/office/drawing/2014/main" val="2728660879"/>
                    </a:ext>
                  </a:extLst>
                </a:gridCol>
                <a:gridCol w="1033517">
                  <a:extLst>
                    <a:ext uri="{9D8B030D-6E8A-4147-A177-3AD203B41FA5}">
                      <a16:colId xmlns:a16="http://schemas.microsoft.com/office/drawing/2014/main" val="457226333"/>
                    </a:ext>
                  </a:extLst>
                </a:gridCol>
                <a:gridCol w="1465925">
                  <a:extLst>
                    <a:ext uri="{9D8B030D-6E8A-4147-A177-3AD203B41FA5}">
                      <a16:colId xmlns:a16="http://schemas.microsoft.com/office/drawing/2014/main" val="3508125064"/>
                    </a:ext>
                  </a:extLst>
                </a:gridCol>
              </a:tblGrid>
              <a:tr h="363646">
                <a:tc>
                  <a:txBody>
                    <a:bodyPr/>
                    <a:lstStyle/>
                    <a:p>
                      <a:r>
                        <a:rPr lang="en-US" sz="1400" dirty="0"/>
                        <a:t>Variable </a:t>
                      </a:r>
                    </a:p>
                  </a:txBody>
                  <a:tcPr/>
                </a:tc>
                <a:tc>
                  <a:txBody>
                    <a:bodyPr/>
                    <a:lstStyle/>
                    <a:p>
                      <a:r>
                        <a:rPr lang="en-US" sz="1400" dirty="0"/>
                        <a:t>Chi-Square</a:t>
                      </a:r>
                    </a:p>
                  </a:txBody>
                  <a:tcPr/>
                </a:tc>
                <a:tc>
                  <a:txBody>
                    <a:bodyPr/>
                    <a:lstStyle/>
                    <a:p>
                      <a:r>
                        <a:rPr lang="en-US" sz="1400" dirty="0"/>
                        <a:t>Cramer’s V</a:t>
                      </a:r>
                    </a:p>
                  </a:txBody>
                  <a:tcPr/>
                </a:tc>
                <a:extLst>
                  <a:ext uri="{0D108BD9-81ED-4DB2-BD59-A6C34878D82A}">
                    <a16:rowId xmlns:a16="http://schemas.microsoft.com/office/drawing/2014/main" val="3686184534"/>
                  </a:ext>
                </a:extLst>
              </a:tr>
              <a:tr h="394816">
                <a:tc>
                  <a:txBody>
                    <a:bodyPr/>
                    <a:lstStyle/>
                    <a:p>
                      <a:r>
                        <a:rPr lang="en-US" sz="1400" dirty="0"/>
                        <a:t>ETHIN</a:t>
                      </a:r>
                    </a:p>
                  </a:txBody>
                  <a:tcPr/>
                </a:tc>
                <a:tc>
                  <a:txBody>
                    <a:bodyPr/>
                    <a:lstStyle/>
                    <a:p>
                      <a:r>
                        <a:rPr lang="en-US" sz="1400" dirty="0"/>
                        <a:t>99.41</a:t>
                      </a:r>
                    </a:p>
                  </a:txBody>
                  <a:tcPr/>
                </a:tc>
                <a:tc>
                  <a:txBody>
                    <a:bodyPr/>
                    <a:lstStyle/>
                    <a:p>
                      <a:r>
                        <a:rPr lang="en-US" sz="1400" dirty="0"/>
                        <a:t>0.028</a:t>
                      </a:r>
                    </a:p>
                  </a:txBody>
                  <a:tcPr/>
                </a:tc>
                <a:extLst>
                  <a:ext uri="{0D108BD9-81ED-4DB2-BD59-A6C34878D82A}">
                    <a16:rowId xmlns:a16="http://schemas.microsoft.com/office/drawing/2014/main" val="1337208152"/>
                  </a:ext>
                </a:extLst>
              </a:tr>
              <a:tr h="501980">
                <a:tc>
                  <a:txBody>
                    <a:bodyPr/>
                    <a:lstStyle/>
                    <a:p>
                      <a:r>
                        <a:rPr lang="en-US" sz="1400" dirty="0"/>
                        <a:t>SMOKE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65.51</a:t>
                      </a:r>
                    </a:p>
                    <a:p>
                      <a:endParaRPr lang="en-US" sz="1400" dirty="0"/>
                    </a:p>
                  </a:txBody>
                  <a:tcPr/>
                </a:tc>
                <a:tc>
                  <a:txBody>
                    <a:bodyPr/>
                    <a:lstStyle/>
                    <a:p>
                      <a:r>
                        <a:rPr lang="en-US" sz="1400" dirty="0"/>
                        <a:t>0.024</a:t>
                      </a:r>
                    </a:p>
                  </a:txBody>
                  <a:tcPr/>
                </a:tc>
                <a:extLst>
                  <a:ext uri="{0D108BD9-81ED-4DB2-BD59-A6C34878D82A}">
                    <a16:rowId xmlns:a16="http://schemas.microsoft.com/office/drawing/2014/main" val="36300473"/>
                  </a:ext>
                </a:extLst>
              </a:tr>
              <a:tr h="363646">
                <a:tc>
                  <a:txBody>
                    <a:bodyPr/>
                    <a:lstStyle/>
                    <a:p>
                      <a:r>
                        <a:rPr lang="en-US" sz="1400" dirty="0"/>
                        <a:t>BP</a:t>
                      </a:r>
                    </a:p>
                  </a:txBody>
                  <a:tcPr/>
                </a:tc>
                <a:tc>
                  <a:txBody>
                    <a:bodyPr/>
                    <a:lstStyle/>
                    <a:p>
                      <a:r>
                        <a:rPr lang="en-US" sz="1400" b="0" i="0" kern="1200" dirty="0">
                          <a:solidFill>
                            <a:schemeClr val="dk1"/>
                          </a:solidFill>
                          <a:effectLst/>
                          <a:latin typeface="+mn-lt"/>
                          <a:ea typeface="+mn-ea"/>
                          <a:cs typeface="+mn-cs"/>
                        </a:rPr>
                        <a:t>3736.07</a:t>
                      </a:r>
                      <a:endParaRPr lang="en-US" sz="1400" dirty="0"/>
                    </a:p>
                  </a:txBody>
                  <a:tcPr/>
                </a:tc>
                <a:tc>
                  <a:txBody>
                    <a:bodyPr/>
                    <a:lstStyle/>
                    <a:p>
                      <a:r>
                        <a:rPr lang="en-US" sz="1400" dirty="0"/>
                        <a:t>0.177</a:t>
                      </a:r>
                    </a:p>
                  </a:txBody>
                  <a:tcPr/>
                </a:tc>
                <a:extLst>
                  <a:ext uri="{0D108BD9-81ED-4DB2-BD59-A6C34878D82A}">
                    <a16:rowId xmlns:a16="http://schemas.microsoft.com/office/drawing/2014/main" val="1439536434"/>
                  </a:ext>
                </a:extLst>
              </a:tr>
              <a:tr h="519495">
                <a:tc>
                  <a:txBody>
                    <a:bodyPr/>
                    <a:lstStyle/>
                    <a:p>
                      <a:r>
                        <a:rPr lang="en-US" sz="1400" dirty="0"/>
                        <a:t>SEX</a:t>
                      </a:r>
                    </a:p>
                  </a:txBody>
                  <a:tcPr/>
                </a:tc>
                <a:tc>
                  <a:txBody>
                    <a:bodyPr/>
                    <a:lstStyle/>
                    <a:p>
                      <a:r>
                        <a:rPr lang="en-US" sz="1400" dirty="0"/>
                        <a:t>597.72</a:t>
                      </a:r>
                    </a:p>
                  </a:txBody>
                  <a:tcPr/>
                </a:tc>
                <a:tc>
                  <a:txBody>
                    <a:bodyPr/>
                    <a:lstStyle/>
                    <a:p>
                      <a:r>
                        <a:rPr lang="en-US" sz="1400" dirty="0"/>
                        <a:t>0.07</a:t>
                      </a:r>
                    </a:p>
                  </a:txBody>
                  <a:tcPr/>
                </a:tc>
                <a:extLst>
                  <a:ext uri="{0D108BD9-81ED-4DB2-BD59-A6C34878D82A}">
                    <a16:rowId xmlns:a16="http://schemas.microsoft.com/office/drawing/2014/main" val="280342629"/>
                  </a:ext>
                </a:extLst>
              </a:tr>
              <a:tr h="597419">
                <a:tc>
                  <a:txBody>
                    <a:bodyPr/>
                    <a:lstStyle/>
                    <a:p>
                      <a:r>
                        <a:rPr lang="en-US" sz="1400" dirty="0"/>
                        <a:t>SLEEP</a:t>
                      </a:r>
                    </a:p>
                  </a:txBody>
                  <a:tcPr/>
                </a:tc>
                <a:tc>
                  <a:txBody>
                    <a:bodyPr/>
                    <a:lstStyle/>
                    <a:p>
                      <a:r>
                        <a:rPr lang="en-US" sz="1400" dirty="0"/>
                        <a:t>579.99</a:t>
                      </a:r>
                    </a:p>
                  </a:txBody>
                  <a:tcPr/>
                </a:tc>
                <a:tc>
                  <a:txBody>
                    <a:bodyPr/>
                    <a:lstStyle/>
                    <a:p>
                      <a:r>
                        <a:rPr lang="en-US" sz="1400" dirty="0"/>
                        <a:t>0.08</a:t>
                      </a:r>
                    </a:p>
                  </a:txBody>
                  <a:tcPr/>
                </a:tc>
                <a:extLst>
                  <a:ext uri="{0D108BD9-81ED-4DB2-BD59-A6C34878D82A}">
                    <a16:rowId xmlns:a16="http://schemas.microsoft.com/office/drawing/2014/main" val="426942282"/>
                  </a:ext>
                </a:extLst>
              </a:tr>
            </a:tbl>
          </a:graphicData>
        </a:graphic>
      </p:graphicFrame>
    </p:spTree>
    <p:extLst>
      <p:ext uri="{BB962C8B-B14F-4D97-AF65-F5344CB8AC3E}">
        <p14:creationId xmlns:p14="http://schemas.microsoft.com/office/powerpoint/2010/main" val="3030080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Exploratory Data Analysis - Association</a:t>
            </a:r>
            <a:endParaRPr lang="en-US" dirty="0"/>
          </a:p>
        </p:txBody>
      </p:sp>
      <p:sp>
        <p:nvSpPr>
          <p:cNvPr id="8" name="Content Placeholder 3"/>
          <p:cNvSpPr>
            <a:spLocks noGrp="1"/>
          </p:cNvSpPr>
          <p:nvPr>
            <p:ph sz="half" idx="2"/>
          </p:nvPr>
        </p:nvSpPr>
        <p:spPr/>
        <p:txBody>
          <a:bodyPr/>
          <a:lstStyle/>
          <a:p>
            <a:r>
              <a:rPr lang="en-US" dirty="0"/>
              <a:t> </a:t>
            </a:r>
          </a:p>
          <a:p>
            <a:endParaRPr lang="en-US" dirty="0"/>
          </a:p>
          <a:p>
            <a:endParaRPr lang="en-US" dirty="0"/>
          </a:p>
          <a:p>
            <a:endParaRPr lang="en-US" dirty="0"/>
          </a:p>
          <a:p>
            <a:endParaRPr lang="en-US" dirty="0"/>
          </a:p>
          <a:p>
            <a:pPr>
              <a:buSzPct val="150000"/>
              <a:buFont typeface="Arial" panose="020B0604020202020204" pitchFamily="34" charset="0"/>
              <a:buChar char="•"/>
            </a:pPr>
            <a:endParaRPr lang="en-US" sz="1400" dirty="0"/>
          </a:p>
          <a:p>
            <a:pPr>
              <a:buSzPct val="150000"/>
              <a:buFont typeface="Arial" panose="020B0604020202020204" pitchFamily="34" charset="0"/>
              <a:buChar char="•"/>
            </a:pPr>
            <a:endParaRPr lang="en-US" sz="1400" dirty="0"/>
          </a:p>
          <a:p>
            <a:pPr>
              <a:buSzPct val="150000"/>
              <a:buFont typeface="Arial" panose="020B0604020202020204" pitchFamily="34" charset="0"/>
              <a:buChar char="•"/>
            </a:pPr>
            <a:r>
              <a:rPr lang="en-US" sz="1400" dirty="0"/>
              <a:t>These plots further indicate that the association between the variables exist </a:t>
            </a:r>
          </a:p>
        </p:txBody>
      </p:sp>
      <p:sp>
        <p:nvSpPr>
          <p:cNvPr id="5" name="Slide Number Placeholder 4"/>
          <p:cNvSpPr>
            <a:spLocks noGrp="1"/>
          </p:cNvSpPr>
          <p:nvPr>
            <p:ph type="sldNum" sz="quarter" idx="12"/>
          </p:nvPr>
        </p:nvSpPr>
        <p:spPr/>
        <p:txBody>
          <a:bodyPr/>
          <a:lstStyle/>
          <a:p>
            <a:fld id="{5D74AC02-7534-425D-9D68-BB86A7E0F91B}" type="slidenum">
              <a:rPr lang="en-US" smtClean="0"/>
              <a:pPr/>
              <a:t>14</a:t>
            </a:fld>
            <a:endParaRPr lang="en-US"/>
          </a:p>
        </p:txBody>
      </p:sp>
      <p:pic>
        <p:nvPicPr>
          <p:cNvPr id="7" name="Picture 6"/>
          <p:cNvPicPr>
            <a:picLocks noChangeAspect="1"/>
          </p:cNvPicPr>
          <p:nvPr/>
        </p:nvPicPr>
        <p:blipFill>
          <a:blip r:embed="rId2"/>
          <a:stretch>
            <a:fillRect/>
          </a:stretch>
        </p:blipFill>
        <p:spPr>
          <a:xfrm>
            <a:off x="957470" y="4522304"/>
            <a:ext cx="3546291" cy="2339009"/>
          </a:xfrm>
          <a:prstGeom prst="rect">
            <a:avLst/>
          </a:prstGeom>
        </p:spPr>
      </p:pic>
      <p:pic>
        <p:nvPicPr>
          <p:cNvPr id="9" name="Picture 8"/>
          <p:cNvPicPr>
            <a:picLocks noChangeAspect="1"/>
          </p:cNvPicPr>
          <p:nvPr/>
        </p:nvPicPr>
        <p:blipFill>
          <a:blip r:embed="rId3"/>
          <a:stretch>
            <a:fillRect/>
          </a:stretch>
        </p:blipFill>
        <p:spPr>
          <a:xfrm>
            <a:off x="4944716" y="1795462"/>
            <a:ext cx="3589683" cy="2547938"/>
          </a:xfrm>
          <a:prstGeom prst="rect">
            <a:avLst/>
          </a:prstGeom>
        </p:spPr>
      </p:pic>
      <p:pic>
        <p:nvPicPr>
          <p:cNvPr id="18" name="Picture 17"/>
          <p:cNvPicPr>
            <a:picLocks noChangeAspect="1"/>
          </p:cNvPicPr>
          <p:nvPr/>
        </p:nvPicPr>
        <p:blipFill>
          <a:blip r:embed="rId4"/>
          <a:stretch>
            <a:fillRect/>
          </a:stretch>
        </p:blipFill>
        <p:spPr>
          <a:xfrm>
            <a:off x="857709" y="1795462"/>
            <a:ext cx="3409491" cy="2545188"/>
          </a:xfrm>
          <a:prstGeom prst="rect">
            <a:avLst/>
          </a:prstGeom>
        </p:spPr>
      </p:pic>
    </p:spTree>
    <p:extLst>
      <p:ext uri="{BB962C8B-B14F-4D97-AF65-F5344CB8AC3E}">
        <p14:creationId xmlns:p14="http://schemas.microsoft.com/office/powerpoint/2010/main" val="2942435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itchFamily="18" charset="0"/>
                <a:cs typeface="Times New Roman" pitchFamily="18" charset="0"/>
              </a:rPr>
              <a:t>Regression Modeling Results – Building the Model</a:t>
            </a:r>
            <a:endParaRPr lang="en-US" sz="3200" dirty="0"/>
          </a:p>
        </p:txBody>
      </p:sp>
      <p:sp>
        <p:nvSpPr>
          <p:cNvPr id="3" name="Content Placeholder 2"/>
          <p:cNvSpPr>
            <a:spLocks noGrp="1"/>
          </p:cNvSpPr>
          <p:nvPr>
            <p:ph sz="half" idx="1"/>
          </p:nvPr>
        </p:nvSpPr>
        <p:spPr>
          <a:xfrm>
            <a:off x="990600" y="1828800"/>
            <a:ext cx="7543800" cy="4297363"/>
          </a:xfrm>
        </p:spPr>
        <p:txBody>
          <a:bodyPr/>
          <a:lstStyle/>
          <a:p>
            <a:pPr>
              <a:buSzPct val="150000"/>
              <a:buFont typeface="Arial" panose="020B0604020202020204" pitchFamily="34" charset="0"/>
              <a:buChar char="•"/>
            </a:pPr>
            <a:endParaRPr lang="en-US" sz="1400" dirty="0">
              <a:latin typeface="Times New Roman" pitchFamily="18" charset="0"/>
              <a:cs typeface="Times New Roman" pitchFamily="18" charset="0"/>
            </a:endParaRPr>
          </a:p>
          <a:p>
            <a:pPr>
              <a:buSzPct val="150000"/>
              <a:buFont typeface="Arial" panose="020B0604020202020204" pitchFamily="34" charset="0"/>
              <a:buChar char="•"/>
            </a:pPr>
            <a:r>
              <a:rPr lang="en-US" sz="1400" dirty="0">
                <a:latin typeface="Times New Roman" pitchFamily="18" charset="0"/>
                <a:cs typeface="Times New Roman" pitchFamily="18" charset="0"/>
              </a:rPr>
              <a:t>For this analysis, Binary Regression model is used. Binary Regression Model, is used to build a regression model when the response variable is binary such as in our case.</a:t>
            </a:r>
          </a:p>
          <a:p>
            <a:pPr>
              <a:buSzPct val="150000"/>
              <a:buFont typeface="Arial" panose="020B0604020202020204" pitchFamily="34" charset="0"/>
              <a:buChar char="•"/>
            </a:pPr>
            <a:r>
              <a:rPr lang="en-US" sz="1400" dirty="0">
                <a:latin typeface="Times New Roman" pitchFamily="18" charset="0"/>
                <a:cs typeface="Times New Roman" pitchFamily="18" charset="0"/>
              </a:rPr>
              <a:t>After exploring the data by identifying the best predictor variable and finding out the appropriate regression modeling technique. Next step is to build the model.</a:t>
            </a:r>
          </a:p>
          <a:p>
            <a:pPr>
              <a:buSzPct val="150000"/>
              <a:buFont typeface="Arial" panose="020B0604020202020204" pitchFamily="34" charset="0"/>
              <a:buChar char="•"/>
            </a:pPr>
            <a:r>
              <a:rPr lang="en-US" sz="1400" dirty="0">
                <a:latin typeface="Times New Roman" pitchFamily="18" charset="0"/>
                <a:cs typeface="Times New Roman" pitchFamily="18" charset="0"/>
              </a:rPr>
              <a:t>We use the Proc Logistic Function to build the model in SAS.</a:t>
            </a:r>
          </a:p>
          <a:p>
            <a:pPr>
              <a:buSzPct val="150000"/>
              <a:buFont typeface="Arial" panose="020B0604020202020204" pitchFamily="34" charset="0"/>
              <a:buChar char="•"/>
            </a:pPr>
            <a:r>
              <a:rPr lang="en-US" sz="1400" dirty="0">
                <a:latin typeface="Times New Roman" pitchFamily="18" charset="0"/>
                <a:cs typeface="Times New Roman" pitchFamily="18" charset="0"/>
              </a:rPr>
              <a:t>In building this model we use Event = ‘Yes’, which calculates he probability of having a heart attack</a:t>
            </a:r>
            <a:endParaRPr lang="en-US" sz="1400" dirty="0"/>
          </a:p>
          <a:p>
            <a:pPr>
              <a:buSzPct val="150000"/>
              <a:buFont typeface="Arial" panose="020B0604020202020204" pitchFamily="34" charset="0"/>
              <a:buChar char="•"/>
            </a:pPr>
            <a:endParaRPr lang="en-US" sz="1400" dirty="0"/>
          </a:p>
          <a:p>
            <a:pPr>
              <a:buSzPct val="150000"/>
              <a:buFont typeface="Arial" panose="020B0604020202020204" pitchFamily="34" charset="0"/>
              <a:buChar char="•"/>
            </a:pPr>
            <a:endParaRPr lang="en-US" sz="1400" dirty="0"/>
          </a:p>
          <a:p>
            <a:pPr>
              <a:buSzPct val="150000"/>
              <a:buFont typeface="Arial" panose="020B0604020202020204" pitchFamily="34" charset="0"/>
              <a:buChar char="•"/>
            </a:pPr>
            <a:endParaRPr lang="en-US" sz="1400" dirty="0"/>
          </a:p>
          <a:p>
            <a:pPr>
              <a:buSzPct val="150000"/>
              <a:buFont typeface="Arial" panose="020B0604020202020204" pitchFamily="34" charset="0"/>
              <a:buChar char="•"/>
            </a:pPr>
            <a:endParaRPr lang="en-US" sz="1400" dirty="0"/>
          </a:p>
          <a:p>
            <a:pPr>
              <a:buSzPct val="150000"/>
              <a:buFont typeface="Arial" panose="020B0604020202020204" pitchFamily="34" charset="0"/>
              <a:buChar char="•"/>
            </a:pPr>
            <a:endParaRPr lang="en-US" sz="1400" dirty="0"/>
          </a:p>
          <a:p>
            <a:pPr>
              <a:buSzPct val="150000"/>
              <a:buFont typeface="Arial" panose="020B0604020202020204" pitchFamily="34" charset="0"/>
              <a:buChar char="•"/>
            </a:pPr>
            <a:endParaRPr lang="en-US" sz="1400" dirty="0"/>
          </a:p>
          <a:p>
            <a:pPr>
              <a:buSzPct val="150000"/>
              <a:buFont typeface="Arial" panose="020B0604020202020204" pitchFamily="34" charset="0"/>
              <a:buChar char="•"/>
            </a:pP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15</a:t>
            </a:fld>
            <a:endParaRPr lang="en-US"/>
          </a:p>
        </p:txBody>
      </p:sp>
    </p:spTree>
    <p:extLst>
      <p:ext uri="{BB962C8B-B14F-4D97-AF65-F5344CB8AC3E}">
        <p14:creationId xmlns:p14="http://schemas.microsoft.com/office/powerpoint/2010/main" val="3702616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itchFamily="18" charset="0"/>
                <a:cs typeface="Times New Roman" pitchFamily="18" charset="0"/>
              </a:rPr>
              <a:t>Regression Modeling Results </a:t>
            </a:r>
            <a:r>
              <a:rPr lang="en-US" sz="3600" dirty="0">
                <a:latin typeface="Times New Roman" pitchFamily="18" charset="0"/>
                <a:cs typeface="Times New Roman" pitchFamily="18" charset="0"/>
              </a:rPr>
              <a:t>-</a:t>
            </a:r>
            <a:r>
              <a:rPr lang="en-US" sz="3200" dirty="0">
                <a:latin typeface="Times New Roman" pitchFamily="18" charset="0"/>
                <a:cs typeface="Times New Roman" pitchFamily="18" charset="0"/>
              </a:rPr>
              <a:t> Analyzing the chances of Heart Attack in Male vs Female</a:t>
            </a:r>
            <a:endParaRPr lang="en-US" sz="3600" dirty="0"/>
          </a:p>
        </p:txBody>
      </p:sp>
      <p:sp>
        <p:nvSpPr>
          <p:cNvPr id="4" name="Content Placeholder 3"/>
          <p:cNvSpPr>
            <a:spLocks noGrp="1"/>
          </p:cNvSpPr>
          <p:nvPr>
            <p:ph sz="half" idx="2"/>
          </p:nvPr>
        </p:nvSpPr>
        <p:spPr>
          <a:xfrm>
            <a:off x="838200" y="1828801"/>
            <a:ext cx="7848600" cy="1600200"/>
          </a:xfrm>
        </p:spPr>
        <p:txBody>
          <a:bodyPr/>
          <a:lstStyle/>
          <a:p>
            <a:pPr>
              <a:buSzPct val="150000"/>
              <a:buFont typeface="Arial" panose="020B0604020202020204" pitchFamily="34" charset="0"/>
              <a:buChar char="•"/>
            </a:pPr>
            <a:r>
              <a:rPr lang="en-US" sz="1400" dirty="0"/>
              <a:t>Odds ratio – e(0.5942) = 1.812 – This means male </a:t>
            </a:r>
            <a:r>
              <a:rPr lang="en-US" sz="1400"/>
              <a:t>have 2 (1.812) times more </a:t>
            </a:r>
            <a:r>
              <a:rPr lang="en-US" sz="1400" dirty="0"/>
              <a:t>risk of having a heart attack than females.</a:t>
            </a:r>
          </a:p>
          <a:p>
            <a:pPr>
              <a:buSzPct val="150000"/>
              <a:buFont typeface="Arial" panose="020B0604020202020204" pitchFamily="34" charset="0"/>
              <a:buChar char="•"/>
            </a:pPr>
            <a:r>
              <a:rPr lang="en-US" sz="1400" dirty="0"/>
              <a:t>95% of the data lies between 1.726 and 1.901</a:t>
            </a:r>
          </a:p>
          <a:p>
            <a:pPr>
              <a:buSzPct val="150000"/>
              <a:buFont typeface="Arial" panose="020B0604020202020204" pitchFamily="34" charset="0"/>
              <a:buChar char="•"/>
            </a:pPr>
            <a:r>
              <a:rPr lang="en-US" sz="1400" dirty="0"/>
              <a:t>Also the c value is greater than 0.5 which implies that the model </a:t>
            </a:r>
            <a:r>
              <a:rPr lang="en-US" sz="1400"/>
              <a:t>is accurate</a:t>
            </a:r>
          </a:p>
          <a:p>
            <a:pPr>
              <a:buSzPct val="150000"/>
              <a:buFont typeface="Arial" panose="020B0604020202020204" pitchFamily="34" charset="0"/>
              <a:buChar char="•"/>
            </a:pPr>
            <a:r>
              <a:rPr lang="en-US" sz="1400"/>
              <a:t>Since in males chances of heart attack is 2 times more than females therefore it can be concluded that heart attack is more common in males than females.</a:t>
            </a: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16</a:t>
            </a:fld>
            <a:endParaRPr lang="en-US"/>
          </a:p>
        </p:txBody>
      </p:sp>
      <p:pic>
        <p:nvPicPr>
          <p:cNvPr id="7" name="Content Placeholder 6"/>
          <p:cNvPicPr>
            <a:picLocks noGrp="1" noChangeAspect="1"/>
          </p:cNvPicPr>
          <p:nvPr>
            <p:ph sz="half" idx="1"/>
          </p:nvPr>
        </p:nvPicPr>
        <p:blipFill>
          <a:blip r:embed="rId2"/>
          <a:stretch>
            <a:fillRect/>
          </a:stretch>
        </p:blipFill>
        <p:spPr>
          <a:xfrm>
            <a:off x="990600" y="3429001"/>
            <a:ext cx="3581400" cy="847725"/>
          </a:xfrm>
          <a:prstGeom prst="rect">
            <a:avLst/>
          </a:prstGeom>
        </p:spPr>
      </p:pic>
      <p:pic>
        <p:nvPicPr>
          <p:cNvPr id="8" name="Picture 7"/>
          <p:cNvPicPr>
            <a:picLocks noChangeAspect="1"/>
          </p:cNvPicPr>
          <p:nvPr/>
        </p:nvPicPr>
        <p:blipFill>
          <a:blip r:embed="rId3"/>
          <a:stretch>
            <a:fillRect/>
          </a:stretch>
        </p:blipFill>
        <p:spPr>
          <a:xfrm>
            <a:off x="1905000" y="5015949"/>
            <a:ext cx="5000297" cy="838200"/>
          </a:xfrm>
          <a:prstGeom prst="rect">
            <a:avLst/>
          </a:prstGeom>
        </p:spPr>
      </p:pic>
      <p:pic>
        <p:nvPicPr>
          <p:cNvPr id="3" name="Picture 2"/>
          <p:cNvPicPr>
            <a:picLocks noChangeAspect="1"/>
          </p:cNvPicPr>
          <p:nvPr/>
        </p:nvPicPr>
        <p:blipFill>
          <a:blip r:embed="rId4"/>
          <a:stretch>
            <a:fillRect/>
          </a:stretch>
        </p:blipFill>
        <p:spPr>
          <a:xfrm>
            <a:off x="5105400" y="3390901"/>
            <a:ext cx="3352800" cy="923925"/>
          </a:xfrm>
          <a:prstGeom prst="rect">
            <a:avLst/>
          </a:prstGeom>
        </p:spPr>
      </p:pic>
    </p:spTree>
    <p:extLst>
      <p:ext uri="{BB962C8B-B14F-4D97-AF65-F5344CB8AC3E}">
        <p14:creationId xmlns:p14="http://schemas.microsoft.com/office/powerpoint/2010/main" val="380725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itchFamily="18" charset="0"/>
                <a:cs typeface="Times New Roman" pitchFamily="18" charset="0"/>
              </a:rPr>
              <a:t>Regression Modeling Results – Analyzing our Second Model</a:t>
            </a:r>
            <a:endParaRPr lang="en-US" sz="3200" dirty="0"/>
          </a:p>
        </p:txBody>
      </p:sp>
      <p:sp>
        <p:nvSpPr>
          <p:cNvPr id="4" name="Content Placeholder 3"/>
          <p:cNvSpPr>
            <a:spLocks noGrp="1"/>
          </p:cNvSpPr>
          <p:nvPr>
            <p:ph sz="half" idx="2"/>
          </p:nvPr>
        </p:nvSpPr>
        <p:spPr>
          <a:xfrm>
            <a:off x="990600" y="1828801"/>
            <a:ext cx="7696200" cy="2590800"/>
          </a:xfrm>
        </p:spPr>
        <p:txBody>
          <a:bodyPr/>
          <a:lstStyle/>
          <a:p>
            <a:pPr>
              <a:buSzPct val="150000"/>
              <a:buFont typeface="Arial" panose="020B0604020202020204" pitchFamily="34" charset="0"/>
              <a:buChar char="•"/>
            </a:pPr>
            <a:r>
              <a:rPr lang="en-US" sz="1400"/>
              <a:t>In this model the chances of heart attack for the smokers who have high BP is analysed.</a:t>
            </a:r>
            <a:endParaRPr lang="en-US" sz="1400" dirty="0"/>
          </a:p>
          <a:p>
            <a:pPr>
              <a:buSzPct val="150000"/>
              <a:buFont typeface="Arial" panose="020B0604020202020204" pitchFamily="34" charset="0"/>
              <a:buChar char="•"/>
            </a:pPr>
            <a:r>
              <a:rPr lang="en-US" sz="1400" dirty="0"/>
              <a:t>Comparison of smoke indicates that people who smoke have 1.8 times higher chances of having heart attack </a:t>
            </a:r>
          </a:p>
          <a:p>
            <a:pPr>
              <a:buSzPct val="150000"/>
              <a:buFont typeface="Arial" panose="020B0604020202020204" pitchFamily="34" charset="0"/>
              <a:buChar char="•"/>
            </a:pPr>
            <a:r>
              <a:rPr lang="en-US" sz="1400" dirty="0"/>
              <a:t>In this model the c value is 0.717 which also indicates that the model is accurate since the value is greater </a:t>
            </a:r>
            <a:r>
              <a:rPr lang="en-US" sz="1400"/>
              <a:t>than 0.5.</a:t>
            </a:r>
          </a:p>
          <a:p>
            <a:pPr>
              <a:buSzPct val="150000"/>
              <a:buFont typeface="Arial" panose="020B0604020202020204" pitchFamily="34" charset="0"/>
              <a:buChar char="•"/>
            </a:pPr>
            <a:r>
              <a:rPr lang="en-US" sz="1400"/>
              <a:t>The smokers who have high BP have 5 times the odds of getting heart attack than non somkers</a:t>
            </a:r>
            <a:r>
              <a:rPr lang="en-US" sz="1400"/>
              <a:t>. Thus, it can be </a:t>
            </a:r>
            <a:r>
              <a:rPr lang="en-US" sz="1400"/>
              <a:t>conclude that person who smokes and have high BP have 5 times more chances of getting heart attack than person who does not smoke and hav </a:t>
            </a:r>
            <a:r>
              <a:rPr lang="en-US" sz="1400"/>
              <a:t>low BP.</a:t>
            </a:r>
            <a:endParaRPr lang="en-US" sz="1400" dirty="0"/>
          </a:p>
          <a:p>
            <a:pPr marL="0" indent="0">
              <a:buSzPct val="150000"/>
              <a:buNone/>
            </a:pP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17</a:t>
            </a:fld>
            <a:endParaRPr lang="en-US"/>
          </a:p>
        </p:txBody>
      </p:sp>
      <p:pic>
        <p:nvPicPr>
          <p:cNvPr id="7" name="Content Placeholder 6"/>
          <p:cNvPicPr>
            <a:picLocks noGrp="1" noChangeAspect="1"/>
          </p:cNvPicPr>
          <p:nvPr>
            <p:ph sz="half" idx="1"/>
          </p:nvPr>
        </p:nvPicPr>
        <p:blipFill>
          <a:blip r:embed="rId2"/>
          <a:stretch>
            <a:fillRect/>
          </a:stretch>
        </p:blipFill>
        <p:spPr>
          <a:xfrm>
            <a:off x="3100387" y="5740400"/>
            <a:ext cx="3476625" cy="742950"/>
          </a:xfrm>
          <a:prstGeom prst="rect">
            <a:avLst/>
          </a:prstGeom>
        </p:spPr>
      </p:pic>
      <p:pic>
        <p:nvPicPr>
          <p:cNvPr id="10" name="Picture 9"/>
          <p:cNvPicPr>
            <a:picLocks noChangeAspect="1"/>
          </p:cNvPicPr>
          <p:nvPr/>
        </p:nvPicPr>
        <p:blipFill>
          <a:blip r:embed="rId3"/>
          <a:stretch>
            <a:fillRect/>
          </a:stretch>
        </p:blipFill>
        <p:spPr>
          <a:xfrm>
            <a:off x="1185863" y="4284663"/>
            <a:ext cx="3724275" cy="1047750"/>
          </a:xfrm>
          <a:prstGeom prst="rect">
            <a:avLst/>
          </a:prstGeom>
        </p:spPr>
      </p:pic>
      <p:pic>
        <p:nvPicPr>
          <p:cNvPr id="11" name="Picture 10"/>
          <p:cNvPicPr>
            <a:picLocks noChangeAspect="1"/>
          </p:cNvPicPr>
          <p:nvPr/>
        </p:nvPicPr>
        <p:blipFill>
          <a:blip r:embed="rId4"/>
          <a:stretch>
            <a:fillRect/>
          </a:stretch>
        </p:blipFill>
        <p:spPr>
          <a:xfrm>
            <a:off x="5105400" y="4315339"/>
            <a:ext cx="3581400" cy="1017074"/>
          </a:xfrm>
          <a:prstGeom prst="rect">
            <a:avLst/>
          </a:prstGeom>
        </p:spPr>
      </p:pic>
    </p:spTree>
    <p:extLst>
      <p:ext uri="{BB962C8B-B14F-4D97-AF65-F5344CB8AC3E}">
        <p14:creationId xmlns:p14="http://schemas.microsoft.com/office/powerpoint/2010/main" val="3770172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3200" dirty="0"/>
            </a:br>
            <a:r>
              <a:rPr lang="en-US" sz="3200" dirty="0">
                <a:latin typeface="Times New Roman" pitchFamily="18" charset="0"/>
                <a:cs typeface="Times New Roman" pitchFamily="18" charset="0"/>
              </a:rPr>
              <a:t>Regression Modeling Results – Analyzing our Third Model</a:t>
            </a:r>
            <a:br>
              <a:rPr lang="en-US" sz="3200" dirty="0"/>
            </a:br>
            <a:endParaRPr lang="en-US" sz="3200" dirty="0"/>
          </a:p>
        </p:txBody>
      </p:sp>
      <p:pic>
        <p:nvPicPr>
          <p:cNvPr id="6" name="Content Placeholder 5"/>
          <p:cNvPicPr>
            <a:picLocks noGrp="1" noChangeAspect="1"/>
          </p:cNvPicPr>
          <p:nvPr>
            <p:ph sz="half" idx="1"/>
          </p:nvPr>
        </p:nvPicPr>
        <p:blipFill>
          <a:blip r:embed="rId2"/>
          <a:stretch>
            <a:fillRect/>
          </a:stretch>
        </p:blipFill>
        <p:spPr>
          <a:xfrm>
            <a:off x="1209841" y="3680792"/>
            <a:ext cx="3590925" cy="885825"/>
          </a:xfrm>
          <a:prstGeom prst="rect">
            <a:avLst/>
          </a:prstGeom>
        </p:spPr>
      </p:pic>
      <p:sp>
        <p:nvSpPr>
          <p:cNvPr id="4" name="Content Placeholder 3"/>
          <p:cNvSpPr>
            <a:spLocks noGrp="1"/>
          </p:cNvSpPr>
          <p:nvPr>
            <p:ph sz="half" idx="2"/>
          </p:nvPr>
        </p:nvSpPr>
        <p:spPr>
          <a:xfrm>
            <a:off x="990600" y="1828801"/>
            <a:ext cx="7696200" cy="1981200"/>
          </a:xfrm>
        </p:spPr>
        <p:txBody>
          <a:bodyPr/>
          <a:lstStyle/>
          <a:p>
            <a:pPr>
              <a:buSzPct val="150000"/>
              <a:buFont typeface="Arial" panose="020B0604020202020204" pitchFamily="34" charset="0"/>
              <a:buChar char="•"/>
            </a:pPr>
            <a:r>
              <a:rPr lang="en-US" sz="1400" dirty="0"/>
              <a:t>In this we have compared probability of having heart attack in whites or other races</a:t>
            </a:r>
          </a:p>
          <a:p>
            <a:pPr>
              <a:buSzPct val="150000"/>
              <a:buFont typeface="Arial" panose="020B0604020202020204" pitchFamily="34" charset="0"/>
              <a:buChar char="•"/>
            </a:pPr>
            <a:r>
              <a:rPr lang="en-US" sz="1400" dirty="0"/>
              <a:t>Odds ratio here is e(0.2879) = 1.334 which </a:t>
            </a:r>
            <a:r>
              <a:rPr lang="en-US" sz="1400"/>
              <a:t>indicates that odds of heart attack in white people is 1.3 times more than other races.</a:t>
            </a:r>
          </a:p>
          <a:p>
            <a:pPr>
              <a:buSzPct val="150000"/>
              <a:buFont typeface="Arial" panose="020B0604020202020204" pitchFamily="34" charset="0"/>
              <a:buChar char="•"/>
            </a:pPr>
            <a:r>
              <a:rPr lang="en-US" sz="1400"/>
              <a:t>The </a:t>
            </a:r>
            <a:r>
              <a:rPr lang="en-US" sz="1400" dirty="0"/>
              <a:t>c value is greater than 0.5 which implies that the model </a:t>
            </a:r>
            <a:r>
              <a:rPr lang="en-US" sz="1400"/>
              <a:t>is accurate.</a:t>
            </a:r>
          </a:p>
          <a:p>
            <a:pPr>
              <a:buSzPct val="150000"/>
              <a:buFont typeface="Arial" panose="020B0604020202020204" pitchFamily="34" charset="0"/>
              <a:buChar char="•"/>
            </a:pPr>
            <a:r>
              <a:rPr lang="en-US" sz="1400"/>
              <a:t>On the basis of analysis, it can be concluded that, yes the white people have more than chances of heart attack than other races by 1.3 times.</a:t>
            </a:r>
          </a:p>
          <a:p>
            <a:pPr marL="0" indent="0">
              <a:buSzPct val="150000"/>
              <a:buNone/>
            </a:pP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18</a:t>
            </a:fld>
            <a:endParaRPr lang="en-US"/>
          </a:p>
        </p:txBody>
      </p:sp>
      <p:pic>
        <p:nvPicPr>
          <p:cNvPr id="7" name="Picture 6"/>
          <p:cNvPicPr>
            <a:picLocks noChangeAspect="1"/>
          </p:cNvPicPr>
          <p:nvPr/>
        </p:nvPicPr>
        <p:blipFill>
          <a:blip r:embed="rId3"/>
          <a:stretch>
            <a:fillRect/>
          </a:stretch>
        </p:blipFill>
        <p:spPr>
          <a:xfrm>
            <a:off x="3005304" y="5130317"/>
            <a:ext cx="3866816" cy="619125"/>
          </a:xfrm>
          <a:prstGeom prst="rect">
            <a:avLst/>
          </a:prstGeom>
        </p:spPr>
      </p:pic>
      <p:pic>
        <p:nvPicPr>
          <p:cNvPr id="3" name="Picture 2"/>
          <p:cNvPicPr>
            <a:picLocks noChangeAspect="1"/>
          </p:cNvPicPr>
          <p:nvPr/>
        </p:nvPicPr>
        <p:blipFill>
          <a:blip r:embed="rId4"/>
          <a:stretch>
            <a:fillRect/>
          </a:stretch>
        </p:blipFill>
        <p:spPr>
          <a:xfrm>
            <a:off x="5295900" y="3680792"/>
            <a:ext cx="3390900" cy="923925"/>
          </a:xfrm>
          <a:prstGeom prst="rect">
            <a:avLst/>
          </a:prstGeom>
        </p:spPr>
      </p:pic>
    </p:spTree>
    <p:extLst>
      <p:ext uri="{BB962C8B-B14F-4D97-AF65-F5344CB8AC3E}">
        <p14:creationId xmlns:p14="http://schemas.microsoft.com/office/powerpoint/2010/main" val="1636890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Conclusion</a:t>
            </a:r>
          </a:p>
        </p:txBody>
      </p:sp>
      <p:sp>
        <p:nvSpPr>
          <p:cNvPr id="3" name="Content Placeholder 2"/>
          <p:cNvSpPr>
            <a:spLocks noGrp="1"/>
          </p:cNvSpPr>
          <p:nvPr>
            <p:ph sz="half" idx="1"/>
          </p:nvPr>
        </p:nvSpPr>
        <p:spPr>
          <a:xfrm>
            <a:off x="990600" y="1828800"/>
            <a:ext cx="7086600" cy="4297363"/>
          </a:xfrm>
        </p:spPr>
        <p:txBody>
          <a:bodyPr/>
          <a:lstStyle/>
          <a:p>
            <a:pPr>
              <a:buSzPct val="150000"/>
              <a:buFont typeface="Arial" panose="020B0604020202020204" pitchFamily="34" charset="0"/>
              <a:buChar char="•"/>
            </a:pPr>
            <a:endParaRPr lang="en-US" sz="1400" dirty="0"/>
          </a:p>
          <a:p>
            <a:pPr>
              <a:buSzPct val="150000"/>
              <a:buFont typeface="Arial" panose="020B0604020202020204" pitchFamily="34" charset="0"/>
              <a:buChar char="•"/>
            </a:pPr>
            <a:r>
              <a:rPr lang="en-US" sz="1400"/>
              <a:t>The first model indicates that </a:t>
            </a:r>
            <a:r>
              <a:rPr lang="en-US" sz="1400"/>
              <a:t>Male </a:t>
            </a:r>
            <a:r>
              <a:rPr lang="en-US" sz="1400"/>
              <a:t>have 2 times more </a:t>
            </a:r>
            <a:r>
              <a:rPr lang="en-US" sz="1400"/>
              <a:t>chance of having heart attack then </a:t>
            </a:r>
            <a:r>
              <a:rPr lang="en-US" sz="1400"/>
              <a:t>females., thus making heart attack more common in males than females.</a:t>
            </a:r>
          </a:p>
          <a:p>
            <a:pPr>
              <a:buSzPct val="150000"/>
              <a:buFont typeface="Arial" panose="020B0604020202020204" pitchFamily="34" charset="0"/>
              <a:buChar char="•"/>
            </a:pPr>
            <a:r>
              <a:rPr lang="en-US" sz="1400"/>
              <a:t>The second </a:t>
            </a:r>
            <a:r>
              <a:rPr lang="en-US" sz="1400"/>
              <a:t>model </a:t>
            </a:r>
            <a:r>
              <a:rPr lang="en-US" sz="1400"/>
              <a:t>which indicates person </a:t>
            </a:r>
            <a:r>
              <a:rPr lang="en-US" sz="1400"/>
              <a:t>who smokes and have high BP have 5 times more chances of getting heart attack than person who does not smoke and hav low </a:t>
            </a:r>
            <a:r>
              <a:rPr lang="en-US" sz="1400"/>
              <a:t>BP.</a:t>
            </a:r>
          </a:p>
          <a:p>
            <a:pPr>
              <a:buSzPct val="150000"/>
              <a:buFont typeface="Arial" panose="020B0604020202020204" pitchFamily="34" charset="0"/>
              <a:buChar char="•"/>
            </a:pPr>
            <a:r>
              <a:rPr lang="en-US" sz="1400"/>
              <a:t>Second model is the </a:t>
            </a:r>
            <a:r>
              <a:rPr lang="en-US" sz="1400" dirty="0"/>
              <a:t>most accurate model as the c value for this model is 0.717 which is the </a:t>
            </a:r>
            <a:r>
              <a:rPr lang="en-US" sz="1400"/>
              <a:t>highest. </a:t>
            </a:r>
            <a:endParaRPr lang="en-US" sz="1400" dirty="0"/>
          </a:p>
          <a:p>
            <a:pPr>
              <a:buSzPct val="150000"/>
              <a:buFont typeface="Arial" panose="020B0604020202020204" pitchFamily="34" charset="0"/>
              <a:buChar char="•"/>
            </a:pPr>
            <a:r>
              <a:rPr lang="en-US" sz="1400"/>
              <a:t>The third model indicates that whites have 1.3 times more </a:t>
            </a:r>
            <a:r>
              <a:rPr lang="en-US" sz="1400" dirty="0"/>
              <a:t>chances of having heart attack than other </a:t>
            </a:r>
            <a:r>
              <a:rPr lang="en-US" sz="1400"/>
              <a:t>race.</a:t>
            </a:r>
          </a:p>
          <a:p>
            <a:pPr>
              <a:buSzPct val="150000"/>
              <a:buFont typeface="Arial" panose="020B0604020202020204" pitchFamily="34" charset="0"/>
              <a:buChar char="•"/>
            </a:pPr>
            <a:r>
              <a:rPr lang="en-US" sz="1400"/>
              <a:t>Third model is the </a:t>
            </a:r>
            <a:r>
              <a:rPr lang="en-US" sz="1400"/>
              <a:t>least </a:t>
            </a:r>
            <a:r>
              <a:rPr lang="en-US" sz="1400"/>
              <a:t>accurate model as the c value is the </a:t>
            </a:r>
            <a:r>
              <a:rPr lang="en-US" sz="1400"/>
              <a:t>lowest among </a:t>
            </a:r>
            <a:r>
              <a:rPr lang="en-US" sz="1400"/>
              <a:t>other models i.e 0.527. Also, the value for Cramer’s V i.e. 0.028 </a:t>
            </a:r>
            <a:r>
              <a:rPr lang="en-US" sz="1400"/>
              <a:t>indicated </a:t>
            </a:r>
            <a:r>
              <a:rPr lang="en-US" sz="1400"/>
              <a:t>that strength of association </a:t>
            </a:r>
            <a:r>
              <a:rPr lang="en-US" sz="1400"/>
              <a:t>of Ethnicity with Heart </a:t>
            </a:r>
            <a:r>
              <a:rPr lang="en-US" sz="1400"/>
              <a:t>Attack is very weak as the value is closer to 0.</a:t>
            </a:r>
            <a:endParaRPr lang="en-US" sz="1400" dirty="0"/>
          </a:p>
          <a:p>
            <a:pPr marL="0" indent="0">
              <a:buSzPct val="150000"/>
              <a:buNone/>
            </a:pP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19</a:t>
            </a:fld>
            <a:endParaRPr lang="en-US"/>
          </a:p>
        </p:txBody>
      </p:sp>
    </p:spTree>
    <p:extLst>
      <p:ext uri="{BB962C8B-B14F-4D97-AF65-F5344CB8AC3E}">
        <p14:creationId xmlns:p14="http://schemas.microsoft.com/office/powerpoint/2010/main" val="837703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Table of Contents</a:t>
            </a:r>
          </a:p>
        </p:txBody>
      </p:sp>
      <p:sp>
        <p:nvSpPr>
          <p:cNvPr id="3" name="Content Placeholder 2"/>
          <p:cNvSpPr>
            <a:spLocks noGrp="1"/>
          </p:cNvSpPr>
          <p:nvPr>
            <p:ph sz="half" idx="1"/>
          </p:nvPr>
        </p:nvSpPr>
        <p:spPr>
          <a:xfrm>
            <a:off x="990600" y="1828800"/>
            <a:ext cx="6629400" cy="4297363"/>
          </a:xfrm>
        </p:spPr>
        <p:txBody>
          <a:bodyPr/>
          <a:lstStyle/>
          <a:p>
            <a:pPr>
              <a:buSzPct val="150000"/>
              <a:buFont typeface="Arial" panose="020B0604020202020204" pitchFamily="34" charset="0"/>
              <a:buChar char="•"/>
            </a:pPr>
            <a:r>
              <a:rPr lang="en-US" sz="1400" b="1" dirty="0"/>
              <a:t>Business Scenario</a:t>
            </a:r>
          </a:p>
          <a:p>
            <a:pPr>
              <a:buSzPct val="150000"/>
              <a:buFont typeface="Arial" panose="020B0604020202020204" pitchFamily="34" charset="0"/>
              <a:buChar char="•"/>
            </a:pPr>
            <a:r>
              <a:rPr lang="en-US" sz="1400" b="1" dirty="0"/>
              <a:t>Business Objective &amp; Questions</a:t>
            </a:r>
          </a:p>
          <a:p>
            <a:pPr>
              <a:buSzPct val="150000"/>
              <a:buFont typeface="Arial" panose="020B0604020202020204" pitchFamily="34" charset="0"/>
              <a:buChar char="•"/>
            </a:pPr>
            <a:r>
              <a:rPr lang="en-US" sz="1400" b="1" dirty="0"/>
              <a:t>Source Overview</a:t>
            </a:r>
          </a:p>
          <a:p>
            <a:pPr>
              <a:buSzPct val="150000"/>
              <a:buFont typeface="Arial" panose="020B0604020202020204" pitchFamily="34" charset="0"/>
              <a:buChar char="•"/>
            </a:pPr>
            <a:r>
              <a:rPr lang="en-US" sz="1400" b="1" dirty="0"/>
              <a:t>Data Set Overview</a:t>
            </a:r>
          </a:p>
          <a:p>
            <a:pPr>
              <a:buSzPct val="150000"/>
              <a:buFont typeface="Arial" panose="020B0604020202020204" pitchFamily="34" charset="0"/>
              <a:buChar char="•"/>
            </a:pPr>
            <a:r>
              <a:rPr lang="en-US" sz="1400" b="1" dirty="0"/>
              <a:t>Identify Variables</a:t>
            </a:r>
          </a:p>
          <a:p>
            <a:pPr>
              <a:buSzPct val="150000"/>
              <a:buFont typeface="Arial" panose="020B0604020202020204" pitchFamily="34" charset="0"/>
              <a:buChar char="•"/>
            </a:pPr>
            <a:r>
              <a:rPr lang="en-US" sz="1400" b="1" dirty="0"/>
              <a:t>Exploratory Data Analysis Results</a:t>
            </a:r>
          </a:p>
          <a:p>
            <a:pPr>
              <a:buSzPct val="150000"/>
              <a:buFont typeface="Arial" panose="020B0604020202020204" pitchFamily="34" charset="0"/>
              <a:buChar char="•"/>
            </a:pPr>
            <a:r>
              <a:rPr lang="en-US" sz="1400" b="1" dirty="0"/>
              <a:t>Regression Results</a:t>
            </a:r>
          </a:p>
          <a:p>
            <a:pPr>
              <a:buSzPct val="150000"/>
              <a:buFont typeface="Arial" panose="020B0604020202020204" pitchFamily="34" charset="0"/>
              <a:buChar char="•"/>
            </a:pPr>
            <a:r>
              <a:rPr lang="en-US" sz="1400" b="1" dirty="0"/>
              <a:t>Conclusion</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a:t>
            </a:fld>
            <a:endParaRPr lang="en-US"/>
          </a:p>
        </p:txBody>
      </p:sp>
    </p:spTree>
    <p:extLst>
      <p:ext uri="{BB962C8B-B14F-4D97-AF65-F5344CB8AC3E}">
        <p14:creationId xmlns:p14="http://schemas.microsoft.com/office/powerpoint/2010/main" val="389891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Business Scenario  </a:t>
            </a:r>
          </a:p>
        </p:txBody>
      </p:sp>
      <p:sp>
        <p:nvSpPr>
          <p:cNvPr id="3" name="Content Placeholder 2"/>
          <p:cNvSpPr>
            <a:spLocks noGrp="1"/>
          </p:cNvSpPr>
          <p:nvPr>
            <p:ph sz="half" idx="1"/>
          </p:nvPr>
        </p:nvSpPr>
        <p:spPr>
          <a:xfrm>
            <a:off x="990600" y="1828800"/>
            <a:ext cx="7467600" cy="4297363"/>
          </a:xfrm>
        </p:spPr>
        <p:txBody>
          <a:bodyPr/>
          <a:lstStyle/>
          <a:p>
            <a:pPr algn="just">
              <a:buSzPct val="150000"/>
              <a:buFont typeface="Arial" panose="020B0604020202020204" pitchFamily="34" charset="0"/>
              <a:buChar char="•"/>
            </a:pPr>
            <a:r>
              <a:rPr lang="en-US" sz="1400" dirty="0"/>
              <a:t>As heart diseases and heart attacks are gradually increasing over the years especially in US, Doctors in hospital want to accurately predict chances of heart related problems for their patience. So the Health Surveillance branch is given the task to collect uniform health specific data for all the states in the US, so we decided to build a model using data set from year 2013 to help doctor’s predict future heart related problems for their patient’s accurately. Doctor’s in a hospital want to increase the accuracy of predicting risk of heart attacks for patience to their customers. They need models that would help them in doing so. In this we use the data provided by BRFSS for the year 2013 to build these models.</a:t>
            </a:r>
          </a:p>
          <a:p>
            <a:pPr>
              <a:buSzPct val="150000"/>
              <a:buFont typeface="Arial" panose="020B0604020202020204" pitchFamily="34" charset="0"/>
              <a:buChar char="•"/>
            </a:pP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3</a:t>
            </a:fld>
            <a:endParaRPr lang="en-US"/>
          </a:p>
        </p:txBody>
      </p:sp>
    </p:spTree>
    <p:extLst>
      <p:ext uri="{BB962C8B-B14F-4D97-AF65-F5344CB8AC3E}">
        <p14:creationId xmlns:p14="http://schemas.microsoft.com/office/powerpoint/2010/main" val="531698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Business Objective &amp; Questions</a:t>
            </a:r>
          </a:p>
        </p:txBody>
      </p:sp>
      <p:sp>
        <p:nvSpPr>
          <p:cNvPr id="3" name="Content Placeholder 2"/>
          <p:cNvSpPr>
            <a:spLocks noGrp="1"/>
          </p:cNvSpPr>
          <p:nvPr>
            <p:ph sz="half" idx="1"/>
          </p:nvPr>
        </p:nvSpPr>
        <p:spPr>
          <a:xfrm>
            <a:off x="990600" y="1828800"/>
            <a:ext cx="7696200" cy="4297363"/>
          </a:xfrm>
        </p:spPr>
        <p:txBody>
          <a:bodyPr/>
          <a:lstStyle/>
          <a:p>
            <a:pPr marL="342900" indent="-285750">
              <a:buSzPct val="150000"/>
              <a:buFont typeface="Arial" panose="020B0604020202020204" pitchFamily="34" charset="0"/>
              <a:buChar char="•"/>
            </a:pPr>
            <a:endParaRPr lang="en-US" sz="1400" dirty="0"/>
          </a:p>
          <a:p>
            <a:pPr marL="342900" indent="-285750" algn="just">
              <a:buSzPct val="150000"/>
              <a:buFont typeface="Arial" panose="020B0604020202020204" pitchFamily="34" charset="0"/>
              <a:buChar char="•"/>
            </a:pPr>
            <a:r>
              <a:rPr lang="en-US" sz="1400" dirty="0"/>
              <a:t>The objective of this study is to predict the risk of heart attack accurately. This will be addressed by building an equation to identify the chances of heart attack in patients. The equation will be take into consideration health practices, gender and age of the patients</a:t>
            </a:r>
            <a:endParaRPr lang="en-US" sz="1400" b="1" dirty="0"/>
          </a:p>
          <a:p>
            <a:pPr marL="342900" indent="-285750" algn="just">
              <a:buSzPct val="150000"/>
              <a:buFont typeface="Arial" panose="020B0604020202020204" pitchFamily="34" charset="0"/>
              <a:buChar char="•"/>
            </a:pPr>
            <a:r>
              <a:rPr lang="en-US" sz="1400" dirty="0"/>
              <a:t>Question1 </a:t>
            </a:r>
            <a:r>
              <a:rPr lang="en-US" sz="1400"/>
              <a:t>– By how many times </a:t>
            </a:r>
            <a:r>
              <a:rPr lang="en-US" sz="1400" dirty="0"/>
              <a:t>high BP and smoke increase </a:t>
            </a:r>
            <a:r>
              <a:rPr lang="en-US" sz="1400"/>
              <a:t>the chances </a:t>
            </a:r>
            <a:r>
              <a:rPr lang="en-US" sz="1400" dirty="0"/>
              <a:t>of having a </a:t>
            </a:r>
            <a:r>
              <a:rPr lang="en-US" sz="1400"/>
              <a:t>heart attack ?</a:t>
            </a:r>
            <a:endParaRPr lang="en-US" sz="1400" dirty="0"/>
          </a:p>
          <a:p>
            <a:pPr marL="342900" indent="-285750" algn="just">
              <a:buSzPct val="150000"/>
              <a:buFont typeface="Arial" panose="020B0604020202020204" pitchFamily="34" charset="0"/>
              <a:buChar char="•"/>
            </a:pPr>
            <a:r>
              <a:rPr lang="en-US" sz="1400" dirty="0"/>
              <a:t>Question2 – Is heart attack more common in Male then </a:t>
            </a:r>
            <a:r>
              <a:rPr lang="en-US" sz="1400"/>
              <a:t>in Female ?</a:t>
            </a:r>
            <a:endParaRPr lang="en-US" sz="1400" dirty="0"/>
          </a:p>
          <a:p>
            <a:pPr marL="342900" indent="-285750" algn="just">
              <a:buSzPct val="150000"/>
              <a:buFont typeface="Arial" panose="020B0604020202020204" pitchFamily="34" charset="0"/>
              <a:buChar char="•"/>
            </a:pPr>
            <a:r>
              <a:rPr lang="en-US" sz="1400" dirty="0"/>
              <a:t>Question3 </a:t>
            </a:r>
            <a:r>
              <a:rPr lang="en-US" sz="1400"/>
              <a:t>– Do White people have more chances of heart attack than other races ? </a:t>
            </a: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4</a:t>
            </a:fld>
            <a:endParaRPr lang="en-US"/>
          </a:p>
        </p:txBody>
      </p:sp>
    </p:spTree>
    <p:extLst>
      <p:ext uri="{BB962C8B-B14F-4D97-AF65-F5344CB8AC3E}">
        <p14:creationId xmlns:p14="http://schemas.microsoft.com/office/powerpoint/2010/main" val="328070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Source Overview</a:t>
            </a:r>
          </a:p>
        </p:txBody>
      </p:sp>
      <p:sp>
        <p:nvSpPr>
          <p:cNvPr id="3" name="Content Placeholder 2"/>
          <p:cNvSpPr>
            <a:spLocks noGrp="1"/>
          </p:cNvSpPr>
          <p:nvPr>
            <p:ph sz="half" idx="1"/>
          </p:nvPr>
        </p:nvSpPr>
        <p:spPr>
          <a:xfrm>
            <a:off x="990600" y="1828800"/>
            <a:ext cx="7239000" cy="4297363"/>
          </a:xfrm>
        </p:spPr>
        <p:txBody>
          <a:bodyPr/>
          <a:lstStyle/>
          <a:p>
            <a:pPr>
              <a:buSzPct val="150000"/>
              <a:buFont typeface="Arial" panose="020B0604020202020204" pitchFamily="34" charset="0"/>
              <a:buChar char="•"/>
            </a:pPr>
            <a:endParaRPr lang="en-US" sz="1400" dirty="0"/>
          </a:p>
          <a:p>
            <a:pPr algn="just">
              <a:buSzPct val="150000"/>
              <a:buFont typeface="Arial" panose="020B0604020202020204" pitchFamily="34" charset="0"/>
              <a:buChar char="•"/>
            </a:pPr>
            <a:r>
              <a:rPr lang="en-US" sz="1400" dirty="0"/>
              <a:t>The data used in analysis was collected by Behavioral Risk Factor Surveillance System (BRFSS) as an annual survey.</a:t>
            </a:r>
          </a:p>
          <a:p>
            <a:pPr algn="just">
              <a:buSzPct val="150000"/>
              <a:buFont typeface="Arial" panose="020B0604020202020204" pitchFamily="34" charset="0"/>
              <a:buChar char="•"/>
            </a:pPr>
            <a:r>
              <a:rPr lang="en-US" sz="1400" dirty="0"/>
              <a:t>The BRFSS is a collaborative project between all of the states in the United States and participating US territories</a:t>
            </a:r>
          </a:p>
          <a:p>
            <a:pPr algn="just">
              <a:buSzPct val="150000"/>
              <a:buFont typeface="Arial" panose="020B0604020202020204" pitchFamily="34" charset="0"/>
              <a:buChar char="•"/>
            </a:pPr>
            <a:r>
              <a:rPr lang="en-US" sz="1400" dirty="0"/>
              <a:t>The data contains the information about risk behaviors that are linked to chronic diseases and preventive infectious diseases that affect the adult population for year 2013.</a:t>
            </a:r>
          </a:p>
          <a:p>
            <a:pPr algn="just">
              <a:buSzPct val="150000"/>
              <a:buFont typeface="Arial" panose="020B0604020202020204" pitchFamily="34" charset="0"/>
              <a:buChar char="•"/>
            </a:pPr>
            <a:r>
              <a:rPr lang="en-US" sz="1400" dirty="0"/>
              <a:t>Factors that are assessed by the BRFSS in 2013 include tobacco use,</a:t>
            </a:r>
          </a:p>
          <a:p>
            <a:pPr marL="0" indent="0" algn="just">
              <a:buSzPct val="150000"/>
              <a:buNone/>
            </a:pPr>
            <a:r>
              <a:rPr lang="en-US" sz="1400" dirty="0"/>
              <a:t>          inadequate sleep, cholesterol awareness, hypertension, care access,</a:t>
            </a:r>
          </a:p>
          <a:p>
            <a:pPr marL="0" indent="0" algn="just">
              <a:buSzPct val="150000"/>
              <a:buNone/>
            </a:pPr>
            <a:r>
              <a:rPr lang="en-US" sz="1400" dirty="0"/>
              <a:t>          heart attack occurrence etc.</a:t>
            </a:r>
          </a:p>
          <a:p>
            <a:pPr marL="0" indent="0">
              <a:buSzPct val="150000"/>
              <a:buNone/>
            </a:pP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5</a:t>
            </a:fld>
            <a:endParaRPr lang="en-US"/>
          </a:p>
        </p:txBody>
      </p:sp>
    </p:spTree>
    <p:extLst>
      <p:ext uri="{BB962C8B-B14F-4D97-AF65-F5344CB8AC3E}">
        <p14:creationId xmlns:p14="http://schemas.microsoft.com/office/powerpoint/2010/main" val="39964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Data Set Overview</a:t>
            </a:r>
          </a:p>
        </p:txBody>
      </p:sp>
      <p:sp>
        <p:nvSpPr>
          <p:cNvPr id="3" name="Content Placeholder 2"/>
          <p:cNvSpPr>
            <a:spLocks noGrp="1"/>
          </p:cNvSpPr>
          <p:nvPr>
            <p:ph sz="half" idx="1"/>
          </p:nvPr>
        </p:nvSpPr>
        <p:spPr>
          <a:xfrm>
            <a:off x="990600" y="1828800"/>
            <a:ext cx="7543800" cy="4297363"/>
          </a:xfrm>
        </p:spPr>
        <p:txBody>
          <a:bodyPr/>
          <a:lstStyle/>
          <a:p>
            <a:pPr>
              <a:buSzPct val="150000"/>
              <a:buFont typeface="Arial" panose="020B0604020202020204" pitchFamily="34" charset="0"/>
              <a:buChar char="•"/>
            </a:pPr>
            <a:r>
              <a:rPr lang="en-US" sz="1400" b="1" u="sng" dirty="0"/>
              <a:t>File Name </a:t>
            </a:r>
            <a:r>
              <a:rPr lang="en-US" sz="1400" dirty="0"/>
              <a:t>– health_brfss_20.sasb7dat</a:t>
            </a:r>
          </a:p>
          <a:p>
            <a:pPr>
              <a:buSzPct val="150000"/>
              <a:buFont typeface="Arial" panose="020B0604020202020204" pitchFamily="34" charset="0"/>
              <a:buChar char="•"/>
            </a:pPr>
            <a:r>
              <a:rPr lang="en-US" sz="1400" b="1" u="sng" dirty="0"/>
              <a:t>Source of Data </a:t>
            </a:r>
            <a:r>
              <a:rPr lang="en-US" sz="1400" dirty="0"/>
              <a:t>- http://www.cdc.gov/brfss/annual_data/annual_data.htm</a:t>
            </a:r>
          </a:p>
          <a:p>
            <a:pPr>
              <a:buSzPct val="150000"/>
              <a:buFont typeface="Arial" panose="020B0604020202020204" pitchFamily="34" charset="0"/>
              <a:buChar char="•"/>
            </a:pPr>
            <a:r>
              <a:rPr lang="en-US" sz="1400" b="1" u="sng" dirty="0"/>
              <a:t>Total Number of observations </a:t>
            </a:r>
            <a:r>
              <a:rPr lang="en-US" sz="1400" dirty="0"/>
              <a:t>-1194200 </a:t>
            </a:r>
          </a:p>
          <a:p>
            <a:pPr>
              <a:buSzPct val="150000"/>
              <a:buFont typeface="Arial" panose="020B0604020202020204" pitchFamily="34" charset="0"/>
              <a:buChar char="•"/>
            </a:pPr>
            <a:r>
              <a:rPr lang="en-US" sz="1400" b="1" u="sng" dirty="0"/>
              <a:t>Total number of variables </a:t>
            </a:r>
            <a:r>
              <a:rPr lang="en-US" sz="1400" dirty="0"/>
              <a:t>- 330</a:t>
            </a:r>
          </a:p>
          <a:p>
            <a:pPr>
              <a:buSzPct val="150000"/>
              <a:buFont typeface="Arial" panose="020B0604020202020204" pitchFamily="34" charset="0"/>
              <a:buChar char="•"/>
            </a:pPr>
            <a:r>
              <a:rPr lang="en-US" sz="1400" b="1" u="sng" dirty="0"/>
              <a:t>Total number of variables used in our analysis </a:t>
            </a:r>
            <a:r>
              <a:rPr lang="en-US" sz="1400" dirty="0"/>
              <a:t>- 7</a:t>
            </a:r>
          </a:p>
          <a:p>
            <a:pPr>
              <a:buSzPct val="150000"/>
              <a:buFont typeface="Arial" panose="020B0604020202020204" pitchFamily="34" charset="0"/>
              <a:buChar char="•"/>
            </a:pPr>
            <a:r>
              <a:rPr lang="en-US" sz="1400" b="1" dirty="0"/>
              <a:t>All the variables in our data set are categorical.</a:t>
            </a:r>
          </a:p>
          <a:p>
            <a:pPr>
              <a:buSzPct val="150000"/>
              <a:buFont typeface="Arial" panose="020B0604020202020204" pitchFamily="34" charset="0"/>
              <a:buChar char="•"/>
            </a:pPr>
            <a:r>
              <a:rPr lang="en-US" sz="1400" b="1" dirty="0"/>
              <a:t>Some of the variable used in analysis are modified to convert them into binary values</a:t>
            </a:r>
            <a:r>
              <a:rPr lang="en-US" sz="1400" dirty="0"/>
              <a:t>.</a:t>
            </a:r>
          </a:p>
          <a:p>
            <a:pPr marL="0" indent="0">
              <a:buSzPct val="150000"/>
              <a:buNone/>
            </a:pPr>
            <a:endParaRPr lang="en-US" sz="1400" dirty="0"/>
          </a:p>
          <a:p>
            <a:pPr>
              <a:buSzPct val="150000"/>
              <a:buFont typeface="Arial" panose="020B0604020202020204" pitchFamily="34" charset="0"/>
              <a:buChar char="•"/>
            </a:pPr>
            <a:endParaRPr lang="en-US" sz="1400" dirty="0"/>
          </a:p>
          <a:p>
            <a:pPr>
              <a:buSzPct val="150000"/>
              <a:buFont typeface="Arial" panose="020B0604020202020204" pitchFamily="34" charset="0"/>
              <a:buChar char="•"/>
            </a:pPr>
            <a:endParaRPr lang="en-US" sz="1400" dirty="0"/>
          </a:p>
          <a:p>
            <a:pPr>
              <a:buSzPct val="150000"/>
              <a:buFont typeface="Arial" panose="020B0604020202020204" pitchFamily="34" charset="0"/>
              <a:buChar char="•"/>
            </a:pP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6</a:t>
            </a:fld>
            <a:endParaRPr lang="en-US"/>
          </a:p>
        </p:txBody>
      </p:sp>
    </p:spTree>
    <p:extLst>
      <p:ext uri="{BB962C8B-B14F-4D97-AF65-F5344CB8AC3E}">
        <p14:creationId xmlns:p14="http://schemas.microsoft.com/office/powerpoint/2010/main" val="348997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List of Variables</a:t>
            </a:r>
          </a:p>
        </p:txBody>
      </p:sp>
      <p:sp>
        <p:nvSpPr>
          <p:cNvPr id="3" name="Content Placeholder 2"/>
          <p:cNvSpPr>
            <a:spLocks noGrp="1"/>
          </p:cNvSpPr>
          <p:nvPr>
            <p:ph sz="half" idx="1"/>
          </p:nvPr>
        </p:nvSpPr>
        <p:spPr>
          <a:xfrm>
            <a:off x="990600" y="1828800"/>
            <a:ext cx="7543800" cy="4297363"/>
          </a:xfrm>
        </p:spPr>
        <p:txBody>
          <a:bodyPr/>
          <a:lstStyle/>
          <a:p>
            <a:pPr>
              <a:buSzPct val="150000"/>
              <a:buFont typeface="Arial" panose="020B0604020202020204" pitchFamily="34" charset="0"/>
              <a:buChar char="•"/>
            </a:pPr>
            <a:r>
              <a:rPr lang="en-US" sz="1400" dirty="0"/>
              <a:t>The table below shows the list of variables</a:t>
            </a:r>
          </a:p>
          <a:p>
            <a:endParaRPr lang="en-US" sz="1600" dirty="0"/>
          </a:p>
          <a:p>
            <a:pPr marL="0" indent="0">
              <a:buNone/>
            </a:pPr>
            <a:endParaRPr lang="en-US" sz="1600" dirty="0"/>
          </a:p>
          <a:p>
            <a:pPr marL="0" indent="0">
              <a:buNone/>
            </a:pPr>
            <a:endParaRPr lang="en-US" sz="16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7</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674177181"/>
              </p:ext>
            </p:extLst>
          </p:nvPr>
        </p:nvGraphicFramePr>
        <p:xfrm>
          <a:off x="1143000" y="2328545"/>
          <a:ext cx="7010400" cy="3114040"/>
        </p:xfrm>
        <a:graphic>
          <a:graphicData uri="http://schemas.openxmlformats.org/drawingml/2006/table">
            <a:tbl>
              <a:tblPr firstRow="1" bandRow="1">
                <a:tableStyleId>{00A15C55-8517-42AA-B614-E9B94910E393}</a:tableStyleId>
              </a:tblPr>
              <a:tblGrid>
                <a:gridCol w="578177">
                  <a:extLst>
                    <a:ext uri="{9D8B030D-6E8A-4147-A177-3AD203B41FA5}">
                      <a16:colId xmlns:a16="http://schemas.microsoft.com/office/drawing/2014/main" val="4054290355"/>
                    </a:ext>
                  </a:extLst>
                </a:gridCol>
                <a:gridCol w="1084082">
                  <a:extLst>
                    <a:ext uri="{9D8B030D-6E8A-4147-A177-3AD203B41FA5}">
                      <a16:colId xmlns:a16="http://schemas.microsoft.com/office/drawing/2014/main" val="755995874"/>
                    </a:ext>
                  </a:extLst>
                </a:gridCol>
                <a:gridCol w="1300899">
                  <a:extLst>
                    <a:ext uri="{9D8B030D-6E8A-4147-A177-3AD203B41FA5}">
                      <a16:colId xmlns:a16="http://schemas.microsoft.com/office/drawing/2014/main" val="283747994"/>
                    </a:ext>
                  </a:extLst>
                </a:gridCol>
                <a:gridCol w="2751842">
                  <a:extLst>
                    <a:ext uri="{9D8B030D-6E8A-4147-A177-3AD203B41FA5}">
                      <a16:colId xmlns:a16="http://schemas.microsoft.com/office/drawing/2014/main" val="1511017362"/>
                    </a:ext>
                  </a:extLst>
                </a:gridCol>
                <a:gridCol w="1295400">
                  <a:extLst>
                    <a:ext uri="{9D8B030D-6E8A-4147-A177-3AD203B41FA5}">
                      <a16:colId xmlns:a16="http://schemas.microsoft.com/office/drawing/2014/main" val="2624801610"/>
                    </a:ext>
                  </a:extLst>
                </a:gridCol>
              </a:tblGrid>
              <a:tr h="370840">
                <a:tc>
                  <a:txBody>
                    <a:bodyPr/>
                    <a:lstStyle/>
                    <a:p>
                      <a:r>
                        <a:rPr lang="en-US" sz="1400" dirty="0" err="1"/>
                        <a:t>Sr</a:t>
                      </a:r>
                      <a:r>
                        <a:rPr lang="en-US" sz="1400" dirty="0"/>
                        <a:t> No.</a:t>
                      </a:r>
                    </a:p>
                  </a:txBody>
                  <a:tcPr/>
                </a:tc>
                <a:tc>
                  <a:txBody>
                    <a:bodyPr/>
                    <a:lstStyle/>
                    <a:p>
                      <a:r>
                        <a:rPr lang="en-US" sz="1400" dirty="0"/>
                        <a:t>Variable</a:t>
                      </a:r>
                    </a:p>
                  </a:txBody>
                  <a:tcPr/>
                </a:tc>
                <a:tc>
                  <a:txBody>
                    <a:bodyPr/>
                    <a:lstStyle/>
                    <a:p>
                      <a:r>
                        <a:rPr lang="en-US" sz="1400" dirty="0"/>
                        <a:t>Type </a:t>
                      </a:r>
                    </a:p>
                  </a:txBody>
                  <a:tcPr/>
                </a:tc>
                <a:tc>
                  <a:txBody>
                    <a:bodyPr/>
                    <a:lstStyle/>
                    <a:p>
                      <a:r>
                        <a:rPr lang="en-US" sz="1400" dirty="0"/>
                        <a:t>Description</a:t>
                      </a:r>
                    </a:p>
                  </a:txBody>
                  <a:tcPr/>
                </a:tc>
                <a:tc>
                  <a:txBody>
                    <a:bodyPr/>
                    <a:lstStyle/>
                    <a:p>
                      <a:r>
                        <a:rPr lang="en-US" sz="1400"/>
                        <a:t>Range</a:t>
                      </a:r>
                      <a:endParaRPr lang="en-US" sz="1400" dirty="0"/>
                    </a:p>
                  </a:txBody>
                  <a:tcPr/>
                </a:tc>
                <a:extLst>
                  <a:ext uri="{0D108BD9-81ED-4DB2-BD59-A6C34878D82A}">
                    <a16:rowId xmlns:a16="http://schemas.microsoft.com/office/drawing/2014/main" val="3387327776"/>
                  </a:ext>
                </a:extLst>
              </a:tr>
              <a:tr h="370840">
                <a:tc>
                  <a:txBody>
                    <a:bodyPr/>
                    <a:lstStyle/>
                    <a:p>
                      <a:r>
                        <a:rPr lang="en-US" sz="1400" dirty="0"/>
                        <a:t>1</a:t>
                      </a:r>
                    </a:p>
                  </a:txBody>
                  <a:tcPr/>
                </a:tc>
                <a:tc>
                  <a:txBody>
                    <a:bodyPr/>
                    <a:lstStyle/>
                    <a:p>
                      <a:r>
                        <a:rPr lang="en-US" sz="1400"/>
                        <a:t>BPHIGH</a:t>
                      </a:r>
                      <a:endParaRPr lang="en-US" sz="1400" dirty="0"/>
                    </a:p>
                  </a:txBody>
                  <a:tcPr/>
                </a:tc>
                <a:tc>
                  <a:txBody>
                    <a:bodyPr/>
                    <a:lstStyle/>
                    <a:p>
                      <a:r>
                        <a:rPr lang="en-US" sz="1400"/>
                        <a:t>Categorical</a:t>
                      </a:r>
                      <a:endParaRPr lang="en-US" sz="1400" dirty="0"/>
                    </a:p>
                  </a:txBody>
                  <a:tcPr/>
                </a:tc>
                <a:tc>
                  <a:txBody>
                    <a:bodyPr/>
                    <a:lstStyle/>
                    <a:p>
                      <a:r>
                        <a:rPr lang="en-US" sz="1400" dirty="0"/>
                        <a:t>High </a:t>
                      </a:r>
                      <a:r>
                        <a:rPr lang="en-US" sz="1400"/>
                        <a:t>Blood</a:t>
                      </a:r>
                      <a:r>
                        <a:rPr lang="en-US" sz="1400" baseline="0"/>
                        <a:t> Pressure </a:t>
                      </a:r>
                      <a:endParaRPr lang="en-US" sz="1400" dirty="0"/>
                    </a:p>
                  </a:txBody>
                  <a:tcPr/>
                </a:tc>
                <a:tc>
                  <a:txBody>
                    <a:bodyPr/>
                    <a:lstStyle/>
                    <a:p>
                      <a:r>
                        <a:rPr lang="en-US" sz="1400"/>
                        <a:t>1-4</a:t>
                      </a:r>
                      <a:endParaRPr lang="en-US" sz="1400" dirty="0"/>
                    </a:p>
                  </a:txBody>
                  <a:tcPr/>
                </a:tc>
                <a:extLst>
                  <a:ext uri="{0D108BD9-81ED-4DB2-BD59-A6C34878D82A}">
                    <a16:rowId xmlns:a16="http://schemas.microsoft.com/office/drawing/2014/main" val="2776043296"/>
                  </a:ext>
                </a:extLst>
              </a:tr>
              <a:tr h="370840">
                <a:tc>
                  <a:txBody>
                    <a:bodyPr/>
                    <a:lstStyle/>
                    <a:p>
                      <a:r>
                        <a:rPr lang="en-US" sz="1400" dirty="0"/>
                        <a:t>2</a:t>
                      </a:r>
                    </a:p>
                  </a:txBody>
                  <a:tcPr/>
                </a:tc>
                <a:tc>
                  <a:txBody>
                    <a:bodyPr/>
                    <a:lstStyle/>
                    <a:p>
                      <a:r>
                        <a:rPr lang="en-US" sz="1400" dirty="0"/>
                        <a:t>CVDINF</a:t>
                      </a:r>
                    </a:p>
                  </a:txBody>
                  <a:tcPr/>
                </a:tc>
                <a:tc>
                  <a:txBody>
                    <a:bodyPr/>
                    <a:lstStyle/>
                    <a:p>
                      <a:r>
                        <a:rPr lang="en-US" sz="1400" dirty="0"/>
                        <a:t>Categorical</a:t>
                      </a:r>
                    </a:p>
                  </a:txBody>
                  <a:tcPr/>
                </a:tc>
                <a:tc>
                  <a:txBody>
                    <a:bodyPr/>
                    <a:lstStyle/>
                    <a:p>
                      <a:r>
                        <a:rPr lang="en-US" sz="1400" dirty="0"/>
                        <a:t>Heart</a:t>
                      </a:r>
                      <a:r>
                        <a:rPr lang="en-US" sz="1400" baseline="0" dirty="0"/>
                        <a:t> Attack</a:t>
                      </a:r>
                      <a:endParaRPr lang="en-US" sz="1400" dirty="0"/>
                    </a:p>
                  </a:txBody>
                  <a:tcPr/>
                </a:tc>
                <a:tc>
                  <a:txBody>
                    <a:bodyPr/>
                    <a:lstStyle/>
                    <a:p>
                      <a:r>
                        <a:rPr lang="en-US" sz="1400"/>
                        <a:t>1-2 </a:t>
                      </a:r>
                      <a:endParaRPr lang="en-US" sz="1400" dirty="0"/>
                    </a:p>
                  </a:txBody>
                  <a:tcPr/>
                </a:tc>
                <a:extLst>
                  <a:ext uri="{0D108BD9-81ED-4DB2-BD59-A6C34878D82A}">
                    <a16:rowId xmlns:a16="http://schemas.microsoft.com/office/drawing/2014/main" val="4021310628"/>
                  </a:ext>
                </a:extLst>
              </a:tr>
              <a:tr h="370840">
                <a:tc>
                  <a:txBody>
                    <a:bodyPr/>
                    <a:lstStyle/>
                    <a:p>
                      <a:r>
                        <a:rPr lang="en-US" sz="1400" dirty="0"/>
                        <a:t>3</a:t>
                      </a:r>
                    </a:p>
                  </a:txBody>
                  <a:tcPr/>
                </a:tc>
                <a:tc>
                  <a:txBody>
                    <a:bodyPr/>
                    <a:lstStyle/>
                    <a:p>
                      <a:r>
                        <a:rPr lang="en-US" sz="1400" dirty="0"/>
                        <a:t>CVDCRH</a:t>
                      </a:r>
                    </a:p>
                  </a:txBody>
                  <a:tcPr/>
                </a:tc>
                <a:tc>
                  <a:txBody>
                    <a:bodyPr/>
                    <a:lstStyle/>
                    <a:p>
                      <a:r>
                        <a:rPr lang="en-US" sz="1400" dirty="0"/>
                        <a:t>Categorical</a:t>
                      </a:r>
                    </a:p>
                  </a:txBody>
                  <a:tcPr/>
                </a:tc>
                <a:tc>
                  <a:txBody>
                    <a:bodyPr/>
                    <a:lstStyle/>
                    <a:p>
                      <a:r>
                        <a:rPr lang="en-US" sz="1400" dirty="0"/>
                        <a:t>Cholesterol</a:t>
                      </a:r>
                    </a:p>
                  </a:txBody>
                  <a:tcPr/>
                </a:tc>
                <a:tc>
                  <a:txBody>
                    <a:bodyPr/>
                    <a:lstStyle/>
                    <a:p>
                      <a:r>
                        <a:rPr lang="en-US" sz="1400"/>
                        <a:t>1-2</a:t>
                      </a:r>
                      <a:endParaRPr lang="en-US" sz="1400" dirty="0"/>
                    </a:p>
                  </a:txBody>
                  <a:tcPr/>
                </a:tc>
                <a:extLst>
                  <a:ext uri="{0D108BD9-81ED-4DB2-BD59-A6C34878D82A}">
                    <a16:rowId xmlns:a16="http://schemas.microsoft.com/office/drawing/2014/main" val="45259468"/>
                  </a:ext>
                </a:extLst>
              </a:tr>
              <a:tr h="370840">
                <a:tc>
                  <a:txBody>
                    <a:bodyPr/>
                    <a:lstStyle/>
                    <a:p>
                      <a:r>
                        <a:rPr lang="en-US" sz="1400" dirty="0"/>
                        <a:t>4</a:t>
                      </a:r>
                    </a:p>
                  </a:txBody>
                  <a:tcPr/>
                </a:tc>
                <a:tc>
                  <a:txBody>
                    <a:bodyPr/>
                    <a:lstStyle/>
                    <a:p>
                      <a:r>
                        <a:rPr lang="en-US" sz="1400" dirty="0"/>
                        <a:t>X_SMOK</a:t>
                      </a:r>
                    </a:p>
                  </a:txBody>
                  <a:tcPr/>
                </a:tc>
                <a:tc>
                  <a:txBody>
                    <a:bodyPr/>
                    <a:lstStyle/>
                    <a:p>
                      <a:r>
                        <a:rPr lang="en-US" sz="1400" dirty="0"/>
                        <a:t>Categorical</a:t>
                      </a:r>
                    </a:p>
                  </a:txBody>
                  <a:tcPr/>
                </a:tc>
                <a:tc>
                  <a:txBody>
                    <a:bodyPr/>
                    <a:lstStyle/>
                    <a:p>
                      <a:r>
                        <a:rPr lang="en-US" sz="1400" dirty="0"/>
                        <a:t>Smoke</a:t>
                      </a:r>
                    </a:p>
                  </a:txBody>
                  <a:tcPr/>
                </a:tc>
                <a:tc>
                  <a:txBody>
                    <a:bodyPr/>
                    <a:lstStyle/>
                    <a:p>
                      <a:r>
                        <a:rPr lang="en-US" sz="1400"/>
                        <a:t>1-4</a:t>
                      </a:r>
                      <a:endParaRPr lang="en-US" sz="1400" dirty="0"/>
                    </a:p>
                  </a:txBody>
                  <a:tcPr/>
                </a:tc>
                <a:extLst>
                  <a:ext uri="{0D108BD9-81ED-4DB2-BD59-A6C34878D82A}">
                    <a16:rowId xmlns:a16="http://schemas.microsoft.com/office/drawing/2014/main" val="3025763945"/>
                  </a:ext>
                </a:extLst>
              </a:tr>
              <a:tr h="370840">
                <a:tc>
                  <a:txBody>
                    <a:bodyPr/>
                    <a:lstStyle/>
                    <a:p>
                      <a:r>
                        <a:rPr lang="en-US" sz="1400" dirty="0"/>
                        <a:t>5</a:t>
                      </a:r>
                    </a:p>
                  </a:txBody>
                  <a:tcPr/>
                </a:tc>
                <a:tc>
                  <a:txBody>
                    <a:bodyPr/>
                    <a:lstStyle/>
                    <a:p>
                      <a:r>
                        <a:rPr lang="en-US" sz="1400" dirty="0"/>
                        <a:t>SEX</a:t>
                      </a:r>
                    </a:p>
                  </a:txBody>
                  <a:tcPr/>
                </a:tc>
                <a:tc>
                  <a:txBody>
                    <a:bodyPr/>
                    <a:lstStyle/>
                    <a:p>
                      <a:r>
                        <a:rPr lang="en-US" sz="1400" dirty="0"/>
                        <a:t>Categorical</a:t>
                      </a:r>
                    </a:p>
                  </a:txBody>
                  <a:tcPr/>
                </a:tc>
                <a:tc>
                  <a:txBody>
                    <a:bodyPr/>
                    <a:lstStyle/>
                    <a:p>
                      <a:r>
                        <a:rPr lang="en-US" sz="1400" dirty="0"/>
                        <a:t>Gender</a:t>
                      </a:r>
                    </a:p>
                  </a:txBody>
                  <a:tcPr/>
                </a:tc>
                <a:tc>
                  <a:txBody>
                    <a:bodyPr/>
                    <a:lstStyle/>
                    <a:p>
                      <a:r>
                        <a:rPr lang="en-US" sz="1400"/>
                        <a:t>1-2</a:t>
                      </a:r>
                      <a:endParaRPr lang="en-US" sz="1400" dirty="0"/>
                    </a:p>
                  </a:txBody>
                  <a:tcPr/>
                </a:tc>
                <a:extLst>
                  <a:ext uri="{0D108BD9-81ED-4DB2-BD59-A6C34878D82A}">
                    <a16:rowId xmlns:a16="http://schemas.microsoft.com/office/drawing/2014/main" val="3922946261"/>
                  </a:ext>
                </a:extLst>
              </a:tr>
              <a:tr h="370840">
                <a:tc>
                  <a:txBody>
                    <a:bodyPr/>
                    <a:lstStyle/>
                    <a:p>
                      <a:r>
                        <a:rPr lang="en-US" sz="1400" dirty="0"/>
                        <a:t>6</a:t>
                      </a:r>
                    </a:p>
                  </a:txBody>
                  <a:tcPr/>
                </a:tc>
                <a:tc>
                  <a:txBody>
                    <a:bodyPr/>
                    <a:lstStyle/>
                    <a:p>
                      <a:r>
                        <a:rPr lang="en-US" sz="1400" dirty="0"/>
                        <a:t>X_IMPR</a:t>
                      </a:r>
                    </a:p>
                  </a:txBody>
                  <a:tcPr/>
                </a:tc>
                <a:tc>
                  <a:txBody>
                    <a:bodyPr/>
                    <a:lstStyle/>
                    <a:p>
                      <a:r>
                        <a:rPr lang="en-US" sz="1400" dirty="0"/>
                        <a:t>Categorical</a:t>
                      </a:r>
                    </a:p>
                  </a:txBody>
                  <a:tcPr/>
                </a:tc>
                <a:tc>
                  <a:txBody>
                    <a:bodyPr/>
                    <a:lstStyle/>
                    <a:p>
                      <a:r>
                        <a:rPr lang="en-US" sz="1400" dirty="0"/>
                        <a:t>Ethnicity</a:t>
                      </a:r>
                    </a:p>
                  </a:txBody>
                  <a:tcPr/>
                </a:tc>
                <a:tc>
                  <a:txBody>
                    <a:bodyPr/>
                    <a:lstStyle/>
                    <a:p>
                      <a:r>
                        <a:rPr lang="en-US" sz="1400"/>
                        <a:t>1-6</a:t>
                      </a:r>
                      <a:endParaRPr lang="en-US" sz="1400" dirty="0"/>
                    </a:p>
                  </a:txBody>
                  <a:tcPr/>
                </a:tc>
                <a:extLst>
                  <a:ext uri="{0D108BD9-81ED-4DB2-BD59-A6C34878D82A}">
                    <a16:rowId xmlns:a16="http://schemas.microsoft.com/office/drawing/2014/main" val="2461978459"/>
                  </a:ext>
                </a:extLst>
              </a:tr>
              <a:tr h="370840">
                <a:tc>
                  <a:txBody>
                    <a:bodyPr/>
                    <a:lstStyle/>
                    <a:p>
                      <a:r>
                        <a:rPr lang="en-US" sz="1400" dirty="0"/>
                        <a:t>7</a:t>
                      </a:r>
                    </a:p>
                  </a:txBody>
                  <a:tcPr/>
                </a:tc>
                <a:tc>
                  <a:txBody>
                    <a:bodyPr/>
                    <a:lstStyle/>
                    <a:p>
                      <a:r>
                        <a:rPr lang="en-US" sz="1400" dirty="0"/>
                        <a:t>SLEEPTI</a:t>
                      </a:r>
                    </a:p>
                  </a:txBody>
                  <a:tcPr/>
                </a:tc>
                <a:tc>
                  <a:txBody>
                    <a:bodyPr/>
                    <a:lstStyle/>
                    <a:p>
                      <a:r>
                        <a:rPr lang="en-US" sz="1400" dirty="0"/>
                        <a:t>Categorical</a:t>
                      </a:r>
                    </a:p>
                  </a:txBody>
                  <a:tcPr/>
                </a:tc>
                <a:tc>
                  <a:txBody>
                    <a:bodyPr/>
                    <a:lstStyle/>
                    <a:p>
                      <a:r>
                        <a:rPr lang="en-US" sz="1400" dirty="0"/>
                        <a:t>Averag</a:t>
                      </a:r>
                      <a:r>
                        <a:rPr lang="en-US" sz="1400" baseline="0" dirty="0"/>
                        <a:t>e Sleep Hours</a:t>
                      </a:r>
                      <a:endParaRPr lang="en-US" sz="1400" dirty="0"/>
                    </a:p>
                  </a:txBody>
                  <a:tcPr/>
                </a:tc>
                <a:tc>
                  <a:txBody>
                    <a:bodyPr/>
                    <a:lstStyle/>
                    <a:p>
                      <a:r>
                        <a:rPr lang="en-US" sz="1400"/>
                        <a:t>1-24</a:t>
                      </a:r>
                      <a:endParaRPr lang="en-US" sz="1400" dirty="0"/>
                    </a:p>
                  </a:txBody>
                  <a:tcPr/>
                </a:tc>
                <a:extLst>
                  <a:ext uri="{0D108BD9-81ED-4DB2-BD59-A6C34878D82A}">
                    <a16:rowId xmlns:a16="http://schemas.microsoft.com/office/drawing/2014/main" val="1562821985"/>
                  </a:ext>
                </a:extLst>
              </a:tr>
            </a:tbl>
          </a:graphicData>
        </a:graphic>
      </p:graphicFrame>
    </p:spTree>
    <p:extLst>
      <p:ext uri="{BB962C8B-B14F-4D97-AF65-F5344CB8AC3E}">
        <p14:creationId xmlns:p14="http://schemas.microsoft.com/office/powerpoint/2010/main" val="1301660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1143000"/>
          </a:xfrm>
        </p:spPr>
        <p:txBody>
          <a:bodyPr/>
          <a:lstStyle/>
          <a:p>
            <a:r>
              <a:rPr lang="en-US" sz="3200" dirty="0"/>
              <a:t>List of Calculated Variables</a:t>
            </a:r>
          </a:p>
        </p:txBody>
      </p:sp>
      <p:sp>
        <p:nvSpPr>
          <p:cNvPr id="3" name="Content Placeholder 2"/>
          <p:cNvSpPr>
            <a:spLocks noGrp="1"/>
          </p:cNvSpPr>
          <p:nvPr>
            <p:ph sz="half" idx="1"/>
          </p:nvPr>
        </p:nvSpPr>
        <p:spPr>
          <a:xfrm>
            <a:off x="990600" y="1828800"/>
            <a:ext cx="7696200" cy="4297363"/>
          </a:xfrm>
        </p:spPr>
        <p:txBody>
          <a:bodyPr/>
          <a:lstStyle/>
          <a:p>
            <a:pPr algn="just">
              <a:buSzPct val="150000"/>
              <a:buFont typeface="Arial" panose="020B0604020202020204" pitchFamily="34" charset="0"/>
              <a:buChar char="•"/>
            </a:pPr>
            <a:r>
              <a:rPr lang="en-US" sz="1400" dirty="0"/>
              <a:t>Variables BP, SLEPTI, X_IMPR &amp; X_SMOK have more than 2 categories. Therefore these 4 variables are transformed into binary variables for </a:t>
            </a:r>
            <a:r>
              <a:rPr lang="en-US" sz="1400" dirty="0" err="1"/>
              <a:t>th</a:t>
            </a:r>
            <a:r>
              <a:rPr lang="en-US" sz="1400" dirty="0"/>
              <a:t> simplicity of analysis</a:t>
            </a:r>
          </a:p>
          <a:p>
            <a:pPr>
              <a:buSzPct val="150000"/>
              <a:buFont typeface="Arial" panose="020B0604020202020204" pitchFamily="34" charset="0"/>
              <a:buChar char="•"/>
            </a:pPr>
            <a:endParaRPr lang="en-US" sz="16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8</a:t>
            </a:fld>
            <a:endParaRPr lang="en-US"/>
          </a:p>
        </p:txBody>
      </p:sp>
      <p:graphicFrame>
        <p:nvGraphicFramePr>
          <p:cNvPr id="6" name="Table 5"/>
          <p:cNvGraphicFramePr>
            <a:graphicFrameLocks noGrp="1"/>
          </p:cNvGraphicFramePr>
          <p:nvPr>
            <p:extLst/>
          </p:nvPr>
        </p:nvGraphicFramePr>
        <p:xfrm>
          <a:off x="1219200" y="2570704"/>
          <a:ext cx="7239000" cy="3694607"/>
        </p:xfrm>
        <a:graphic>
          <a:graphicData uri="http://schemas.openxmlformats.org/drawingml/2006/table">
            <a:tbl>
              <a:tblPr firstRow="1" bandRow="1">
                <a:tableStyleId>{775DCB02-9BB8-47FD-8907-85C794F793BA}</a:tableStyleId>
              </a:tblPr>
              <a:tblGrid>
                <a:gridCol w="1676400">
                  <a:extLst>
                    <a:ext uri="{9D8B030D-6E8A-4147-A177-3AD203B41FA5}">
                      <a16:colId xmlns:a16="http://schemas.microsoft.com/office/drawing/2014/main" val="2006061820"/>
                    </a:ext>
                  </a:extLst>
                </a:gridCol>
                <a:gridCol w="2514600">
                  <a:extLst>
                    <a:ext uri="{9D8B030D-6E8A-4147-A177-3AD203B41FA5}">
                      <a16:colId xmlns:a16="http://schemas.microsoft.com/office/drawing/2014/main" val="1424502331"/>
                    </a:ext>
                  </a:extLst>
                </a:gridCol>
                <a:gridCol w="1143000">
                  <a:extLst>
                    <a:ext uri="{9D8B030D-6E8A-4147-A177-3AD203B41FA5}">
                      <a16:colId xmlns:a16="http://schemas.microsoft.com/office/drawing/2014/main" val="1562628325"/>
                    </a:ext>
                  </a:extLst>
                </a:gridCol>
                <a:gridCol w="1905000">
                  <a:extLst>
                    <a:ext uri="{9D8B030D-6E8A-4147-A177-3AD203B41FA5}">
                      <a16:colId xmlns:a16="http://schemas.microsoft.com/office/drawing/2014/main" val="242423212"/>
                    </a:ext>
                  </a:extLst>
                </a:gridCol>
              </a:tblGrid>
              <a:tr h="768527">
                <a:tc>
                  <a:txBody>
                    <a:bodyPr/>
                    <a:lstStyle/>
                    <a:p>
                      <a:r>
                        <a:rPr lang="en-US" sz="1400" dirty="0"/>
                        <a:t>Variable Name</a:t>
                      </a:r>
                    </a:p>
                  </a:txBody>
                  <a:tcPr/>
                </a:tc>
                <a:tc>
                  <a:txBody>
                    <a:bodyPr/>
                    <a:lstStyle/>
                    <a:p>
                      <a:r>
                        <a:rPr lang="en-US" sz="1400" dirty="0"/>
                        <a:t>Values</a:t>
                      </a:r>
                    </a:p>
                  </a:txBody>
                  <a:tcPr/>
                </a:tc>
                <a:tc>
                  <a:txBody>
                    <a:bodyPr/>
                    <a:lstStyle/>
                    <a:p>
                      <a:r>
                        <a:rPr lang="en-US" sz="1400" dirty="0"/>
                        <a:t>Computed Variable</a:t>
                      </a:r>
                    </a:p>
                  </a:txBody>
                  <a:tcPr/>
                </a:tc>
                <a:tc>
                  <a:txBody>
                    <a:bodyPr/>
                    <a:lstStyle/>
                    <a:p>
                      <a:r>
                        <a:rPr lang="en-US" sz="1400" dirty="0"/>
                        <a:t>Values</a:t>
                      </a:r>
                    </a:p>
                  </a:txBody>
                  <a:tcPr/>
                </a:tc>
                <a:extLst>
                  <a:ext uri="{0D108BD9-81ED-4DB2-BD59-A6C34878D82A}">
                    <a16:rowId xmlns:a16="http://schemas.microsoft.com/office/drawing/2014/main" val="4065849015"/>
                  </a:ext>
                </a:extLst>
              </a:tr>
              <a:tr h="550025">
                <a:tc>
                  <a:txBody>
                    <a:bodyPr/>
                    <a:lstStyle/>
                    <a:p>
                      <a:r>
                        <a:rPr lang="en-US" sz="1400" dirty="0"/>
                        <a:t>BPHIGH (Blood Pressure)</a:t>
                      </a:r>
                    </a:p>
                  </a:txBody>
                  <a:tcPr/>
                </a:tc>
                <a:tc>
                  <a:txBody>
                    <a:bodyPr/>
                    <a:lstStyle/>
                    <a:p>
                      <a:r>
                        <a:rPr lang="en-US" sz="1400" dirty="0"/>
                        <a:t>1- Yes, 2-Yes, but</a:t>
                      </a:r>
                      <a:r>
                        <a:rPr lang="en-US" sz="1400" baseline="0" dirty="0"/>
                        <a:t> female told during pregnancy, 3-No, 4-Borderline </a:t>
                      </a:r>
                      <a:endParaRPr lang="en-US" sz="1400" dirty="0"/>
                    </a:p>
                  </a:txBody>
                  <a:tcPr/>
                </a:tc>
                <a:tc>
                  <a:txBody>
                    <a:bodyPr/>
                    <a:lstStyle/>
                    <a:p>
                      <a:r>
                        <a:rPr lang="en-US" sz="1400" dirty="0"/>
                        <a:t>BP</a:t>
                      </a:r>
                    </a:p>
                  </a:txBody>
                  <a:tcPr/>
                </a:tc>
                <a:tc>
                  <a:txBody>
                    <a:bodyPr/>
                    <a:lstStyle/>
                    <a:p>
                      <a:r>
                        <a:rPr lang="en-US" sz="1400"/>
                        <a:t>1-</a:t>
                      </a:r>
                      <a:r>
                        <a:rPr lang="en-US" sz="1400" baseline="0"/>
                        <a:t> Yes and all other values are assumed as NO i.e. 2.</a:t>
                      </a:r>
                      <a:endParaRPr lang="en-US" sz="1400"/>
                    </a:p>
                  </a:txBody>
                  <a:tcPr/>
                </a:tc>
                <a:extLst>
                  <a:ext uri="{0D108BD9-81ED-4DB2-BD59-A6C34878D82A}">
                    <a16:rowId xmlns:a16="http://schemas.microsoft.com/office/drawing/2014/main" val="1073727581"/>
                  </a:ext>
                </a:extLst>
              </a:tr>
              <a:tr h="550025">
                <a:tc>
                  <a:txBody>
                    <a:bodyPr/>
                    <a:lstStyle/>
                    <a:p>
                      <a:r>
                        <a:rPr lang="en-US" sz="1400" dirty="0"/>
                        <a:t>SLEEPTI (Sleep Time)</a:t>
                      </a:r>
                    </a:p>
                  </a:txBody>
                  <a:tcPr/>
                </a:tc>
                <a:tc>
                  <a:txBody>
                    <a:bodyPr/>
                    <a:lstStyle/>
                    <a:p>
                      <a:r>
                        <a:rPr lang="en-US" sz="1400"/>
                        <a:t>1-24 (hrs)</a:t>
                      </a:r>
                    </a:p>
                  </a:txBody>
                  <a:tcPr/>
                </a:tc>
                <a:tc>
                  <a:txBody>
                    <a:bodyPr/>
                    <a:lstStyle/>
                    <a:p>
                      <a:r>
                        <a:rPr lang="en-US" sz="1400"/>
                        <a:t>SLEEP</a:t>
                      </a:r>
                    </a:p>
                  </a:txBody>
                  <a:tcPr/>
                </a:tc>
                <a:tc>
                  <a:txBody>
                    <a:bodyPr/>
                    <a:lstStyle/>
                    <a:p>
                      <a:r>
                        <a:rPr lang="en-US" sz="1400"/>
                        <a:t>1</a:t>
                      </a:r>
                      <a:r>
                        <a:rPr lang="en-US" sz="1400" baseline="0"/>
                        <a:t> - </a:t>
                      </a:r>
                      <a:r>
                        <a:rPr lang="en-US" sz="1400"/>
                        <a:t>Range:1 to 5</a:t>
                      </a:r>
                    </a:p>
                    <a:p>
                      <a:r>
                        <a:rPr lang="en-US" sz="1400"/>
                        <a:t>2 – Range:</a:t>
                      </a:r>
                      <a:r>
                        <a:rPr lang="en-US" sz="1400" baseline="0"/>
                        <a:t> 5 to 9</a:t>
                      </a:r>
                    </a:p>
                    <a:p>
                      <a:r>
                        <a:rPr lang="en-US" sz="1400" baseline="0"/>
                        <a:t>3 – Range: 10 to 24</a:t>
                      </a:r>
                      <a:endParaRPr lang="en-US" sz="1400"/>
                    </a:p>
                  </a:txBody>
                  <a:tcPr/>
                </a:tc>
                <a:extLst>
                  <a:ext uri="{0D108BD9-81ED-4DB2-BD59-A6C34878D82A}">
                    <a16:rowId xmlns:a16="http://schemas.microsoft.com/office/drawing/2014/main" val="2393914834"/>
                  </a:ext>
                </a:extLst>
              </a:tr>
              <a:tr h="550025">
                <a:tc>
                  <a:txBody>
                    <a:bodyPr/>
                    <a:lstStyle/>
                    <a:p>
                      <a:r>
                        <a:rPr lang="en-US" sz="1400" dirty="0"/>
                        <a:t>X_IMPR (Ethnicity)</a:t>
                      </a:r>
                    </a:p>
                  </a:txBody>
                  <a:tcPr/>
                </a:tc>
                <a:tc>
                  <a:txBody>
                    <a:bodyPr/>
                    <a:lstStyle/>
                    <a:p>
                      <a:r>
                        <a:rPr lang="en-US" sz="1400" dirty="0"/>
                        <a:t>1- White, 2-Black, 3-Asian,</a:t>
                      </a:r>
                      <a:r>
                        <a:rPr lang="en-US" sz="1400" baseline="0" dirty="0"/>
                        <a:t> 4-American, 5-Hispanic, 6-Other</a:t>
                      </a:r>
                      <a:endParaRPr lang="en-US" sz="1400" dirty="0"/>
                    </a:p>
                  </a:txBody>
                  <a:tcPr/>
                </a:tc>
                <a:tc>
                  <a:txBody>
                    <a:bodyPr/>
                    <a:lstStyle/>
                    <a:p>
                      <a:r>
                        <a:rPr lang="en-US" sz="1400"/>
                        <a:t>ETHIN</a:t>
                      </a:r>
                    </a:p>
                  </a:txBody>
                  <a:tcPr/>
                </a:tc>
                <a:tc>
                  <a:txBody>
                    <a:bodyPr/>
                    <a:lstStyle/>
                    <a:p>
                      <a:r>
                        <a:rPr lang="en-US" sz="1400"/>
                        <a:t>1- White and</a:t>
                      </a:r>
                      <a:r>
                        <a:rPr lang="en-US" sz="1400" baseline="0"/>
                        <a:t> all other races are grouped under 2.</a:t>
                      </a:r>
                      <a:endParaRPr lang="en-US" sz="1400"/>
                    </a:p>
                  </a:txBody>
                  <a:tcPr/>
                </a:tc>
                <a:extLst>
                  <a:ext uri="{0D108BD9-81ED-4DB2-BD59-A6C34878D82A}">
                    <a16:rowId xmlns:a16="http://schemas.microsoft.com/office/drawing/2014/main" val="4242317286"/>
                  </a:ext>
                </a:extLst>
              </a:tr>
              <a:tr h="550025">
                <a:tc>
                  <a:txBody>
                    <a:bodyPr/>
                    <a:lstStyle/>
                    <a:p>
                      <a:r>
                        <a:rPr lang="en-US" sz="1400" dirty="0"/>
                        <a:t>X_SMOK (Smoke)</a:t>
                      </a:r>
                    </a:p>
                  </a:txBody>
                  <a:tcPr/>
                </a:tc>
                <a:tc>
                  <a:txBody>
                    <a:bodyPr/>
                    <a:lstStyle/>
                    <a:p>
                      <a:r>
                        <a:rPr lang="en-US" sz="1400" dirty="0"/>
                        <a:t>1-Smoke</a:t>
                      </a:r>
                      <a:r>
                        <a:rPr lang="en-US" sz="1400" baseline="0" dirty="0"/>
                        <a:t> Everyday, Smoke Someday, 3- Former, 4- Never Smoked</a:t>
                      </a:r>
                      <a:endParaRPr lang="en-US" sz="1400" dirty="0"/>
                    </a:p>
                  </a:txBody>
                  <a:tcPr/>
                </a:tc>
                <a:tc>
                  <a:txBody>
                    <a:bodyPr/>
                    <a:lstStyle/>
                    <a:p>
                      <a:r>
                        <a:rPr lang="en-US" sz="1400"/>
                        <a:t>SMOKE</a:t>
                      </a:r>
                    </a:p>
                  </a:txBody>
                  <a:tcPr/>
                </a:tc>
                <a:tc>
                  <a:txBody>
                    <a:bodyPr/>
                    <a:lstStyle/>
                    <a:p>
                      <a:r>
                        <a:rPr lang="en-US" sz="1400" dirty="0"/>
                        <a:t>1,2</a:t>
                      </a:r>
                      <a:r>
                        <a:rPr lang="en-US" sz="1400" baseline="0" dirty="0"/>
                        <a:t> and 3 are grouped under 1 and 4 is mapped as 2.</a:t>
                      </a:r>
                      <a:endParaRPr lang="en-US" sz="1400" dirty="0"/>
                    </a:p>
                  </a:txBody>
                  <a:tcPr/>
                </a:tc>
                <a:extLst>
                  <a:ext uri="{0D108BD9-81ED-4DB2-BD59-A6C34878D82A}">
                    <a16:rowId xmlns:a16="http://schemas.microsoft.com/office/drawing/2014/main" val="4465880"/>
                  </a:ext>
                </a:extLst>
              </a:tr>
            </a:tbl>
          </a:graphicData>
        </a:graphic>
      </p:graphicFrame>
    </p:spTree>
    <p:extLst>
      <p:ext uri="{BB962C8B-B14F-4D97-AF65-F5344CB8AC3E}">
        <p14:creationId xmlns:p14="http://schemas.microsoft.com/office/powerpoint/2010/main" val="127607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Identify Response Variable &amp; Predictor Variable</a:t>
            </a:r>
          </a:p>
        </p:txBody>
      </p:sp>
      <p:sp>
        <p:nvSpPr>
          <p:cNvPr id="3" name="Content Placeholder 2"/>
          <p:cNvSpPr>
            <a:spLocks noGrp="1"/>
          </p:cNvSpPr>
          <p:nvPr>
            <p:ph sz="half" idx="1"/>
          </p:nvPr>
        </p:nvSpPr>
        <p:spPr>
          <a:xfrm>
            <a:off x="990600" y="1828800"/>
            <a:ext cx="7543800" cy="4297363"/>
          </a:xfrm>
        </p:spPr>
        <p:txBody>
          <a:bodyPr/>
          <a:lstStyle/>
          <a:p>
            <a:pPr algn="just">
              <a:buSzPct val="150000"/>
              <a:buFont typeface="Arial" panose="020B0604020202020204" pitchFamily="34" charset="0"/>
              <a:buChar char="•"/>
            </a:pPr>
            <a:r>
              <a:rPr lang="en-US" sz="1400" b="1" dirty="0"/>
              <a:t>Response Variable (Y) </a:t>
            </a:r>
            <a:r>
              <a:rPr lang="en-US" sz="1400" dirty="0"/>
              <a:t>- CVDINF is the response/dependent variable.</a:t>
            </a:r>
          </a:p>
          <a:p>
            <a:pPr marL="0" indent="0" algn="just">
              <a:buNone/>
            </a:pPr>
            <a:r>
              <a:rPr lang="en-US" sz="1400" dirty="0"/>
              <a:t>          </a:t>
            </a:r>
            <a:r>
              <a:rPr lang="en-US" sz="1400" b="1" dirty="0"/>
              <a:t>Y = 1 </a:t>
            </a:r>
            <a:r>
              <a:rPr lang="en-US" sz="1400" dirty="0"/>
              <a:t>Indicates Yes, a person is diagnosed with a heart attack</a:t>
            </a:r>
          </a:p>
          <a:p>
            <a:pPr marL="0" indent="0" algn="just">
              <a:buNone/>
            </a:pPr>
            <a:r>
              <a:rPr lang="en-US" sz="1400" dirty="0"/>
              <a:t>          </a:t>
            </a:r>
            <a:r>
              <a:rPr lang="en-US" sz="1400" b="1" dirty="0"/>
              <a:t>Y = 2 </a:t>
            </a:r>
            <a:r>
              <a:rPr lang="en-US" sz="1400" dirty="0"/>
              <a:t>Indicates No, a person is not diagnosed with a heart attack</a:t>
            </a:r>
          </a:p>
          <a:p>
            <a:pPr marL="0" indent="0" algn="just">
              <a:buNone/>
            </a:pPr>
            <a:endParaRPr lang="en-US" sz="1400" dirty="0"/>
          </a:p>
          <a:p>
            <a:pPr marL="0" indent="0" algn="just">
              <a:buNone/>
            </a:pPr>
            <a:endParaRPr lang="en-US" sz="1400" dirty="0"/>
          </a:p>
          <a:p>
            <a:pPr algn="just">
              <a:buSzPct val="150000"/>
              <a:buFont typeface="Arial" panose="020B0604020202020204" pitchFamily="34" charset="0"/>
              <a:buChar char="•"/>
            </a:pPr>
            <a:r>
              <a:rPr lang="en-US" sz="1400" b="1" dirty="0"/>
              <a:t>Predictor Variables (X) </a:t>
            </a:r>
            <a:r>
              <a:rPr lang="en-US" sz="1400" dirty="0"/>
              <a:t>– BP, SEX, SLEEP, ETHNI &amp; SMOKE are the predictor variables used in the analysis </a:t>
            </a:r>
          </a:p>
          <a:p>
            <a:pPr marL="0" indent="0" algn="just">
              <a:buNone/>
            </a:pPr>
            <a:endParaRPr lang="en-US" sz="1400" dirty="0"/>
          </a:p>
          <a:p>
            <a:pPr marL="0" indent="0" algn="just">
              <a:buNone/>
            </a:pPr>
            <a:endParaRPr lang="en-US" sz="1400" dirty="0"/>
          </a:p>
          <a:p>
            <a:pPr marL="0" indent="0" algn="just">
              <a:buNone/>
            </a:pPr>
            <a:endParaRPr lang="en-US" sz="1400" dirty="0"/>
          </a:p>
          <a:p>
            <a:pPr marL="0" indent="0" algn="just">
              <a:buNone/>
            </a:pPr>
            <a:endParaRPr lang="en-US" sz="1400" dirty="0"/>
          </a:p>
          <a:p>
            <a:pPr algn="just"/>
            <a:endParaRPr lang="en-US" sz="1400" dirty="0"/>
          </a:p>
          <a:p>
            <a:pPr algn="just"/>
            <a:endParaRPr lang="en-US" sz="1400" dirty="0"/>
          </a:p>
          <a:p>
            <a:pPr marL="0" indent="0" algn="just">
              <a:buNone/>
            </a:pPr>
            <a:endParaRPr lang="en-US" sz="1400" dirty="0"/>
          </a:p>
          <a:p>
            <a:pPr marL="0" indent="0" algn="just">
              <a:buNone/>
            </a:pP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9</a:t>
            </a:fld>
            <a:endParaRPr lang="en-US"/>
          </a:p>
        </p:txBody>
      </p:sp>
    </p:spTree>
    <p:extLst>
      <p:ext uri="{BB962C8B-B14F-4D97-AF65-F5344CB8AC3E}">
        <p14:creationId xmlns:p14="http://schemas.microsoft.com/office/powerpoint/2010/main" val="4272227373"/>
      </p:ext>
    </p:extLst>
  </p:cSld>
  <p:clrMapOvr>
    <a:masterClrMapping/>
  </p:clrMapOvr>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ITMtemplate</Template>
  <TotalTime>28617</TotalTime>
  <Words>1672</Words>
  <Application>Microsoft Office PowerPoint</Application>
  <PresentationFormat>On-screen Show (4:3)</PresentationFormat>
  <Paragraphs>231</Paragraphs>
  <Slides>19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Century Schoolbook</vt:lpstr>
      <vt:lpstr>Futura Bk BT</vt:lpstr>
      <vt:lpstr>Futura Md BT</vt:lpstr>
      <vt:lpstr>Times New Roman</vt:lpstr>
      <vt:lpstr>Wingdings</vt:lpstr>
      <vt:lpstr>ITMtemplate</vt:lpstr>
      <vt:lpstr>1_ITM478_08_1</vt:lpstr>
      <vt:lpstr>529 Advance Data Analytics  Midterm Project</vt:lpstr>
      <vt:lpstr>Table of Contents</vt:lpstr>
      <vt:lpstr>Business Scenario  </vt:lpstr>
      <vt:lpstr>Business Objective &amp; Questions</vt:lpstr>
      <vt:lpstr>Source Overview</vt:lpstr>
      <vt:lpstr>Data Set Overview</vt:lpstr>
      <vt:lpstr>List of Variables</vt:lpstr>
      <vt:lpstr>List of Calculated Variables</vt:lpstr>
      <vt:lpstr>Identify Response Variable &amp; Predictor Variable</vt:lpstr>
      <vt:lpstr>Exploratory Data Analysis – Missing Values</vt:lpstr>
      <vt:lpstr>Exploratory Data Analysis - Association</vt:lpstr>
      <vt:lpstr>Exploratory Data Analysis - Association</vt:lpstr>
      <vt:lpstr>Exploratory Data Analysis - Association</vt:lpstr>
      <vt:lpstr>Exploratory Data Analysis - Association</vt:lpstr>
      <vt:lpstr>Regression Modeling Results – Building the Model</vt:lpstr>
      <vt:lpstr>Regression Modeling Results - Analyzing the chances of Heart Attack in Male vs Female</vt:lpstr>
      <vt:lpstr>Regression Modeling Results – Analyzing our Second Model</vt:lpstr>
      <vt:lpstr> Regression Modeling Results – Analyzing our Third Model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 Data Analytics</dc:title>
  <dc:subject>Chapter Twelve</dc:subject>
  <dc:creator>sshin</dc:creator>
  <cp:lastModifiedBy>simrat  sidhu</cp:lastModifiedBy>
  <cp:revision>418</cp:revision>
  <dcterms:created xsi:type="dcterms:W3CDTF">2015-08-06T17:32:52Z</dcterms:created>
  <dcterms:modified xsi:type="dcterms:W3CDTF">2016-10-20T04:08:04Z</dcterms:modified>
</cp:coreProperties>
</file>