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22"/>
  </p:notesMasterIdLst>
  <p:handoutMasterIdLst>
    <p:handoutMasterId r:id="rId23"/>
  </p:handoutMasterIdLst>
  <p:sldIdLst>
    <p:sldId id="619" r:id="rId3"/>
    <p:sldId id="628" r:id="rId4"/>
    <p:sldId id="616" r:id="rId5"/>
    <p:sldId id="626" r:id="rId6"/>
    <p:sldId id="627" r:id="rId7"/>
    <p:sldId id="621" r:id="rId8"/>
    <p:sldId id="622" r:id="rId9"/>
    <p:sldId id="653" r:id="rId10"/>
    <p:sldId id="657" r:id="rId11"/>
    <p:sldId id="638" r:id="rId12"/>
    <p:sldId id="659" r:id="rId13"/>
    <p:sldId id="646" r:id="rId14"/>
    <p:sldId id="647" r:id="rId15"/>
    <p:sldId id="639" r:id="rId16"/>
    <p:sldId id="655" r:id="rId17"/>
    <p:sldId id="656" r:id="rId18"/>
    <p:sldId id="635" r:id="rId19"/>
    <p:sldId id="658" r:id="rId20"/>
    <p:sldId id="654" r:id="rId21"/>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222222"/>
    <a:srgbClr val="969696"/>
    <a:srgbClr val="18B2B6"/>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51" autoAdjust="0"/>
    <p:restoredTop sz="86392" autoAdjust="0"/>
  </p:normalViewPr>
  <p:slideViewPr>
    <p:cSldViewPr>
      <p:cViewPr varScale="1">
        <p:scale>
          <a:sx n="73" d="100"/>
          <a:sy n="73" d="100"/>
        </p:scale>
        <p:origin x="820" y="36"/>
      </p:cViewPr>
      <p:guideLst>
        <p:guide orient="horz" pos="2160"/>
        <p:guide pos="2880"/>
      </p:guideLst>
    </p:cSldViewPr>
  </p:slideViewPr>
  <p:outlineViewPr>
    <p:cViewPr>
      <p:scale>
        <a:sx n="33" d="100"/>
        <a:sy n="33" d="100"/>
      </p:scale>
      <p:origin x="0" y="1326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p14="http://schemas.microsoft.com/office/powerpoint/2010/main" val="203553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a:t>Click to edit Master title style</a:t>
            </a:r>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able Placeholder 2"/>
          <p:cNvSpPr>
            <a:spLocks noGrp="1"/>
          </p:cNvSpPr>
          <p:nvPr>
            <p:ph type="tbl" idx="1"/>
          </p:nvPr>
        </p:nvSpPr>
        <p:spPr>
          <a:xfrm>
            <a:off x="990600" y="1828800"/>
            <a:ext cx="7696200" cy="4297363"/>
          </a:xfrm>
        </p:spPr>
        <p:txBody>
          <a:bodyPr/>
          <a:lstStyle/>
          <a:p>
            <a:pPr lvl="0"/>
            <a:r>
              <a:rPr lang="en-US" noProof="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a:t>Click to edit Master title style</a:t>
            </a:r>
          </a:p>
        </p:txBody>
      </p:sp>
      <p:sp>
        <p:nvSpPr>
          <p:cNvPr id="3" name="Text Placeholder 2"/>
          <p:cNvSpPr>
            <a:spLocks noGrp="1"/>
          </p:cNvSpPr>
          <p:nvPr>
            <p:ph type="body" sz="half" idx="1"/>
          </p:nvPr>
        </p:nvSpPr>
        <p:spPr>
          <a:xfrm>
            <a:off x="990600" y="1752600"/>
            <a:ext cx="396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990600" y="1828800"/>
            <a:ext cx="3771900" cy="42973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90600" y="1828800"/>
            <a:ext cx="7696200" cy="4297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990600" y="1828800"/>
            <a:ext cx="7696200" cy="4297363"/>
          </a:xfrm>
          <a:prstGeom prst="rect">
            <a:avLst/>
          </a:prstGeom>
        </p:spPr>
        <p:txBody>
          <a:bodyPr/>
          <a:lstStyle/>
          <a:p>
            <a:pPr lvl="0"/>
            <a:r>
              <a:rPr lang="en-US" noProof="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7"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 id="2147483724" r:id="rId2"/>
    <p:sldLayoutId id="2147483725" r:id="rId3"/>
    <p:sldLayoutId id="2147483726" r:id="rId4"/>
    <p:sldLayoutId id="2147483728" r:id="rId5"/>
  </p:sldLayoutIdLst>
  <p:hf hdr="0" ftr="0" dt="0"/>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332"/>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a:solidFill>
                  <a:schemeClr val="bg1"/>
                </a:solidFill>
                <a:latin typeface="Futura Md BT" pitchFamily="34" charset="0"/>
              </a:rPr>
              <a:t>School of Applied Technology</a:t>
            </a: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a:solidFill>
                  <a:schemeClr val="hlink"/>
                </a:solidFill>
                <a:latin typeface="Futura Md BT" pitchFamily="34" charset="0"/>
              </a:rPr>
              <a:t>ITM - 529</a:t>
            </a: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 id="2147483727"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huduser.gov/portal/datasets/hads/hads.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529 Advance Data Analytics:Mid-term Project</a:t>
            </a:r>
          </a:p>
        </p:txBody>
      </p:sp>
      <p:sp>
        <p:nvSpPr>
          <p:cNvPr id="4" name="Text Placeholder 3"/>
          <p:cNvSpPr>
            <a:spLocks noGrp="1"/>
          </p:cNvSpPr>
          <p:nvPr>
            <p:ph type="body" sz="quarter" idx="13"/>
          </p:nvPr>
        </p:nvSpPr>
        <p:spPr>
          <a:xfrm>
            <a:off x="2743200" y="4785179"/>
            <a:ext cx="5943600" cy="1676400"/>
          </a:xfrm>
        </p:spPr>
        <p:txBody>
          <a:bodyPr/>
          <a:lstStyle/>
          <a:p>
            <a:pPr lvl="1"/>
            <a:r>
              <a:rPr lang="en-US" sz="2400" dirty="0" err="1"/>
              <a:t>Shushmitha</a:t>
            </a:r>
            <a:r>
              <a:rPr lang="en-US" sz="2400" dirty="0"/>
              <a:t> </a:t>
            </a:r>
            <a:r>
              <a:rPr lang="en-US" sz="2400" dirty="0" err="1"/>
              <a:t>Anthay</a:t>
            </a:r>
            <a:r>
              <a:rPr lang="en-US" sz="2400" dirty="0"/>
              <a:t> </a:t>
            </a:r>
            <a:r>
              <a:rPr lang="en-US" sz="2400" dirty="0" err="1"/>
              <a:t>Suthakaran</a:t>
            </a:r>
            <a:endParaRPr lang="en-US" sz="2400" dirty="0"/>
          </a:p>
          <a:p>
            <a:pPr lvl="1"/>
            <a:r>
              <a:rPr lang="en-US" sz="2400" dirty="0"/>
              <a:t>A20355725</a:t>
            </a:r>
          </a:p>
          <a:p>
            <a:pPr lvl="1"/>
            <a:r>
              <a:rPr lang="en-US" sz="2400" dirty="0"/>
              <a:t>Housing Affordability Data</a:t>
            </a:r>
          </a:p>
        </p:txBody>
      </p:sp>
      <p:sp>
        <p:nvSpPr>
          <p:cNvPr id="5" name="Slide Number Placeholder 4"/>
          <p:cNvSpPr>
            <a:spLocks noGrp="1"/>
          </p:cNvSpPr>
          <p:nvPr>
            <p:ph type="sldNum" sz="quarter" idx="12"/>
          </p:nvPr>
        </p:nvSpPr>
        <p:spPr/>
        <p:txBody>
          <a:bodyPr/>
          <a:lstStyle/>
          <a:p>
            <a:pPr>
              <a:defRPr/>
            </a:pPr>
            <a:fld id="{71D0122C-8ECB-4079-B5A9-590870606329}" type="slidenum">
              <a:rPr lang="en-US" smtClean="0"/>
              <a:pPr>
                <a:defRPr/>
              </a:pPr>
              <a:t>1</a:t>
            </a:fld>
            <a:endParaRPr lang="en-US"/>
          </a:p>
        </p:txBody>
      </p:sp>
      <p:sp>
        <p:nvSpPr>
          <p:cNvPr id="2" name="TextBox 1"/>
          <p:cNvSpPr txBox="1"/>
          <p:nvPr/>
        </p:nvSpPr>
        <p:spPr>
          <a:xfrm>
            <a:off x="381000" y="1304547"/>
            <a:ext cx="8077200" cy="954107"/>
          </a:xfrm>
          <a:prstGeom prst="rect">
            <a:avLst/>
          </a:prstGeom>
          <a:solidFill>
            <a:schemeClr val="tx1"/>
          </a:solidFill>
        </p:spPr>
        <p:txBody>
          <a:bodyPr wrap="square" rtlCol="0">
            <a:spAutoFit/>
          </a:bodyPr>
          <a:lstStyle/>
          <a:p>
            <a:r>
              <a:rPr lang="en-US" sz="2800" dirty="0">
                <a:solidFill>
                  <a:schemeClr val="accent1">
                    <a:lumMod val="75000"/>
                  </a:schemeClr>
                </a:solidFill>
              </a:rPr>
              <a:t>Information Technology &amp; Management</a:t>
            </a:r>
          </a:p>
          <a:p>
            <a:endParaRPr lang="en-US" sz="2800" dirty="0">
              <a:solidFill>
                <a:schemeClr val="accent1">
                  <a:lumMod val="75000"/>
                </a:schemeClr>
              </a:solidFill>
            </a:endParaRPr>
          </a:p>
        </p:txBody>
      </p:sp>
    </p:spTree>
    <p:extLst>
      <p:ext uri="{BB962C8B-B14F-4D97-AF65-F5344CB8AC3E}">
        <p14:creationId xmlns:p14="http://schemas.microsoft.com/office/powerpoint/2010/main" val="34430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03663"/>
            <a:ext cx="7696200" cy="1143000"/>
          </a:xfrm>
        </p:spPr>
        <p:txBody>
          <a:bodyPr/>
          <a:lstStyle/>
          <a:p>
            <a:r>
              <a:rPr lang="en-US" sz="2400" dirty="0">
                <a:latin typeface="Times New Roman" pitchFamily="18" charset="0"/>
                <a:cs typeface="Times New Roman" pitchFamily="18" charset="0"/>
              </a:rPr>
              <a:t>Exploratory Analysis (R-square and P value)</a:t>
            </a:r>
          </a:p>
        </p:txBody>
      </p:sp>
      <p:sp>
        <p:nvSpPr>
          <p:cNvPr id="3" name="Content Placeholder 2"/>
          <p:cNvSpPr>
            <a:spLocks noGrp="1"/>
          </p:cNvSpPr>
          <p:nvPr>
            <p:ph sz="half" idx="1"/>
          </p:nvPr>
        </p:nvSpPr>
        <p:spPr>
          <a:xfrm>
            <a:off x="841917" y="1646663"/>
            <a:ext cx="7848600" cy="4800600"/>
          </a:xfrm>
        </p:spPr>
        <p:txBody>
          <a:bodyPr/>
          <a:lstStyle/>
          <a:p>
            <a:pPr>
              <a:buNone/>
            </a:pPr>
            <a:endParaRPr lang="en-US" sz="1400" dirty="0"/>
          </a:p>
          <a:p>
            <a:endParaRPr lang="en-US" sz="1400" dirty="0"/>
          </a:p>
          <a:p>
            <a:endParaRPr lang="en-US" sz="1400" dirty="0"/>
          </a:p>
          <a:p>
            <a:endParaRPr lang="en-US" sz="1400" dirty="0"/>
          </a:p>
          <a:p>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36871642"/>
              </p:ext>
            </p:extLst>
          </p:nvPr>
        </p:nvGraphicFramePr>
        <p:xfrm>
          <a:off x="2396583" y="3283401"/>
          <a:ext cx="4495800" cy="2682247"/>
        </p:xfrm>
        <a:graphic>
          <a:graphicData uri="http://schemas.openxmlformats.org/drawingml/2006/table">
            <a:tbl>
              <a:tblPr>
                <a:tableStyleId>{073A0DAA-6AF3-43AB-8588-CEC1D06C72B9}</a:tableStyleId>
              </a:tblPr>
              <a:tblGrid>
                <a:gridCol w="1526097">
                  <a:extLst>
                    <a:ext uri="{9D8B030D-6E8A-4147-A177-3AD203B41FA5}">
                      <a16:colId xmlns:a16="http://schemas.microsoft.com/office/drawing/2014/main" val="683548675"/>
                    </a:ext>
                  </a:extLst>
                </a:gridCol>
                <a:gridCol w="989901">
                  <a:extLst>
                    <a:ext uri="{9D8B030D-6E8A-4147-A177-3AD203B41FA5}">
                      <a16:colId xmlns:a16="http://schemas.microsoft.com/office/drawing/2014/main" val="205724854"/>
                    </a:ext>
                  </a:extLst>
                </a:gridCol>
                <a:gridCol w="989901">
                  <a:extLst>
                    <a:ext uri="{9D8B030D-6E8A-4147-A177-3AD203B41FA5}">
                      <a16:colId xmlns:a16="http://schemas.microsoft.com/office/drawing/2014/main" val="3028367087"/>
                    </a:ext>
                  </a:extLst>
                </a:gridCol>
                <a:gridCol w="989901">
                  <a:extLst>
                    <a:ext uri="{9D8B030D-6E8A-4147-A177-3AD203B41FA5}">
                      <a16:colId xmlns:a16="http://schemas.microsoft.com/office/drawing/2014/main" val="3817108510"/>
                    </a:ext>
                  </a:extLst>
                </a:gridCol>
              </a:tblGrid>
              <a:tr h="469413">
                <a:tc>
                  <a:txBody>
                    <a:bodyPr/>
                    <a:lstStyle/>
                    <a:p>
                      <a:pPr algn="ctr" fontAlgn="b"/>
                      <a:r>
                        <a:rPr lang="en-US" sz="1400" u="none" strike="noStrike" dirty="0">
                          <a:effectLst/>
                        </a:rPr>
                        <a:t>Variable name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US" sz="1400" u="none" strike="noStrike" dirty="0">
                          <a:effectLst/>
                        </a:rPr>
                        <a:t>R-square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US" sz="1400" u="none" strike="noStrike" dirty="0">
                          <a:effectLst/>
                        </a:rPr>
                        <a:t>P- value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US" sz="1400" b="0" i="0" u="none" strike="noStrike" baseline="0" dirty="0">
                          <a:solidFill>
                            <a:srgbClr val="000000"/>
                          </a:solidFill>
                          <a:effectLst/>
                          <a:latin typeface="Times New Roman" panose="02020603050405020304" pitchFamily="18" charset="0"/>
                          <a:cs typeface="Times New Roman" panose="02020603050405020304" pitchFamily="18" charset="0"/>
                        </a:rPr>
                        <a:t>used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566730591"/>
                  </a:ext>
                </a:extLst>
              </a:tr>
              <a:tr h="307650">
                <a:tc>
                  <a:txBody>
                    <a:bodyPr/>
                    <a:lstStyle/>
                    <a:p>
                      <a:pPr algn="just" fontAlgn="b"/>
                      <a:r>
                        <a:rPr lang="en-US" sz="1400" u="none" strike="noStrike" dirty="0">
                          <a:effectLst/>
                        </a:rPr>
                        <a:t>Structure Type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0.1333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&lt;.0001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Yes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6999391"/>
                  </a:ext>
                </a:extLst>
              </a:tr>
              <a:tr h="238148">
                <a:tc>
                  <a:txBody>
                    <a:bodyPr/>
                    <a:lstStyle/>
                    <a:p>
                      <a:pPr algn="just" fontAlgn="b"/>
                      <a:r>
                        <a:rPr lang="en-US" sz="1400" u="none" strike="noStrike" dirty="0">
                          <a:effectLst/>
                        </a:rPr>
                        <a:t>Region</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0.2457</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&lt;.0001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Yes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8396045"/>
                  </a:ext>
                </a:extLst>
              </a:tr>
              <a:tr h="238148">
                <a:tc>
                  <a:txBody>
                    <a:bodyPr/>
                    <a:lstStyle/>
                    <a:p>
                      <a:pPr algn="just" fontAlgn="b"/>
                      <a:r>
                        <a:rPr lang="en-US" sz="1400" u="none" strike="noStrike" dirty="0">
                          <a:effectLst/>
                        </a:rPr>
                        <a:t>Bed Rooms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0.4074</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&lt;.0001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Yes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1708588"/>
                  </a:ext>
                </a:extLst>
              </a:tr>
              <a:tr h="238148">
                <a:tc>
                  <a:txBody>
                    <a:bodyPr/>
                    <a:lstStyle/>
                    <a:p>
                      <a:pPr algn="just" fontAlgn="b"/>
                      <a:r>
                        <a:rPr lang="en-US" sz="1400" u="none" strike="noStrike" dirty="0">
                          <a:effectLst/>
                        </a:rPr>
                        <a:t>ZINC2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0.8684</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&lt;.0001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Yes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5366470"/>
                  </a:ext>
                </a:extLst>
              </a:tr>
              <a:tr h="238148">
                <a:tc>
                  <a:txBody>
                    <a:bodyPr/>
                    <a:lstStyle/>
                    <a:p>
                      <a:pPr algn="just" fontAlgn="b"/>
                      <a:r>
                        <a:rPr lang="en-US" sz="1400" u="none" strike="noStrike" dirty="0">
                          <a:effectLst/>
                        </a:rPr>
                        <a:t>L30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0.4432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&lt;.0001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Yes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618325"/>
                  </a:ext>
                </a:extLst>
              </a:tr>
              <a:tr h="238148">
                <a:tc>
                  <a:txBody>
                    <a:bodyPr/>
                    <a:lstStyle/>
                    <a:p>
                      <a:pPr algn="just" fontAlgn="b"/>
                      <a:r>
                        <a:rPr lang="en-US" sz="1400" u="none" strike="noStrike">
                          <a:effectLst/>
                        </a:rPr>
                        <a:t>L50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0.4433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&lt;.0001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Yes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2988433"/>
                  </a:ext>
                </a:extLst>
              </a:tr>
              <a:tr h="238148">
                <a:tc>
                  <a:txBody>
                    <a:bodyPr/>
                    <a:lstStyle/>
                    <a:p>
                      <a:pPr algn="just" fontAlgn="b"/>
                      <a:r>
                        <a:rPr lang="en-US" sz="1400" u="none" strike="noStrike" dirty="0">
                          <a:effectLst/>
                        </a:rPr>
                        <a:t>L80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0.3975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&lt;.0001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Yes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6832517"/>
                  </a:ext>
                </a:extLst>
              </a:tr>
              <a:tr h="238148">
                <a:tc>
                  <a:txBody>
                    <a:bodyPr/>
                    <a:lstStyle/>
                    <a:p>
                      <a:pPr algn="just"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Tenure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0.0543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&lt;.0258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NO</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0484280"/>
                  </a:ext>
                </a:extLst>
              </a:tr>
              <a:tr h="238148">
                <a:tc>
                  <a:txBody>
                    <a:bodyPr/>
                    <a:lstStyle/>
                    <a:p>
                      <a:pPr algn="just"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Status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0.0134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&lt;.0002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NO</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845707"/>
                  </a:ext>
                </a:extLst>
              </a:tr>
            </a:tbl>
          </a:graphicData>
        </a:graphic>
      </p:graphicFrame>
      <p:sp>
        <p:nvSpPr>
          <p:cNvPr id="7" name="TextBox 6"/>
          <p:cNvSpPr txBox="1"/>
          <p:nvPr/>
        </p:nvSpPr>
        <p:spPr>
          <a:xfrm>
            <a:off x="986246" y="1717829"/>
            <a:ext cx="7315200" cy="1492716"/>
          </a:xfrm>
          <a:prstGeom prst="rect">
            <a:avLst/>
          </a:prstGeom>
          <a:noFill/>
        </p:spPr>
        <p:txBody>
          <a:bodyPr wrap="square" rtlCol="0">
            <a:spAutoFit/>
          </a:bodyPr>
          <a:lstStyle/>
          <a:p>
            <a:pPr marL="342900" indent="-342900" algn="l">
              <a:spcBef>
                <a:spcPts val="0"/>
              </a:spcBef>
              <a:spcAft>
                <a:spcPts val="0"/>
              </a:spcAft>
              <a:buFont typeface="Arial" panose="020B0604020202020204" pitchFamily="34" charset="0"/>
              <a:buChar char="•"/>
            </a:pPr>
            <a:r>
              <a:rPr lang="en-US" sz="1600" dirty="0"/>
              <a:t>Predictor variables which disprove the “null hypothesis” i.e. Pr&lt;0.05 and which have a positive R-square value are considered.</a:t>
            </a:r>
          </a:p>
          <a:p>
            <a:pPr marL="342900" indent="-342900" algn="l">
              <a:spcBef>
                <a:spcPts val="0"/>
              </a:spcBef>
              <a:spcAft>
                <a:spcPts val="0"/>
              </a:spcAft>
              <a:buFont typeface="Arial" panose="020B0604020202020204" pitchFamily="34" charset="0"/>
              <a:buChar char="•"/>
            </a:pPr>
            <a:endParaRPr lang="en-US" sz="1100" dirty="0"/>
          </a:p>
          <a:p>
            <a:pPr marL="342900" indent="-342900" algn="l">
              <a:spcBef>
                <a:spcPts val="0"/>
              </a:spcBef>
              <a:spcAft>
                <a:spcPts val="0"/>
              </a:spcAft>
              <a:buFont typeface="Arial" panose="020B0604020202020204" pitchFamily="34" charset="0"/>
              <a:buChar char="•"/>
            </a:pPr>
            <a:r>
              <a:rPr lang="en-US" sz="1600" dirty="0"/>
              <a:t>The table shows a list of predictor variables with their corresponding exploratory values.</a:t>
            </a:r>
          </a:p>
          <a:p>
            <a:pPr algn="l"/>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66738"/>
            <a:ext cx="7696200" cy="1143000"/>
          </a:xfrm>
        </p:spPr>
        <p:txBody>
          <a:bodyPr/>
          <a:lstStyle/>
          <a:p>
            <a:r>
              <a:rPr lang="en-US" sz="2400" dirty="0">
                <a:latin typeface="Times New Roman" pitchFamily="18" charset="0"/>
                <a:cs typeface="Times New Roman" pitchFamily="18" charset="0"/>
              </a:rPr>
              <a:t>Exploratory Analysis – Techniques Used</a:t>
            </a:r>
          </a:p>
        </p:txBody>
      </p:sp>
      <p:sp>
        <p:nvSpPr>
          <p:cNvPr id="3" name="Content Placeholder 2"/>
          <p:cNvSpPr>
            <a:spLocks noGrp="1"/>
          </p:cNvSpPr>
          <p:nvPr>
            <p:ph idx="1"/>
          </p:nvPr>
        </p:nvSpPr>
        <p:spPr>
          <a:xfrm>
            <a:off x="914400" y="1709738"/>
            <a:ext cx="7696200" cy="4876800"/>
          </a:xfrm>
        </p:spPr>
        <p:txBody>
          <a:bodyPr/>
          <a:lstStyle/>
          <a:p>
            <a:pPr marL="0" indent="0">
              <a:buNone/>
            </a:pPr>
            <a:r>
              <a:rPr lang="en-US" sz="1600" kern="1200" dirty="0">
                <a:latin typeface="Times New Roman" panose="02020603050405020304" pitchFamily="18" charset="0"/>
                <a:cs typeface="Times New Roman" panose="02020603050405020304" pitchFamily="18" charset="0"/>
              </a:rPr>
              <a:t>We are running regression models, both for a categorical response variable and a continuous response variable.</a:t>
            </a:r>
            <a:br>
              <a:rPr lang="en-US" sz="1600" kern="1200" dirty="0">
                <a:latin typeface="Times New Roman" panose="02020603050405020304" pitchFamily="18" charset="0"/>
                <a:cs typeface="Times New Roman" panose="02020603050405020304" pitchFamily="18" charset="0"/>
              </a:rPr>
            </a:br>
            <a:endParaRPr lang="en-US" sz="1600" kern="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kern="1200" dirty="0">
                <a:latin typeface="Times New Roman" panose="02020603050405020304" pitchFamily="18" charset="0"/>
                <a:cs typeface="Times New Roman" panose="02020603050405020304" pitchFamily="18" charset="0"/>
              </a:rPr>
              <a:t>PROC REG </a:t>
            </a:r>
          </a:p>
          <a:p>
            <a:pPr lvl="1"/>
            <a:r>
              <a:rPr lang="en-US" sz="1600" kern="1200" dirty="0">
                <a:latin typeface="Times New Roman" panose="02020603050405020304" pitchFamily="18" charset="0"/>
                <a:cs typeface="Times New Roman" panose="02020603050405020304" pitchFamily="18" charset="0"/>
              </a:rPr>
              <a:t>Response Variable - </a:t>
            </a:r>
            <a:r>
              <a:rPr lang="en-US" sz="1600" i="1" dirty="0"/>
              <a:t>“Fair Market Rent” </a:t>
            </a:r>
          </a:p>
          <a:p>
            <a:pPr lvl="1"/>
            <a:r>
              <a:rPr lang="en-US" sz="1600" kern="1200" dirty="0">
                <a:latin typeface="Times New Roman" panose="02020603050405020304" pitchFamily="18" charset="0"/>
                <a:cs typeface="Times New Roman" panose="02020603050405020304" pitchFamily="18" charset="0"/>
              </a:rPr>
              <a:t>Predictor Variables - “</a:t>
            </a:r>
            <a:r>
              <a:rPr lang="en-US" sz="1600" i="1" dirty="0"/>
              <a:t>Extremely Low Income” , “Very Low Income”, ”Low Income”.</a:t>
            </a:r>
          </a:p>
          <a:p>
            <a:pPr>
              <a:buFont typeface="Arial" panose="020B0604020202020204" pitchFamily="34" charset="0"/>
              <a:buChar char="•"/>
            </a:pPr>
            <a:endParaRPr lang="en-US" sz="1600" kern="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kern="1200" dirty="0">
                <a:latin typeface="Times New Roman" panose="02020603050405020304" pitchFamily="18" charset="0"/>
                <a:cs typeface="Times New Roman" panose="02020603050405020304" pitchFamily="18" charset="0"/>
              </a:rPr>
              <a:t>PROC GLM </a:t>
            </a:r>
          </a:p>
          <a:p>
            <a:pPr lvl="1"/>
            <a:r>
              <a:rPr lang="en-US" sz="1600" kern="1200" dirty="0">
                <a:latin typeface="Times New Roman" panose="02020603050405020304" pitchFamily="18" charset="0"/>
                <a:ea typeface="+mn-ea"/>
                <a:cs typeface="Times New Roman" panose="02020603050405020304" pitchFamily="18" charset="0"/>
              </a:rPr>
              <a:t>Response Variable - </a:t>
            </a:r>
            <a:r>
              <a:rPr lang="en-US" sz="1600" i="1" dirty="0"/>
              <a:t>“Fair Market Rent”</a:t>
            </a:r>
          </a:p>
          <a:p>
            <a:pPr lvl="1"/>
            <a:r>
              <a:rPr lang="en-US" sz="1600" kern="1200" dirty="0">
                <a:latin typeface="Times New Roman" panose="02020603050405020304" pitchFamily="18" charset="0"/>
                <a:ea typeface="+mn-ea"/>
                <a:cs typeface="Times New Roman" panose="02020603050405020304" pitchFamily="18" charset="0"/>
              </a:rPr>
              <a:t>Predictor Variables - </a:t>
            </a:r>
            <a:r>
              <a:rPr lang="en-US" sz="1600" i="1" dirty="0"/>
              <a:t>“Number of bedrooms in the unit”, “Recoded structure type”, “Census Region” </a:t>
            </a:r>
            <a:endParaRPr lang="en-US" sz="1600" kern="1200" dirty="0">
              <a:latin typeface="Times New Roman" panose="02020603050405020304" pitchFamily="18" charset="0"/>
              <a:ea typeface="+mn-ea"/>
              <a:cs typeface="Times New Roman" panose="02020603050405020304" pitchFamily="18" charset="0"/>
            </a:endParaRPr>
          </a:p>
          <a:p>
            <a:pPr lvl="1">
              <a:buFont typeface="Arial" panose="020B0604020202020204" pitchFamily="34" charset="0"/>
              <a:buChar char="•"/>
            </a:pPr>
            <a:endParaRPr lang="en-US" sz="1600" kern="1200" dirty="0">
              <a:latin typeface="Times New Roman" panose="02020603050405020304" pitchFamily="18" charset="0"/>
              <a:ea typeface="+mn-ea"/>
              <a:cs typeface="Times New Roman" panose="02020603050405020304" pitchFamily="18" charset="0"/>
            </a:endParaRPr>
          </a:p>
          <a:p>
            <a:pPr marL="465138" lvl="1" indent="-465138">
              <a:buFont typeface="Arial" panose="020B0604020202020204" pitchFamily="34" charset="0"/>
              <a:buChar char="•"/>
            </a:pPr>
            <a:r>
              <a:rPr lang="en-US" sz="1600" kern="1200" dirty="0">
                <a:latin typeface="Times New Roman" panose="02020603050405020304" pitchFamily="18" charset="0"/>
                <a:ea typeface="+mn-ea"/>
                <a:cs typeface="Times New Roman" panose="02020603050405020304" pitchFamily="18" charset="0"/>
              </a:rPr>
              <a:t>PROC LOGISTIC</a:t>
            </a:r>
          </a:p>
          <a:p>
            <a:pPr lvl="1"/>
            <a:r>
              <a:rPr lang="en-US" sz="1600" kern="1200" dirty="0">
                <a:latin typeface="Times New Roman" panose="02020603050405020304" pitchFamily="18" charset="0"/>
                <a:cs typeface="Times New Roman" panose="02020603050405020304" pitchFamily="18" charset="0"/>
              </a:rPr>
              <a:t>Response Variable - </a:t>
            </a:r>
            <a:r>
              <a:rPr lang="en-US" sz="1600" i="1" dirty="0"/>
              <a:t>“Fair Market Rent” </a:t>
            </a:r>
          </a:p>
          <a:p>
            <a:pPr lvl="1"/>
            <a:r>
              <a:rPr lang="en-US" sz="1600" kern="1200" dirty="0">
                <a:latin typeface="Times New Roman" panose="02020603050405020304" pitchFamily="18" charset="0"/>
                <a:cs typeface="Times New Roman" panose="02020603050405020304" pitchFamily="18" charset="0"/>
              </a:rPr>
              <a:t>Predictor Variables – “</a:t>
            </a:r>
            <a:r>
              <a:rPr lang="en-US" sz="1600" i="1" dirty="0"/>
              <a:t>Household Income”, “Number of bedrooms in the unit”.</a:t>
            </a:r>
          </a:p>
          <a:p>
            <a:pPr lvl="1"/>
            <a:endParaRPr lang="en-US" sz="1600" i="1" dirty="0">
              <a:latin typeface="Times New Roman" panose="02020603050405020304" pitchFamily="18" charset="0"/>
              <a:cs typeface="Times New Roman" panose="02020603050405020304" pitchFamily="18" charset="0"/>
            </a:endParaRPr>
          </a:p>
          <a:p>
            <a:pPr lvl="1"/>
            <a:endParaRPr lang="en-US" sz="1400" kern="1200" dirty="0"/>
          </a:p>
          <a:p>
            <a:pPr lvl="1"/>
            <a:endParaRPr lang="en-US" sz="1400" kern="1200" dirty="0">
              <a:ea typeface="+mn-ea"/>
              <a:cs typeface="+mn-cs"/>
            </a:endParaRPr>
          </a:p>
          <a:p>
            <a:pPr marL="579438" lvl="1" indent="0">
              <a:buNone/>
            </a:pPr>
            <a:endParaRPr lang="en-US" sz="1400" kern="1200" dirty="0">
              <a:ea typeface="+mn-ea"/>
              <a:cs typeface="+mn-cs"/>
            </a:endParaRPr>
          </a:p>
        </p:txBody>
      </p:sp>
    </p:spTree>
    <p:extLst>
      <p:ext uri="{BB962C8B-B14F-4D97-AF65-F5344CB8AC3E}">
        <p14:creationId xmlns:p14="http://schemas.microsoft.com/office/powerpoint/2010/main" val="362956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114" y="553651"/>
            <a:ext cx="8153400" cy="1143000"/>
          </a:xfrm>
        </p:spPr>
        <p:txBody>
          <a:bodyPr/>
          <a:lstStyle/>
          <a:p>
            <a:r>
              <a:rPr lang="en-US" sz="2400" dirty="0">
                <a:latin typeface="Times New Roman" pitchFamily="18" charset="0"/>
                <a:cs typeface="Times New Roman" pitchFamily="18" charset="0"/>
              </a:rPr>
              <a:t>Regression Modeling Results: (Objective-1a)</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GLM (Structure type) </a:t>
            </a:r>
          </a:p>
        </p:txBody>
      </p:sp>
      <p:sp>
        <p:nvSpPr>
          <p:cNvPr id="4" name="Slide Number Placeholder 3"/>
          <p:cNvSpPr>
            <a:spLocks noGrp="1"/>
          </p:cNvSpPr>
          <p:nvPr>
            <p:ph type="sldNum" sz="quarter" idx="12"/>
          </p:nvPr>
        </p:nvSpPr>
        <p:spPr/>
        <p:txBody>
          <a:bodyPr/>
          <a:lstStyle/>
          <a:p>
            <a:pPr>
              <a:defRPr/>
            </a:pPr>
            <a:fld id="{5D74AC02-7534-425D-9D68-BB86A7E0F91B}" type="slidenum">
              <a:rPr lang="en-US" smtClean="0"/>
              <a:pPr>
                <a:defRPr/>
              </a:pPr>
              <a:t>12</a:t>
            </a:fld>
            <a:endParaRPr lang="en-US" dirty="0"/>
          </a:p>
        </p:txBody>
      </p:sp>
      <p:sp>
        <p:nvSpPr>
          <p:cNvPr id="9" name="TextBox 8"/>
          <p:cNvSpPr txBox="1"/>
          <p:nvPr/>
        </p:nvSpPr>
        <p:spPr>
          <a:xfrm>
            <a:off x="990600" y="1801037"/>
            <a:ext cx="7924800" cy="1323439"/>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t>“Structure type” explains the model of the building i.e. duplex, townhouse, and condominiums with the number of units in each.</a:t>
            </a:r>
          </a:p>
          <a:p>
            <a:pPr marL="285750" indent="-285750" algn="l">
              <a:buFont typeface="Arial" panose="020B0604020202020204" pitchFamily="34" charset="0"/>
              <a:buChar char="•"/>
            </a:pPr>
            <a:r>
              <a:rPr lang="en-US" sz="1600" dirty="0"/>
              <a:t>“Structure type” explains a 13% variability in </a:t>
            </a:r>
            <a:r>
              <a:rPr lang="en-US" sz="1600" dirty="0">
                <a:cs typeface="Times New Roman" panose="02020603050405020304" pitchFamily="18" charset="0"/>
              </a:rPr>
              <a:t>“Fair Market Rent”.</a:t>
            </a:r>
            <a:r>
              <a:rPr lang="en-US" sz="1600" dirty="0"/>
              <a:t> </a:t>
            </a:r>
          </a:p>
          <a:p>
            <a:pPr marL="285750" indent="-285750" algn="l">
              <a:buFont typeface="Arial" panose="020B0604020202020204" pitchFamily="34" charset="0"/>
              <a:buChar char="•"/>
            </a:pPr>
            <a:r>
              <a:rPr lang="en-US" sz="1600" dirty="0"/>
              <a:t>It is observed that a “structure type” of single unit has the highest “Fair Market Rent” value when compared to the other.</a:t>
            </a:r>
          </a:p>
        </p:txBody>
      </p:sp>
      <p:pic>
        <p:nvPicPr>
          <p:cNvPr id="8" name="Picture 7"/>
          <p:cNvPicPr>
            <a:picLocks noChangeAspect="1"/>
          </p:cNvPicPr>
          <p:nvPr/>
        </p:nvPicPr>
        <p:blipFill>
          <a:blip r:embed="rId3"/>
          <a:stretch>
            <a:fillRect/>
          </a:stretch>
        </p:blipFill>
        <p:spPr>
          <a:xfrm>
            <a:off x="2182002" y="3104606"/>
            <a:ext cx="5019675" cy="3733800"/>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1938429802"/>
              </p:ext>
            </p:extLst>
          </p:nvPr>
        </p:nvGraphicFramePr>
        <p:xfrm>
          <a:off x="4114800" y="3432752"/>
          <a:ext cx="1447800" cy="224848"/>
        </p:xfrm>
        <a:graphic>
          <a:graphicData uri="http://schemas.openxmlformats.org/presentationml/2006/ole">
            <mc:AlternateContent xmlns:mc="http://schemas.openxmlformats.org/markup-compatibility/2006">
              <mc:Choice xmlns:v="urn:schemas-microsoft-com:vml" Requires="v">
                <p:oleObj spid="_x0000_s1098" name="Worksheet" r:id="rId4" imgW="1676607" imgH="260188" progId="Excel.Sheet.12">
                  <p:embed/>
                </p:oleObj>
              </mc:Choice>
              <mc:Fallback>
                <p:oleObj name="Worksheet" r:id="rId4" imgW="1676607" imgH="260188" progId="Excel.Sheet.12">
                  <p:embed/>
                  <p:pic>
                    <p:nvPicPr>
                      <p:cNvPr id="0" name=""/>
                      <p:cNvPicPr/>
                      <p:nvPr/>
                    </p:nvPicPr>
                    <p:blipFill>
                      <a:blip r:embed="rId5"/>
                      <a:stretch>
                        <a:fillRect/>
                      </a:stretch>
                    </p:blipFill>
                    <p:spPr>
                      <a:xfrm>
                        <a:off x="4114800" y="3432752"/>
                        <a:ext cx="1447800" cy="224848"/>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001000" cy="1143000"/>
          </a:xfrm>
        </p:spPr>
        <p:txBody>
          <a:bodyPr/>
          <a:lstStyle/>
          <a:p>
            <a:r>
              <a:rPr lang="en-US" sz="2400" dirty="0">
                <a:latin typeface="Times New Roman" pitchFamily="18" charset="0"/>
                <a:cs typeface="Times New Roman" pitchFamily="18" charset="0"/>
              </a:rPr>
              <a:t>Regression Modeling Results: (Objective-1a)</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GLM (Region)</a:t>
            </a:r>
          </a:p>
        </p:txBody>
      </p:sp>
      <p:sp>
        <p:nvSpPr>
          <p:cNvPr id="6" name="Slide Number Placeholder 5"/>
          <p:cNvSpPr>
            <a:spLocks noGrp="1"/>
          </p:cNvSpPr>
          <p:nvPr>
            <p:ph type="sldNum" sz="quarter" idx="12"/>
          </p:nvPr>
        </p:nvSpPr>
        <p:spPr/>
        <p:txBody>
          <a:bodyPr/>
          <a:lstStyle/>
          <a:p>
            <a:pPr>
              <a:defRPr/>
            </a:pPr>
            <a:fld id="{5D74AC02-7534-425D-9D68-BB86A7E0F91B}" type="slidenum">
              <a:rPr lang="en-US" smtClean="0"/>
              <a:pPr>
                <a:defRPr/>
              </a:pPr>
              <a:t>13</a:t>
            </a:fld>
            <a:endParaRPr lang="en-US"/>
          </a:p>
        </p:txBody>
      </p:sp>
      <p:sp>
        <p:nvSpPr>
          <p:cNvPr id="5" name="TextBox 4"/>
          <p:cNvSpPr txBox="1"/>
          <p:nvPr/>
        </p:nvSpPr>
        <p:spPr>
          <a:xfrm>
            <a:off x="762000" y="1652451"/>
            <a:ext cx="8229600" cy="1569660"/>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t>We observe that region plays a vital role in determining the </a:t>
            </a:r>
            <a:r>
              <a:rPr lang="en-US" sz="1600" dirty="0">
                <a:cs typeface="Times New Roman" panose="02020603050405020304" pitchFamily="18" charset="0"/>
              </a:rPr>
              <a:t>“Fair Market Rent”</a:t>
            </a:r>
            <a:r>
              <a:rPr lang="en-US" sz="1600" dirty="0"/>
              <a:t>. From the dataset we notice Northeast has a Greater Supply of Affordable Housing for Renters than the South or the Midwest. </a:t>
            </a:r>
          </a:p>
          <a:p>
            <a:pPr marL="285750" indent="-285750" algn="l">
              <a:buFont typeface="Arial" panose="020B0604020202020204" pitchFamily="34" charset="0"/>
              <a:buChar char="•"/>
            </a:pPr>
            <a:r>
              <a:rPr lang="en-US" sz="1600" dirty="0"/>
              <a:t>It explains a 24%  variability in the “Fair Market Rent”. It is observed that the </a:t>
            </a:r>
            <a:r>
              <a:rPr lang="en-US" sz="1600" dirty="0">
                <a:cs typeface="Times New Roman" panose="02020603050405020304" pitchFamily="18" charset="0"/>
              </a:rPr>
              <a:t>“Fair Market Rent” </a:t>
            </a:r>
            <a:r>
              <a:rPr lang="en-US" sz="1600" dirty="0"/>
              <a:t>of northeast and west is higher compared to the </a:t>
            </a:r>
            <a:r>
              <a:rPr lang="en-US" sz="1600" dirty="0">
                <a:cs typeface="Times New Roman" panose="02020603050405020304" pitchFamily="18" charset="0"/>
              </a:rPr>
              <a:t>“Fair Market Rent”</a:t>
            </a:r>
            <a:r>
              <a:rPr lang="en-US" sz="1600" dirty="0"/>
              <a:t> of the Midwest and south.</a:t>
            </a:r>
          </a:p>
        </p:txBody>
      </p:sp>
      <p:pic>
        <p:nvPicPr>
          <p:cNvPr id="8" name="Picture 7"/>
          <p:cNvPicPr>
            <a:picLocks noChangeAspect="1"/>
          </p:cNvPicPr>
          <p:nvPr/>
        </p:nvPicPr>
        <p:blipFill>
          <a:blip r:embed="rId3"/>
          <a:stretch>
            <a:fillRect/>
          </a:stretch>
        </p:blipFill>
        <p:spPr>
          <a:xfrm>
            <a:off x="2438400" y="3048000"/>
            <a:ext cx="4876800" cy="3597199"/>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3341860400"/>
              </p:ext>
            </p:extLst>
          </p:nvPr>
        </p:nvGraphicFramePr>
        <p:xfrm>
          <a:off x="4648200" y="3352800"/>
          <a:ext cx="1447800" cy="202911"/>
        </p:xfrm>
        <a:graphic>
          <a:graphicData uri="http://schemas.openxmlformats.org/presentationml/2006/ole">
            <mc:AlternateContent xmlns:mc="http://schemas.openxmlformats.org/markup-compatibility/2006">
              <mc:Choice xmlns:v="urn:schemas-microsoft-com:vml" Requires="v">
                <p:oleObj spid="_x0000_s2121" name="Worksheet" r:id="rId4" imgW="1676607" imgH="234835" progId="Excel.Sheet.12">
                  <p:embed/>
                </p:oleObj>
              </mc:Choice>
              <mc:Fallback>
                <p:oleObj name="Worksheet" r:id="rId4" imgW="1676607" imgH="234835" progId="Excel.Sheet.12">
                  <p:embed/>
                  <p:pic>
                    <p:nvPicPr>
                      <p:cNvPr id="0" name=""/>
                      <p:cNvPicPr/>
                      <p:nvPr/>
                    </p:nvPicPr>
                    <p:blipFill>
                      <a:blip r:embed="rId5"/>
                      <a:stretch>
                        <a:fillRect/>
                      </a:stretch>
                    </p:blipFill>
                    <p:spPr>
                      <a:xfrm>
                        <a:off x="4648200" y="3352800"/>
                        <a:ext cx="1447800" cy="202911"/>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153400" cy="1143000"/>
          </a:xfrm>
        </p:spPr>
        <p:txBody>
          <a:bodyPr/>
          <a:lstStyle/>
          <a:p>
            <a:r>
              <a:rPr lang="en-US" sz="2400" dirty="0">
                <a:latin typeface="Times New Roman" pitchFamily="18" charset="0"/>
                <a:cs typeface="Times New Roman" pitchFamily="18" charset="0"/>
              </a:rPr>
              <a:t>Regression Modeling Results: (Objective-1a)</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GLM (Number Of Bedrooms Unit) </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14</a:t>
            </a:fld>
            <a:endParaRPr lang="en-US"/>
          </a:p>
        </p:txBody>
      </p:sp>
      <p:sp>
        <p:nvSpPr>
          <p:cNvPr id="4" name="TextBox 3"/>
          <p:cNvSpPr txBox="1"/>
          <p:nvPr/>
        </p:nvSpPr>
        <p:spPr>
          <a:xfrm>
            <a:off x="990600" y="1637211"/>
            <a:ext cx="7696200" cy="1631216"/>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t>Affordable rents for housing units vary by the “Number of Bedrooms” in the housing unit. Higher “Number of Bedrooms” would explain a rise in the “Fair Market Rent”.</a:t>
            </a:r>
          </a:p>
          <a:p>
            <a:pPr marL="285750" indent="-285750" algn="l">
              <a:buFont typeface="Arial" panose="020B0604020202020204" pitchFamily="34" charset="0"/>
              <a:buChar char="•"/>
            </a:pPr>
            <a:r>
              <a:rPr lang="en-US" sz="1600" dirty="0"/>
              <a:t>“Number of Bedrooms” explains 41% variability in the “Fair Market Rent”. </a:t>
            </a:r>
            <a:endParaRPr lang="en-US" sz="1600" dirty="0">
              <a:cs typeface="Times New Roman" panose="02020603050405020304" pitchFamily="18" charset="0"/>
            </a:endParaRPr>
          </a:p>
          <a:p>
            <a:pPr algn="l"/>
            <a:endParaRPr lang="en-US" sz="1400" dirty="0">
              <a:cs typeface="Times New Roman" panose="02020603050405020304" pitchFamily="18" charset="0"/>
            </a:endParaRPr>
          </a:p>
          <a:p>
            <a:pPr algn="l"/>
            <a:endParaRPr lang="en-US" sz="1400" dirty="0">
              <a:cs typeface="Times New Roman" panose="02020603050405020304" pitchFamily="18" charset="0"/>
            </a:endParaRPr>
          </a:p>
          <a:p>
            <a:pPr algn="l"/>
            <a:endParaRPr lang="en-US" dirty="0"/>
          </a:p>
        </p:txBody>
      </p:sp>
      <p:pic>
        <p:nvPicPr>
          <p:cNvPr id="3" name="Picture 2"/>
          <p:cNvPicPr>
            <a:picLocks noChangeAspect="1"/>
          </p:cNvPicPr>
          <p:nvPr/>
        </p:nvPicPr>
        <p:blipFill>
          <a:blip r:embed="rId3"/>
          <a:stretch>
            <a:fillRect/>
          </a:stretch>
        </p:blipFill>
        <p:spPr>
          <a:xfrm>
            <a:off x="1905000" y="2558506"/>
            <a:ext cx="5638800" cy="4158615"/>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1614929915"/>
              </p:ext>
            </p:extLst>
          </p:nvPr>
        </p:nvGraphicFramePr>
        <p:xfrm>
          <a:off x="3336470" y="2900679"/>
          <a:ext cx="1524001" cy="213591"/>
        </p:xfrm>
        <a:graphic>
          <a:graphicData uri="http://schemas.openxmlformats.org/presentationml/2006/ole">
            <mc:AlternateContent xmlns:mc="http://schemas.openxmlformats.org/markup-compatibility/2006">
              <mc:Choice xmlns:v="urn:schemas-microsoft-com:vml" Requires="v">
                <p:oleObj spid="_x0000_s3142" name="Worksheet" r:id="rId4" imgW="1676607" imgH="234835" progId="Excel.Sheet.12">
                  <p:embed/>
                </p:oleObj>
              </mc:Choice>
              <mc:Fallback>
                <p:oleObj name="Worksheet" r:id="rId4" imgW="1676607" imgH="234835" progId="Excel.Sheet.12">
                  <p:embed/>
                  <p:pic>
                    <p:nvPicPr>
                      <p:cNvPr id="0" name=""/>
                      <p:cNvPicPr/>
                      <p:nvPr/>
                    </p:nvPicPr>
                    <p:blipFill>
                      <a:blip r:embed="rId5"/>
                      <a:stretch>
                        <a:fillRect/>
                      </a:stretch>
                    </p:blipFill>
                    <p:spPr>
                      <a:xfrm>
                        <a:off x="3336470" y="2900679"/>
                        <a:ext cx="1524001" cy="213591"/>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40544"/>
            <a:ext cx="8229600" cy="1143000"/>
          </a:xfrm>
        </p:spPr>
        <p:txBody>
          <a:bodyPr/>
          <a:lstStyle/>
          <a:p>
            <a:r>
              <a:rPr lang="en-US" sz="2400" dirty="0">
                <a:latin typeface="Times New Roman" pitchFamily="18" charset="0"/>
                <a:cs typeface="Times New Roman" pitchFamily="18" charset="0"/>
              </a:rPr>
              <a:t>Regression Modeling Results: (Objective-1b)</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GLM(Structure Type, Region, No Of Bedrooms) </a:t>
            </a:r>
          </a:p>
        </p:txBody>
      </p:sp>
      <p:sp>
        <p:nvSpPr>
          <p:cNvPr id="4" name="Slide Number Placeholder 3"/>
          <p:cNvSpPr>
            <a:spLocks noGrp="1"/>
          </p:cNvSpPr>
          <p:nvPr>
            <p:ph type="sldNum" sz="quarter" idx="12"/>
          </p:nvPr>
        </p:nvSpPr>
        <p:spPr/>
        <p:txBody>
          <a:bodyPr/>
          <a:lstStyle/>
          <a:p>
            <a:pPr>
              <a:defRPr/>
            </a:pPr>
            <a:fld id="{118104E9-686D-4EEF-853E-2B7FC0BFC96D}" type="slidenum">
              <a:rPr lang="en-US" smtClean="0"/>
              <a:pPr>
                <a:defRPr/>
              </a:pPr>
              <a:t>15</a:t>
            </a:fld>
            <a:endParaRPr lang="en-US"/>
          </a:p>
        </p:txBody>
      </p:sp>
      <p:pic>
        <p:nvPicPr>
          <p:cNvPr id="6" name="Picture 5"/>
          <p:cNvPicPr>
            <a:picLocks noChangeAspect="1"/>
          </p:cNvPicPr>
          <p:nvPr/>
        </p:nvPicPr>
        <p:blipFill>
          <a:blip r:embed="rId2"/>
          <a:stretch>
            <a:fillRect/>
          </a:stretch>
        </p:blipFill>
        <p:spPr>
          <a:xfrm>
            <a:off x="1068706" y="3429000"/>
            <a:ext cx="3600356" cy="3330986"/>
          </a:xfrm>
          <a:prstGeom prst="rect">
            <a:avLst/>
          </a:prstGeom>
        </p:spPr>
      </p:pic>
      <p:sp>
        <p:nvSpPr>
          <p:cNvPr id="7" name="Content Placeholder 6"/>
          <p:cNvSpPr>
            <a:spLocks noGrp="1"/>
          </p:cNvSpPr>
          <p:nvPr>
            <p:ph idx="1"/>
          </p:nvPr>
        </p:nvSpPr>
        <p:spPr>
          <a:xfrm>
            <a:off x="5105400" y="1981200"/>
            <a:ext cx="3886200" cy="4359275"/>
          </a:xfrm>
        </p:spPr>
        <p:txBody>
          <a:bodyPr/>
          <a:lstStyle/>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table shows that the combined effect of the variables “Structure Type”, “Region”, “No Of Bedrooms”  explain a 60% variability in the “Fair Market Rent”.</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amount of variability explains a lot, and would be very important to understand why the low income groups members still have a high “Fair Market Rent”.</a:t>
            </a:r>
          </a:p>
          <a:p>
            <a:endParaRPr lang="en-US" sz="1600" dirty="0">
              <a:latin typeface="Times New Roman" panose="02020603050405020304" pitchFamily="18" charset="0"/>
              <a:cs typeface="Times New Roman" panose="02020603050405020304" pitchFamily="18" charset="0"/>
            </a:endParaRPr>
          </a:p>
          <a:p>
            <a:endParaRPr lang="en-US" dirty="0"/>
          </a:p>
        </p:txBody>
      </p:sp>
      <p:pic>
        <p:nvPicPr>
          <p:cNvPr id="9" name="Picture 8"/>
          <p:cNvPicPr>
            <a:picLocks noChangeAspect="1"/>
          </p:cNvPicPr>
          <p:nvPr/>
        </p:nvPicPr>
        <p:blipFill>
          <a:blip r:embed="rId3"/>
          <a:stretch>
            <a:fillRect/>
          </a:stretch>
        </p:blipFill>
        <p:spPr>
          <a:xfrm>
            <a:off x="1051255" y="1690688"/>
            <a:ext cx="3617807" cy="1738312"/>
          </a:xfrm>
          <a:prstGeom prst="rect">
            <a:avLst/>
          </a:prstGeom>
        </p:spPr>
      </p:pic>
    </p:spTree>
    <p:extLst>
      <p:ext uri="{BB962C8B-B14F-4D97-AF65-F5344CB8AC3E}">
        <p14:creationId xmlns:p14="http://schemas.microsoft.com/office/powerpoint/2010/main" val="355527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1575"/>
            <a:ext cx="7696200" cy="1143000"/>
          </a:xfrm>
        </p:spPr>
        <p:txBody>
          <a:bodyPr/>
          <a:lstStyle/>
          <a:p>
            <a:r>
              <a:rPr lang="en-US" sz="2400" dirty="0">
                <a:latin typeface="Times New Roman" pitchFamily="18" charset="0"/>
                <a:cs typeface="Times New Roman" pitchFamily="18" charset="0"/>
              </a:rPr>
              <a:t>Regression Modeling Results: (Objective-2a)</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LOGISTIC (Household Income)</a:t>
            </a:r>
          </a:p>
        </p:txBody>
      </p:sp>
      <p:sp>
        <p:nvSpPr>
          <p:cNvPr id="4" name="Content Placeholder 3"/>
          <p:cNvSpPr>
            <a:spLocks noGrp="1"/>
          </p:cNvSpPr>
          <p:nvPr>
            <p:ph sz="half" idx="2"/>
          </p:nvPr>
        </p:nvSpPr>
        <p:spPr>
          <a:xfrm>
            <a:off x="838200" y="1676401"/>
            <a:ext cx="7924800" cy="1171348"/>
          </a:xfrm>
        </p:spPr>
        <p:txBody>
          <a:bodyPr/>
          <a:lstStyle/>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“Household Income” is categorized in 4 bin with low, medium, high and very high. </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is observed us that the probability of the “Fair Market Rent” to be less than $2,000 comes down when the “Household Income” increases.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value of the “Fair Market Rent” is from $0 to $2,000. </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16</a:t>
            </a:fld>
            <a:endParaRPr lang="en-US"/>
          </a:p>
        </p:txBody>
      </p:sp>
      <p:pic>
        <p:nvPicPr>
          <p:cNvPr id="6" name="Picture 5"/>
          <p:cNvPicPr>
            <a:picLocks noChangeAspect="1"/>
          </p:cNvPicPr>
          <p:nvPr/>
        </p:nvPicPr>
        <p:blipFill>
          <a:blip r:embed="rId2"/>
          <a:stretch>
            <a:fillRect/>
          </a:stretch>
        </p:blipFill>
        <p:spPr>
          <a:xfrm>
            <a:off x="2286000" y="2847749"/>
            <a:ext cx="5029200" cy="3771900"/>
          </a:xfrm>
          <a:prstGeom prst="rect">
            <a:avLst/>
          </a:prstGeom>
        </p:spPr>
      </p:pic>
    </p:spTree>
    <p:extLst>
      <p:ext uri="{BB962C8B-B14F-4D97-AF65-F5344CB8AC3E}">
        <p14:creationId xmlns:p14="http://schemas.microsoft.com/office/powerpoint/2010/main" val="215658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696200" cy="1143000"/>
          </a:xfrm>
        </p:spPr>
        <p:txBody>
          <a:bodyPr/>
          <a:lstStyle/>
          <a:p>
            <a:r>
              <a:rPr lang="en-US" sz="2400" dirty="0">
                <a:latin typeface="Times New Roman" pitchFamily="18" charset="0"/>
                <a:cs typeface="Times New Roman" pitchFamily="18" charset="0"/>
              </a:rPr>
              <a:t>Regression Modeling Results: (Objective-2b)</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LOGISTIC (Number of Bedroom unit)</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17</a:t>
            </a:fld>
            <a:endParaRPr lang="en-US" dirty="0"/>
          </a:p>
        </p:txBody>
      </p:sp>
      <p:pic>
        <p:nvPicPr>
          <p:cNvPr id="3" name="Content Placeholder 2"/>
          <p:cNvPicPr>
            <a:picLocks noGrp="1" noChangeAspect="1"/>
          </p:cNvPicPr>
          <p:nvPr>
            <p:ph sz="half" idx="1"/>
          </p:nvPr>
        </p:nvPicPr>
        <p:blipFill>
          <a:blip r:embed="rId2"/>
          <a:stretch>
            <a:fillRect/>
          </a:stretch>
        </p:blipFill>
        <p:spPr>
          <a:xfrm>
            <a:off x="1003664" y="3352800"/>
            <a:ext cx="3838846" cy="2892426"/>
          </a:xfrm>
          <a:prstGeom prst="rect">
            <a:avLst/>
          </a:prstGeom>
        </p:spPr>
      </p:pic>
      <p:pic>
        <p:nvPicPr>
          <p:cNvPr id="6" name="Content Placeholder 5"/>
          <p:cNvPicPr>
            <a:picLocks noGrp="1" noChangeAspect="1"/>
          </p:cNvPicPr>
          <p:nvPr>
            <p:ph sz="half" idx="1"/>
          </p:nvPr>
        </p:nvPicPr>
        <p:blipFill>
          <a:blip r:embed="rId3"/>
          <a:stretch>
            <a:fillRect/>
          </a:stretch>
        </p:blipFill>
        <p:spPr>
          <a:xfrm>
            <a:off x="4842510" y="3352799"/>
            <a:ext cx="3868239" cy="2907848"/>
          </a:xfrm>
          <a:prstGeom prst="rect">
            <a:avLst/>
          </a:prstGeom>
        </p:spPr>
      </p:pic>
      <p:sp>
        <p:nvSpPr>
          <p:cNvPr id="4" name="Rectangle 3"/>
          <p:cNvSpPr/>
          <p:nvPr/>
        </p:nvSpPr>
        <p:spPr>
          <a:xfrm>
            <a:off x="1003664" y="1685109"/>
            <a:ext cx="7137763" cy="1815882"/>
          </a:xfrm>
          <a:prstGeom prst="rect">
            <a:avLst/>
          </a:prstGeom>
        </p:spPr>
        <p:txBody>
          <a:bodyPr wrap="square">
            <a:spAutoFit/>
          </a:bodyPr>
          <a:lstStyle/>
          <a:p>
            <a:pPr marL="285750" indent="-285750" algn="l">
              <a:buFont typeface="Arial" panose="020B0604020202020204" pitchFamily="34" charset="0"/>
              <a:buChar char="•"/>
            </a:pPr>
            <a:r>
              <a:rPr lang="en-US" sz="1600" dirty="0">
                <a:cs typeface="Times New Roman" panose="02020603050405020304" pitchFamily="18" charset="0"/>
              </a:rPr>
              <a:t>It is observed </a:t>
            </a:r>
            <a:r>
              <a:rPr lang="en-US" sz="1600" dirty="0"/>
              <a:t>that the probability of increase in the “Fair Market Rent” price increases with increase in the “Number of Bedrooms”.</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a:t>The bedroom is an categorical variable with category 1-7.</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a:t>“Fair Market Rent” is converted in 2 categorical bins. Low and high bin. </a:t>
            </a:r>
          </a:p>
          <a:p>
            <a:pPr algn="l"/>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8991600" cy="1143000"/>
          </a:xfrm>
        </p:spPr>
        <p:txBody>
          <a:bodyPr/>
          <a:lstStyle/>
          <a:p>
            <a:r>
              <a:rPr lang="en-US" sz="2400" dirty="0">
                <a:latin typeface="Times New Roman" pitchFamily="18" charset="0"/>
                <a:cs typeface="Times New Roman" pitchFamily="18" charset="0"/>
              </a:rPr>
              <a:t>Regression Modeling Results: (Objective-3)</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REG (Extremely Low Income, Very Low Income, Low Income)</a:t>
            </a:r>
          </a:p>
        </p:txBody>
      </p:sp>
      <p:sp>
        <p:nvSpPr>
          <p:cNvPr id="5" name="Slide Number Placeholder 4"/>
          <p:cNvSpPr>
            <a:spLocks noGrp="1"/>
          </p:cNvSpPr>
          <p:nvPr>
            <p:ph type="sldNum" sz="quarter" idx="12"/>
          </p:nvPr>
        </p:nvSpPr>
        <p:spPr>
          <a:xfrm>
            <a:off x="6833799" y="6477000"/>
            <a:ext cx="2133600" cy="476250"/>
          </a:xfrm>
        </p:spPr>
        <p:txBody>
          <a:bodyPr/>
          <a:lstStyle/>
          <a:p>
            <a:pPr>
              <a:defRPr/>
            </a:pPr>
            <a:fld id="{5D74AC02-7534-425D-9D68-BB86A7E0F91B}" type="slidenum">
              <a:rPr lang="en-US" smtClean="0"/>
              <a:pPr>
                <a:defRPr/>
              </a:pPr>
              <a:t>18</a:t>
            </a:fld>
            <a:endParaRPr lang="en-US" dirty="0"/>
          </a:p>
        </p:txBody>
      </p:sp>
      <p:pic>
        <p:nvPicPr>
          <p:cNvPr id="8" name="Picture 7"/>
          <p:cNvPicPr>
            <a:picLocks noChangeAspect="1"/>
          </p:cNvPicPr>
          <p:nvPr/>
        </p:nvPicPr>
        <p:blipFill>
          <a:blip r:embed="rId2"/>
          <a:stretch>
            <a:fillRect/>
          </a:stretch>
        </p:blipFill>
        <p:spPr>
          <a:xfrm>
            <a:off x="868535" y="3900734"/>
            <a:ext cx="2679826" cy="2423866"/>
          </a:xfrm>
          <a:prstGeom prst="rect">
            <a:avLst/>
          </a:prstGeom>
        </p:spPr>
      </p:pic>
      <p:pic>
        <p:nvPicPr>
          <p:cNvPr id="9" name="Picture 8"/>
          <p:cNvPicPr>
            <a:picLocks noChangeAspect="1"/>
          </p:cNvPicPr>
          <p:nvPr/>
        </p:nvPicPr>
        <p:blipFill>
          <a:blip r:embed="rId3"/>
          <a:stretch>
            <a:fillRect/>
          </a:stretch>
        </p:blipFill>
        <p:spPr>
          <a:xfrm>
            <a:off x="3614289" y="3903346"/>
            <a:ext cx="2634111" cy="2421254"/>
          </a:xfrm>
          <a:prstGeom prst="rect">
            <a:avLst/>
          </a:prstGeom>
        </p:spPr>
      </p:pic>
      <p:pic>
        <p:nvPicPr>
          <p:cNvPr id="10" name="Picture 9"/>
          <p:cNvPicPr>
            <a:picLocks noChangeAspect="1"/>
          </p:cNvPicPr>
          <p:nvPr/>
        </p:nvPicPr>
        <p:blipFill>
          <a:blip r:embed="rId4"/>
          <a:stretch>
            <a:fillRect/>
          </a:stretch>
        </p:blipFill>
        <p:spPr>
          <a:xfrm>
            <a:off x="6314328" y="3903346"/>
            <a:ext cx="2631300" cy="2421254"/>
          </a:xfrm>
          <a:prstGeom prst="rect">
            <a:avLst/>
          </a:prstGeom>
        </p:spPr>
      </p:pic>
      <p:sp>
        <p:nvSpPr>
          <p:cNvPr id="11" name="TextBox 10"/>
          <p:cNvSpPr txBox="1"/>
          <p:nvPr/>
        </p:nvSpPr>
        <p:spPr>
          <a:xfrm>
            <a:off x="868535" y="1839541"/>
            <a:ext cx="8275465" cy="2062103"/>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t>It is observed from the chart below that a 39% increase in the income from “L30” to “L50” still comes under the same bracket of the “Fair Market Rent”.</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a:t>Similarly, a 36% increase in income from “L50” to “L80” also has the same bracket of “Fair Market Rent”.</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a:t>This shows us the irrespective of the income levels, the low income group is still spending similar to the other groups.</a:t>
            </a:r>
            <a:endParaRPr lang="en-US" dirty="0"/>
          </a:p>
        </p:txBody>
      </p:sp>
    </p:spTree>
    <p:extLst>
      <p:ext uri="{BB962C8B-B14F-4D97-AF65-F5344CB8AC3E}">
        <p14:creationId xmlns:p14="http://schemas.microsoft.com/office/powerpoint/2010/main" val="2641086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itchFamily="18" charset="0"/>
                <a:cs typeface="Times New Roman" pitchFamily="18" charset="0"/>
              </a:rPr>
              <a:t>Summary </a:t>
            </a:r>
          </a:p>
        </p:txBody>
      </p:sp>
      <p:sp>
        <p:nvSpPr>
          <p:cNvPr id="3" name="Content Placeholder 2"/>
          <p:cNvSpPr>
            <a:spLocks noGrp="1"/>
          </p:cNvSpPr>
          <p:nvPr>
            <p:ph sz="half" idx="1"/>
          </p:nvPr>
        </p:nvSpPr>
        <p:spPr>
          <a:xfrm>
            <a:off x="800100" y="1634717"/>
            <a:ext cx="8191500" cy="4892675"/>
          </a:xfrm>
        </p:spPr>
        <p: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From the analysis , We concluded </a:t>
            </a:r>
          </a:p>
          <a:p>
            <a:pPr marL="685800"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Objective 1: </a:t>
            </a:r>
          </a:p>
          <a:p>
            <a:pPr marL="1028700" lvl="2">
              <a:buFont typeface="+mj-lt"/>
              <a:buAutoNum type="alphaLcParenR"/>
            </a:pPr>
            <a:r>
              <a:rPr lang="en-US" sz="1600" dirty="0">
                <a:latin typeface="Times New Roman" panose="02020603050405020304" pitchFamily="18" charset="0"/>
                <a:cs typeface="Times New Roman" panose="02020603050405020304" pitchFamily="18" charset="0"/>
              </a:rPr>
              <a:t>The categorical variable “structure type”, “region” and “bedroom” have a significant effect on the determining the “Fair Market Rent” with 13%, 24% and 41% explained variability respectively. </a:t>
            </a:r>
          </a:p>
          <a:p>
            <a:pPr marL="1028700" lvl="2">
              <a:buFont typeface="+mj-lt"/>
              <a:buAutoNum type="alphaLcParenR"/>
            </a:pPr>
            <a:r>
              <a:rPr lang="en-US" sz="1600" dirty="0">
                <a:latin typeface="Times New Roman" panose="02020603050405020304" pitchFamily="18" charset="0"/>
                <a:cs typeface="Times New Roman" panose="02020603050405020304" pitchFamily="18" charset="0"/>
              </a:rPr>
              <a:t>A total of 60% variability can be explained on the “Fair Market Rent” given the set of variables “structure type”, “region” and “bedroom”. </a:t>
            </a:r>
          </a:p>
          <a:p>
            <a:pPr marL="685800"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Objective 2: </a:t>
            </a:r>
          </a:p>
          <a:p>
            <a:pPr marL="1085850" lvl="2" indent="-342900">
              <a:buFont typeface="+mj-lt"/>
              <a:buAutoNum type="alphaLcParenR"/>
            </a:pPr>
            <a:r>
              <a:rPr lang="en-US" sz="1600" dirty="0">
                <a:latin typeface="Times New Roman" panose="02020603050405020304" pitchFamily="18" charset="0"/>
                <a:cs typeface="Times New Roman" panose="02020603050405020304" pitchFamily="18" charset="0"/>
              </a:rPr>
              <a:t>The probability of the “Fair Market Rent” to be less than $2,000 decreases when the income increases. </a:t>
            </a:r>
          </a:p>
          <a:p>
            <a:pPr marL="1085850" lvl="2" indent="-342900">
              <a:buFont typeface="+mj-lt"/>
              <a:buAutoNum type="alphaLcParenR"/>
            </a:pPr>
            <a:r>
              <a:rPr lang="en-US" sz="1600" dirty="0">
                <a:latin typeface="Times New Roman" panose="02020603050405020304" pitchFamily="18" charset="0"/>
                <a:cs typeface="Times New Roman" panose="02020603050405020304" pitchFamily="18" charset="0"/>
              </a:rPr>
              <a:t> The probability of the “Fair Market Rent” price increases with increase in the number of bedrooms.</a:t>
            </a:r>
          </a:p>
          <a:p>
            <a:pPr marL="685800"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Objective 3: </a:t>
            </a:r>
          </a:p>
          <a:p>
            <a:pPr marL="800100" lvl="2" indent="0">
              <a:buNone/>
            </a:pPr>
            <a:r>
              <a:rPr lang="en-US" sz="1600" dirty="0">
                <a:latin typeface="Times New Roman" panose="02020603050405020304" pitchFamily="18" charset="0"/>
                <a:cs typeface="Times New Roman" panose="02020603050405020304" pitchFamily="18" charset="0"/>
              </a:rPr>
              <a:t>The analysis predicts that irrespective of the income levels, the “Extremely Low Income” group is still spending similar to the other groups, hence there are no benefits for the “Extremely Low Income” group.</a:t>
            </a:r>
          </a:p>
          <a:p>
            <a:pPr marL="400050" lvl="1" indent="0">
              <a:buNone/>
            </a:pPr>
            <a:endParaRPr lang="en-US" sz="500" dirty="0">
              <a:latin typeface="Times New Roman" panose="02020603050405020304" pitchFamily="18" charset="0"/>
              <a:cs typeface="Times New Roman" panose="02020603050405020304" pitchFamily="18" charset="0"/>
            </a:endParaRPr>
          </a:p>
          <a:p>
            <a:pPr marL="400050" lvl="1" indent="0">
              <a:buNone/>
            </a:pPr>
            <a:r>
              <a:rPr lang="en-US" sz="1600" dirty="0">
                <a:latin typeface="Times New Roman" panose="02020603050405020304" pitchFamily="18" charset="0"/>
                <a:cs typeface="Times New Roman" panose="02020603050405020304" pitchFamily="18" charset="0"/>
              </a:rPr>
              <a:t>This is evidence enough for us to understand that the “Extremely Low Income” are not benefitting from the Fair Market Rent policy.</a:t>
            </a:r>
          </a:p>
        </p:txBody>
      </p:sp>
      <p:sp>
        <p:nvSpPr>
          <p:cNvPr id="5" name="Slide Number Placeholder 4"/>
          <p:cNvSpPr>
            <a:spLocks noGrp="1"/>
          </p:cNvSpPr>
          <p:nvPr>
            <p:ph type="sldNum" sz="quarter" idx="12"/>
          </p:nvPr>
        </p:nvSpPr>
        <p:spPr>
          <a:xfrm>
            <a:off x="6781800" y="6477000"/>
            <a:ext cx="2133600" cy="476250"/>
          </a:xfrm>
        </p:spPr>
        <p:txBody>
          <a:bodyPr/>
          <a:lstStyle/>
          <a:p>
            <a:pPr>
              <a:defRPr/>
            </a:pPr>
            <a:fld id="{5D74AC02-7534-425D-9D68-BB86A7E0F91B}" type="slidenum">
              <a:rPr lang="en-US" smtClean="0"/>
              <a:pPr>
                <a:defRPr/>
              </a:pPr>
              <a:t>19</a:t>
            </a:fld>
            <a:endParaRPr lang="en-US" dirty="0"/>
          </a:p>
        </p:txBody>
      </p:sp>
    </p:spTree>
    <p:extLst>
      <p:ext uri="{BB962C8B-B14F-4D97-AF65-F5344CB8AC3E}">
        <p14:creationId xmlns:p14="http://schemas.microsoft.com/office/powerpoint/2010/main" val="213369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itchFamily="18" charset="0"/>
                <a:cs typeface="Times New Roman" pitchFamily="18" charset="0"/>
              </a:rPr>
              <a:t>Table of Content</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a:p>
        </p:txBody>
      </p:sp>
      <p:sp>
        <p:nvSpPr>
          <p:cNvPr id="6" name="Content Placeholder 2"/>
          <p:cNvSpPr>
            <a:spLocks noGrp="1"/>
          </p:cNvSpPr>
          <p:nvPr>
            <p:ph sz="half" idx="1"/>
          </p:nvPr>
        </p:nvSpPr>
        <p:spPr>
          <a:xfrm>
            <a:off x="990600" y="1828800"/>
            <a:ext cx="7848600" cy="4297363"/>
          </a:xfrm>
        </p:spPr>
        <p:txBody>
          <a:bodyPr/>
          <a:lstStyle/>
          <a:p>
            <a:pPr marL="342900" indent="-342900" eaLnBrk="1" hangingPunct="1">
              <a:buAutoNum type="arabicParenR"/>
            </a:pPr>
            <a:r>
              <a:rPr lang="en-US" sz="1600" dirty="0"/>
              <a:t>Business Scenario</a:t>
            </a:r>
          </a:p>
          <a:p>
            <a:pPr marL="342900" indent="-342900" eaLnBrk="1" hangingPunct="1">
              <a:buAutoNum type="arabicParenR"/>
            </a:pPr>
            <a:r>
              <a:rPr lang="en-US" sz="1600" dirty="0"/>
              <a:t>Business Objective</a:t>
            </a:r>
          </a:p>
          <a:p>
            <a:pPr marL="342900" indent="-342900" eaLnBrk="1" hangingPunct="1">
              <a:buAutoNum type="arabicParenR"/>
            </a:pPr>
            <a:r>
              <a:rPr lang="en-US" sz="1600" dirty="0"/>
              <a:t>Selected Data</a:t>
            </a:r>
          </a:p>
          <a:p>
            <a:pPr marL="342900" indent="-342900" eaLnBrk="1" hangingPunct="1">
              <a:buAutoNum type="arabicParenR"/>
            </a:pPr>
            <a:r>
              <a:rPr lang="en-US" sz="1600" dirty="0"/>
              <a:t>Analyzing Response and Predictor Variables</a:t>
            </a:r>
          </a:p>
          <a:p>
            <a:pPr marL="342900" indent="-342900" eaLnBrk="1" hangingPunct="1">
              <a:buAutoNum type="arabicParenR"/>
            </a:pPr>
            <a:r>
              <a:rPr lang="en-US" sz="1600" dirty="0"/>
              <a:t>Exploratory Analysis</a:t>
            </a:r>
          </a:p>
          <a:p>
            <a:pPr marL="342900" indent="-342900" eaLnBrk="1" hangingPunct="1">
              <a:buAutoNum type="arabicParenR"/>
            </a:pPr>
            <a:r>
              <a:rPr lang="en-US" sz="1600" dirty="0"/>
              <a:t>Regression Modeling (PROC GLM)</a:t>
            </a:r>
          </a:p>
          <a:p>
            <a:pPr marL="342900" indent="-342900">
              <a:buFont typeface="Wingdings" pitchFamily="2" charset="2"/>
              <a:buAutoNum type="arabicParenR"/>
            </a:pPr>
            <a:r>
              <a:rPr lang="en-US" sz="1600" dirty="0"/>
              <a:t>Regression Modeling (PROC LOGISTIC)</a:t>
            </a:r>
          </a:p>
          <a:p>
            <a:pPr marL="342900" indent="-342900">
              <a:buFont typeface="Wingdings" pitchFamily="2" charset="2"/>
              <a:buAutoNum type="arabicParenR"/>
            </a:pPr>
            <a:r>
              <a:rPr lang="en-US" sz="1600" dirty="0"/>
              <a:t>Regression Modeling (PROC REG)</a:t>
            </a:r>
          </a:p>
          <a:p>
            <a:pPr marL="342900" indent="-342900">
              <a:buFont typeface="Wingdings" pitchFamily="2" charset="2"/>
              <a:buAutoNum type="arabicParenR"/>
            </a:pPr>
            <a:r>
              <a:rPr lang="en-US" sz="1600" dirty="0"/>
              <a:t>Summary</a:t>
            </a:r>
          </a:p>
          <a:p>
            <a:pPr marL="0" indent="0" eaLnBrk="1" hangingPunct="1">
              <a:buNone/>
            </a:pPr>
            <a:endParaRPr lang="en-US" sz="1400" dirty="0"/>
          </a:p>
        </p:txBody>
      </p:sp>
    </p:spTree>
    <p:extLst>
      <p:ext uri="{BB962C8B-B14F-4D97-AF65-F5344CB8AC3E}">
        <p14:creationId xmlns:p14="http://schemas.microsoft.com/office/powerpoint/2010/main" val="134722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itchFamily="18" charset="0"/>
                <a:cs typeface="Times New Roman" pitchFamily="18" charset="0"/>
              </a:rPr>
              <a:t>Business Scenario</a:t>
            </a:r>
          </a:p>
        </p:txBody>
      </p:sp>
      <p:sp>
        <p:nvSpPr>
          <p:cNvPr id="27" name="TextBox 26"/>
          <p:cNvSpPr txBox="1"/>
          <p:nvPr/>
        </p:nvSpPr>
        <p:spPr>
          <a:xfrm>
            <a:off x="1143000" y="1981200"/>
            <a:ext cx="7620000" cy="3170099"/>
          </a:xfrm>
          <a:prstGeom prst="rect">
            <a:avLst/>
          </a:prstGeom>
          <a:noFill/>
        </p:spPr>
        <p:txBody>
          <a:bodyPr wrap="square" rtlCol="0">
            <a:spAutoFit/>
          </a:bodyPr>
          <a:lstStyle/>
          <a:p>
            <a:pPr algn="l"/>
            <a:r>
              <a:rPr lang="en-US" sz="1600" dirty="0"/>
              <a:t>U.S. Department of Housing and Urban Development (HUD) has helped low-income households obtain better rental housing and reduce the share of their income that goes toward rent through a program that relies on the private rental market. </a:t>
            </a:r>
          </a:p>
          <a:p>
            <a:pPr algn="l"/>
            <a:r>
              <a:rPr lang="en-US" sz="1600" dirty="0"/>
              <a:t>Since 2000, rents have risen while the number of renters who need low-priced housing have also increased. These factors make finding affordable housing even tougher for very poor households in America. </a:t>
            </a:r>
          </a:p>
          <a:p>
            <a:pPr algn="l"/>
            <a:r>
              <a:rPr lang="en-US" sz="1600" dirty="0"/>
              <a:t>Not a single county in the United States has enough affordable housing for all its extremely low-income (ELI) renters. For the department to understand how to be able to reduce the Fair Market Rent for low-income renters, it is needed to understand what is influencing the Fair Market Rent to be high.</a:t>
            </a:r>
          </a:p>
          <a:p>
            <a:pPr algn="l"/>
            <a:endParaRPr lang="en-US" sz="1600" dirty="0"/>
          </a:p>
          <a:p>
            <a:pPr algn="l"/>
            <a:endParaRPr lang="en-US" dirty="0"/>
          </a:p>
        </p:txBody>
      </p:sp>
      <p:sp>
        <p:nvSpPr>
          <p:cNvPr id="4" name="Slide Number Placeholder 3"/>
          <p:cNvSpPr>
            <a:spLocks noGrp="1"/>
          </p:cNvSpPr>
          <p:nvPr>
            <p:ph type="sldNum" sz="quarter" idx="12"/>
          </p:nvPr>
        </p:nvSpPr>
        <p:spPr/>
        <p:txBody>
          <a:bodyPr/>
          <a:lstStyle/>
          <a:p>
            <a:pPr>
              <a:defRPr/>
            </a:pPr>
            <a:fld id="{5D74AC02-7534-425D-9D68-BB86A7E0F91B}" type="slidenum">
              <a:rPr lang="en-US" smtClean="0"/>
              <a:pPr>
                <a:defRPr/>
              </a:pPr>
              <a:t>3</a:t>
            </a:fld>
            <a:endParaRPr lang="en-US"/>
          </a:p>
        </p:txBody>
      </p:sp>
    </p:spTree>
    <p:extLst>
      <p:ext uri="{BB962C8B-B14F-4D97-AF65-F5344CB8AC3E}">
        <p14:creationId xmlns:p14="http://schemas.microsoft.com/office/powerpoint/2010/main" val="28594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itchFamily="18" charset="0"/>
                <a:cs typeface="Times New Roman" pitchFamily="18" charset="0"/>
              </a:rPr>
              <a:t>Business Objective</a:t>
            </a:r>
          </a:p>
        </p:txBody>
      </p:sp>
      <p:sp>
        <p:nvSpPr>
          <p:cNvPr id="27" name="TextBox 26"/>
          <p:cNvSpPr txBox="1"/>
          <p:nvPr/>
        </p:nvSpPr>
        <p:spPr>
          <a:xfrm>
            <a:off x="990600" y="1828800"/>
            <a:ext cx="7620000" cy="4278094"/>
          </a:xfrm>
          <a:prstGeom prst="rect">
            <a:avLst/>
          </a:prstGeom>
          <a:noFill/>
        </p:spPr>
        <p:txBody>
          <a:bodyPr wrap="square" rtlCol="0">
            <a:spAutoFit/>
          </a:bodyPr>
          <a:lstStyle/>
          <a:p>
            <a:pPr algn="l"/>
            <a:r>
              <a:rPr lang="en-US" sz="1600" dirty="0"/>
              <a:t>The Key objective for the analysis are: </a:t>
            </a:r>
          </a:p>
          <a:p>
            <a:pPr algn="l"/>
            <a:endParaRPr lang="en-US" sz="1600" dirty="0"/>
          </a:p>
          <a:p>
            <a:pPr marL="342900" indent="-342900" algn="l">
              <a:buFont typeface="+mj-lt"/>
              <a:buAutoNum type="arabicPeriod"/>
            </a:pPr>
            <a:r>
              <a:rPr lang="en-US" sz="1600" dirty="0"/>
              <a:t>Which variables have an effect on determining the “Fair Market Rent”?</a:t>
            </a:r>
            <a:br>
              <a:rPr lang="en-US" sz="1600" dirty="0"/>
            </a:br>
            <a:endParaRPr lang="en-US" sz="1600" dirty="0"/>
          </a:p>
          <a:p>
            <a:pPr marL="800100" lvl="1" indent="-342900" algn="l" fontAlgn="ctr">
              <a:buFont typeface="+mj-lt"/>
              <a:buAutoNum type="alphaLcParenR"/>
            </a:pPr>
            <a:r>
              <a:rPr lang="en-US" sz="1600" i="1" dirty="0"/>
              <a:t>Considering “Number of bedrooms in the unit”, “Recoded structure type”, “Census Region” as variables given in the applicant.</a:t>
            </a:r>
          </a:p>
          <a:p>
            <a:pPr marL="800100" lvl="1" indent="-342900" algn="l" fontAlgn="ctr">
              <a:buFont typeface="+mj-lt"/>
              <a:buAutoNum type="alphaLcParenR"/>
            </a:pPr>
            <a:r>
              <a:rPr lang="en-US" sz="1600" i="1" dirty="0"/>
              <a:t>How much variability can be explained by this set of variables?</a:t>
            </a:r>
          </a:p>
          <a:p>
            <a:pPr marL="800100" lvl="1" indent="-342900" algn="l">
              <a:buFont typeface="+mj-lt"/>
              <a:buAutoNum type="alphaLcParenR"/>
            </a:pPr>
            <a:endParaRPr lang="en-US" sz="1600" i="1" dirty="0"/>
          </a:p>
          <a:p>
            <a:pPr marL="342900" indent="-342900" algn="l">
              <a:buAutoNum type="arabicPeriod" startAt="2"/>
            </a:pPr>
            <a:r>
              <a:rPr lang="en-US" sz="1600" dirty="0"/>
              <a:t>What is the probability in change of the Fair Market Rent? </a:t>
            </a:r>
          </a:p>
          <a:p>
            <a:pPr marL="342900" indent="-342900" algn="l">
              <a:buAutoNum type="arabicPeriod" startAt="2"/>
            </a:pPr>
            <a:endParaRPr lang="en-US" sz="1600" dirty="0"/>
          </a:p>
          <a:p>
            <a:pPr marL="800100" lvl="1" indent="-342900" algn="l">
              <a:buFont typeface="+mj-lt"/>
              <a:buAutoNum type="alphaLcParenR"/>
            </a:pPr>
            <a:r>
              <a:rPr lang="en-US" sz="1600" i="1" dirty="0"/>
              <a:t>“Household Income”</a:t>
            </a:r>
          </a:p>
          <a:p>
            <a:pPr marL="800100" lvl="1" indent="-342900" algn="l">
              <a:buFont typeface="+mj-lt"/>
              <a:buAutoNum type="alphaLcParenR"/>
            </a:pPr>
            <a:r>
              <a:rPr lang="en-US" sz="1600" i="1" dirty="0"/>
              <a:t>“Number of bedrooms”</a:t>
            </a:r>
          </a:p>
          <a:p>
            <a:pPr marL="342900" indent="-342900" algn="l">
              <a:buAutoNum type="arabicPeriod" startAt="2"/>
            </a:pPr>
            <a:endParaRPr lang="en-US" sz="1600" dirty="0"/>
          </a:p>
          <a:p>
            <a:pPr marL="342900" indent="-342900" algn="l">
              <a:buFontTx/>
              <a:buAutoNum type="arabicPeriod" startAt="2"/>
            </a:pPr>
            <a:r>
              <a:rPr lang="en-US" sz="1600" dirty="0"/>
              <a:t>Given these objectives, can we judge whether an “</a:t>
            </a:r>
            <a:r>
              <a:rPr lang="en-US" sz="1600" i="1" dirty="0"/>
              <a:t>Extremely Low Income</a:t>
            </a:r>
            <a:r>
              <a:rPr lang="en-US" sz="1600" dirty="0"/>
              <a:t>” group has benefited from this renting scheme when compared to “Very Low Income” and “Low Income” ?</a:t>
            </a:r>
          </a:p>
          <a:p>
            <a:pPr algn="l"/>
            <a:endParaRPr lang="en-US" sz="1600" dirty="0"/>
          </a:p>
        </p:txBody>
      </p:sp>
      <p:sp>
        <p:nvSpPr>
          <p:cNvPr id="4" name="Slide Number Placeholder 3"/>
          <p:cNvSpPr>
            <a:spLocks noGrp="1"/>
          </p:cNvSpPr>
          <p:nvPr>
            <p:ph type="sldNum" sz="quarter" idx="12"/>
          </p:nvPr>
        </p:nvSpPr>
        <p:spPr/>
        <p:txBody>
          <a:bodyPr/>
          <a:lstStyle/>
          <a:p>
            <a:pPr>
              <a:defRPr/>
            </a:pPr>
            <a:fld id="{5D74AC02-7534-425D-9D68-BB86A7E0F91B}" type="slidenum">
              <a:rPr lang="en-US" smtClean="0"/>
              <a:pPr>
                <a:defRPr/>
              </a:pPr>
              <a:t>4</a:t>
            </a:fld>
            <a:endParaRPr lang="en-US"/>
          </a:p>
        </p:txBody>
      </p:sp>
    </p:spTree>
    <p:extLst>
      <p:ext uri="{BB962C8B-B14F-4D97-AF65-F5344CB8AC3E}">
        <p14:creationId xmlns:p14="http://schemas.microsoft.com/office/powerpoint/2010/main" val="28594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itchFamily="18" charset="0"/>
                <a:cs typeface="Times New Roman" pitchFamily="18" charset="0"/>
              </a:rPr>
              <a:t>Source Data set</a:t>
            </a:r>
          </a:p>
        </p:txBody>
      </p:sp>
      <p:sp>
        <p:nvSpPr>
          <p:cNvPr id="27" name="TextBox 26"/>
          <p:cNvSpPr txBox="1"/>
          <p:nvPr/>
        </p:nvSpPr>
        <p:spPr>
          <a:xfrm>
            <a:off x="1143000" y="1981200"/>
            <a:ext cx="7620000" cy="4031873"/>
          </a:xfrm>
          <a:prstGeom prst="rect">
            <a:avLst/>
          </a:prstGeom>
          <a:noFill/>
        </p:spPr>
        <p:txBody>
          <a:bodyPr wrap="square" rtlCol="0">
            <a:spAutoFit/>
          </a:bodyPr>
          <a:lstStyle/>
          <a:p>
            <a:pPr algn="l"/>
            <a:r>
              <a:rPr lang="en-US" sz="1600" dirty="0"/>
              <a:t>The dataset is obtained from the American Housing Survey (AHS) site as cited below: Under the Housing Affordability Data System: “HADS Data derived from AHS National Data”, the SAS version for year 2013 has been selected for analysis.  </a:t>
            </a:r>
          </a:p>
          <a:p>
            <a:pPr marL="285750" indent="-285750" algn="l">
              <a:buFont typeface="Arial" panose="020B0604020202020204" pitchFamily="34" charset="0"/>
              <a:buChar char="•"/>
            </a:pPr>
            <a:endParaRPr lang="en-US" sz="1600" b="1" u="sng" dirty="0"/>
          </a:p>
          <a:p>
            <a:pPr marL="285750" indent="-285750" algn="l">
              <a:lnSpc>
                <a:spcPct val="200000"/>
              </a:lnSpc>
              <a:buFont typeface="Arial" panose="020B0604020202020204" pitchFamily="34" charset="0"/>
              <a:buChar char="•"/>
            </a:pPr>
            <a:r>
              <a:rPr lang="en-US" sz="1600" b="1" u="sng" dirty="0"/>
              <a:t>File Name</a:t>
            </a:r>
            <a:r>
              <a:rPr lang="en-US" sz="1600" dirty="0"/>
              <a:t>: hads2013n.sas7bdat </a:t>
            </a:r>
          </a:p>
          <a:p>
            <a:pPr marL="285750" indent="-285750" algn="l">
              <a:lnSpc>
                <a:spcPct val="200000"/>
              </a:lnSpc>
              <a:buFont typeface="Arial" panose="020B0604020202020204" pitchFamily="34" charset="0"/>
              <a:buChar char="•"/>
            </a:pPr>
            <a:r>
              <a:rPr lang="en-US" sz="1600" b="1" u="sng" dirty="0"/>
              <a:t>Source of Data</a:t>
            </a:r>
            <a:r>
              <a:rPr lang="en-US" sz="1600" dirty="0"/>
              <a:t>: </a:t>
            </a:r>
            <a:r>
              <a:rPr lang="en-US" sz="1600" u="sng" dirty="0">
                <a:hlinkClick r:id="rId2"/>
              </a:rPr>
              <a:t>https://www.huduser.gov/portal/datasets/hads/hads.html</a:t>
            </a:r>
            <a:endParaRPr lang="en-US" sz="1600" u="sng" dirty="0"/>
          </a:p>
          <a:p>
            <a:pPr marL="285750" indent="-285750" algn="l">
              <a:lnSpc>
                <a:spcPct val="200000"/>
              </a:lnSpc>
              <a:buFont typeface="Arial" panose="020B0604020202020204" pitchFamily="34" charset="0"/>
              <a:buChar char="•"/>
            </a:pPr>
            <a:r>
              <a:rPr lang="en-US" sz="1600" b="1" u="sng" dirty="0"/>
              <a:t>Total number of records: </a:t>
            </a:r>
            <a:r>
              <a:rPr lang="en-US" sz="1600" dirty="0"/>
              <a:t>64535 </a:t>
            </a:r>
          </a:p>
          <a:p>
            <a:pPr marL="285750" indent="-285750" algn="l">
              <a:lnSpc>
                <a:spcPct val="200000"/>
              </a:lnSpc>
              <a:buFont typeface="Arial" panose="020B0604020202020204" pitchFamily="34" charset="0"/>
              <a:buChar char="•"/>
            </a:pPr>
            <a:r>
              <a:rPr lang="en-US" sz="1600" b="1" u="sng" dirty="0"/>
              <a:t>Total number of attributes: </a:t>
            </a:r>
            <a:r>
              <a:rPr lang="en-US" sz="1600" dirty="0"/>
              <a:t>99 </a:t>
            </a:r>
          </a:p>
          <a:p>
            <a:pPr marL="285750" indent="-285750" algn="l">
              <a:lnSpc>
                <a:spcPct val="200000"/>
              </a:lnSpc>
              <a:buFont typeface="Arial" panose="020B0604020202020204" pitchFamily="34" charset="0"/>
              <a:buChar char="•"/>
            </a:pPr>
            <a:r>
              <a:rPr lang="en-US" sz="1600" b="1" u="sng" dirty="0"/>
              <a:t>Time Period</a:t>
            </a:r>
            <a:r>
              <a:rPr lang="en-US" sz="1600" dirty="0"/>
              <a:t>: 2013</a:t>
            </a:r>
          </a:p>
          <a:p>
            <a:pPr algn="l">
              <a:buFont typeface="Arial" pitchFamily="34" charset="0"/>
              <a:buChar char="•"/>
            </a:pPr>
            <a:endParaRPr lang="en-US" sz="1600" dirty="0"/>
          </a:p>
          <a:p>
            <a:pPr algn="l"/>
            <a:endParaRPr lang="en-US" sz="1600" dirty="0"/>
          </a:p>
        </p:txBody>
      </p:sp>
      <p:sp>
        <p:nvSpPr>
          <p:cNvPr id="4" name="Slide Number Placeholder 3"/>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spTree>
    <p:extLst>
      <p:ext uri="{BB962C8B-B14F-4D97-AF65-F5344CB8AC3E}">
        <p14:creationId xmlns:p14="http://schemas.microsoft.com/office/powerpoint/2010/main" val="285942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itchFamily="18" charset="0"/>
                <a:cs typeface="Times New Roman" pitchFamily="18" charset="0"/>
              </a:rPr>
              <a:t>Identifying Variable – Response Variable (Y)</a:t>
            </a:r>
          </a:p>
        </p:txBody>
      </p:sp>
      <p:sp>
        <p:nvSpPr>
          <p:cNvPr id="3" name="Content Placeholder 2"/>
          <p:cNvSpPr>
            <a:spLocks noGrp="1"/>
          </p:cNvSpPr>
          <p:nvPr>
            <p:ph sz="half" idx="1"/>
          </p:nvPr>
        </p:nvSpPr>
        <p:spPr>
          <a:xfrm>
            <a:off x="990600" y="1828800"/>
            <a:ext cx="7848600" cy="4297363"/>
          </a:xfrm>
        </p:spPr>
        <p:txBody>
          <a:bodyPr/>
          <a:lstStyle/>
          <a:p>
            <a:pPr>
              <a:buFont typeface="Arial" panose="020B0604020202020204" pitchFamily="34" charset="0"/>
              <a:buChar char="•"/>
            </a:pPr>
            <a:r>
              <a:rPr lang="en-US" sz="1400" dirty="0">
                <a:latin typeface="Times New Roman" pitchFamily="18" charset="0"/>
                <a:cs typeface="Times New Roman" pitchFamily="18" charset="0"/>
              </a:rPr>
              <a:t>Dependent Variable (Y): Variables of interest in an experiment i.e. those that are measured or observed are called response or dependent variables.  </a:t>
            </a:r>
          </a:p>
          <a:p>
            <a:pPr>
              <a:buFont typeface="Arial" panose="020B0604020202020204" pitchFamily="34" charset="0"/>
              <a:buChar char="•"/>
            </a:pPr>
            <a:endParaRPr lang="en-US" sz="1400" dirty="0">
              <a:latin typeface="Times New Roman" pitchFamily="18" charset="0"/>
              <a:cs typeface="Times New Roman" pitchFamily="18" charset="0"/>
            </a:endParaRPr>
          </a:p>
          <a:p>
            <a:pPr>
              <a:buFont typeface="Arial" panose="020B0604020202020204" pitchFamily="34" charset="0"/>
              <a:buChar char="•"/>
            </a:pPr>
            <a:r>
              <a:rPr lang="en-US" sz="1400" dirty="0">
                <a:latin typeface="Times New Roman" pitchFamily="18" charset="0"/>
                <a:cs typeface="Times New Roman" pitchFamily="18" charset="0"/>
              </a:rPr>
              <a:t>‘Response’ variable is “Fair Market Rent” (FMR). </a:t>
            </a:r>
          </a:p>
          <a:p>
            <a:pPr>
              <a:buFont typeface="Arial" panose="020B0604020202020204" pitchFamily="34" charset="0"/>
              <a:buChar char="•"/>
            </a:pPr>
            <a:endParaRPr lang="en-US" sz="1400" dirty="0">
              <a:latin typeface="Times New Roman" pitchFamily="18" charset="0"/>
              <a:cs typeface="Times New Roman" pitchFamily="18" charset="0"/>
            </a:endParaRPr>
          </a:p>
          <a:p>
            <a:pPr>
              <a:buFont typeface="Arial" panose="020B0604020202020204" pitchFamily="34" charset="0"/>
              <a:buChar char="•"/>
            </a:pPr>
            <a:r>
              <a:rPr lang="en-US" sz="1400" dirty="0">
                <a:latin typeface="Times New Roman" pitchFamily="18" charset="0"/>
                <a:cs typeface="Times New Roman" pitchFamily="18" charset="0"/>
              </a:rPr>
              <a:t>“Fair Market Rent”  plays different roles in the certificate and voucher programs. i.e. In the certificate program, Fair Market Rent set limits on what units can be rented; in the voucher program, Fair Market Rent set limits on the subsidy provided to the household.</a:t>
            </a:r>
          </a:p>
          <a:p>
            <a:pPr marL="0" indent="0">
              <a:buNone/>
            </a:pPr>
            <a:endParaRPr lang="en-US" sz="1400" dirty="0">
              <a:latin typeface="Times New Roman" pitchFamily="18" charset="0"/>
              <a:cs typeface="Times New Roman" pitchFamily="18" charset="0"/>
            </a:endParaRPr>
          </a:p>
          <a:p>
            <a:endParaRPr lang="en-US" sz="1400" dirty="0"/>
          </a:p>
          <a:p>
            <a:pPr marL="0" indent="0">
              <a:buNone/>
            </a:pPr>
            <a:endParaRPr lang="en-US" sz="1400" dirty="0"/>
          </a:p>
          <a:p>
            <a:endParaRPr lang="en-US" sz="1400" dirty="0"/>
          </a:p>
          <a:p>
            <a:endParaRPr lang="en-US" sz="1400" dirty="0"/>
          </a:p>
          <a:p>
            <a:pPr marL="0" indent="0">
              <a:buNone/>
            </a:pPr>
            <a:endParaRPr lang="en-US" sz="1400" dirty="0"/>
          </a:p>
          <a:p>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22816876"/>
              </p:ext>
            </p:extLst>
          </p:nvPr>
        </p:nvGraphicFramePr>
        <p:xfrm>
          <a:off x="1420018" y="4495800"/>
          <a:ext cx="6837363" cy="456565"/>
        </p:xfrm>
        <a:graphic>
          <a:graphicData uri="http://schemas.openxmlformats.org/drawingml/2006/table">
            <a:tbl>
              <a:tblPr firstRow="1" firstCol="1" bandRow="1">
                <a:tableStyleId>{2D5ABB26-0587-4C30-8999-92F81FD0307C}</a:tableStyleId>
              </a:tblPr>
              <a:tblGrid>
                <a:gridCol w="1371600">
                  <a:extLst>
                    <a:ext uri="{9D8B030D-6E8A-4147-A177-3AD203B41FA5}">
                      <a16:colId xmlns:a16="http://schemas.microsoft.com/office/drawing/2014/main" val="1999412025"/>
                    </a:ext>
                  </a:extLst>
                </a:gridCol>
                <a:gridCol w="990600">
                  <a:extLst>
                    <a:ext uri="{9D8B030D-6E8A-4147-A177-3AD203B41FA5}">
                      <a16:colId xmlns:a16="http://schemas.microsoft.com/office/drawing/2014/main" val="3452757614"/>
                    </a:ext>
                  </a:extLst>
                </a:gridCol>
                <a:gridCol w="1447800">
                  <a:extLst>
                    <a:ext uri="{9D8B030D-6E8A-4147-A177-3AD203B41FA5}">
                      <a16:colId xmlns:a16="http://schemas.microsoft.com/office/drawing/2014/main" val="3248071594"/>
                    </a:ext>
                  </a:extLst>
                </a:gridCol>
                <a:gridCol w="3027363">
                  <a:extLst>
                    <a:ext uri="{9D8B030D-6E8A-4147-A177-3AD203B41FA5}">
                      <a16:colId xmlns:a16="http://schemas.microsoft.com/office/drawing/2014/main" val="2140646677"/>
                    </a:ext>
                  </a:extLst>
                </a:gridCol>
              </a:tblGrid>
              <a:tr h="261811">
                <a:tc>
                  <a:txBody>
                    <a:bodyPr/>
                    <a:lstStyle/>
                    <a:p>
                      <a:pPr marL="0" marR="0" algn="ctr">
                        <a:lnSpc>
                          <a:spcPct val="107000"/>
                        </a:lnSpc>
                        <a:spcBef>
                          <a:spcPts val="0"/>
                        </a:spcBef>
                        <a:spcAft>
                          <a:spcPts val="0"/>
                        </a:spcAft>
                      </a:pPr>
                      <a:r>
                        <a:rPr lang="en-US" sz="1400" dirty="0">
                          <a:effectLst/>
                        </a:rPr>
                        <a:t>Response variable 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FMR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Numerical data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Fair market rent (average)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54736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8631"/>
            <a:ext cx="7696200" cy="1143000"/>
          </a:xfrm>
        </p:spPr>
        <p:txBody>
          <a:bodyPr/>
          <a:lstStyle/>
          <a:p>
            <a:r>
              <a:rPr lang="en-US" sz="2400" dirty="0">
                <a:latin typeface="Times New Roman" pitchFamily="18" charset="0"/>
                <a:cs typeface="Times New Roman" pitchFamily="18" charset="0"/>
              </a:rPr>
              <a:t>Identifying Variable – Predictor Variable (X)</a:t>
            </a:r>
          </a:p>
        </p:txBody>
      </p:sp>
      <p:sp>
        <p:nvSpPr>
          <p:cNvPr id="3" name="Content Placeholder 2"/>
          <p:cNvSpPr>
            <a:spLocks noGrp="1"/>
          </p:cNvSpPr>
          <p:nvPr>
            <p:ph sz="half" idx="1"/>
          </p:nvPr>
        </p:nvSpPr>
        <p:spPr>
          <a:xfrm>
            <a:off x="914400" y="1905000"/>
            <a:ext cx="7848600" cy="4572000"/>
          </a:xfrm>
        </p:spPr>
        <p:txBody>
          <a:bodyPr/>
          <a:lstStyle/>
          <a:p>
            <a:pPr>
              <a:buFont typeface="Arial" panose="020B0604020202020204" pitchFamily="34" charset="0"/>
              <a:buChar char="•"/>
            </a:pPr>
            <a:r>
              <a:rPr lang="en-US" sz="1600" dirty="0">
                <a:latin typeface="Times New Roman" pitchFamily="18" charset="0"/>
                <a:cs typeface="Times New Roman" pitchFamily="18" charset="0"/>
              </a:rPr>
              <a:t>Predictor Variable(X): variables in the experiment that affect the response and can be set or measured by predictor, explanatory, or independent variables. </a:t>
            </a:r>
          </a:p>
          <a:p>
            <a:pPr>
              <a:buFont typeface="Arial" panose="020B0604020202020204" pitchFamily="34" charset="0"/>
              <a:buChar char="•"/>
            </a:pPr>
            <a:endParaRPr lang="en-US" sz="1600" dirty="0">
              <a:latin typeface="Times New Roman" pitchFamily="18" charset="0"/>
              <a:cs typeface="Times New Roman" pitchFamily="18" charset="0"/>
            </a:endParaRPr>
          </a:p>
          <a:p>
            <a:pPr>
              <a:buFont typeface="Arial" panose="020B0604020202020204" pitchFamily="34" charset="0"/>
              <a:buChar char="•"/>
            </a:pPr>
            <a:r>
              <a:rPr lang="en-US" sz="1600" dirty="0">
                <a:latin typeface="Times New Roman" pitchFamily="18" charset="0"/>
                <a:cs typeface="Times New Roman" pitchFamily="18" charset="0"/>
              </a:rPr>
              <a:t>These predictor variables which explain and influence on “Fair Market Rent”  are location, income, units etc.</a:t>
            </a:r>
          </a:p>
          <a:p>
            <a:pPr>
              <a:buFont typeface="Arial" panose="020B0604020202020204" pitchFamily="34" charset="0"/>
              <a:buChar char="•"/>
            </a:pPr>
            <a:endParaRPr lang="en-US" sz="1600" dirty="0">
              <a:latin typeface="Times New Roman" pitchFamily="18" charset="0"/>
              <a:cs typeface="Times New Roman" pitchFamily="18" charset="0"/>
            </a:endParaRPr>
          </a:p>
          <a:p>
            <a:pPr>
              <a:buFont typeface="Arial" panose="020B0604020202020204" pitchFamily="34" charset="0"/>
              <a:buChar char="•"/>
            </a:pPr>
            <a:endParaRPr lang="en-US" sz="1600" dirty="0">
              <a:latin typeface="Times New Roman" pitchFamily="18" charset="0"/>
              <a:cs typeface="Times New Roman" pitchFamily="18" charset="0"/>
            </a:endParaRPr>
          </a:p>
          <a:p>
            <a:pPr>
              <a:buFont typeface="Arial" panose="020B0604020202020204" pitchFamily="34" charset="0"/>
              <a:buChar char="•"/>
            </a:pPr>
            <a:endParaRPr lang="en-US" sz="1600" dirty="0">
              <a:latin typeface="Times New Roman" pitchFamily="18" charset="0"/>
              <a:cs typeface="Times New Roman" pitchFamily="18" charset="0"/>
            </a:endParaRPr>
          </a:p>
          <a:p>
            <a:pPr>
              <a:buFont typeface="Arial" panose="020B0604020202020204" pitchFamily="34" charset="0"/>
              <a:buChar char="•"/>
            </a:pPr>
            <a:endParaRPr lang="en-US" sz="1600" dirty="0">
              <a:latin typeface="Times New Roman" pitchFamily="18" charset="0"/>
              <a:cs typeface="Times New Roman" pitchFamily="18" charset="0"/>
            </a:endParaRPr>
          </a:p>
          <a:p>
            <a:pPr>
              <a:buFont typeface="Arial" panose="020B0604020202020204" pitchFamily="34" charset="0"/>
              <a:buChar char="•"/>
            </a:pPr>
            <a:endParaRPr lang="en-US" sz="1600" dirty="0">
              <a:latin typeface="Times New Roman" pitchFamily="18" charset="0"/>
              <a:cs typeface="Times New Roman" pitchFamily="18" charset="0"/>
            </a:endParaRPr>
          </a:p>
          <a:p>
            <a:pPr>
              <a:buFont typeface="Arial" panose="020B0604020202020204" pitchFamily="34" charset="0"/>
              <a:buChar char="•"/>
            </a:pPr>
            <a:endParaRPr lang="en-US" sz="1600" dirty="0">
              <a:latin typeface="Times New Roman" pitchFamily="18" charset="0"/>
              <a:cs typeface="Times New Roman" pitchFamily="18" charset="0"/>
            </a:endParaRPr>
          </a:p>
          <a:p>
            <a:pPr>
              <a:buFont typeface="Arial" panose="020B0604020202020204" pitchFamily="34" charset="0"/>
              <a:buChar char="•"/>
            </a:pPr>
            <a:endParaRPr lang="en-US" sz="1600" dirty="0">
              <a:latin typeface="Times New Roman" pitchFamily="18" charset="0"/>
              <a:cs typeface="Times New Roman" pitchFamily="18" charset="0"/>
            </a:endParaRPr>
          </a:p>
          <a:p>
            <a:pPr>
              <a:buFont typeface="Arial" panose="020B0604020202020204" pitchFamily="34" charset="0"/>
              <a:buChar char="•"/>
            </a:pPr>
            <a:endParaRPr lang="en-US" sz="1600" dirty="0">
              <a:latin typeface="Times New Roman" pitchFamily="18" charset="0"/>
              <a:cs typeface="Times New Roman" pitchFamily="18" charset="0"/>
            </a:endParaRPr>
          </a:p>
          <a:p>
            <a:pPr>
              <a:buFont typeface="Arial" panose="020B0604020202020204" pitchFamily="34" charset="0"/>
              <a:buChar char="•"/>
            </a:pPr>
            <a:r>
              <a:rPr lang="en-US" sz="1600" dirty="0">
                <a:latin typeface="Times New Roman" pitchFamily="18" charset="0"/>
                <a:cs typeface="Times New Roman" pitchFamily="18" charset="0"/>
              </a:rPr>
              <a:t>The “Household Income” is categorized in 4 bin with low, medium, high and very high. </a:t>
            </a:r>
          </a:p>
          <a:p>
            <a:pPr>
              <a:buFont typeface="Arial" panose="020B0604020202020204" pitchFamily="34" charset="0"/>
              <a:buChar char="•"/>
            </a:pPr>
            <a:endParaRPr lang="en-US" sz="1600" dirty="0">
              <a:latin typeface="Times New Roman" pitchFamily="18" charset="0"/>
              <a:cs typeface="Times New Roman" pitchFamily="18" charset="0"/>
            </a:endParaRPr>
          </a:p>
          <a:p>
            <a:pPr>
              <a:buFont typeface="Arial" panose="020B0604020202020204" pitchFamily="34" charset="0"/>
              <a:buChar char="•"/>
            </a:pPr>
            <a:endParaRPr lang="en-US" sz="1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8296049"/>
              </p:ext>
            </p:extLst>
          </p:nvPr>
        </p:nvGraphicFramePr>
        <p:xfrm>
          <a:off x="1447800" y="3467412"/>
          <a:ext cx="6400800" cy="1706060"/>
        </p:xfrm>
        <a:graphic>
          <a:graphicData uri="http://schemas.openxmlformats.org/drawingml/2006/table">
            <a:tbl>
              <a:tblPr firstRow="1" firstCol="1" bandRow="1">
                <a:tableStyleId>{2D5ABB26-0587-4C30-8999-92F81FD0307C}</a:tableStyleId>
              </a:tblPr>
              <a:tblGrid>
                <a:gridCol w="3200400">
                  <a:extLst>
                    <a:ext uri="{9D8B030D-6E8A-4147-A177-3AD203B41FA5}">
                      <a16:colId xmlns:a16="http://schemas.microsoft.com/office/drawing/2014/main" val="3365281054"/>
                    </a:ext>
                  </a:extLst>
                </a:gridCol>
                <a:gridCol w="1224844">
                  <a:extLst>
                    <a:ext uri="{9D8B030D-6E8A-4147-A177-3AD203B41FA5}">
                      <a16:colId xmlns:a16="http://schemas.microsoft.com/office/drawing/2014/main" val="90615235"/>
                    </a:ext>
                  </a:extLst>
                </a:gridCol>
                <a:gridCol w="1975556">
                  <a:extLst>
                    <a:ext uri="{9D8B030D-6E8A-4147-A177-3AD203B41FA5}">
                      <a16:colId xmlns:a16="http://schemas.microsoft.com/office/drawing/2014/main" val="1191927307"/>
                    </a:ext>
                  </a:extLst>
                </a:gridCol>
              </a:tblGrid>
              <a:tr h="266388">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Variables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Variable name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Continuous or Categorical data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7320937"/>
                  </a:ext>
                </a:extLst>
              </a:tr>
              <a:tr h="89535">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Household Income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ZINC2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Continuous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01704"/>
                  </a:ext>
                </a:extLst>
              </a:tr>
              <a:tr h="53340">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Extremely low income (average)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L30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Continuous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386297"/>
                  </a:ext>
                </a:extLst>
              </a:tr>
              <a:tr h="0">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Very low income (average)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L50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Continuous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0380585"/>
                  </a:ext>
                </a:extLst>
              </a:tr>
              <a:tr h="70485">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Low income (average)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L80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Continuous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050535"/>
                  </a:ext>
                </a:extLst>
              </a:tr>
              <a:tr h="76200">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Number of bedrooms in unit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BEDRMS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Categorical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2498679"/>
                  </a:ext>
                </a:extLst>
              </a:tr>
              <a:tr h="70485">
                <a:tc>
                  <a:txBody>
                    <a:bodyPr/>
                    <a:lstStyle/>
                    <a:p>
                      <a:r>
                        <a:rPr lang="en-US" sz="1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Recoded structure type</a:t>
                      </a: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StructureType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Categorical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1299896"/>
                  </a:ext>
                </a:extLst>
              </a:tr>
              <a:tr h="20828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Census Region 	</a:t>
                      </a: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Region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Categorical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 marR="1524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114408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47257"/>
            <a:ext cx="7696200" cy="1143000"/>
          </a:xfrm>
        </p:spPr>
        <p:txBody>
          <a:bodyPr/>
          <a:lstStyle/>
          <a:p>
            <a:r>
              <a:rPr lang="en-US" sz="2400" dirty="0">
                <a:latin typeface="Times New Roman" pitchFamily="18" charset="0"/>
                <a:cs typeface="Times New Roman" pitchFamily="18" charset="0"/>
              </a:rPr>
              <a:t>Exploratory Analysis (Continuous variables)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dirty="0"/>
          </a:p>
        </p:txBody>
      </p:sp>
      <p:sp>
        <p:nvSpPr>
          <p:cNvPr id="7" name="Content Placeholder 6"/>
          <p:cNvSpPr>
            <a:spLocks noGrp="1"/>
          </p:cNvSpPr>
          <p:nvPr>
            <p:ph sz="half" idx="1"/>
          </p:nvPr>
        </p:nvSpPr>
        <p:spPr>
          <a:xfrm>
            <a:off x="762000" y="1551714"/>
            <a:ext cx="8229600" cy="1905000"/>
          </a:xfrm>
        </p:spPr>
        <p:txBody>
          <a:bodyPr/>
          <a:lstStyle/>
          <a:p>
            <a:pPr marL="0" indent="0">
              <a:buNone/>
            </a:pPr>
            <a:r>
              <a:rPr lang="en-US" sz="1600" b="1" u="sng" dirty="0">
                <a:latin typeface="Times New Roman" pitchFamily="18" charset="0"/>
                <a:cs typeface="Times New Roman" pitchFamily="18" charset="0"/>
              </a:rPr>
              <a:t>Association – Continuous Variables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 analyzing the predictor and response variables, it is observed that “Household Income”, “Extremely Low Income”, “Very Low Income” and “Low Income”  have a linear relationship with “Fair Market Rent”. </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Using this we develop a model which will predict the “Fair Market Rent” value with respect to individual attributes.</a:t>
            </a:r>
          </a:p>
          <a:p>
            <a:endParaRPr lang="en-US" dirty="0"/>
          </a:p>
        </p:txBody>
      </p:sp>
      <p:pic>
        <p:nvPicPr>
          <p:cNvPr id="3" name="Picture 2"/>
          <p:cNvPicPr>
            <a:picLocks noChangeAspect="1"/>
          </p:cNvPicPr>
          <p:nvPr/>
        </p:nvPicPr>
        <p:blipFill>
          <a:blip r:embed="rId2"/>
          <a:stretch>
            <a:fillRect/>
          </a:stretch>
        </p:blipFill>
        <p:spPr>
          <a:xfrm>
            <a:off x="2971800" y="3206387"/>
            <a:ext cx="3505200" cy="3515088"/>
          </a:xfrm>
          <a:prstGeom prst="rect">
            <a:avLst/>
          </a:prstGeom>
        </p:spPr>
      </p:pic>
    </p:spTree>
    <p:extLst>
      <p:ext uri="{BB962C8B-B14F-4D97-AF65-F5344CB8AC3E}">
        <p14:creationId xmlns:p14="http://schemas.microsoft.com/office/powerpoint/2010/main" val="110777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9789"/>
            <a:ext cx="7696200" cy="1143000"/>
          </a:xfrm>
        </p:spPr>
        <p:txBody>
          <a:bodyPr/>
          <a:lstStyle/>
          <a:p>
            <a:r>
              <a:rPr lang="en-US" sz="2400" dirty="0">
                <a:latin typeface="Times New Roman" pitchFamily="18" charset="0"/>
                <a:cs typeface="Times New Roman" pitchFamily="18" charset="0"/>
              </a:rPr>
              <a:t>Exploratory Analysis (Categorical variables)</a:t>
            </a:r>
          </a:p>
        </p:txBody>
      </p:sp>
      <p:pic>
        <p:nvPicPr>
          <p:cNvPr id="6" name="Content Placeholder 5"/>
          <p:cNvPicPr>
            <a:picLocks noGrp="1" noChangeAspect="1"/>
          </p:cNvPicPr>
          <p:nvPr>
            <p:ph sz="half" idx="1"/>
          </p:nvPr>
        </p:nvPicPr>
        <p:blipFill>
          <a:blip r:embed="rId2"/>
          <a:stretch>
            <a:fillRect/>
          </a:stretch>
        </p:blipFill>
        <p:spPr>
          <a:xfrm>
            <a:off x="2552700" y="2690618"/>
            <a:ext cx="5257800" cy="3948714"/>
          </a:xfrm>
          <a:prstGeom prst="rect">
            <a:avLst/>
          </a:prstGeom>
        </p:spPr>
      </p:pic>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a:p>
        </p:txBody>
      </p:sp>
      <p:sp>
        <p:nvSpPr>
          <p:cNvPr id="7" name="TextBox 6"/>
          <p:cNvSpPr txBox="1"/>
          <p:nvPr/>
        </p:nvSpPr>
        <p:spPr>
          <a:xfrm>
            <a:off x="829491" y="1948424"/>
            <a:ext cx="8077200" cy="1200329"/>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t>There is an increase in “Fair Market Rent” value with increase in “Number of Bedrooms”. </a:t>
            </a:r>
          </a:p>
          <a:p>
            <a:pPr marL="285750" indent="-285750" algn="l">
              <a:buFont typeface="Arial" panose="020B0604020202020204" pitchFamily="34" charset="0"/>
              <a:buChar char="•"/>
            </a:pPr>
            <a:r>
              <a:rPr lang="en-US" sz="1600" dirty="0"/>
              <a:t>As observed in the plot, the “Fair Market Rent” is maximum when the “Number of Bedrooms” is 7.</a:t>
            </a:r>
          </a:p>
          <a:p>
            <a:endParaRPr lang="en-US" dirty="0"/>
          </a:p>
        </p:txBody>
      </p:sp>
      <p:sp>
        <p:nvSpPr>
          <p:cNvPr id="3" name="TextBox 2"/>
          <p:cNvSpPr txBox="1"/>
          <p:nvPr/>
        </p:nvSpPr>
        <p:spPr>
          <a:xfrm>
            <a:off x="838200" y="1641498"/>
            <a:ext cx="4343400" cy="338554"/>
          </a:xfrm>
          <a:prstGeom prst="rect">
            <a:avLst/>
          </a:prstGeom>
          <a:noFill/>
        </p:spPr>
        <p:txBody>
          <a:bodyPr wrap="square" rtlCol="0">
            <a:spAutoFit/>
          </a:bodyPr>
          <a:lstStyle/>
          <a:p>
            <a:pPr algn="l"/>
            <a:r>
              <a:rPr lang="en-US" sz="1600" b="1" u="sng" dirty="0">
                <a:cs typeface="Times New Roman" pitchFamily="18" charset="0"/>
              </a:rPr>
              <a:t>Association – Categorical Variables</a:t>
            </a:r>
            <a:endParaRPr lang="en-US" sz="1600" dirty="0"/>
          </a:p>
        </p:txBody>
      </p:sp>
    </p:spTree>
    <p:extLst>
      <p:ext uri="{BB962C8B-B14F-4D97-AF65-F5344CB8AC3E}">
        <p14:creationId xmlns:p14="http://schemas.microsoft.com/office/powerpoint/2010/main" val="1641720186"/>
      </p:ext>
    </p:extLst>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38383</TotalTime>
  <Words>1340</Words>
  <Application>Microsoft Office PowerPoint</Application>
  <PresentationFormat>On-screen Show (4:3)</PresentationFormat>
  <Paragraphs>224</Paragraphs>
  <Slides>19</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9" baseType="lpstr">
      <vt:lpstr>Arial</vt:lpstr>
      <vt:lpstr>Calibri</vt:lpstr>
      <vt:lpstr>Century Schoolbook</vt:lpstr>
      <vt:lpstr>Futura Bk BT</vt:lpstr>
      <vt:lpstr>Futura Md BT</vt:lpstr>
      <vt:lpstr>Times New Roman</vt:lpstr>
      <vt:lpstr>Wingdings</vt:lpstr>
      <vt:lpstr>ITMtemplate</vt:lpstr>
      <vt:lpstr>1_ITM478_08_1</vt:lpstr>
      <vt:lpstr>Worksheet</vt:lpstr>
      <vt:lpstr>529 Advance Data Analytics:Mid-term Project</vt:lpstr>
      <vt:lpstr>Table of Content</vt:lpstr>
      <vt:lpstr>Business Scenario</vt:lpstr>
      <vt:lpstr>Business Objective</vt:lpstr>
      <vt:lpstr>Source Data set</vt:lpstr>
      <vt:lpstr>Identifying Variable – Response Variable (Y)</vt:lpstr>
      <vt:lpstr>Identifying Variable – Predictor Variable (X)</vt:lpstr>
      <vt:lpstr>Exploratory Analysis (Continuous variables)</vt:lpstr>
      <vt:lpstr>Exploratory Analysis (Categorical variables)</vt:lpstr>
      <vt:lpstr>Exploratory Analysis (R-square and P value)</vt:lpstr>
      <vt:lpstr>Exploratory Analysis – Techniques Used</vt:lpstr>
      <vt:lpstr>Regression Modeling Results: (Objective-1a) GLM (Structure type) </vt:lpstr>
      <vt:lpstr>Regression Modeling Results: (Objective-1a) GLM (Region)</vt:lpstr>
      <vt:lpstr>Regression Modeling Results: (Objective-1a) GLM (Number Of Bedrooms Unit) </vt:lpstr>
      <vt:lpstr>Regression Modeling Results: (Objective-1b) GLM(Structure Type, Region, No Of Bedrooms) </vt:lpstr>
      <vt:lpstr>Regression Modeling Results: (Objective-2a) LOGISTIC (Household Income)</vt:lpstr>
      <vt:lpstr>Regression Modeling Results: (Objective-2b) LOGISTIC (Number of Bedroom unit)</vt:lpstr>
      <vt:lpstr>Regression Modeling Results: (Objective-3) REG (Extremely Low Income, Very Low Income, Low Income)</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527 Data Analytics</dc:title>
  <dc:subject>Chapter Twelve</dc:subject>
  <dc:creator>sshin</dc:creator>
  <cp:lastModifiedBy>Shush</cp:lastModifiedBy>
  <cp:revision>811</cp:revision>
  <dcterms:created xsi:type="dcterms:W3CDTF">2015-08-06T17:32:52Z</dcterms:created>
  <dcterms:modified xsi:type="dcterms:W3CDTF">2016-10-26T02:49:01Z</dcterms:modified>
</cp:coreProperties>
</file>