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25"/>
  </p:notesMasterIdLst>
  <p:handoutMasterIdLst>
    <p:handoutMasterId r:id="rId26"/>
  </p:handoutMasterIdLst>
  <p:sldIdLst>
    <p:sldId id="390" r:id="rId3"/>
    <p:sldId id="462" r:id="rId4"/>
    <p:sldId id="460" r:id="rId5"/>
    <p:sldId id="463" r:id="rId6"/>
    <p:sldId id="464" r:id="rId7"/>
    <p:sldId id="461" r:id="rId8"/>
    <p:sldId id="475" r:id="rId9"/>
    <p:sldId id="480" r:id="rId10"/>
    <p:sldId id="465" r:id="rId11"/>
    <p:sldId id="481" r:id="rId12"/>
    <p:sldId id="477" r:id="rId13"/>
    <p:sldId id="478" r:id="rId14"/>
    <p:sldId id="476" r:id="rId15"/>
    <p:sldId id="479" r:id="rId16"/>
    <p:sldId id="467" r:id="rId17"/>
    <p:sldId id="469" r:id="rId18"/>
    <p:sldId id="470" r:id="rId19"/>
    <p:sldId id="471" r:id="rId20"/>
    <p:sldId id="472" r:id="rId21"/>
    <p:sldId id="473" r:id="rId22"/>
    <p:sldId id="474" r:id="rId23"/>
    <p:sldId id="468" r:id="rId2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222222"/>
    <a:srgbClr val="18B2B6"/>
    <a:srgbClr val="0033CC"/>
    <a:srgbClr val="F8F8F8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49" autoAdjust="0"/>
    <p:restoredTop sz="86392" autoAdjust="0"/>
  </p:normalViewPr>
  <p:slideViewPr>
    <p:cSldViewPr>
      <p:cViewPr varScale="1">
        <p:scale>
          <a:sx n="71" d="100"/>
          <a:sy n="71" d="100"/>
        </p:scale>
        <p:origin x="9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46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206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174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35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6962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0" y="762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>
                <a:solidFill>
                  <a:schemeClr val="bg1"/>
                </a:solidFill>
                <a:latin typeface="Futura Md BT" pitchFamily="34" charset="0"/>
              </a:rPr>
              <a:t>School of Applied Technology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19400" y="3276600"/>
            <a:ext cx="640080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>
                <a:solidFill>
                  <a:schemeClr val="hlink"/>
                </a:solidFill>
                <a:latin typeface="Futura Md BT" pitchFamily="34" charset="0"/>
              </a:rPr>
              <a:t>ITM - 529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ndingclub.com/info/download-data.actio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529 Data Analytics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4343400"/>
            <a:ext cx="6324600" cy="2057400"/>
          </a:xfrm>
        </p:spPr>
        <p:txBody>
          <a:bodyPr/>
          <a:lstStyle/>
          <a:p>
            <a:r>
              <a:rPr lang="en-US" sz="2400" dirty="0"/>
              <a:t>October 20, 2016</a:t>
            </a:r>
          </a:p>
          <a:p>
            <a:r>
              <a:rPr lang="en-US" sz="2400" dirty="0"/>
              <a:t>Lending Club Analysis</a:t>
            </a:r>
          </a:p>
          <a:p>
            <a:r>
              <a:rPr lang="en-US" sz="1800" dirty="0"/>
              <a:t>Saahil Sofat			A20349366</a:t>
            </a:r>
            <a:br>
              <a:rPr lang="en-US" sz="1800" dirty="0"/>
            </a:br>
            <a:r>
              <a:rPr lang="en-US" sz="1800" dirty="0"/>
              <a:t>Shravan </a:t>
            </a:r>
            <a:r>
              <a:rPr lang="en-US" sz="1800" dirty="0" err="1"/>
              <a:t>Polisetty</a:t>
            </a:r>
            <a:r>
              <a:rPr lang="en-US" sz="1800" dirty="0"/>
              <a:t>			A20347995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66738"/>
            <a:ext cx="7696200" cy="1143000"/>
          </a:xfrm>
        </p:spPr>
        <p:txBody>
          <a:bodyPr/>
          <a:lstStyle/>
          <a:p>
            <a:r>
              <a:rPr lang="en-US" sz="2800" dirty="0"/>
              <a:t>Exploratory Analysis –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kern="1200" dirty="0"/>
              <a:t>We are running two regression models, both for a categorical response variable and a continuous response variable.</a:t>
            </a:r>
            <a:br>
              <a:rPr lang="en-US" sz="1400" kern="1200" dirty="0"/>
            </a:br>
            <a:endParaRPr lang="en-US" sz="1400" kern="1200" dirty="0"/>
          </a:p>
          <a:p>
            <a:r>
              <a:rPr lang="en-US" sz="1400" kern="1200" dirty="0"/>
              <a:t>PROC GLM </a:t>
            </a:r>
          </a:p>
          <a:p>
            <a:pPr lvl="1"/>
            <a:r>
              <a:rPr lang="en-US" sz="1400" kern="1200" dirty="0">
                <a:ea typeface="+mn-ea"/>
                <a:cs typeface="+mn-cs"/>
              </a:rPr>
              <a:t>Response Variable - Interest Rate</a:t>
            </a:r>
          </a:p>
          <a:p>
            <a:pPr lvl="1"/>
            <a:r>
              <a:rPr lang="en-US" sz="1400" kern="1200" dirty="0">
                <a:ea typeface="+mn-ea"/>
                <a:cs typeface="+mn-cs"/>
              </a:rPr>
              <a:t>Predictor Variables - “Term of Loan”, “Credit inquiries in the last 6 months”, “Revolving Utilizations”, “Loan Status”, “Purpose of the Loan”, “Loan Amount” and ”Delinquency Amount”.</a:t>
            </a:r>
          </a:p>
          <a:p>
            <a:pPr lvl="1"/>
            <a:endParaRPr lang="en-US" sz="1400" kern="1200" dirty="0">
              <a:ea typeface="+mn-ea"/>
              <a:cs typeface="+mn-cs"/>
            </a:endParaRPr>
          </a:p>
          <a:p>
            <a:pPr marL="465138" lvl="1" indent="-465138">
              <a:buFont typeface="Wingdings" pitchFamily="2" charset="2"/>
              <a:buChar char="u"/>
            </a:pPr>
            <a:r>
              <a:rPr lang="en-US" sz="1400" kern="1200" dirty="0">
                <a:ea typeface="+mn-ea"/>
                <a:cs typeface="+mn-cs"/>
              </a:rPr>
              <a:t>PROC LOGISTIC</a:t>
            </a:r>
          </a:p>
          <a:p>
            <a:pPr lvl="1"/>
            <a:r>
              <a:rPr lang="en-US" sz="1400" kern="1200" dirty="0"/>
              <a:t>Response Variable - Loan Status (Charged Off vs Not Charged Off)</a:t>
            </a:r>
          </a:p>
          <a:p>
            <a:pPr lvl="1"/>
            <a:r>
              <a:rPr lang="en-US" sz="1400" kern="1200" dirty="0"/>
              <a:t>Predictor Variables – “Grade of the Loan”, “Number of accounts opened in the last 24 months” and “Public recorded bankruptcies”.</a:t>
            </a:r>
          </a:p>
          <a:p>
            <a:pPr lvl="1"/>
            <a:endParaRPr lang="en-US" sz="1400" i="1" dirty="0"/>
          </a:p>
          <a:p>
            <a:pPr lvl="1"/>
            <a:endParaRPr lang="en-US" sz="1400" kern="1200" dirty="0"/>
          </a:p>
          <a:p>
            <a:pPr lvl="1"/>
            <a:endParaRPr lang="en-US" sz="1400" kern="1200" dirty="0">
              <a:ea typeface="+mn-ea"/>
              <a:cs typeface="+mn-cs"/>
            </a:endParaRPr>
          </a:p>
          <a:p>
            <a:pPr marL="579438" lvl="1" indent="0">
              <a:buNone/>
            </a:pPr>
            <a:endParaRPr lang="en-US" sz="1400" kern="12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29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3461"/>
            <a:ext cx="7696200" cy="1143000"/>
          </a:xfrm>
        </p:spPr>
        <p:txBody>
          <a:bodyPr/>
          <a:lstStyle/>
          <a:p>
            <a:r>
              <a:rPr lang="en-US" sz="2400" dirty="0"/>
              <a:t>Regression Modeling Results: (Objective-1)</a:t>
            </a:r>
            <a:br>
              <a:rPr lang="en-US" sz="2400" dirty="0"/>
            </a:br>
            <a:r>
              <a:rPr lang="en-US" sz="2400" dirty="0"/>
              <a:t>PROC GLM – 1 (Revolving Utilizations, Loan Status)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9263" y="3577396"/>
            <a:ext cx="4125091" cy="31242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94354" y="3590649"/>
            <a:ext cx="4123142" cy="30976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2637" y="1818584"/>
            <a:ext cx="7696200" cy="168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 smtClean="0">
                <a:latin typeface="+mn-lt"/>
              </a:rPr>
              <a:t>The </a:t>
            </a:r>
            <a:r>
              <a:rPr lang="en-US" sz="1400" dirty="0">
                <a:latin typeface="+mn-lt"/>
              </a:rPr>
              <a:t>increase in the number of “Revolving Utilizations” is proportional to the gradual increase in the “Interest Rate”. 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The regression model below shows us that, the “Loan Status” also shows variability in the “Interest Rate”. Each status in “Loan Status” has a mean interest rate that is not the same for other status. It is seen that the interest rates for loans that are “charged off” and  “Late” have a high “Interest Rate” compared to the other status’s. </a:t>
            </a:r>
          </a:p>
          <a:p>
            <a:pPr algn="l">
              <a:spcBef>
                <a:spcPct val="20000"/>
              </a:spcBef>
            </a:pP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689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55096"/>
            <a:ext cx="7696200" cy="1143000"/>
          </a:xfrm>
        </p:spPr>
        <p:txBody>
          <a:bodyPr/>
          <a:lstStyle/>
          <a:p>
            <a:r>
              <a:rPr lang="en-US" sz="2400" dirty="0"/>
              <a:t>Regression Modeling Results: (Objective-1)</a:t>
            </a:r>
            <a:br>
              <a:rPr lang="en-US" sz="2400" dirty="0"/>
            </a:br>
            <a:r>
              <a:rPr lang="en-US" sz="2400" dirty="0"/>
              <a:t>PROC GLM – 2 (Purpose of Loan, Loan Amount)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8321" y="3588108"/>
            <a:ext cx="4066059" cy="306713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94380" y="3570916"/>
            <a:ext cx="4114801" cy="30843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2122" y="1799794"/>
            <a:ext cx="7656443" cy="168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The increase in the “Loan Amount” is directly proportional to the gradual increase in the ”Interest Rate”.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The regression model below shows us that, the “Purpose of loan” also causes variability in the “Interest Rate”. Each purpose has a mean of interest rate that is different for other purposes. The home interest rates are the highest at ~18.5% and the “Interest Rate” for credit cards is the lowest at ~10%.</a:t>
            </a:r>
          </a:p>
          <a:p>
            <a:pPr algn="l">
              <a:spcBef>
                <a:spcPct val="20000"/>
              </a:spcBef>
            </a:pP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990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50396"/>
            <a:ext cx="7696200" cy="1143000"/>
          </a:xfrm>
        </p:spPr>
        <p:txBody>
          <a:bodyPr/>
          <a:lstStyle/>
          <a:p>
            <a:r>
              <a:rPr lang="en-US" sz="2800" dirty="0"/>
              <a:t>Regression Modeling Results: (Objective-1)</a:t>
            </a:r>
            <a:br>
              <a:rPr lang="en-US" sz="2800" dirty="0"/>
            </a:br>
            <a:r>
              <a:rPr lang="en-US" sz="2800" dirty="0"/>
              <a:t>PROC GLM - 3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676401"/>
            <a:ext cx="7971183" cy="220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 smtClean="0">
                <a:latin typeface="+mn-lt"/>
              </a:rPr>
              <a:t>The </a:t>
            </a:r>
            <a:r>
              <a:rPr lang="en-US" sz="1400" dirty="0">
                <a:latin typeface="+mn-lt"/>
              </a:rPr>
              <a:t>increase in the number of “Credit enquiries in the last 6 months” is directly proportional to the increase in the “Interest Rate”. 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Similarly, a longer “Term of loan” </a:t>
            </a:r>
            <a:r>
              <a:rPr lang="en-US" sz="1400" dirty="0" err="1">
                <a:latin typeface="+mn-lt"/>
              </a:rPr>
              <a:t>i.e</a:t>
            </a:r>
            <a:r>
              <a:rPr lang="en-US" sz="1400" dirty="0">
                <a:latin typeface="+mn-lt"/>
              </a:rPr>
              <a:t>  60 months has a higher “Interest Rate”. </a:t>
            </a:r>
            <a:endParaRPr lang="en-US" sz="1400" dirty="0" smtClean="0">
              <a:latin typeface="+mn-lt"/>
            </a:endParaRP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 smtClean="0"/>
              <a:t>GLM </a:t>
            </a:r>
            <a:r>
              <a:rPr lang="en-US" sz="1400" dirty="0"/>
              <a:t>Regression is used to find and plot the influence between “Interest Rate” and predictor variables.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/>
              <a:t>The goal is to find a set of variables which have high influence in the variability of the “Interest Rate”, individually and combined.</a:t>
            </a:r>
          </a:p>
          <a:p>
            <a:pPr algn="l">
              <a:spcBef>
                <a:spcPct val="20000"/>
              </a:spcBef>
            </a:pP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endParaRPr lang="en-US" sz="1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181600"/>
            <a:ext cx="7543800" cy="944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kern="1200" dirty="0" smtClean="0"/>
              <a:t>The table above gives the description of the individual attributes taken into consideration and their respective individual variabilities of the interest rate. </a:t>
            </a:r>
          </a:p>
          <a:p>
            <a:r>
              <a:rPr lang="en-US" sz="1400" kern="1200" dirty="0" smtClean="0"/>
              <a:t>It is noticed that apart from the term of the loan, all of the other attributes do not have high influence in the variability of the interest rate.</a:t>
            </a:r>
            <a:endParaRPr lang="en-US" sz="1400" kern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57838"/>
              </p:ext>
            </p:extLst>
          </p:nvPr>
        </p:nvGraphicFramePr>
        <p:xfrm>
          <a:off x="2819400" y="3455413"/>
          <a:ext cx="3581400" cy="1550673"/>
        </p:xfrm>
        <a:graphic>
          <a:graphicData uri="http://schemas.openxmlformats.org/drawingml/2006/table">
            <a:tbl>
              <a:tblPr/>
              <a:tblGrid>
                <a:gridCol w="2760933"/>
                <a:gridCol w="820467"/>
              </a:tblGrid>
              <a:tr h="1943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1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enquiries in the last 6 months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0.055235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9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 of the loan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0.195318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9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Revolving Utilizations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0.019491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9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0.037337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9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Purpose of the loan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0.05511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9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Amount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0.040754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9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Delinquency Amount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0.000561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55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3420"/>
            <a:ext cx="7696200" cy="1143000"/>
          </a:xfrm>
        </p:spPr>
        <p:txBody>
          <a:bodyPr/>
          <a:lstStyle/>
          <a:p>
            <a:r>
              <a:rPr lang="en-US" sz="2800" dirty="0"/>
              <a:t>Regression Modeling Results: (Objective-1)</a:t>
            </a:r>
            <a:br>
              <a:rPr lang="en-US" sz="2800" dirty="0"/>
            </a:br>
            <a:r>
              <a:rPr lang="en-US" sz="2800" dirty="0"/>
              <a:t>PROC GLM – Final 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52779" y="4903694"/>
            <a:ext cx="3762235" cy="6038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724773"/>
            <a:ext cx="769620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The table below shows that all attributes disprove the null hypothesis (</a:t>
            </a:r>
            <a:r>
              <a:rPr lang="en-US" sz="1400" dirty="0" err="1">
                <a:latin typeface="+mn-lt"/>
              </a:rPr>
              <a:t>Pr</a:t>
            </a:r>
            <a:r>
              <a:rPr lang="en-US" sz="1400" dirty="0">
                <a:latin typeface="+mn-lt"/>
              </a:rPr>
              <a:t>&gt;0.05).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Collectively they explain 37% variability on the interest rate. 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This variability is very high considering the fact that the internal workings of calculating a credit score and Interest rates are not transparent. 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endParaRPr lang="en-US" sz="1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511" y="2963993"/>
            <a:ext cx="4042773" cy="16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53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56799"/>
            <a:ext cx="7696200" cy="1143000"/>
          </a:xfrm>
        </p:spPr>
        <p:txBody>
          <a:bodyPr/>
          <a:lstStyle/>
          <a:p>
            <a:r>
              <a:rPr lang="en-US" sz="2800" dirty="0"/>
              <a:t>Regression Modeling Results: (Objective-2)</a:t>
            </a:r>
            <a:br>
              <a:rPr lang="en-US" sz="2800" dirty="0"/>
            </a:br>
            <a:r>
              <a:rPr lang="en-US" sz="2800" dirty="0"/>
              <a:t>PROC LOGISTIC	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3830"/>
            <a:ext cx="7848600" cy="4297363"/>
          </a:xfrm>
        </p:spPr>
        <p:txBody>
          <a:bodyPr/>
          <a:lstStyle/>
          <a:p>
            <a:r>
              <a:rPr lang="en-US" sz="1400" kern="1200" dirty="0"/>
              <a:t>The response variable “Loan Status” is either “charged off” or not.</a:t>
            </a:r>
          </a:p>
          <a:p>
            <a:pPr marL="0" indent="0">
              <a:buNone/>
            </a:pPr>
            <a:r>
              <a:rPr lang="en-US" sz="1400" kern="1200" dirty="0"/>
              <a:t>          It is a categorical value.</a:t>
            </a:r>
          </a:p>
          <a:p>
            <a:r>
              <a:rPr lang="en-US" sz="1400" kern="1200" dirty="0"/>
              <a:t>The predictor variables are “Grade”, “Number of publicly recorded bankruptcies” and “Accounts opened in the last 24 months”.</a:t>
            </a:r>
          </a:p>
          <a:p>
            <a:r>
              <a:rPr lang="en-US" sz="1400" kern="1200" dirty="0"/>
              <a:t>Each predictor is used to model the response separately. This way we find the percentage increase/decrease in the likely hood of the response variable being “charged off” with a unit increase in each predictor.</a:t>
            </a:r>
          </a:p>
          <a:p>
            <a:r>
              <a:rPr lang="en-US" sz="1400" kern="1200" dirty="0"/>
              <a:t>“Loan Status” contains two values </a:t>
            </a:r>
            <a:r>
              <a:rPr lang="en-US" sz="1400" kern="1200" dirty="0" err="1"/>
              <a:t>i.e</a:t>
            </a:r>
            <a:r>
              <a:rPr lang="en-US" sz="1400" kern="1200" dirty="0"/>
              <a:t> 1=“charged off” and 0=“Not charged off”.</a:t>
            </a:r>
          </a:p>
          <a:p>
            <a:r>
              <a:rPr lang="en-US" sz="1400" kern="1200" dirty="0"/>
              <a:t>“Grade” contains values from A-G representing the grade assigned by the lending company to the loan in decrementing order.</a:t>
            </a:r>
          </a:p>
          <a:p>
            <a:r>
              <a:rPr lang="en-US" sz="1400" kern="1200" dirty="0"/>
              <a:t>“Number of publicly recorded bankruptcies” is a continuous variable. </a:t>
            </a:r>
          </a:p>
          <a:p>
            <a:r>
              <a:rPr lang="en-US" sz="1400" kern="1200" dirty="0"/>
              <a:t>“Accounts opened in the last 24 months” is a continuous variable.</a:t>
            </a:r>
          </a:p>
          <a:p>
            <a:pPr marL="0" indent="0">
              <a:buNone/>
            </a:pPr>
            <a:endParaRPr lang="en-US" sz="1400" kern="1200" dirty="0"/>
          </a:p>
          <a:p>
            <a:pPr marL="0" indent="0">
              <a:buNone/>
            </a:pPr>
            <a:endParaRPr lang="en-US" sz="1400" kern="1200" dirty="0"/>
          </a:p>
          <a:p>
            <a:pPr marL="0" indent="0">
              <a:buNone/>
            </a:pPr>
            <a:endParaRPr lang="en-US" sz="1400" kern="1200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5938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55812"/>
            <a:ext cx="7696200" cy="1143000"/>
          </a:xfrm>
        </p:spPr>
        <p:txBody>
          <a:bodyPr/>
          <a:lstStyle/>
          <a:p>
            <a:r>
              <a:rPr lang="en-US" sz="2800" dirty="0"/>
              <a:t>Regression Modeling Results: (Objective-2)</a:t>
            </a:r>
            <a:br>
              <a:rPr lang="en-US" sz="2800" dirty="0"/>
            </a:br>
            <a:r>
              <a:rPr lang="en-US" sz="2800" dirty="0"/>
              <a:t>PROC LOGISTIC-2 (Loan Status vs Grade</a:t>
            </a:r>
            <a:r>
              <a:rPr lang="en-US" sz="3200" dirty="0"/>
              <a:t>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38800" y="1698812"/>
            <a:ext cx="3799800" cy="31592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90600" y="5048560"/>
            <a:ext cx="7696200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This chart represents probability of the loan being “charged off” with an increase in the Grade of loan. 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As the Grade of the loan increases there is an increase in the probability of the loan being “charged off”. 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There is a ~25% chance of the loan being “charged off” if the grade is G and ~0% if the grade is A.</a:t>
            </a:r>
          </a:p>
        </p:txBody>
      </p:sp>
    </p:spTree>
    <p:extLst>
      <p:ext uri="{BB962C8B-B14F-4D97-AF65-F5344CB8AC3E}">
        <p14:creationId xmlns:p14="http://schemas.microsoft.com/office/powerpoint/2010/main" val="633583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9852"/>
            <a:ext cx="7696200" cy="1143000"/>
          </a:xfrm>
        </p:spPr>
        <p:txBody>
          <a:bodyPr/>
          <a:lstStyle/>
          <a:p>
            <a:r>
              <a:rPr lang="en-US" sz="2800" dirty="0"/>
              <a:t>Regression Modeling Results: (Objective-2)</a:t>
            </a:r>
            <a:br>
              <a:rPr lang="en-US" sz="2800" dirty="0"/>
            </a:br>
            <a:r>
              <a:rPr lang="en-US" sz="2800" dirty="0"/>
              <a:t>PROC LOGISTIC-3 (Loan Status vs Grade)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6459" y="3128997"/>
            <a:ext cx="4471507" cy="2867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0600" y="1737368"/>
            <a:ext cx="7696200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This table renders the Intercept values for each Loan Grade, from which the model equation can be formed.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Logit() = -2.77-1.81*A-1.03*B-0.31*C+0.24*D+0.54*E+0.98*F. This logistic regression equation is used to calculate the likely hood of a loan being “charged off” . 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endParaRPr lang="en-US" sz="1400" dirty="0">
              <a:latin typeface="+mn-lt"/>
            </a:endParaRP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endParaRPr lang="en-US" sz="1400" dirty="0">
              <a:latin typeface="+mn-lt"/>
            </a:endParaRP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endParaRPr lang="en-US" sz="14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0859" y="3108185"/>
            <a:ext cx="2747682" cy="1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</a:pPr>
            <a:r>
              <a:rPr lang="en-US" sz="1400" dirty="0">
                <a:latin typeface="+mn-lt"/>
              </a:rPr>
              <a:t>The table below shows the odds of a loan being charged </a:t>
            </a:r>
            <a:r>
              <a:rPr lang="en-US" sz="1400" dirty="0" err="1">
                <a:latin typeface="+mn-lt"/>
              </a:rPr>
              <a:t>offfgiven</a:t>
            </a:r>
            <a:r>
              <a:rPr lang="en-US" sz="1400" dirty="0">
                <a:latin typeface="+mn-lt"/>
              </a:rPr>
              <a:t> each grade.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endParaRPr lang="en-US" sz="14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961938"/>
            <a:ext cx="3124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7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3660"/>
            <a:ext cx="7848600" cy="1143000"/>
          </a:xfrm>
        </p:spPr>
        <p:txBody>
          <a:bodyPr/>
          <a:lstStyle/>
          <a:p>
            <a:r>
              <a:rPr lang="en-US" sz="2400" dirty="0"/>
              <a:t>Regression Modeling Results: (Objective-2)</a:t>
            </a:r>
            <a:br>
              <a:rPr lang="en-US" sz="2400" dirty="0"/>
            </a:br>
            <a:r>
              <a:rPr lang="en-US" sz="2400" dirty="0"/>
              <a:t>PROC LOGISTIC-4 (Loan Status vs Bankruptcies Count)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5486154"/>
            <a:ext cx="784860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This chart represents probability of the loan being “charged off” with an increase in the “Number of public record of Bankruptcies”.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As the Count increases there is an increase in the probability of the loan being “charged off”.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15902" y="1666660"/>
            <a:ext cx="4197996" cy="359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37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28" y="546652"/>
            <a:ext cx="7924800" cy="1143000"/>
          </a:xfrm>
        </p:spPr>
        <p:txBody>
          <a:bodyPr/>
          <a:lstStyle/>
          <a:p>
            <a:r>
              <a:rPr lang="en-US" sz="2400" dirty="0"/>
              <a:t>Regression Modeling Results: (Objective-2)</a:t>
            </a:r>
            <a:br>
              <a:rPr lang="en-US" sz="2400" dirty="0"/>
            </a:br>
            <a:r>
              <a:rPr lang="en-US" sz="2400" dirty="0"/>
              <a:t>PROC LOGISTIC-5 (Loan Status vs Bankruptcies Count)</a:t>
            </a:r>
          </a:p>
        </p:txBody>
      </p:sp>
      <p:sp>
        <p:nvSpPr>
          <p:cNvPr id="7" name="Rectangle 6"/>
          <p:cNvSpPr/>
          <p:nvPr/>
        </p:nvSpPr>
        <p:spPr>
          <a:xfrm>
            <a:off x="775252" y="1699591"/>
            <a:ext cx="7924800" cy="211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This table renders the Intercept values for Public record of Bankruptcies Count, from which the model equation can be formed.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The logistic regression equation to calculate the likely hood of a loan being “charged off”-</a:t>
            </a:r>
            <a:r>
              <a:rPr lang="en-US" sz="1400" b="1" dirty="0"/>
              <a:t> </a:t>
            </a:r>
            <a:r>
              <a:rPr lang="en-US" sz="1400" dirty="0">
                <a:latin typeface="+mn-lt"/>
              </a:rPr>
              <a:t>Logit() = -3.1006 + 0.124 * No. of Bankruptcies.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This equation can be used to predict if a loan may end up “charged off” depending on the “Number of past bankruptcies”.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endParaRPr lang="en-US" sz="1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89" y="3645553"/>
            <a:ext cx="3949611" cy="10460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4765" y="5048039"/>
            <a:ext cx="7861852" cy="12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The </a:t>
            </a:r>
            <a:r>
              <a:rPr lang="en-US" sz="1400" dirty="0" err="1">
                <a:latin typeface="+mn-lt"/>
              </a:rPr>
              <a:t>ChiSq</a:t>
            </a:r>
            <a:r>
              <a:rPr lang="en-US" sz="1400" dirty="0">
                <a:latin typeface="+mn-lt"/>
              </a:rPr>
              <a:t> values for the “Public record of bankruptcies” are within the confidence levels and the </a:t>
            </a:r>
            <a:r>
              <a:rPr lang="en-US" sz="1400" dirty="0" err="1">
                <a:latin typeface="+mn-lt"/>
              </a:rPr>
              <a:t>Pr</a:t>
            </a:r>
            <a:r>
              <a:rPr lang="en-US" sz="1400" dirty="0">
                <a:latin typeface="+mn-lt"/>
              </a:rPr>
              <a:t>&lt;0.05 which disproves the </a:t>
            </a:r>
            <a:r>
              <a:rPr lang="en-US" sz="1400" dirty="0"/>
              <a:t>Null Hypothesis</a:t>
            </a:r>
            <a:r>
              <a:rPr lang="en-US" sz="1400" dirty="0">
                <a:latin typeface="+mn-lt"/>
              </a:rPr>
              <a:t>.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The table above shows the odds of a loan being “charged off” given the “Record of bankruptcies”.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endParaRPr lang="en-US" sz="14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59" y="3645553"/>
            <a:ext cx="4127641" cy="98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2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696200" cy="1143000"/>
          </a:xfrm>
        </p:spPr>
        <p:txBody>
          <a:bodyPr/>
          <a:lstStyle/>
          <a:p>
            <a:r>
              <a:rPr lang="en-US" sz="3200" dirty="0"/>
              <a:t>Table of Contents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74837"/>
            <a:ext cx="7848600" cy="4297363"/>
          </a:xfrm>
        </p:spPr>
        <p:txBody>
          <a:bodyPr/>
          <a:lstStyle/>
          <a:p>
            <a:pPr marL="342900" indent="-342900" eaLnBrk="1" hangingPunct="1">
              <a:buAutoNum type="arabicParenR"/>
            </a:pPr>
            <a:r>
              <a:rPr lang="en-US" sz="1400" dirty="0"/>
              <a:t>Business Scenario</a:t>
            </a:r>
          </a:p>
          <a:p>
            <a:pPr marL="342900" indent="-342900" eaLnBrk="1" hangingPunct="1">
              <a:buAutoNum type="arabicParenR"/>
            </a:pPr>
            <a:r>
              <a:rPr lang="en-US" sz="1400" dirty="0"/>
              <a:t>Business Objective</a:t>
            </a:r>
          </a:p>
          <a:p>
            <a:pPr marL="342900" indent="-342900" eaLnBrk="1" hangingPunct="1">
              <a:buAutoNum type="arabicParenR"/>
            </a:pPr>
            <a:r>
              <a:rPr lang="en-US" sz="1400" dirty="0"/>
              <a:t>Selected Data</a:t>
            </a:r>
          </a:p>
          <a:p>
            <a:pPr marL="342900" indent="-342900" eaLnBrk="1" hangingPunct="1">
              <a:buAutoNum type="arabicParenR"/>
            </a:pPr>
            <a:r>
              <a:rPr lang="en-US" sz="1400" dirty="0"/>
              <a:t>Analyzing response and predictor variables</a:t>
            </a:r>
          </a:p>
          <a:p>
            <a:pPr marL="342900" indent="-342900" eaLnBrk="1" hangingPunct="1">
              <a:buAutoNum type="arabicParenR"/>
            </a:pPr>
            <a:r>
              <a:rPr lang="en-US" sz="1400" dirty="0"/>
              <a:t>Exploratory Analysis</a:t>
            </a:r>
          </a:p>
          <a:p>
            <a:pPr marL="342900" indent="-342900" eaLnBrk="1" hangingPunct="1">
              <a:buAutoNum type="arabicParenR"/>
            </a:pPr>
            <a:r>
              <a:rPr lang="en-US" sz="1400" dirty="0"/>
              <a:t>Regression Modeling (PROC GLM)</a:t>
            </a:r>
          </a:p>
          <a:p>
            <a:pPr marL="342900" indent="-342900">
              <a:buFont typeface="Wingdings" pitchFamily="2" charset="2"/>
              <a:buAutoNum type="arabicParenR"/>
            </a:pPr>
            <a:r>
              <a:rPr lang="en-US" sz="1400" dirty="0"/>
              <a:t>Regression Modeling (PROC LOGISTIC)</a:t>
            </a:r>
          </a:p>
          <a:p>
            <a:pPr marL="342900" indent="-342900">
              <a:buFont typeface="Wingdings" pitchFamily="2" charset="2"/>
              <a:buAutoNum type="arabicParenR"/>
            </a:pPr>
            <a:r>
              <a:rPr lang="en-US" sz="1400" dirty="0"/>
              <a:t>Summary/ Conclusion</a:t>
            </a:r>
          </a:p>
          <a:p>
            <a:pPr marL="0" indent="0">
              <a:buNone/>
            </a:pPr>
            <a:endParaRPr lang="en-US" sz="1400" dirty="0"/>
          </a:p>
          <a:p>
            <a:pPr marL="342900" indent="-342900">
              <a:buFont typeface="Wingdings" pitchFamily="2" charset="2"/>
              <a:buAutoNum type="arabicParenR"/>
            </a:pPr>
            <a:endParaRPr lang="en-US" sz="1400" dirty="0"/>
          </a:p>
          <a:p>
            <a:pPr marL="342900" indent="-342900" eaLnBrk="1" hangingPunct="1">
              <a:buAutoNum type="arabicParenR"/>
            </a:pPr>
            <a:endParaRPr lang="en-US" sz="1400" dirty="0"/>
          </a:p>
          <a:p>
            <a:pPr marL="342900" indent="-342900" eaLnBrk="1" hangingPunct="1">
              <a:buAutoNum type="arabicParenR"/>
            </a:pPr>
            <a:endParaRPr lang="en-US" sz="1400" dirty="0"/>
          </a:p>
          <a:p>
            <a:pPr marL="342900" indent="-342900" eaLnBrk="1" hangingPunct="1">
              <a:buAutoNum type="arabicParenR"/>
            </a:pPr>
            <a:endParaRPr lang="en-US" sz="1400" dirty="0"/>
          </a:p>
          <a:p>
            <a:pPr marL="342900" indent="-342900" eaLnBrk="1" hangingPunct="1">
              <a:buAutoNum type="arabicParenR"/>
            </a:pPr>
            <a:endParaRPr lang="en-US" sz="1400" dirty="0"/>
          </a:p>
          <a:p>
            <a:pPr marL="342900" indent="-342900" eaLnBrk="1" hangingPunct="1">
              <a:buAutoNum type="arabicParenR"/>
            </a:pPr>
            <a:endParaRPr lang="en-US" sz="1400" dirty="0"/>
          </a:p>
          <a:p>
            <a:pPr marL="342900" indent="-342900" eaLnBrk="1" hangingPunct="1">
              <a:buAutoNum type="arabicParenR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7220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705"/>
            <a:ext cx="7696200" cy="1143000"/>
          </a:xfrm>
        </p:spPr>
        <p:txBody>
          <a:bodyPr/>
          <a:lstStyle/>
          <a:p>
            <a:r>
              <a:rPr lang="en-US" sz="2400" dirty="0"/>
              <a:t>Regression Modeling Results: (Objective-2)</a:t>
            </a:r>
            <a:br>
              <a:rPr lang="en-US" sz="2400" dirty="0"/>
            </a:br>
            <a:r>
              <a:rPr lang="en-US" sz="2400" dirty="0"/>
              <a:t>PROC LOGISTIC-6 (Loan Status vs Accounts Number)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14705"/>
            <a:ext cx="4676775" cy="3954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0600" y="5569316"/>
            <a:ext cx="769620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This chart represents probability of the loan being “charged off” with an increase in the “Number of accounts opened in the last 24 months”. 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As the number of the accounts opened increases there is an increase in the probability of the loan being “charged off”. </a:t>
            </a:r>
          </a:p>
        </p:txBody>
      </p:sp>
    </p:spTree>
    <p:extLst>
      <p:ext uri="{BB962C8B-B14F-4D97-AF65-F5344CB8AC3E}">
        <p14:creationId xmlns:p14="http://schemas.microsoft.com/office/powerpoint/2010/main" val="173560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96213"/>
            <a:ext cx="7696200" cy="1143000"/>
          </a:xfrm>
        </p:spPr>
        <p:txBody>
          <a:bodyPr/>
          <a:lstStyle/>
          <a:p>
            <a:r>
              <a:rPr lang="en-US" sz="2400" dirty="0"/>
              <a:t>Regression Modeling Results: (Objective-2)</a:t>
            </a:r>
            <a:br>
              <a:rPr lang="en-US" sz="2400" dirty="0"/>
            </a:br>
            <a:r>
              <a:rPr lang="en-US" sz="2400" dirty="0"/>
              <a:t>PROC LOGISTIC-7 (Loan Status vs Accounts Number)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1759247"/>
            <a:ext cx="7696200" cy="211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This table renders the Intercept values for “Number of accounts opened in the last 24 months”, from which the model equation can be formed.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The logistic regression equation to calculate the likely hood of a loan being “charged off”- Logit() = -3.52 + 0.087 * No. of Accounts Opened.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This equation can be used to predict if a loan may end up “charged off” depending on the “Number of accounts opened”.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endParaRPr lang="en-US" sz="14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2081"/>
            <a:ext cx="4200525" cy="1104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0600" y="4983719"/>
            <a:ext cx="7696200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The </a:t>
            </a:r>
            <a:r>
              <a:rPr lang="en-US" sz="1400" dirty="0" err="1">
                <a:latin typeface="+mn-lt"/>
              </a:rPr>
              <a:t>ChiSq</a:t>
            </a:r>
            <a:r>
              <a:rPr lang="en-US" sz="1400" dirty="0">
                <a:latin typeface="+mn-lt"/>
              </a:rPr>
              <a:t> values for the “Number of accounts open within the past 24 months”, are within the confidence levels and </a:t>
            </a:r>
            <a:r>
              <a:rPr lang="en-US" sz="1400" dirty="0" err="1">
                <a:latin typeface="+mn-lt"/>
              </a:rPr>
              <a:t>Pr</a:t>
            </a:r>
            <a:r>
              <a:rPr lang="en-US" sz="1400" dirty="0">
                <a:latin typeface="+mn-lt"/>
              </a:rPr>
              <a:t>&lt;0.05 which disproves the Null Hypothesis.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The table above shows the odds of a loan being “charged off” given the “Annual income”.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endParaRPr lang="en-US" sz="14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584" y="3662081"/>
            <a:ext cx="3671921" cy="110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21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56799"/>
            <a:ext cx="7696200" cy="1143000"/>
          </a:xfrm>
        </p:spPr>
        <p:txBody>
          <a:bodyPr/>
          <a:lstStyle/>
          <a:p>
            <a:r>
              <a:rPr lang="en-US" sz="3200" dirty="0"/>
              <a:t>Summary/Conclusion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r>
              <a:rPr lang="en-US" sz="1600" kern="1200" dirty="0" smtClean="0"/>
              <a:t>Objective 1 Summary:</a:t>
            </a:r>
          </a:p>
          <a:p>
            <a:pPr lvl="1"/>
            <a:r>
              <a:rPr lang="en-US" sz="1400" kern="1200" dirty="0"/>
              <a:t>From the analysis conducted, we can conclude that credit inquiries in the last 6 months, term of the loan, loan status, purpose of the loan, loan amount and the delinquency amount have a high influence on the interest rate. </a:t>
            </a:r>
          </a:p>
          <a:p>
            <a:pPr lvl="1"/>
            <a:r>
              <a:rPr lang="en-US" sz="1400" kern="1200" dirty="0"/>
              <a:t>Using PROC GLM with the collection of these variables, we were able to explain 37% variability in the interest rate. </a:t>
            </a:r>
          </a:p>
          <a:p>
            <a:pPr lvl="1"/>
            <a:r>
              <a:rPr lang="en-US" sz="1400" kern="1200" dirty="0"/>
              <a:t>Individually, these variables have little or no influence in the variability in the interest rate. </a:t>
            </a:r>
            <a:endParaRPr lang="en-US" sz="1400" kern="1200" dirty="0" smtClean="0"/>
          </a:p>
          <a:p>
            <a:r>
              <a:rPr lang="en-US" sz="1600" kern="1200" dirty="0" smtClean="0"/>
              <a:t>Objective 2 Summary:</a:t>
            </a:r>
          </a:p>
          <a:p>
            <a:pPr marL="579438" lvl="1" indent="0">
              <a:buNone/>
            </a:pPr>
            <a:r>
              <a:rPr lang="en-US" sz="1400" kern="1200" dirty="0" smtClean="0"/>
              <a:t>Using PROC LOGISTIC it is concluded that the probability of the loan being “charged off” given:</a:t>
            </a:r>
          </a:p>
          <a:p>
            <a:pPr lvl="1"/>
            <a:r>
              <a:rPr lang="en-US" sz="1400" kern="1200" dirty="0" smtClean="0"/>
              <a:t>The Grade of the loan </a:t>
            </a:r>
            <a:r>
              <a:rPr lang="en-US" sz="1400" kern="1200" dirty="0">
                <a:ea typeface="+mn-ea"/>
                <a:cs typeface="+mn-cs"/>
              </a:rPr>
              <a:t>is </a:t>
            </a:r>
            <a:endParaRPr lang="en-US" sz="1400" kern="1200" dirty="0" smtClean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en-US" sz="1400" kern="1200" dirty="0">
                <a:ea typeface="+mn-ea"/>
                <a:cs typeface="+mn-cs"/>
              </a:rPr>
              <a:t>	</a:t>
            </a:r>
            <a:r>
              <a:rPr lang="en-US" sz="1400" kern="1200" dirty="0">
                <a:ea typeface="+mn-ea"/>
                <a:cs typeface="+mn-cs"/>
              </a:rPr>
              <a:t>Logit</a:t>
            </a:r>
            <a:r>
              <a:rPr lang="en-US" sz="1400" kern="1200" dirty="0">
                <a:ea typeface="+mn-ea"/>
                <a:cs typeface="+mn-cs"/>
              </a:rPr>
              <a:t>() = -2.77-1.81*A-1.03*B-0.31*C+0.24*D+0.54*E+0.98*F. </a:t>
            </a:r>
          </a:p>
          <a:p>
            <a:pPr lvl="1"/>
            <a:r>
              <a:rPr lang="en-US" sz="1400" kern="1200" dirty="0" smtClean="0"/>
              <a:t>The </a:t>
            </a:r>
            <a:r>
              <a:rPr lang="en-US" sz="1400" kern="1200" dirty="0"/>
              <a:t>Public record of bankruptcies is</a:t>
            </a:r>
          </a:p>
          <a:p>
            <a:pPr marL="0" indent="0">
              <a:buNone/>
            </a:pPr>
            <a:r>
              <a:rPr lang="en-US" sz="1400" kern="1200" dirty="0"/>
              <a:t>	Logit() = -3.1006 + 0.124 * No. of Bankruptcies</a:t>
            </a:r>
            <a:r>
              <a:rPr lang="en-US" sz="1400" kern="1200" dirty="0" smtClean="0"/>
              <a:t>.</a:t>
            </a:r>
          </a:p>
          <a:p>
            <a:pPr lvl="1"/>
            <a:r>
              <a:rPr lang="en-US" sz="1400" kern="1200" dirty="0"/>
              <a:t>No. of Accounts Opened is </a:t>
            </a:r>
          </a:p>
          <a:p>
            <a:pPr marL="0" indent="0">
              <a:buNone/>
            </a:pPr>
            <a:r>
              <a:rPr lang="en-US" sz="1400" kern="1200" dirty="0"/>
              <a:t>	Logit() = -3.52 + 0.087 * No. of Accounts Opened</a:t>
            </a:r>
            <a:r>
              <a:rPr lang="en-US" sz="1400" kern="1200" dirty="0" smtClean="0"/>
              <a:t>.</a:t>
            </a:r>
          </a:p>
          <a:p>
            <a:pPr marL="0" indent="0">
              <a:buNone/>
            </a:pPr>
            <a:endParaRPr lang="en-US" sz="1350" kern="1200" dirty="0" smtClean="0"/>
          </a:p>
          <a:p>
            <a:pPr marL="0" indent="0">
              <a:buNone/>
            </a:pPr>
            <a:endParaRPr lang="en-US" sz="1350" kern="1200" dirty="0"/>
          </a:p>
          <a:p>
            <a:pPr lvl="1"/>
            <a:endParaRPr lang="en-US" sz="1400" kern="1200" dirty="0"/>
          </a:p>
          <a:p>
            <a:pPr lvl="1"/>
            <a:endParaRPr lang="en-US" sz="1200" kern="12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698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66738"/>
            <a:ext cx="7696200" cy="1143000"/>
          </a:xfrm>
        </p:spPr>
        <p:txBody>
          <a:bodyPr/>
          <a:lstStyle/>
          <a:p>
            <a:r>
              <a:rPr lang="en-US" sz="3200" dirty="0"/>
              <a:t>Business Scenario:</a:t>
            </a:r>
            <a:br>
              <a:rPr lang="en-US" sz="3200" dirty="0"/>
            </a:br>
            <a:r>
              <a:rPr lang="en-US" sz="3200" dirty="0"/>
              <a:t>Lending Club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r>
              <a:rPr lang="en-US" sz="1400" dirty="0"/>
              <a:t>Lending Club is a US based peer to peer company, headquartered in San Francisco, California. </a:t>
            </a:r>
          </a:p>
          <a:p>
            <a:r>
              <a:rPr lang="en-US" sz="1400" dirty="0"/>
              <a:t>It enables users to obtain loans and investors to purchase notes backed by payments on loans.</a:t>
            </a:r>
          </a:p>
          <a:p>
            <a:r>
              <a:rPr lang="en-US" sz="1400" dirty="0"/>
              <a:t>Lending Club allows borrowers to take personal loans between $1000 - $40,000. </a:t>
            </a:r>
          </a:p>
          <a:p>
            <a:r>
              <a:rPr lang="en-US" sz="1400" dirty="0"/>
              <a:t>Each borrower fills an online survey with their personal information and profile features like annual income, loan duration using which a loan grade is assigned to each application.</a:t>
            </a:r>
          </a:p>
          <a:p>
            <a:r>
              <a:rPr lang="en-US" sz="1400" dirty="0"/>
              <a:t>Every investor has access to check the loan grades and decide to fund an application depending on the loan grade among other features.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A lot of these loans often get “charged off” because of lack of funds or high interest rates. </a:t>
            </a:r>
            <a:br>
              <a:rPr lang="en-US" sz="1400" dirty="0"/>
            </a:br>
            <a:r>
              <a:rPr lang="en-US" sz="1400" dirty="0"/>
              <a:t>It would be best for both the Lending Club and the investors to be able to find certain predictors which may indicate that the loan may go unpaid. </a:t>
            </a:r>
            <a:br>
              <a:rPr lang="en-US" sz="1400" dirty="0"/>
            </a:br>
            <a:r>
              <a:rPr lang="en-US" sz="1400" dirty="0"/>
              <a:t>This would help minimize the risk and maximize profit for the organization and investors. </a:t>
            </a:r>
          </a:p>
        </p:txBody>
      </p:sp>
    </p:spTree>
    <p:extLst>
      <p:ext uri="{BB962C8B-B14F-4D97-AF65-F5344CB8AC3E}">
        <p14:creationId xmlns:p14="http://schemas.microsoft.com/office/powerpoint/2010/main" val="96381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6269"/>
            <a:ext cx="7696200" cy="1143000"/>
          </a:xfrm>
        </p:spPr>
        <p:txBody>
          <a:bodyPr/>
          <a:lstStyle/>
          <a:p>
            <a:r>
              <a:rPr lang="en-US" sz="3200" dirty="0"/>
              <a:t>Business Objective: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The objective is to conduct analysis on the data and answer the following questions: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/>
              <a:t>Which variables influence the calculation of the “Interest rate”?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Font typeface="+mj-lt"/>
              <a:buAutoNum type="alphaLcPeriod"/>
            </a:pPr>
            <a:r>
              <a:rPr lang="en-US" sz="1400" i="1" dirty="0"/>
              <a:t>Considering “Term of Loan”, “Credit inquiries in the last 6 months”, “Revolving Utilizations”, “Loan Status”, “Purpose of the Loan”, “Loan Amount”, ”Delinquency Amount” as variables given in the applicant’s form.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400" i="1" dirty="0"/>
              <a:t>How much variability can be explained by this set of variables?</a:t>
            </a:r>
          </a:p>
          <a:p>
            <a:pPr marL="342900" indent="-342900">
              <a:buFont typeface="+mj-lt"/>
              <a:buAutoNum type="alphaLcPeriod"/>
            </a:pPr>
            <a:endParaRPr lang="en-US" sz="1400" i="1" dirty="0"/>
          </a:p>
          <a:p>
            <a:pPr marL="342900" indent="-342900">
              <a:buAutoNum type="arabicPeriod" startAt="2"/>
            </a:pPr>
            <a:r>
              <a:rPr lang="en-US" sz="1400" dirty="0"/>
              <a:t>What is the probability of a loan being “charged off”? </a:t>
            </a:r>
            <a:br>
              <a:rPr lang="en-US" sz="1400" dirty="0"/>
            </a:br>
            <a:r>
              <a:rPr lang="en-US" sz="1400" dirty="0"/>
              <a:t>Also come up with a model equation which can be used to calculate the probability of a loan being “Charged off” given the following information of an applicant.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Font typeface="+mj-lt"/>
              <a:buAutoNum type="alphaLcPeriod"/>
            </a:pPr>
            <a:r>
              <a:rPr lang="en-US" sz="1400" i="1" dirty="0"/>
              <a:t>“Grade of the Loan”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400" i="1" dirty="0"/>
              <a:t>“Number of accounts opened in the last 24 months”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400" i="1" dirty="0"/>
              <a:t>“Public recorded bankruptcies”</a:t>
            </a:r>
          </a:p>
          <a:p>
            <a:pPr marL="0" indent="0">
              <a:buNone/>
            </a:pPr>
            <a:r>
              <a:rPr lang="en-US" sz="1400" b="1" dirty="0"/>
              <a:t/>
            </a:r>
            <a:br>
              <a:rPr lang="en-US" sz="1400" b="1" dirty="0"/>
            </a:br>
            <a:endParaRPr lang="en-US" sz="1400" b="1" dirty="0"/>
          </a:p>
          <a:p>
            <a:endParaRPr lang="en-US" sz="1400" b="1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700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608"/>
            <a:ext cx="7696200" cy="1143000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Selected Data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r>
              <a:rPr lang="en-US" sz="1400" dirty="0"/>
              <a:t>File Name - loan.sas7bdat</a:t>
            </a:r>
          </a:p>
          <a:p>
            <a:r>
              <a:rPr lang="en-US" sz="1400" dirty="0"/>
              <a:t>Source of the data - </a:t>
            </a:r>
            <a:r>
              <a:rPr lang="en-US" sz="1400" dirty="0">
                <a:hlinkClick r:id="rId2"/>
              </a:rPr>
              <a:t>https://www.lendingclub.com/info/download-data.action</a:t>
            </a:r>
            <a:endParaRPr lang="en-US" sz="1400" dirty="0"/>
          </a:p>
          <a:p>
            <a:r>
              <a:rPr lang="en-US" sz="1400" dirty="0"/>
              <a:t>Data Dictionary - </a:t>
            </a:r>
            <a:r>
              <a:rPr lang="en-US" sz="1400" dirty="0">
                <a:hlinkClick r:id="rId2"/>
              </a:rPr>
              <a:t>https://www.lendingclub.com/info/download-data.action</a:t>
            </a:r>
            <a:endParaRPr lang="en-US" sz="1400" dirty="0"/>
          </a:p>
          <a:p>
            <a:r>
              <a:rPr lang="en-US" sz="1400" dirty="0"/>
              <a:t>Total no of observations – 421,095</a:t>
            </a:r>
          </a:p>
          <a:p>
            <a:r>
              <a:rPr lang="en-US" sz="1400" dirty="0"/>
              <a:t>Total no of variables – 111</a:t>
            </a:r>
          </a:p>
          <a:p>
            <a:r>
              <a:rPr lang="en-US" sz="1400" dirty="0"/>
              <a:t>Time period - 2015</a:t>
            </a:r>
          </a:p>
        </p:txBody>
      </p:sp>
    </p:spTree>
    <p:extLst>
      <p:ext uri="{BB962C8B-B14F-4D97-AF65-F5344CB8AC3E}">
        <p14:creationId xmlns:p14="http://schemas.microsoft.com/office/powerpoint/2010/main" val="18548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302"/>
            <a:ext cx="7696200" cy="1143000"/>
          </a:xfrm>
        </p:spPr>
        <p:txBody>
          <a:bodyPr/>
          <a:lstStyle/>
          <a:p>
            <a:r>
              <a:rPr lang="en-US" sz="3200" dirty="0"/>
              <a:t>Identifying Variables – Response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r>
              <a:rPr lang="en-US" sz="1400" dirty="0"/>
              <a:t>“Interest Rate” and “Loan Status” are response variables.</a:t>
            </a:r>
          </a:p>
          <a:p>
            <a:r>
              <a:rPr lang="en-US" sz="1400" dirty="0"/>
              <a:t>To meet our objectives, we analyze the factors that explain the maximum variability in the interest rate.  </a:t>
            </a:r>
          </a:p>
          <a:p>
            <a:r>
              <a:rPr lang="en-US" sz="1400" dirty="0"/>
              <a:t>“Charged off” loan status means that the applicant is unable to pay back the loan. Our objective is to find the factors that influence the probability of a loan being “charged off”.</a:t>
            </a:r>
          </a:p>
          <a:p>
            <a:r>
              <a:rPr lang="en-US" sz="1400" dirty="0"/>
              <a:t>Table below shows the description of the response variables:</a:t>
            </a:r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43" y="3705639"/>
            <a:ext cx="4060857" cy="3015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76" y="3705638"/>
            <a:ext cx="4009610" cy="301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1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390"/>
            <a:ext cx="7696200" cy="1143000"/>
          </a:xfrm>
        </p:spPr>
        <p:txBody>
          <a:bodyPr/>
          <a:lstStyle/>
          <a:p>
            <a:r>
              <a:rPr lang="en-US" sz="3200" dirty="0"/>
              <a:t>Identifying Variables – Predictors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4991467"/>
              </p:ext>
            </p:extLst>
          </p:nvPr>
        </p:nvGraphicFramePr>
        <p:xfrm>
          <a:off x="675861" y="1612849"/>
          <a:ext cx="8458199" cy="5238515"/>
        </p:xfrm>
        <a:graphic>
          <a:graphicData uri="http://schemas.openxmlformats.org/drawingml/2006/table">
            <a:tbl>
              <a:tblPr/>
              <a:tblGrid>
                <a:gridCol w="3241780">
                  <a:extLst>
                    <a:ext uri="{9D8B030D-6E8A-4147-A177-3AD203B41FA5}">
                      <a16:colId xmlns:a16="http://schemas.microsoft.com/office/drawing/2014/main" xmlns="" val="1243743498"/>
                    </a:ext>
                  </a:extLst>
                </a:gridCol>
                <a:gridCol w="1552253">
                  <a:extLst>
                    <a:ext uri="{9D8B030D-6E8A-4147-A177-3AD203B41FA5}">
                      <a16:colId xmlns:a16="http://schemas.microsoft.com/office/drawing/2014/main" xmlns="" val="2496231197"/>
                    </a:ext>
                  </a:extLst>
                </a:gridCol>
                <a:gridCol w="830686">
                  <a:extLst>
                    <a:ext uri="{9D8B030D-6E8A-4147-A177-3AD203B41FA5}">
                      <a16:colId xmlns:a16="http://schemas.microsoft.com/office/drawing/2014/main" xmlns="" val="1400750937"/>
                    </a:ext>
                  </a:extLst>
                </a:gridCol>
                <a:gridCol w="1172111">
                  <a:extLst>
                    <a:ext uri="{9D8B030D-6E8A-4147-A177-3AD203B41FA5}">
                      <a16:colId xmlns:a16="http://schemas.microsoft.com/office/drawing/2014/main" xmlns="" val="4111342645"/>
                    </a:ext>
                  </a:extLst>
                </a:gridCol>
                <a:gridCol w="1661369">
                  <a:extLst>
                    <a:ext uri="{9D8B030D-6E8A-4147-A177-3AD203B41FA5}">
                      <a16:colId xmlns:a16="http://schemas.microsoft.com/office/drawing/2014/main" xmlns="" val="1591889936"/>
                    </a:ext>
                  </a:extLst>
                </a:gridCol>
              </a:tblGrid>
              <a:tr h="155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4715" marR="4715" marT="4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Name</a:t>
                      </a:r>
                    </a:p>
                  </a:txBody>
                  <a:tcPr marL="4715" marR="4715" marT="4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4715" marR="4715" marT="4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Conversion</a:t>
                      </a:r>
                    </a:p>
                  </a:txBody>
                  <a:tcPr marL="4715" marR="4715" marT="4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Scope</a:t>
                      </a:r>
                    </a:p>
                  </a:txBody>
                  <a:tcPr marL="4715" marR="4715" marT="4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75893962"/>
                  </a:ext>
                </a:extLst>
              </a:tr>
              <a:tr h="155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 on the loan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new_int_rate</a:t>
                      </a:r>
                    </a:p>
                  </a:txBody>
                  <a:tcPr marL="4715" marR="4715" marT="4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5.32 - 29.90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56583472"/>
                  </a:ext>
                </a:extLst>
              </a:tr>
              <a:tr h="155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enquiries in the last 6 months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inq_last_6mths</a:t>
                      </a:r>
                    </a:p>
                  </a:txBody>
                  <a:tcPr marL="4715" marR="4715" marT="4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0 - 6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413013"/>
                  </a:ext>
                </a:extLst>
              </a:tr>
              <a:tr h="155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 of the loan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</a:t>
                      </a:r>
                    </a:p>
                  </a:txBody>
                  <a:tcPr marL="4715" marR="4715" marT="4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months or 60 months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484530"/>
                  </a:ext>
                </a:extLst>
              </a:tr>
              <a:tr h="15575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Revolving Utilizations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_new_revol_util</a:t>
                      </a:r>
                    </a:p>
                  </a:txBody>
                  <a:tcPr marL="4715" marR="4715" marT="4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(0 - 50)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7430401"/>
                  </a:ext>
                </a:extLst>
              </a:tr>
              <a:tr h="155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2(50 - 100)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3999498"/>
                  </a:ext>
                </a:extLst>
              </a:tr>
              <a:tr h="155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3(100 - 150)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0910091"/>
                  </a:ext>
                </a:extLst>
              </a:tr>
              <a:tr h="155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4(&gt;150)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06844747"/>
                  </a:ext>
                </a:extLst>
              </a:tr>
              <a:tr h="15575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Status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loan_status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3395952"/>
                  </a:ext>
                </a:extLst>
              </a:tr>
              <a:tr h="155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4585054"/>
                  </a:ext>
                </a:extLst>
              </a:tr>
              <a:tr h="155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119426"/>
                  </a:ext>
                </a:extLst>
              </a:tr>
              <a:tr h="155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 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66368679"/>
                  </a:ext>
                </a:extLst>
              </a:tr>
              <a:tr h="155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Grace Period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75204545"/>
                  </a:ext>
                </a:extLst>
              </a:tr>
              <a:tr h="155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Late(16 - 30 days)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2008819"/>
                  </a:ext>
                </a:extLst>
              </a:tr>
              <a:tr h="155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Late(31 - 120 days)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8459113"/>
                  </a:ext>
                </a:extLst>
              </a:tr>
              <a:tr h="1214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Purpose of the loan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purpose</a:t>
                      </a:r>
                    </a:p>
                  </a:txBody>
                  <a:tcPr marL="4715" marR="4715" marT="4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Car, Credit Card, Dept_consolidation,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Educational, Home_improvement, House,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Major_purchase, medical, moving,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small_business, vacation, wedding, other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5450264"/>
                  </a:ext>
                </a:extLst>
              </a:tr>
              <a:tr h="15575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Amount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loan_amnt_new</a:t>
                      </a:r>
                    </a:p>
                  </a:txBody>
                  <a:tcPr marL="4715" marR="4715" marT="4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1($0 - $10,000)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467264"/>
                  </a:ext>
                </a:extLst>
              </a:tr>
              <a:tr h="155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2($10,000 - $20,000)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7812883"/>
                  </a:ext>
                </a:extLst>
              </a:tr>
              <a:tr h="155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3($20,000 - $30,000)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6737314"/>
                  </a:ext>
                </a:extLst>
              </a:tr>
              <a:tr h="155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4(&gt;$30,000)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9715771"/>
                  </a:ext>
                </a:extLst>
              </a:tr>
              <a:tr h="1557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Delinquency Amount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new_delinq_amnt</a:t>
                      </a:r>
                    </a:p>
                  </a:txBody>
                  <a:tcPr marL="4715" marR="4715" marT="4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1($0)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6363319"/>
                  </a:ext>
                </a:extLst>
              </a:tr>
              <a:tr h="155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2(&gt;$0)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32864"/>
                  </a:ext>
                </a:extLst>
              </a:tr>
              <a:tr h="155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Accounts open in the last 24 months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acc_open_past_24mths</a:t>
                      </a:r>
                    </a:p>
                  </a:txBody>
                  <a:tcPr marL="4715" marR="4715" marT="4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0 - 64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6893469"/>
                  </a:ext>
                </a:extLst>
              </a:tr>
              <a:tr h="155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public record bankruptcies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pub_rec_bankruptcies</a:t>
                      </a:r>
                    </a:p>
                  </a:txBody>
                  <a:tcPr marL="4715" marR="4715" marT="4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0 - 11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75781995"/>
                  </a:ext>
                </a:extLst>
              </a:tr>
              <a:tr h="155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 of Loan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</a:t>
                      </a:r>
                    </a:p>
                  </a:txBody>
                  <a:tcPr marL="4715" marR="4715" marT="4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- G</a:t>
                      </a:r>
                    </a:p>
                  </a:txBody>
                  <a:tcPr marL="4715" marR="4715" marT="4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531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6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81" y="497346"/>
            <a:ext cx="7696200" cy="1143000"/>
          </a:xfrm>
        </p:spPr>
        <p:txBody>
          <a:bodyPr/>
          <a:lstStyle/>
          <a:p>
            <a:r>
              <a:rPr lang="en-US" sz="2800" dirty="0"/>
              <a:t>Exploratory Analysis – Eliminating Variables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98712" y="1716740"/>
            <a:ext cx="8169088" cy="1528269"/>
          </a:xfrm>
        </p:spPr>
        <p:txBody>
          <a:bodyPr/>
          <a:lstStyle/>
          <a:p>
            <a:r>
              <a:rPr lang="en-US" sz="1400" dirty="0"/>
              <a:t>To remove redundant  attributes having the same influence on the response variable, PROC FACTOR is used to find correlations between these attributes.</a:t>
            </a:r>
          </a:p>
          <a:p>
            <a:r>
              <a:rPr lang="en-US" sz="1400" dirty="0"/>
              <a:t>“Loan Amount” and “Funded Amount” have 0.99142 correlation with each other, hence one of these can be considered as a redundant attribute.</a:t>
            </a:r>
          </a:p>
          <a:p>
            <a:r>
              <a:rPr lang="en-US" sz="1400" dirty="0"/>
              <a:t>Similarly, “Credit inquiries in the last 6 months” and “Credit inquiries in the last 12 months” also have a high correlation and only one attribute is enough for analysis.</a:t>
            </a:r>
          </a:p>
        </p:txBody>
      </p:sp>
      <p:pic>
        <p:nvPicPr>
          <p:cNvPr id="7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48362" y="4618284"/>
            <a:ext cx="2940887" cy="18050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9736" y="4613222"/>
            <a:ext cx="457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To check weather “Grade” has any relation with “Loan Status”, a PROC FREQ with Chi Square was used. </a:t>
            </a:r>
          </a:p>
          <a:p>
            <a:pPr marL="465138" indent="-465138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dirty="0">
                <a:latin typeface="+mn-lt"/>
              </a:rPr>
              <a:t>The test disproves the null hypothesis as P &lt;0.05, and the Chi Square value is high (10686.5579) suggesting that “Grade” can help explain “Loan Status”.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36" y="3254949"/>
            <a:ext cx="3399113" cy="12477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020" y="3249826"/>
            <a:ext cx="4097666" cy="12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3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3378"/>
            <a:ext cx="7696200" cy="1143000"/>
          </a:xfrm>
        </p:spPr>
        <p:txBody>
          <a:bodyPr/>
          <a:lstStyle/>
          <a:p>
            <a:r>
              <a:rPr lang="en-US" sz="2600" dirty="0"/>
              <a:t>Exploratory Analysis – Loan Term &amp; Credit Inquiry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753159"/>
            <a:ext cx="3962400" cy="322706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0" y="1753160"/>
            <a:ext cx="3997138" cy="322706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009650" y="5181903"/>
            <a:ext cx="7788088" cy="1337890"/>
          </a:xfrm>
        </p:spPr>
        <p:txBody>
          <a:bodyPr/>
          <a:lstStyle/>
          <a:p>
            <a:r>
              <a:rPr lang="en-US" sz="1400" dirty="0"/>
              <a:t>The plots above show change in “Interest Rate” with respect to the change in “Term of Loan” and “Credit inquiry in last 6 months”. </a:t>
            </a:r>
          </a:p>
          <a:p>
            <a:r>
              <a:rPr lang="en-US" sz="1400" dirty="0"/>
              <a:t>As the means do not align for both attributes, it explains variability in “Interest Rate”.</a:t>
            </a:r>
          </a:p>
          <a:p>
            <a:r>
              <a:rPr lang="en-US" sz="1400" dirty="0"/>
              <a:t>This suggest that both attributes can help estimate “Interest Rate”.</a:t>
            </a:r>
          </a:p>
        </p:txBody>
      </p:sp>
    </p:spTree>
    <p:extLst>
      <p:ext uri="{BB962C8B-B14F-4D97-AF65-F5344CB8AC3E}">
        <p14:creationId xmlns:p14="http://schemas.microsoft.com/office/powerpoint/2010/main" val="2609963207"/>
      </p:ext>
    </p:extLst>
  </p:cSld>
  <p:clrMapOvr>
    <a:masterClrMapping/>
  </p:clrMapOvr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29434</TotalTime>
  <Words>1989</Words>
  <Application>Microsoft Office PowerPoint</Application>
  <PresentationFormat>On-screen Show (4:3)</PresentationFormat>
  <Paragraphs>239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Century Schoolbook</vt:lpstr>
      <vt:lpstr>Futura Bk BT</vt:lpstr>
      <vt:lpstr>Futura Md BT</vt:lpstr>
      <vt:lpstr>Times New Roman</vt:lpstr>
      <vt:lpstr>Wingdings</vt:lpstr>
      <vt:lpstr>ITMtemplate</vt:lpstr>
      <vt:lpstr>1_ITM478_08_1</vt:lpstr>
      <vt:lpstr>529 Data Analytics</vt:lpstr>
      <vt:lpstr>Table of Contents</vt:lpstr>
      <vt:lpstr>Business Scenario: Lending Club</vt:lpstr>
      <vt:lpstr>Business Objective: </vt:lpstr>
      <vt:lpstr> Selected Data </vt:lpstr>
      <vt:lpstr>Identifying Variables – Response </vt:lpstr>
      <vt:lpstr>Identifying Variables – Predictors </vt:lpstr>
      <vt:lpstr>Exploratory Analysis – Eliminating Variables</vt:lpstr>
      <vt:lpstr>Exploratory Analysis – Loan Term &amp; Credit Inquiry</vt:lpstr>
      <vt:lpstr>Exploratory Analysis – Techniques Used</vt:lpstr>
      <vt:lpstr>Regression Modeling Results: (Objective-1) PROC GLM – 1 (Revolving Utilizations, Loan Status)</vt:lpstr>
      <vt:lpstr>Regression Modeling Results: (Objective-1) PROC GLM – 2 (Purpose of Loan, Loan Amount)</vt:lpstr>
      <vt:lpstr>Regression Modeling Results: (Objective-1) PROC GLM - 3</vt:lpstr>
      <vt:lpstr>Regression Modeling Results: (Objective-1) PROC GLM – Final Results</vt:lpstr>
      <vt:lpstr>Regression Modeling Results: (Objective-2) PROC LOGISTIC </vt:lpstr>
      <vt:lpstr>Regression Modeling Results: (Objective-2) PROC LOGISTIC-2 (Loan Status vs Grade)</vt:lpstr>
      <vt:lpstr>Regression Modeling Results: (Objective-2) PROC LOGISTIC-3 (Loan Status vs Grade)</vt:lpstr>
      <vt:lpstr>Regression Modeling Results: (Objective-2) PROC LOGISTIC-4 (Loan Status vs Bankruptcies Count)</vt:lpstr>
      <vt:lpstr>Regression Modeling Results: (Objective-2) PROC LOGISTIC-5 (Loan Status vs Bankruptcies Count)</vt:lpstr>
      <vt:lpstr>Regression Modeling Results: (Objective-2) PROC LOGISTIC-6 (Loan Status vs Accounts Number)</vt:lpstr>
      <vt:lpstr>Regression Modeling Results: (Objective-2) PROC LOGISTIC-7 (Loan Status vs Accounts Number)</vt:lpstr>
      <vt:lpstr>Summary/Conclusion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528 Data Analytics</dc:title>
  <dc:subject>Chapter Twelve</dc:subject>
  <dc:creator>sshin</dc:creator>
  <cp:lastModifiedBy>Shravan Shankar</cp:lastModifiedBy>
  <cp:revision>604</cp:revision>
  <dcterms:created xsi:type="dcterms:W3CDTF">2015-08-06T17:32:52Z</dcterms:created>
  <dcterms:modified xsi:type="dcterms:W3CDTF">2016-10-26T00:21:33Z</dcterms:modified>
</cp:coreProperties>
</file>