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0"/>
  </p:notesMasterIdLst>
  <p:handoutMasterIdLst>
    <p:handoutMasterId r:id="rId21"/>
  </p:handoutMasterIdLst>
  <p:sldIdLst>
    <p:sldId id="619" r:id="rId3"/>
    <p:sldId id="628" r:id="rId4"/>
    <p:sldId id="616" r:id="rId5"/>
    <p:sldId id="626" r:id="rId6"/>
    <p:sldId id="627" r:id="rId7"/>
    <p:sldId id="622" r:id="rId8"/>
    <p:sldId id="638" r:id="rId9"/>
    <p:sldId id="646" r:id="rId10"/>
    <p:sldId id="647" r:id="rId11"/>
    <p:sldId id="639" r:id="rId12"/>
    <p:sldId id="641" r:id="rId13"/>
    <p:sldId id="649" r:id="rId14"/>
    <p:sldId id="652" r:id="rId15"/>
    <p:sldId id="645" r:id="rId16"/>
    <p:sldId id="644" r:id="rId17"/>
    <p:sldId id="653" r:id="rId18"/>
    <p:sldId id="654" r:id="rId19"/>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222222"/>
    <a:srgbClr val="969696"/>
    <a:srgbClr val="18B2B6"/>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92" autoAdjust="0"/>
  </p:normalViewPr>
  <p:slideViewPr>
    <p:cSldViewPr>
      <p:cViewPr varScale="1">
        <p:scale>
          <a:sx n="74" d="100"/>
          <a:sy n="74" d="100"/>
        </p:scale>
        <p:origin x="1206" y="66"/>
      </p:cViewPr>
      <p:guideLst>
        <p:guide orient="horz" pos="2160"/>
        <p:guide pos="2880"/>
      </p:guideLst>
    </p:cSldViewPr>
  </p:slideViewPr>
  <p:outlineViewPr>
    <p:cViewPr>
      <p:scale>
        <a:sx n="33" d="100"/>
        <a:sy n="33" d="100"/>
      </p:scale>
      <p:origin x="0" y="1326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90600" y="1828800"/>
            <a:ext cx="7696200" cy="4297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a:prstGeom prst="rect">
            <a:avLst/>
          </a:prstGeo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7"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 id="2147483724" r:id="rId2"/>
    <p:sldLayoutId id="2147483725" r:id="rId3"/>
    <p:sldLayoutId id="2147483726" r:id="rId4"/>
    <p:sldLayoutId id="2147483728" r:id="rId5"/>
  </p:sldLayoutIdLst>
  <p:hf hdr="0" ftr="0" dt="0"/>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332"/>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- 529</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 id="2147483727"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machine-learning-databases/0035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529 Advance Data Analytics Mid-term Project </a:t>
            </a:r>
          </a:p>
        </p:txBody>
      </p:sp>
      <p:sp>
        <p:nvSpPr>
          <p:cNvPr id="4" name="Text Placeholder 3"/>
          <p:cNvSpPr>
            <a:spLocks noGrp="1"/>
          </p:cNvSpPr>
          <p:nvPr>
            <p:ph type="body" sz="quarter" idx="13"/>
          </p:nvPr>
        </p:nvSpPr>
        <p:spPr>
          <a:xfrm>
            <a:off x="2743200" y="4265612"/>
            <a:ext cx="5943600" cy="1676400"/>
          </a:xfrm>
        </p:spPr>
        <p:txBody>
          <a:bodyPr/>
          <a:lstStyle/>
          <a:p>
            <a:pPr lvl="1"/>
            <a:r>
              <a:rPr lang="en-US" sz="2400" dirty="0"/>
              <a:t>Occupancy Detection Analysis</a:t>
            </a:r>
          </a:p>
          <a:p>
            <a:pPr lvl="1"/>
            <a:r>
              <a:rPr lang="en-US" sz="2400" dirty="0"/>
              <a:t>Allen Dsouza</a:t>
            </a:r>
          </a:p>
          <a:p>
            <a:pPr lvl="1"/>
            <a:r>
              <a:rPr lang="en-US" sz="2400" dirty="0"/>
              <a:t>A20349741</a:t>
            </a:r>
          </a:p>
        </p:txBody>
      </p:sp>
      <p:sp>
        <p:nvSpPr>
          <p:cNvPr id="5" name="Slide Number Placeholder 4"/>
          <p:cNvSpPr>
            <a:spLocks noGrp="1"/>
          </p:cNvSpPr>
          <p:nvPr>
            <p:ph type="sldNum" sz="quarter" idx="12"/>
          </p:nvPr>
        </p:nvSpPr>
        <p:spPr/>
        <p:txBody>
          <a:bodyPr/>
          <a:lstStyle/>
          <a:p>
            <a:pPr>
              <a:defRPr/>
            </a:pPr>
            <a:fld id="{71D0122C-8ECB-4079-B5A9-590870606329}" type="slidenum">
              <a:rPr lang="en-US" smtClean="0"/>
              <a:pPr>
                <a:defRPr/>
              </a:pPr>
              <a:t>1</a:t>
            </a:fld>
            <a:endParaRPr lang="en-US"/>
          </a:p>
        </p:txBody>
      </p:sp>
    </p:spTree>
    <p:extLst>
      <p:ext uri="{BB962C8B-B14F-4D97-AF65-F5344CB8AC3E}">
        <p14:creationId xmlns:p14="http://schemas.microsoft.com/office/powerpoint/2010/main" val="34430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1143000"/>
          </a:xfrm>
        </p:spPr>
        <p:txBody>
          <a:bodyPr/>
          <a:lstStyle/>
          <a:p>
            <a:r>
              <a:rPr lang="en-US" sz="3200" dirty="0">
                <a:latin typeface="Times New Roman" pitchFamily="18" charset="0"/>
                <a:cs typeface="Times New Roman" pitchFamily="18" charset="0"/>
              </a:rPr>
              <a:t>Exploratory Analysis – 2)Association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dirty="0"/>
          </a:p>
        </p:txBody>
      </p:sp>
      <p:sp>
        <p:nvSpPr>
          <p:cNvPr id="3" name="TextBox 2"/>
          <p:cNvSpPr txBox="1"/>
          <p:nvPr/>
        </p:nvSpPr>
        <p:spPr>
          <a:xfrm>
            <a:off x="1057258" y="1740333"/>
            <a:ext cx="7400942" cy="5047536"/>
          </a:xfrm>
          <a:prstGeom prst="rect">
            <a:avLst/>
          </a:prstGeom>
          <a:noFill/>
        </p:spPr>
        <p:txBody>
          <a:bodyPr wrap="square" rtlCol="0">
            <a:spAutoFit/>
          </a:bodyPr>
          <a:lstStyle/>
          <a:p>
            <a:pPr algn="l"/>
            <a:r>
              <a:rPr lang="en-US" sz="1400" b="1" dirty="0"/>
              <a:t>Visual representation of variance in Predictor variables  Light, CO2 and Humidity Ratio</a:t>
            </a:r>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r>
              <a:rPr lang="en-US" sz="1400" dirty="0"/>
              <a:t>				</a:t>
            </a:r>
            <a:r>
              <a:rPr lang="en-US" sz="1400" b="1" dirty="0"/>
              <a:t>Conclusion</a:t>
            </a:r>
          </a:p>
          <a:p>
            <a:pPr algn="l"/>
            <a:r>
              <a:rPr lang="en-US" sz="1400" dirty="0"/>
              <a:t>				From the results shown in T test and the Box plot 				plot, we conclude Light, CO2 and humidity Ratio				Ratio to be included in the regression model.</a:t>
            </a:r>
          </a:p>
          <a:p>
            <a:pPr algn="l"/>
            <a:endParaRPr lang="en-US" sz="1400" dirty="0"/>
          </a:p>
          <a:p>
            <a:pPr algn="l"/>
            <a:r>
              <a:rPr lang="en-US" sz="1400" dirty="0"/>
              <a:t>				</a:t>
            </a:r>
          </a:p>
          <a:p>
            <a:pPr algn="l"/>
            <a:endParaRPr lang="en-US" sz="1400" dirty="0"/>
          </a:p>
          <a:p>
            <a:pPr algn="l"/>
            <a:endParaRPr lang="en-US" sz="1400" dirty="0"/>
          </a:p>
          <a:p>
            <a:pPr algn="l"/>
            <a:endParaRPr lang="en-US" sz="1400" dirty="0"/>
          </a:p>
          <a:p>
            <a:pPr algn="l"/>
            <a:endParaRPr lang="en-US" sz="1400" dirty="0"/>
          </a:p>
        </p:txBody>
      </p:sp>
      <p:pic>
        <p:nvPicPr>
          <p:cNvPr id="6" name="Picture 5"/>
          <p:cNvPicPr/>
          <p:nvPr/>
        </p:nvPicPr>
        <p:blipFill>
          <a:blip r:embed="rId2"/>
          <a:stretch>
            <a:fillRect/>
          </a:stretch>
        </p:blipFill>
        <p:spPr>
          <a:xfrm>
            <a:off x="1057258" y="2064173"/>
            <a:ext cx="3276401" cy="2126827"/>
          </a:xfrm>
          <a:prstGeom prst="rect">
            <a:avLst/>
          </a:prstGeom>
        </p:spPr>
      </p:pic>
      <p:pic>
        <p:nvPicPr>
          <p:cNvPr id="7" name="Picture 6"/>
          <p:cNvPicPr/>
          <p:nvPr/>
        </p:nvPicPr>
        <p:blipFill>
          <a:blip r:embed="rId3"/>
          <a:stretch>
            <a:fillRect/>
          </a:stretch>
        </p:blipFill>
        <p:spPr>
          <a:xfrm>
            <a:off x="4896678" y="2068401"/>
            <a:ext cx="3409122" cy="2122600"/>
          </a:xfrm>
          <a:prstGeom prst="rect">
            <a:avLst/>
          </a:prstGeom>
        </p:spPr>
      </p:pic>
      <p:pic>
        <p:nvPicPr>
          <p:cNvPr id="9" name="Picture 8"/>
          <p:cNvPicPr/>
          <p:nvPr/>
        </p:nvPicPr>
        <p:blipFill>
          <a:blip r:embed="rId4"/>
          <a:stretch>
            <a:fillRect/>
          </a:stretch>
        </p:blipFill>
        <p:spPr>
          <a:xfrm>
            <a:off x="1057258" y="4453172"/>
            <a:ext cx="3200400" cy="22550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 Building the Model</a:t>
            </a:r>
          </a:p>
        </p:txBody>
      </p:sp>
      <p:sp>
        <p:nvSpPr>
          <p:cNvPr id="3" name="Content Placeholder 2"/>
          <p:cNvSpPr>
            <a:spLocks noGrp="1"/>
          </p:cNvSpPr>
          <p:nvPr>
            <p:ph sz="half" idx="1"/>
          </p:nvPr>
        </p:nvSpPr>
        <p:spPr>
          <a:xfrm>
            <a:off x="990600" y="1828800"/>
            <a:ext cx="7848600" cy="4297363"/>
          </a:xfrm>
        </p:spPr>
        <p:txBody>
          <a:bodyPr/>
          <a:lstStyle/>
          <a:p>
            <a:endParaRPr lang="en-US" sz="1600" dirty="0"/>
          </a:p>
          <a:p>
            <a:pPr marL="342900" indent="-342900">
              <a:buAutoNum type="arabicPeriod"/>
            </a:pPr>
            <a:r>
              <a:rPr lang="en-US" sz="1400" dirty="0">
                <a:latin typeface="Times New Roman" pitchFamily="18" charset="0"/>
                <a:cs typeface="Times New Roman" pitchFamily="18" charset="0"/>
              </a:rPr>
              <a:t>For this analysis, Binary Regression model is used. Binary Regression Model, is used to build a regression model when the response variable is binary such as in our case where response </a:t>
            </a:r>
            <a:r>
              <a:rPr lang="en-US" sz="1400" b="1" dirty="0">
                <a:latin typeface="Times New Roman" pitchFamily="18" charset="0"/>
                <a:cs typeface="Times New Roman" pitchFamily="18" charset="0"/>
              </a:rPr>
              <a:t>Y = Occupancy</a:t>
            </a:r>
          </a:p>
          <a:p>
            <a:pPr marL="342900" indent="-342900">
              <a:buFont typeface="Wingdings" pitchFamily="2" charset="2"/>
              <a:buAutoNum type="arabicPeriod"/>
            </a:pPr>
            <a:r>
              <a:rPr lang="en-US" sz="1400" dirty="0">
                <a:latin typeface="Times New Roman" pitchFamily="18" charset="0"/>
                <a:cs typeface="Times New Roman" pitchFamily="18" charset="0"/>
              </a:rPr>
              <a:t>After exploring the data by identifying the best predictor variable </a:t>
            </a:r>
            <a:r>
              <a:rPr lang="en-US" sz="1400" b="1" dirty="0">
                <a:latin typeface="Times New Roman" pitchFamily="18" charset="0"/>
                <a:cs typeface="Times New Roman" pitchFamily="18" charset="0"/>
              </a:rPr>
              <a:t>X = (Light, CO2 and Humidity Ratio)</a:t>
            </a:r>
            <a:r>
              <a:rPr lang="en-US" sz="1400" dirty="0">
                <a:latin typeface="Times New Roman" pitchFamily="18" charset="0"/>
                <a:cs typeface="Times New Roman" pitchFamily="18" charset="0"/>
              </a:rPr>
              <a:t> and finding out the appropriate regression modeling technique. Next step is to build the model.</a:t>
            </a:r>
          </a:p>
          <a:p>
            <a:pPr marL="0" indent="0" algn="just">
              <a:buNone/>
            </a:pPr>
            <a:r>
              <a:rPr lang="en-US" sz="1400" dirty="0">
                <a:latin typeface="Times New Roman" pitchFamily="18" charset="0"/>
                <a:cs typeface="Times New Roman" pitchFamily="18" charset="0"/>
              </a:rPr>
              <a:t>3.     The </a:t>
            </a:r>
            <a:r>
              <a:rPr lang="en-US" sz="1400" b="1" dirty="0">
                <a:latin typeface="Times New Roman" pitchFamily="18" charset="0"/>
                <a:cs typeface="Times New Roman" pitchFamily="18" charset="0"/>
              </a:rPr>
              <a:t>Proc Logistic </a:t>
            </a:r>
            <a:r>
              <a:rPr lang="en-US" sz="1400" dirty="0">
                <a:latin typeface="Times New Roman" pitchFamily="18" charset="0"/>
                <a:cs typeface="Times New Roman" pitchFamily="18" charset="0"/>
              </a:rPr>
              <a:t>function is used to build a regression model in SAS</a:t>
            </a:r>
          </a:p>
          <a:p>
            <a:pPr marL="0" indent="0" algn="just">
              <a:buNone/>
            </a:pPr>
            <a:r>
              <a:rPr lang="en-US" sz="1400" dirty="0">
                <a:latin typeface="Times New Roman" pitchFamily="18" charset="0"/>
                <a:cs typeface="Times New Roman" pitchFamily="18" charset="0"/>
              </a:rPr>
              <a:t>        We use the EVENT= 1 option to model the probability of a room being occupied taking Light, CO2</a:t>
            </a:r>
          </a:p>
          <a:p>
            <a:pPr marL="0" indent="0" algn="just">
              <a:buNone/>
            </a:pPr>
            <a:r>
              <a:rPr lang="en-US" sz="1400" dirty="0">
                <a:latin typeface="Times New Roman" pitchFamily="18" charset="0"/>
                <a:cs typeface="Times New Roman" pitchFamily="18" charset="0"/>
              </a:rPr>
              <a:t>        and Humidity Ratio into consideration.</a:t>
            </a:r>
          </a:p>
          <a:p>
            <a:pPr marL="342900" indent="-342900">
              <a:buAutoNum type="arabicPeriod"/>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a:buNone/>
            </a:pPr>
            <a:r>
              <a:rPr lang="en-US" sz="1400" dirty="0">
                <a:latin typeface="Times New Roman" pitchFamily="18" charset="0"/>
                <a:cs typeface="Times New Roman" pitchFamily="18" charset="0"/>
              </a:rPr>
              <a:t>	</a:t>
            </a:r>
          </a:p>
          <a:p>
            <a:endParaRPr lang="en-US" sz="1400" dirty="0"/>
          </a:p>
          <a:p>
            <a:endParaRPr lang="en-US" sz="1400" dirty="0"/>
          </a:p>
          <a:p>
            <a:endParaRPr lang="en-US" sz="1400" dirty="0"/>
          </a:p>
          <a:p>
            <a:pPr>
              <a:buNone/>
            </a:pPr>
            <a:endParaRPr lang="en-US" sz="1400" dirty="0"/>
          </a:p>
          <a:p>
            <a:endParaRPr lang="en-US" sz="1400" dirty="0"/>
          </a:p>
          <a:p>
            <a:endParaRPr lang="en-US" sz="1400" dirty="0"/>
          </a:p>
          <a:p>
            <a:endParaRPr lang="en-US" sz="1400" dirty="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 Analyzing the Model</a:t>
            </a:r>
          </a:p>
        </p:txBody>
      </p:sp>
      <p:sp>
        <p:nvSpPr>
          <p:cNvPr id="3" name="Content Placeholder 2"/>
          <p:cNvSpPr>
            <a:spLocks noGrp="1"/>
          </p:cNvSpPr>
          <p:nvPr>
            <p:ph sz="half" idx="1"/>
          </p:nvPr>
        </p:nvSpPr>
        <p:spPr>
          <a:xfrm>
            <a:off x="990600" y="1676400"/>
            <a:ext cx="7848600" cy="4297363"/>
          </a:xfrm>
        </p:spPr>
        <p:txBody>
          <a:bodyPr/>
          <a:lstStyle/>
          <a:p>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endParaRPr lang="en-US" sz="1600" dirty="0"/>
          </a:p>
          <a:p>
            <a:endParaRPr lang="en-US" sz="1600" dirty="0"/>
          </a:p>
          <a:p>
            <a:endParaRPr lang="en-US" sz="1600" dirty="0"/>
          </a:p>
          <a:p>
            <a:endParaRPr lang="en-US" sz="1600" dirty="0"/>
          </a:p>
          <a:p>
            <a:endParaRPr lang="en-US" sz="1600" dirty="0"/>
          </a:p>
          <a:p>
            <a:endParaRPr lang="en-US" sz="1600" dirty="0"/>
          </a:p>
          <a:p>
            <a:endParaRPr lang="en-US" sz="1400" dirty="0">
              <a:latin typeface="Times New Roman" pitchFamily="18" charset="0"/>
              <a:cs typeface="Times New Roman" pitchFamily="18" charset="0"/>
            </a:endParaRPr>
          </a:p>
          <a:p>
            <a:pPr>
              <a:buNone/>
            </a:pPr>
            <a:r>
              <a:rPr lang="en-US" sz="1400" dirty="0">
                <a:latin typeface="Times New Roman" pitchFamily="18" charset="0"/>
                <a:cs typeface="Times New Roman" pitchFamily="18" charset="0"/>
              </a:rPr>
              <a:t>	</a:t>
            </a:r>
          </a:p>
          <a:p>
            <a:endParaRPr lang="en-US" sz="1400" dirty="0"/>
          </a:p>
          <a:p>
            <a:endParaRPr lang="en-US" sz="1400" dirty="0"/>
          </a:p>
          <a:p>
            <a:endParaRPr lang="en-US" sz="1400" dirty="0"/>
          </a:p>
          <a:p>
            <a:pPr>
              <a:buNone/>
            </a:pPr>
            <a:endParaRPr lang="en-US" sz="1400" dirty="0"/>
          </a:p>
          <a:p>
            <a:endParaRPr lang="en-US" sz="1400" dirty="0"/>
          </a:p>
          <a:p>
            <a:endParaRPr lang="en-US" sz="1400" dirty="0"/>
          </a:p>
          <a:p>
            <a:endParaRPr lang="en-US" sz="1400" dirty="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dirty="0"/>
          </a:p>
        </p:txBody>
      </p:sp>
      <p:pic>
        <p:nvPicPr>
          <p:cNvPr id="4" name="Picture 3"/>
          <p:cNvPicPr>
            <a:picLocks noChangeAspect="1"/>
          </p:cNvPicPr>
          <p:nvPr/>
        </p:nvPicPr>
        <p:blipFill>
          <a:blip r:embed="rId2"/>
          <a:stretch>
            <a:fillRect/>
          </a:stretch>
        </p:blipFill>
        <p:spPr>
          <a:xfrm>
            <a:off x="1302085" y="2066717"/>
            <a:ext cx="3209925" cy="857250"/>
          </a:xfrm>
          <a:prstGeom prst="rect">
            <a:avLst/>
          </a:prstGeom>
        </p:spPr>
      </p:pic>
      <p:pic>
        <p:nvPicPr>
          <p:cNvPr id="6" name="Picture 5"/>
          <p:cNvPicPr>
            <a:picLocks noChangeAspect="1"/>
          </p:cNvPicPr>
          <p:nvPr/>
        </p:nvPicPr>
        <p:blipFill>
          <a:blip r:embed="rId3"/>
          <a:stretch>
            <a:fillRect/>
          </a:stretch>
        </p:blipFill>
        <p:spPr>
          <a:xfrm>
            <a:off x="1340185" y="2992904"/>
            <a:ext cx="3171825" cy="552450"/>
          </a:xfrm>
          <a:prstGeom prst="rect">
            <a:avLst/>
          </a:prstGeom>
        </p:spPr>
      </p:pic>
      <p:pic>
        <p:nvPicPr>
          <p:cNvPr id="7" name="Picture 6"/>
          <p:cNvPicPr>
            <a:picLocks noChangeAspect="1"/>
          </p:cNvPicPr>
          <p:nvPr/>
        </p:nvPicPr>
        <p:blipFill>
          <a:blip r:embed="rId4"/>
          <a:stretch>
            <a:fillRect/>
          </a:stretch>
        </p:blipFill>
        <p:spPr>
          <a:xfrm>
            <a:off x="1349710" y="3624748"/>
            <a:ext cx="3219450" cy="876300"/>
          </a:xfrm>
          <a:prstGeom prst="rect">
            <a:avLst/>
          </a:prstGeom>
        </p:spPr>
      </p:pic>
      <p:pic>
        <p:nvPicPr>
          <p:cNvPr id="8" name="Picture 7"/>
          <p:cNvPicPr>
            <a:picLocks noChangeAspect="1"/>
          </p:cNvPicPr>
          <p:nvPr/>
        </p:nvPicPr>
        <p:blipFill>
          <a:blip r:embed="rId5"/>
          <a:stretch>
            <a:fillRect/>
          </a:stretch>
        </p:blipFill>
        <p:spPr>
          <a:xfrm>
            <a:off x="1340185" y="4554983"/>
            <a:ext cx="3238500" cy="552450"/>
          </a:xfrm>
          <a:prstGeom prst="rect">
            <a:avLst/>
          </a:prstGeom>
        </p:spPr>
      </p:pic>
      <p:pic>
        <p:nvPicPr>
          <p:cNvPr id="10" name="Picture 9"/>
          <p:cNvPicPr>
            <a:picLocks noChangeAspect="1"/>
          </p:cNvPicPr>
          <p:nvPr/>
        </p:nvPicPr>
        <p:blipFill>
          <a:blip r:embed="rId6"/>
          <a:stretch>
            <a:fillRect/>
          </a:stretch>
        </p:blipFill>
        <p:spPr>
          <a:xfrm>
            <a:off x="1340185" y="5308105"/>
            <a:ext cx="3214688" cy="923925"/>
          </a:xfrm>
          <a:prstGeom prst="rect">
            <a:avLst/>
          </a:prstGeom>
        </p:spPr>
      </p:pic>
      <p:pic>
        <p:nvPicPr>
          <p:cNvPr id="11" name="Picture 10"/>
          <p:cNvPicPr>
            <a:picLocks noChangeAspect="1"/>
          </p:cNvPicPr>
          <p:nvPr/>
        </p:nvPicPr>
        <p:blipFill>
          <a:blip r:embed="rId7"/>
          <a:stretch>
            <a:fillRect/>
          </a:stretch>
        </p:blipFill>
        <p:spPr>
          <a:xfrm>
            <a:off x="1340185" y="6250246"/>
            <a:ext cx="3238500" cy="561975"/>
          </a:xfrm>
          <a:prstGeom prst="rect">
            <a:avLst/>
          </a:prstGeom>
        </p:spPr>
      </p:pic>
      <p:sp>
        <p:nvSpPr>
          <p:cNvPr id="14" name="TextBox 13"/>
          <p:cNvSpPr txBox="1"/>
          <p:nvPr/>
        </p:nvSpPr>
        <p:spPr>
          <a:xfrm>
            <a:off x="4578685" y="2066717"/>
            <a:ext cx="4456458" cy="4832092"/>
          </a:xfrm>
          <a:prstGeom prst="rect">
            <a:avLst/>
          </a:prstGeom>
          <a:noFill/>
        </p:spPr>
        <p:txBody>
          <a:bodyPr wrap="square" rtlCol="0">
            <a:spAutoFit/>
          </a:bodyPr>
          <a:lstStyle/>
          <a:p>
            <a:pPr algn="l"/>
            <a:r>
              <a:rPr lang="en-US" sz="1400" b="1" dirty="0"/>
              <a:t>Occupancy(Y/1)= log[ p / (1-p) ] = -9.1517+0.0264*Light</a:t>
            </a:r>
          </a:p>
          <a:p>
            <a:pPr algn="l"/>
            <a:r>
              <a:rPr lang="en-US" sz="1400" dirty="0"/>
              <a:t>For every one unit change in Light, the log odds of an occupied room vs not occupied increases by 0.0264</a:t>
            </a:r>
          </a:p>
          <a:p>
            <a:pPr algn="l"/>
            <a:r>
              <a:rPr lang="en-US" sz="1400" dirty="0"/>
              <a:t>For one unit increase in Light, the odds for the room to be occupied increases by a factor of 1.027 or (1.027-1)*100 = </a:t>
            </a:r>
            <a:r>
              <a:rPr lang="en-US" sz="1400" b="1" dirty="0"/>
              <a:t>2.7%</a:t>
            </a:r>
          </a:p>
          <a:p>
            <a:pPr algn="l"/>
            <a:endParaRPr lang="en-US" sz="1400" b="1" dirty="0"/>
          </a:p>
          <a:p>
            <a:pPr algn="l"/>
            <a:endParaRPr lang="en-US" sz="1400" b="1" dirty="0"/>
          </a:p>
          <a:p>
            <a:pPr algn="l"/>
            <a:r>
              <a:rPr lang="en-US" sz="1400" b="1" dirty="0"/>
              <a:t>Occupancy(Y/1)= log[ p / (1-p) ] = -4.0138+0.0037*CO2</a:t>
            </a:r>
          </a:p>
          <a:p>
            <a:pPr algn="l"/>
            <a:r>
              <a:rPr lang="en-US" sz="1400" dirty="0"/>
              <a:t>For every one unit change in CO2, the log odds of an occupied room vs not occupied increases by 0.0037</a:t>
            </a:r>
          </a:p>
          <a:p>
            <a:pPr algn="l"/>
            <a:r>
              <a:rPr lang="en-US" sz="1400" dirty="0"/>
              <a:t>For one unit increase in CO2, the odds for the room to be occupied increases by a factor of 1.004 or (1.004-1)*100 = </a:t>
            </a:r>
            <a:r>
              <a:rPr lang="en-US" sz="1400" b="1" dirty="0"/>
              <a:t>0.4%</a:t>
            </a:r>
          </a:p>
          <a:p>
            <a:pPr algn="l"/>
            <a:endParaRPr lang="en-US" sz="1400" b="1" dirty="0"/>
          </a:p>
          <a:p>
            <a:pPr algn="l"/>
            <a:endParaRPr lang="en-US" sz="1400" b="1" dirty="0"/>
          </a:p>
          <a:p>
            <a:pPr algn="l"/>
            <a:r>
              <a:rPr lang="en-US" sz="1400" b="1" dirty="0"/>
              <a:t>Occupancy(Y/1)= log[ p / (1-p) ] = -4.9932+869.6*HR</a:t>
            </a:r>
          </a:p>
          <a:p>
            <a:pPr algn="l"/>
            <a:r>
              <a:rPr lang="en-US" sz="1400" dirty="0"/>
              <a:t>For every one unit change in HR, the log odds of an occupied room vs not occupied increases by 869.6</a:t>
            </a:r>
          </a:p>
          <a:p>
            <a:pPr algn="l"/>
            <a:r>
              <a:rPr lang="en-US" sz="1400" dirty="0"/>
              <a:t>For one unit increase in HR, the odds for the room to be occupied increases by a factor of 1000</a:t>
            </a:r>
            <a:endParaRPr lang="en-US" sz="1400" b="1" dirty="0"/>
          </a:p>
          <a:p>
            <a:pPr algn="l"/>
            <a:endParaRPr lang="en-US" sz="1400" b="1" dirty="0"/>
          </a:p>
        </p:txBody>
      </p:sp>
      <p:sp>
        <p:nvSpPr>
          <p:cNvPr id="15" name="TextBox 14"/>
          <p:cNvSpPr txBox="1"/>
          <p:nvPr/>
        </p:nvSpPr>
        <p:spPr>
          <a:xfrm>
            <a:off x="1234759" y="1654561"/>
            <a:ext cx="6331990" cy="307777"/>
          </a:xfrm>
          <a:prstGeom prst="rect">
            <a:avLst/>
          </a:prstGeom>
          <a:noFill/>
        </p:spPr>
        <p:txBody>
          <a:bodyPr wrap="none" rtlCol="0">
            <a:spAutoFit/>
          </a:bodyPr>
          <a:lstStyle/>
          <a:p>
            <a:r>
              <a:rPr lang="en-US" sz="1400" b="1" dirty="0"/>
              <a:t>What is the relationship between Occupancy and each of its predictor variables?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 Analyzing the Model</a:t>
            </a:r>
          </a:p>
        </p:txBody>
      </p:sp>
      <p:sp>
        <p:nvSpPr>
          <p:cNvPr id="3" name="Content Placeholder 2"/>
          <p:cNvSpPr>
            <a:spLocks noGrp="1"/>
          </p:cNvSpPr>
          <p:nvPr>
            <p:ph sz="half" idx="1"/>
          </p:nvPr>
        </p:nvSpPr>
        <p:spPr>
          <a:xfrm>
            <a:off x="990600" y="1676401"/>
            <a:ext cx="7162800" cy="2667000"/>
          </a:xfrm>
        </p:spPr>
        <p:txBody>
          <a:bodyPr/>
          <a:lstStyle/>
          <a:p>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endParaRPr lang="en-US" sz="1600" dirty="0"/>
          </a:p>
          <a:p>
            <a:endParaRPr lang="en-US" sz="1600" dirty="0"/>
          </a:p>
          <a:p>
            <a:endParaRPr lang="en-US" sz="1600" dirty="0"/>
          </a:p>
          <a:p>
            <a:endParaRPr lang="en-US" sz="1600" dirty="0"/>
          </a:p>
          <a:p>
            <a:endParaRPr lang="en-US" sz="1600" dirty="0"/>
          </a:p>
          <a:p>
            <a:endParaRPr lang="en-US" sz="1600" dirty="0"/>
          </a:p>
          <a:p>
            <a:endParaRPr lang="en-US" sz="1400" dirty="0">
              <a:latin typeface="Times New Roman" pitchFamily="18" charset="0"/>
              <a:cs typeface="Times New Roman" pitchFamily="18" charset="0"/>
            </a:endParaRPr>
          </a:p>
          <a:p>
            <a:pPr>
              <a:buNone/>
            </a:pPr>
            <a:r>
              <a:rPr lang="en-US" sz="1400" dirty="0">
                <a:latin typeface="Times New Roman" pitchFamily="18" charset="0"/>
                <a:cs typeface="Times New Roman" pitchFamily="18" charset="0"/>
              </a:rPr>
              <a:t>	</a:t>
            </a:r>
          </a:p>
          <a:p>
            <a:endParaRPr lang="en-US" sz="1400" dirty="0"/>
          </a:p>
          <a:p>
            <a:endParaRPr lang="en-US" sz="1400" dirty="0"/>
          </a:p>
          <a:p>
            <a:endParaRPr lang="en-US" sz="1400" dirty="0"/>
          </a:p>
          <a:p>
            <a:pPr>
              <a:buNone/>
            </a:pPr>
            <a:endParaRPr lang="en-US" sz="1400" dirty="0"/>
          </a:p>
          <a:p>
            <a:endParaRPr lang="en-US" sz="1400" dirty="0"/>
          </a:p>
          <a:p>
            <a:endParaRPr lang="en-US" sz="1400" dirty="0"/>
          </a:p>
          <a:p>
            <a:endParaRPr lang="en-US" sz="1400" dirty="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dirty="0"/>
          </a:p>
        </p:txBody>
      </p:sp>
      <p:sp>
        <p:nvSpPr>
          <p:cNvPr id="14" name="TextBox 13"/>
          <p:cNvSpPr txBox="1"/>
          <p:nvPr/>
        </p:nvSpPr>
        <p:spPr>
          <a:xfrm>
            <a:off x="4687542" y="2239396"/>
            <a:ext cx="4456458" cy="2246769"/>
          </a:xfrm>
          <a:prstGeom prst="rect">
            <a:avLst/>
          </a:prstGeom>
          <a:noFill/>
        </p:spPr>
        <p:txBody>
          <a:bodyPr wrap="square" rtlCol="0">
            <a:spAutoFit/>
          </a:bodyPr>
          <a:lstStyle/>
          <a:p>
            <a:pPr algn="l"/>
            <a:r>
              <a:rPr lang="en-US" sz="1400" b="1" dirty="0"/>
              <a:t>Occupancy(Y/1)= log[ p / (1-p) ] = </a:t>
            </a:r>
          </a:p>
          <a:p>
            <a:pPr algn="l"/>
            <a:r>
              <a:rPr lang="en-US" sz="1400" b="1" dirty="0"/>
              <a:t>-11.3700+0.0226*Light + 0.00308*CO2+307.2*Humidity Ratio</a:t>
            </a:r>
          </a:p>
          <a:p>
            <a:pPr algn="l"/>
            <a:endParaRPr lang="en-US" sz="1400" b="1" dirty="0"/>
          </a:p>
          <a:p>
            <a:pPr algn="l"/>
            <a:r>
              <a:rPr lang="en-US" sz="1400" dirty="0"/>
              <a:t>Here the coefficient of light says that holding CO2 and HR at a fixed value, we will see </a:t>
            </a:r>
            <a:r>
              <a:rPr lang="en-US" sz="1400" dirty="0" err="1"/>
              <a:t>exp</a:t>
            </a:r>
            <a:r>
              <a:rPr lang="en-US" sz="1400" dirty="0"/>
              <a:t>(0.0226) = 1.023 i.e. </a:t>
            </a:r>
            <a:r>
              <a:rPr lang="en-US" sz="1400" b="1" dirty="0"/>
              <a:t>2.3%</a:t>
            </a:r>
            <a:r>
              <a:rPr lang="en-US" sz="1400" dirty="0"/>
              <a:t> increase in the odds of the room being occupied for a 1 lux unit increase in light. Similarly its </a:t>
            </a:r>
            <a:r>
              <a:rPr lang="en-US" sz="1400" b="1" dirty="0"/>
              <a:t>0.3%</a:t>
            </a:r>
            <a:r>
              <a:rPr lang="en-US" sz="1400" dirty="0"/>
              <a:t> for 1ppm unit CO2 and </a:t>
            </a:r>
            <a:r>
              <a:rPr lang="en-US" sz="1400" b="1" dirty="0"/>
              <a:t>9%</a:t>
            </a:r>
            <a:r>
              <a:rPr lang="en-US" sz="1400" dirty="0"/>
              <a:t> for 0.0001 unit increase in Humidity Ratio</a:t>
            </a:r>
          </a:p>
          <a:p>
            <a:pPr algn="l"/>
            <a:endParaRPr lang="en-US" sz="1400" b="1" dirty="0"/>
          </a:p>
        </p:txBody>
      </p:sp>
      <p:pic>
        <p:nvPicPr>
          <p:cNvPr id="9" name="Picture 8"/>
          <p:cNvPicPr>
            <a:picLocks noChangeAspect="1"/>
          </p:cNvPicPr>
          <p:nvPr/>
        </p:nvPicPr>
        <p:blipFill>
          <a:blip r:embed="rId2"/>
          <a:stretch>
            <a:fillRect/>
          </a:stretch>
        </p:blipFill>
        <p:spPr>
          <a:xfrm>
            <a:off x="1148384" y="2357658"/>
            <a:ext cx="3381375" cy="1181100"/>
          </a:xfrm>
          <a:prstGeom prst="rect">
            <a:avLst/>
          </a:prstGeom>
        </p:spPr>
      </p:pic>
      <p:pic>
        <p:nvPicPr>
          <p:cNvPr id="12" name="Picture 11"/>
          <p:cNvPicPr>
            <a:picLocks noChangeAspect="1"/>
          </p:cNvPicPr>
          <p:nvPr/>
        </p:nvPicPr>
        <p:blipFill>
          <a:blip r:embed="rId3"/>
          <a:stretch>
            <a:fillRect/>
          </a:stretch>
        </p:blipFill>
        <p:spPr>
          <a:xfrm>
            <a:off x="1190011" y="3630267"/>
            <a:ext cx="3374076" cy="942975"/>
          </a:xfrm>
          <a:prstGeom prst="rect">
            <a:avLst/>
          </a:prstGeom>
        </p:spPr>
      </p:pic>
      <p:sp>
        <p:nvSpPr>
          <p:cNvPr id="13" name="TextBox 12"/>
          <p:cNvSpPr txBox="1"/>
          <p:nvPr/>
        </p:nvSpPr>
        <p:spPr>
          <a:xfrm>
            <a:off x="1229610" y="4664751"/>
            <a:ext cx="6927419" cy="954107"/>
          </a:xfrm>
          <a:prstGeom prst="rect">
            <a:avLst/>
          </a:prstGeom>
          <a:noFill/>
        </p:spPr>
        <p:txBody>
          <a:bodyPr wrap="square" rtlCol="0">
            <a:spAutoFit/>
          </a:bodyPr>
          <a:lstStyle/>
          <a:p>
            <a:pPr algn="l"/>
            <a:r>
              <a:rPr lang="en-US" sz="1400" dirty="0"/>
              <a:t>From the above analysis , we can conclude that Humidity Ratio is the most influential ambient factor in determining the occupancy status of a room since the odds for the room to be occupied increases by a factor greater than 1000 compared to  unit increases in Light and CO2. </a:t>
            </a:r>
            <a:endParaRPr lang="en-US" sz="1400" b="1" dirty="0"/>
          </a:p>
        </p:txBody>
      </p:sp>
      <p:sp>
        <p:nvSpPr>
          <p:cNvPr id="15" name="TextBox 14"/>
          <p:cNvSpPr txBox="1"/>
          <p:nvPr/>
        </p:nvSpPr>
        <p:spPr>
          <a:xfrm>
            <a:off x="1148384" y="1660002"/>
            <a:ext cx="6886692" cy="523220"/>
          </a:xfrm>
          <a:prstGeom prst="rect">
            <a:avLst/>
          </a:prstGeom>
          <a:noFill/>
        </p:spPr>
        <p:txBody>
          <a:bodyPr wrap="none" rtlCol="0">
            <a:spAutoFit/>
          </a:bodyPr>
          <a:lstStyle/>
          <a:p>
            <a:r>
              <a:rPr lang="en-US" sz="1400" b="1" dirty="0"/>
              <a:t>Which predictor variables have the most influence in determining the occupancy status </a:t>
            </a:r>
          </a:p>
          <a:p>
            <a:pPr algn="l"/>
            <a:r>
              <a:rPr lang="en-US" sz="1400" b="1" dirty="0"/>
              <a:t>of a room compared to the other predictor variables.?</a:t>
            </a:r>
            <a:endParaRPr lang="en-US" sz="1400" dirty="0"/>
          </a:p>
        </p:txBody>
      </p:sp>
    </p:spTree>
    <p:extLst>
      <p:ext uri="{BB962C8B-B14F-4D97-AF65-F5344CB8AC3E}">
        <p14:creationId xmlns:p14="http://schemas.microsoft.com/office/powerpoint/2010/main" val="346281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 Analyzing the Model</a:t>
            </a:r>
          </a:p>
        </p:txBody>
      </p:sp>
      <p:pic>
        <p:nvPicPr>
          <p:cNvPr id="4" name="Content Placeholder 3"/>
          <p:cNvPicPr>
            <a:picLocks noGrp="1" noChangeAspect="1"/>
          </p:cNvPicPr>
          <p:nvPr>
            <p:ph sz="half" idx="1"/>
          </p:nvPr>
        </p:nvPicPr>
        <p:blipFill>
          <a:blip r:embed="rId2"/>
          <a:stretch>
            <a:fillRect/>
          </a:stretch>
        </p:blipFill>
        <p:spPr>
          <a:xfrm>
            <a:off x="3711079" y="4254282"/>
            <a:ext cx="2748732" cy="2003696"/>
          </a:xfrm>
          <a:prstGeom prst="rect">
            <a:avLst/>
          </a:prstGeom>
        </p:spPr>
      </p:pic>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dirty="0"/>
          </a:p>
        </p:txBody>
      </p:sp>
      <p:pic>
        <p:nvPicPr>
          <p:cNvPr id="6" name="Picture 5"/>
          <p:cNvPicPr>
            <a:picLocks noChangeAspect="1"/>
          </p:cNvPicPr>
          <p:nvPr/>
        </p:nvPicPr>
        <p:blipFill>
          <a:blip r:embed="rId3"/>
          <a:stretch>
            <a:fillRect/>
          </a:stretch>
        </p:blipFill>
        <p:spPr>
          <a:xfrm>
            <a:off x="6459811" y="4241529"/>
            <a:ext cx="2601962" cy="2003696"/>
          </a:xfrm>
          <a:prstGeom prst="rect">
            <a:avLst/>
          </a:prstGeom>
        </p:spPr>
      </p:pic>
      <p:pic>
        <p:nvPicPr>
          <p:cNvPr id="7" name="Picture 6"/>
          <p:cNvPicPr>
            <a:picLocks noChangeAspect="1"/>
          </p:cNvPicPr>
          <p:nvPr/>
        </p:nvPicPr>
        <p:blipFill>
          <a:blip r:embed="rId4"/>
          <a:stretch>
            <a:fillRect/>
          </a:stretch>
        </p:blipFill>
        <p:spPr>
          <a:xfrm>
            <a:off x="990600" y="4254282"/>
            <a:ext cx="2648766" cy="1982444"/>
          </a:xfrm>
          <a:prstGeom prst="rect">
            <a:avLst/>
          </a:prstGeom>
        </p:spPr>
      </p:pic>
      <p:sp>
        <p:nvSpPr>
          <p:cNvPr id="8" name="TextBox 7"/>
          <p:cNvSpPr txBox="1"/>
          <p:nvPr/>
        </p:nvSpPr>
        <p:spPr>
          <a:xfrm>
            <a:off x="1016000" y="2085109"/>
            <a:ext cx="4419600" cy="1815882"/>
          </a:xfrm>
          <a:prstGeom prst="rect">
            <a:avLst/>
          </a:prstGeom>
          <a:noFill/>
        </p:spPr>
        <p:txBody>
          <a:bodyPr wrap="square" rtlCol="0">
            <a:spAutoFit/>
          </a:bodyPr>
          <a:lstStyle/>
          <a:p>
            <a:pPr algn="l"/>
            <a:r>
              <a:rPr lang="en-US" sz="1400" dirty="0"/>
              <a:t>From the probability graph we can also conclude that the below values of variables will be able to determine that a room has been occupied</a:t>
            </a:r>
          </a:p>
          <a:p>
            <a:pPr marL="342900" indent="-342900" algn="l">
              <a:buAutoNum type="arabicPeriod"/>
            </a:pPr>
            <a:r>
              <a:rPr lang="en-US" sz="1400" b="1" dirty="0"/>
              <a:t>Light intensity  above </a:t>
            </a:r>
            <a:r>
              <a:rPr lang="en-US" sz="1400" b="1" dirty="0">
                <a:solidFill>
                  <a:srgbClr val="FF0000"/>
                </a:solidFill>
              </a:rPr>
              <a:t>400 lux</a:t>
            </a:r>
          </a:p>
          <a:p>
            <a:pPr marL="342900" indent="-342900" algn="l">
              <a:buAutoNum type="arabicPeriod"/>
            </a:pPr>
            <a:r>
              <a:rPr lang="en-US" sz="1400" b="1" dirty="0"/>
              <a:t>CO2 levels above </a:t>
            </a:r>
            <a:r>
              <a:rPr lang="en-US" sz="1400" b="1" dirty="0">
                <a:solidFill>
                  <a:srgbClr val="FF0000"/>
                </a:solidFill>
              </a:rPr>
              <a:t>1200ppm</a:t>
            </a:r>
          </a:p>
          <a:p>
            <a:pPr marL="342900" indent="-342900" algn="l">
              <a:buAutoNum type="arabicPeriod"/>
            </a:pPr>
            <a:r>
              <a:rPr lang="en-US" sz="1400" b="1" dirty="0"/>
              <a:t>Humidity Ratio above </a:t>
            </a:r>
            <a:r>
              <a:rPr lang="en-US" sz="1400" b="1" dirty="0">
                <a:solidFill>
                  <a:srgbClr val="FF0000"/>
                </a:solidFill>
              </a:rPr>
              <a:t>0.06 </a:t>
            </a:r>
            <a:r>
              <a:rPr lang="en-US" sz="1400" b="1" dirty="0" err="1">
                <a:solidFill>
                  <a:srgbClr val="FF0000"/>
                </a:solidFill>
              </a:rPr>
              <a:t>kgwater</a:t>
            </a:r>
            <a:r>
              <a:rPr lang="en-US" sz="1400" b="1" dirty="0">
                <a:solidFill>
                  <a:srgbClr val="FF0000"/>
                </a:solidFill>
              </a:rPr>
              <a:t>-vapor/kg-air</a:t>
            </a:r>
          </a:p>
          <a:p>
            <a:pPr algn="l"/>
            <a:endParaRPr lang="en-US" sz="1400" dirty="0">
              <a:solidFill>
                <a:srgbClr val="FF0000"/>
              </a:solidFill>
            </a:endParaRPr>
          </a:p>
          <a:p>
            <a:pPr algn="l"/>
            <a:endParaRPr lang="en-US" sz="1400" dirty="0"/>
          </a:p>
        </p:txBody>
      </p:sp>
      <p:sp>
        <p:nvSpPr>
          <p:cNvPr id="9" name="TextBox 8"/>
          <p:cNvSpPr txBox="1"/>
          <p:nvPr/>
        </p:nvSpPr>
        <p:spPr>
          <a:xfrm>
            <a:off x="1016000" y="1715961"/>
            <a:ext cx="6809685" cy="523220"/>
          </a:xfrm>
          <a:prstGeom prst="rect">
            <a:avLst/>
          </a:prstGeom>
          <a:noFill/>
        </p:spPr>
        <p:txBody>
          <a:bodyPr wrap="none" rtlCol="0">
            <a:spAutoFit/>
          </a:bodyPr>
          <a:lstStyle/>
          <a:p>
            <a:pPr algn="l"/>
            <a:r>
              <a:rPr lang="en-US" sz="1400" b="1" dirty="0">
                <a:cs typeface="Times New Roman" pitchFamily="18" charset="0"/>
              </a:rPr>
              <a:t>What are the ideal predictor variable values that can determine the occupancy status?</a:t>
            </a:r>
          </a:p>
          <a:p>
            <a:pPr algn="l"/>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 Predicting values</a:t>
            </a:r>
          </a:p>
        </p:txBody>
      </p:sp>
      <p:sp>
        <p:nvSpPr>
          <p:cNvPr id="3" name="Content Placeholder 2"/>
          <p:cNvSpPr>
            <a:spLocks noGrp="1"/>
          </p:cNvSpPr>
          <p:nvPr>
            <p:ph sz="half" idx="1"/>
          </p:nvPr>
        </p:nvSpPr>
        <p:spPr>
          <a:xfrm>
            <a:off x="983672" y="1995055"/>
            <a:ext cx="7830127" cy="4726420"/>
          </a:xfrm>
        </p:spPr>
        <p:txBody>
          <a:bodyPr/>
          <a:lstStyle/>
          <a:p>
            <a:pPr>
              <a:buNone/>
            </a:pPr>
            <a:r>
              <a:rPr lang="en-US" sz="1400" b="1" dirty="0">
                <a:latin typeface="Times New Roman" pitchFamily="18" charset="0"/>
                <a:cs typeface="Times New Roman" pitchFamily="18" charset="0"/>
              </a:rPr>
              <a:t>Here, data from the dataset was randomly selected and tested for occupancy status</a:t>
            </a:r>
          </a:p>
          <a:p>
            <a:pPr marL="0" indent="0">
              <a:buNone/>
            </a:pPr>
            <a:r>
              <a:rPr lang="en-US" sz="1400" dirty="0"/>
              <a:t>Occupancy(Y/1)=</a:t>
            </a:r>
          </a:p>
          <a:p>
            <a:pPr marL="0" indent="0">
              <a:buNone/>
            </a:pPr>
            <a:r>
              <a:rPr lang="en-US" sz="1400" dirty="0"/>
              <a:t> log[ p / (1-p) ] = -11.3700+0.0226*Light+0.00308*CO2+307.2*</a:t>
            </a:r>
            <a:r>
              <a:rPr lang="en-US" sz="1400" dirty="0" err="1"/>
              <a:t>HumidityRatio</a:t>
            </a:r>
            <a:endParaRPr lang="en-US" sz="1400" dirty="0"/>
          </a:p>
          <a:p>
            <a:endParaRPr lang="en-US" sz="1400" dirty="0"/>
          </a:p>
          <a:p>
            <a:endParaRPr lang="en-US" sz="1400" dirty="0"/>
          </a:p>
          <a:p>
            <a:pPr marL="0" indent="0">
              <a:buNone/>
            </a:pPr>
            <a:r>
              <a:rPr lang="en-US" sz="1400" dirty="0"/>
              <a:t>log[ p / (1-p) ] = -11.3700+0.0226*</a:t>
            </a:r>
            <a:r>
              <a:rPr lang="en-US" sz="1400" dirty="0">
                <a:solidFill>
                  <a:srgbClr val="FF0000"/>
                </a:solidFill>
              </a:rPr>
              <a:t>(585.2)</a:t>
            </a:r>
            <a:r>
              <a:rPr lang="en-US" sz="1400" dirty="0"/>
              <a:t>+0.00308*</a:t>
            </a:r>
            <a:r>
              <a:rPr lang="en-US" sz="1400" dirty="0">
                <a:solidFill>
                  <a:srgbClr val="FF0000"/>
                </a:solidFill>
              </a:rPr>
              <a:t>(749.2)</a:t>
            </a:r>
            <a:r>
              <a:rPr lang="en-US" sz="1400" dirty="0"/>
              <a:t>+307.2*(0.004764)</a:t>
            </a:r>
          </a:p>
          <a:p>
            <a:pPr marL="0" indent="0">
              <a:buNone/>
            </a:pPr>
            <a:r>
              <a:rPr lang="en-US" sz="1400" dirty="0"/>
              <a:t> log[ p / (1-p) ]= 5.62</a:t>
            </a:r>
          </a:p>
          <a:p>
            <a:pPr marL="0" indent="0">
              <a:buNone/>
            </a:pPr>
            <a:r>
              <a:rPr lang="en-US" sz="1400" dirty="0"/>
              <a:t>Probability(Occupancy=1) = e^5.62/((e^5.62)+1) = 0.99= </a:t>
            </a:r>
            <a:r>
              <a:rPr lang="en-US" sz="1400" b="1" dirty="0"/>
              <a:t>99.64%</a:t>
            </a:r>
            <a:r>
              <a:rPr lang="en-US" sz="1400" dirty="0"/>
              <a:t> </a:t>
            </a:r>
          </a:p>
          <a:p>
            <a:pPr marL="0" indent="0">
              <a:buNone/>
            </a:pPr>
            <a:r>
              <a:rPr lang="en-US" sz="1400" b="1" dirty="0"/>
              <a:t>High probability shows that the room is occupied which matches Occupancy = 1 in our dataset</a:t>
            </a:r>
          </a:p>
          <a:p>
            <a:pPr marL="0" indent="0">
              <a:buNone/>
            </a:pPr>
            <a:endParaRPr lang="en-US" sz="1400" dirty="0"/>
          </a:p>
          <a:p>
            <a:pPr marL="0" indent="0">
              <a:buNone/>
            </a:pPr>
            <a:endParaRPr lang="en-US" sz="1400" dirty="0"/>
          </a:p>
          <a:p>
            <a:pPr marL="0" indent="0">
              <a:buNone/>
            </a:pPr>
            <a:r>
              <a:rPr lang="en-US" sz="1400" dirty="0"/>
              <a:t>log[ p / (1-p) ] = -11.3700+0.0226*</a:t>
            </a:r>
            <a:r>
              <a:rPr lang="en-US" sz="1400" dirty="0">
                <a:solidFill>
                  <a:srgbClr val="FF0000"/>
                </a:solidFill>
              </a:rPr>
              <a:t>(6.5)</a:t>
            </a:r>
            <a:r>
              <a:rPr lang="en-US" sz="1400" dirty="0"/>
              <a:t>+0.00308*</a:t>
            </a:r>
            <a:r>
              <a:rPr lang="en-US" sz="1400" dirty="0">
                <a:solidFill>
                  <a:srgbClr val="FF0000"/>
                </a:solidFill>
              </a:rPr>
              <a:t>(433.5)</a:t>
            </a:r>
            <a:r>
              <a:rPr lang="en-US" sz="1400" dirty="0"/>
              <a:t>+307.2*(0.004281)</a:t>
            </a:r>
          </a:p>
          <a:p>
            <a:pPr marL="0" indent="0">
              <a:buNone/>
            </a:pPr>
            <a:r>
              <a:rPr lang="en-US" sz="1400" dirty="0"/>
              <a:t>log[ p / (1-p) ]= -8.572</a:t>
            </a:r>
          </a:p>
          <a:p>
            <a:pPr marL="0" indent="0">
              <a:buNone/>
            </a:pPr>
            <a:r>
              <a:rPr lang="en-US" sz="1400" dirty="0"/>
              <a:t>Probability(Occupancy=1) = e^-8.572/((e^-8.572)+1) = 0.00018= </a:t>
            </a:r>
            <a:r>
              <a:rPr lang="en-US" sz="1400" b="1" dirty="0"/>
              <a:t>0.018%</a:t>
            </a:r>
          </a:p>
          <a:p>
            <a:pPr marL="0" indent="0">
              <a:buNone/>
            </a:pPr>
            <a:r>
              <a:rPr lang="en-US" sz="1400" b="1" dirty="0"/>
              <a:t>Low probability indicates that the room is not occupied which matches Occupancy = 0 in our dataset</a:t>
            </a:r>
          </a:p>
          <a:p>
            <a:pPr marL="0" indent="0">
              <a:buNone/>
            </a:pPr>
            <a:r>
              <a:rPr lang="en-US" sz="1400" b="1" dirty="0"/>
              <a:t>This shows that our model prediction is accurate for given set of variable values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dirty="0"/>
          </a:p>
        </p:txBody>
      </p:sp>
      <p:pic>
        <p:nvPicPr>
          <p:cNvPr id="6" name="Picture 5"/>
          <p:cNvPicPr>
            <a:picLocks noChangeAspect="1"/>
          </p:cNvPicPr>
          <p:nvPr/>
        </p:nvPicPr>
        <p:blipFill rotWithShape="1">
          <a:blip r:embed="rId2"/>
          <a:srcRect l="27863" t="-1122"/>
          <a:stretch/>
        </p:blipFill>
        <p:spPr>
          <a:xfrm>
            <a:off x="1143000" y="2845656"/>
            <a:ext cx="4868103" cy="423800"/>
          </a:xfrm>
          <a:prstGeom prst="rect">
            <a:avLst/>
          </a:prstGeom>
        </p:spPr>
      </p:pic>
      <p:pic>
        <p:nvPicPr>
          <p:cNvPr id="8" name="Picture 7"/>
          <p:cNvPicPr>
            <a:picLocks noChangeAspect="1"/>
          </p:cNvPicPr>
          <p:nvPr/>
        </p:nvPicPr>
        <p:blipFill rotWithShape="1">
          <a:blip r:embed="rId3"/>
          <a:srcRect l="27883" t="7540"/>
          <a:stretch/>
        </p:blipFill>
        <p:spPr>
          <a:xfrm>
            <a:off x="1143000" y="4625578"/>
            <a:ext cx="4863340" cy="369887"/>
          </a:xfrm>
          <a:prstGeom prst="rect">
            <a:avLst/>
          </a:prstGeom>
        </p:spPr>
      </p:pic>
      <p:sp>
        <p:nvSpPr>
          <p:cNvPr id="13" name="TextBox 12"/>
          <p:cNvSpPr txBox="1"/>
          <p:nvPr/>
        </p:nvSpPr>
        <p:spPr>
          <a:xfrm>
            <a:off x="894916" y="1671700"/>
            <a:ext cx="6646115" cy="523220"/>
          </a:xfrm>
          <a:prstGeom prst="rect">
            <a:avLst/>
          </a:prstGeom>
          <a:noFill/>
        </p:spPr>
        <p:txBody>
          <a:bodyPr wrap="none" rtlCol="0">
            <a:spAutoFit/>
          </a:bodyPr>
          <a:lstStyle/>
          <a:p>
            <a:r>
              <a:rPr lang="en-US" sz="1400" b="1" dirty="0">
                <a:cs typeface="Times New Roman" pitchFamily="18" charset="0"/>
              </a:rPr>
              <a:t>What is the probability of a room being Occupied given a set of predictor variables?</a:t>
            </a:r>
          </a:p>
          <a:p>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Regression Modeling Results – Model Efficiency</a:t>
            </a:r>
          </a:p>
        </p:txBody>
      </p:sp>
      <p:sp>
        <p:nvSpPr>
          <p:cNvPr id="3" name="Content Placeholder 2"/>
          <p:cNvSpPr>
            <a:spLocks noGrp="1"/>
          </p:cNvSpPr>
          <p:nvPr>
            <p:ph sz="half" idx="1"/>
          </p:nvPr>
        </p:nvSpPr>
        <p:spPr>
          <a:xfrm>
            <a:off x="990600" y="1828800"/>
            <a:ext cx="3429000" cy="2382078"/>
          </a:xfrm>
        </p:spPr>
        <p:txBody>
          <a:bodyPr/>
          <a:lstStyle/>
          <a:p>
            <a:pPr>
              <a:buNone/>
            </a:pPr>
            <a:r>
              <a:rPr lang="en-US" sz="1400" b="1" dirty="0">
                <a:latin typeface="Times New Roman" pitchFamily="18" charset="0"/>
                <a:cs typeface="Times New Roman" pitchFamily="18" charset="0"/>
              </a:rPr>
              <a:t>Efficiency of our model</a:t>
            </a:r>
          </a:p>
          <a:p>
            <a:pPr>
              <a:buNone/>
            </a:pPr>
            <a:endParaRPr lang="en-US" sz="1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dirty="0"/>
          </a:p>
        </p:txBody>
      </p:sp>
      <p:pic>
        <p:nvPicPr>
          <p:cNvPr id="4" name="Picture 3"/>
          <p:cNvPicPr>
            <a:picLocks noChangeAspect="1"/>
          </p:cNvPicPr>
          <p:nvPr/>
        </p:nvPicPr>
        <p:blipFill>
          <a:blip r:embed="rId2"/>
          <a:stretch>
            <a:fillRect/>
          </a:stretch>
        </p:blipFill>
        <p:spPr>
          <a:xfrm>
            <a:off x="1027043" y="2172528"/>
            <a:ext cx="4764157" cy="2955158"/>
          </a:xfrm>
          <a:prstGeom prst="rect">
            <a:avLst/>
          </a:prstGeom>
        </p:spPr>
      </p:pic>
      <p:sp>
        <p:nvSpPr>
          <p:cNvPr id="7" name="TextBox 6"/>
          <p:cNvSpPr txBox="1"/>
          <p:nvPr/>
        </p:nvSpPr>
        <p:spPr>
          <a:xfrm>
            <a:off x="1141343" y="5299944"/>
            <a:ext cx="7088257" cy="738664"/>
          </a:xfrm>
          <a:prstGeom prst="rect">
            <a:avLst/>
          </a:prstGeom>
          <a:noFill/>
        </p:spPr>
        <p:txBody>
          <a:bodyPr wrap="square" rtlCol="0">
            <a:spAutoFit/>
          </a:bodyPr>
          <a:lstStyle/>
          <a:p>
            <a:pPr algn="l"/>
            <a:r>
              <a:rPr lang="en-US" sz="1400" dirty="0"/>
              <a:t>Our model shows a </a:t>
            </a:r>
            <a:r>
              <a:rPr lang="en-US" sz="1400" b="1" dirty="0"/>
              <a:t>c value </a:t>
            </a:r>
            <a:r>
              <a:rPr lang="en-US" sz="1400" dirty="0"/>
              <a:t>of 0.995 (closer to 1) which shows that our model is accurate.</a:t>
            </a:r>
          </a:p>
          <a:p>
            <a:pPr algn="l"/>
            <a:r>
              <a:rPr lang="en-US" sz="1400" dirty="0"/>
              <a:t>Also the </a:t>
            </a:r>
            <a:r>
              <a:rPr lang="en-US" sz="1400" b="1" dirty="0"/>
              <a:t>confidence intervals </a:t>
            </a:r>
            <a:r>
              <a:rPr lang="en-US" sz="1400" dirty="0"/>
              <a:t>is above 1 for Light, CO2 and Humidity Ratio and thus we can conclude that there is positive association .</a:t>
            </a:r>
          </a:p>
        </p:txBody>
      </p:sp>
    </p:spTree>
    <p:extLst>
      <p:ext uri="{BB962C8B-B14F-4D97-AF65-F5344CB8AC3E}">
        <p14:creationId xmlns:p14="http://schemas.microsoft.com/office/powerpoint/2010/main" val="1377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Conclusion</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dirty="0"/>
          </a:p>
        </p:txBody>
      </p:sp>
      <p:sp>
        <p:nvSpPr>
          <p:cNvPr id="10" name="TextBox 9"/>
          <p:cNvSpPr txBox="1"/>
          <p:nvPr/>
        </p:nvSpPr>
        <p:spPr>
          <a:xfrm>
            <a:off x="942109" y="1683327"/>
            <a:ext cx="7744691" cy="3754874"/>
          </a:xfrm>
          <a:prstGeom prst="rect">
            <a:avLst/>
          </a:prstGeom>
          <a:noFill/>
        </p:spPr>
        <p:txBody>
          <a:bodyPr wrap="square" rtlCol="0">
            <a:spAutoFit/>
          </a:bodyPr>
          <a:lstStyle/>
          <a:p>
            <a:pPr marL="342900" indent="-342900" algn="l">
              <a:buAutoNum type="arabicPeriod"/>
            </a:pPr>
            <a:r>
              <a:rPr lang="en-US" sz="1400" dirty="0"/>
              <a:t>Binary Logistic model is effective in detecting the occupancy status of a room.</a:t>
            </a:r>
          </a:p>
          <a:p>
            <a:pPr marL="342900" indent="-342900" algn="l">
              <a:buFontTx/>
              <a:buAutoNum type="arabicPeriod"/>
            </a:pPr>
            <a:r>
              <a:rPr lang="en-US" sz="1400" dirty="0"/>
              <a:t>Out of all the predictors, Light, CO2 and humidity ratio can successfully determine the occupancy status of a room.</a:t>
            </a:r>
          </a:p>
          <a:p>
            <a:pPr marL="342900" indent="-342900" algn="l">
              <a:buFontTx/>
              <a:buAutoNum type="arabicPeriod"/>
            </a:pPr>
            <a:r>
              <a:rPr lang="en-US" sz="1400" dirty="0"/>
              <a:t>Humidity Ratio is the most influential ambient factor in determining the occupancy status of a room compared to Light and CO2.</a:t>
            </a:r>
          </a:p>
          <a:p>
            <a:pPr marL="342900" indent="-342900" algn="l">
              <a:buFontTx/>
              <a:buAutoNum type="arabicPeriod"/>
            </a:pPr>
            <a:r>
              <a:rPr lang="en-US" sz="1400" dirty="0"/>
              <a:t>The chances of a room to be occupied increases with every unit increase in Light, CO2 and Humidity Ratio. Thus they are all positively associated.</a:t>
            </a:r>
          </a:p>
          <a:p>
            <a:pPr marL="342900" indent="-342900" algn="l">
              <a:buFontTx/>
              <a:buAutoNum type="arabicPeriod"/>
            </a:pPr>
            <a:r>
              <a:rPr lang="en-US" sz="1400" dirty="0"/>
              <a:t>The model proved successful in determining the ideal values of ambient parameters for occupancy comfort.</a:t>
            </a:r>
          </a:p>
          <a:p>
            <a:pPr marL="342900" indent="-342900" algn="l">
              <a:buFontTx/>
              <a:buAutoNum type="arabicPeriod"/>
            </a:pPr>
            <a:r>
              <a:rPr lang="en-US" sz="1400" dirty="0"/>
              <a:t>This model was successful in determining the probabilities to detect room occupancy using random data from the dataset.</a:t>
            </a:r>
          </a:p>
          <a:p>
            <a:pPr marL="346075" indent="-346075" algn="l"/>
            <a:r>
              <a:rPr lang="en-US" sz="1400" dirty="0"/>
              <a:t>7.     Overall, this model can be used to detect presence of unauthorized personnel in restricted areas using the ambient parameters.   </a:t>
            </a:r>
          </a:p>
          <a:p>
            <a:pPr marL="342900" indent="-342900" algn="l">
              <a:buFontTx/>
              <a:buAutoNum type="arabicPeriod"/>
            </a:pPr>
            <a:endParaRPr lang="en-US" sz="1400" dirty="0"/>
          </a:p>
          <a:p>
            <a:pPr marL="342900" indent="-342900" algn="l">
              <a:buFontTx/>
              <a:buAutoNum type="arabicPeriod"/>
            </a:pPr>
            <a:endParaRPr lang="en-US" sz="1400" dirty="0"/>
          </a:p>
          <a:p>
            <a:pPr algn="l"/>
            <a:endParaRPr lang="en-US" sz="1400" dirty="0"/>
          </a:p>
          <a:p>
            <a:pPr algn="l"/>
            <a:endParaRPr lang="en-US" sz="1400" dirty="0"/>
          </a:p>
        </p:txBody>
      </p:sp>
    </p:spTree>
    <p:extLst>
      <p:ext uri="{BB962C8B-B14F-4D97-AF65-F5344CB8AC3E}">
        <p14:creationId xmlns:p14="http://schemas.microsoft.com/office/powerpoint/2010/main" val="395986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Table of Content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
        <p:nvSpPr>
          <p:cNvPr id="6" name="Content Placeholder 2"/>
          <p:cNvSpPr>
            <a:spLocks noGrp="1"/>
          </p:cNvSpPr>
          <p:nvPr>
            <p:ph sz="half" idx="1"/>
          </p:nvPr>
        </p:nvSpPr>
        <p:spPr>
          <a:xfrm>
            <a:off x="990600" y="1828800"/>
            <a:ext cx="7848600" cy="4297363"/>
          </a:xfrm>
        </p:spPr>
        <p:txBody>
          <a:bodyPr/>
          <a:lstStyle/>
          <a:p>
            <a:pPr marL="342900" indent="-342900" eaLnBrk="1" hangingPunct="1">
              <a:buAutoNum type="arabicParenR"/>
            </a:pPr>
            <a:r>
              <a:rPr lang="en-US" sz="1400" b="1" dirty="0">
                <a:latin typeface="Times New Roman" pitchFamily="18" charset="0"/>
                <a:cs typeface="Times New Roman" pitchFamily="18" charset="0"/>
              </a:rPr>
              <a:t>Business Scenario and Objective</a:t>
            </a:r>
          </a:p>
          <a:p>
            <a:pPr marL="342900" indent="-342900" eaLnBrk="1" hangingPunct="1">
              <a:buAutoNum type="arabicParenR"/>
            </a:pPr>
            <a:r>
              <a:rPr lang="en-US" sz="1400" b="1" dirty="0">
                <a:latin typeface="Times New Roman" pitchFamily="18" charset="0"/>
                <a:cs typeface="Times New Roman" pitchFamily="18" charset="0"/>
              </a:rPr>
              <a:t>Questions</a:t>
            </a:r>
          </a:p>
          <a:p>
            <a:pPr marL="342900" indent="-342900" eaLnBrk="1" hangingPunct="1">
              <a:buAutoNum type="arabicParenR"/>
            </a:pPr>
            <a:r>
              <a:rPr lang="en-US" sz="1400" b="1" dirty="0">
                <a:latin typeface="Times New Roman" pitchFamily="18" charset="0"/>
                <a:cs typeface="Times New Roman" pitchFamily="18" charset="0"/>
              </a:rPr>
              <a:t>Dataset Overview</a:t>
            </a:r>
          </a:p>
          <a:p>
            <a:pPr marL="342900" indent="-342900" eaLnBrk="1" hangingPunct="1">
              <a:buAutoNum type="arabicParenR"/>
            </a:pPr>
            <a:r>
              <a:rPr lang="en-US" sz="1400" b="1" dirty="0">
                <a:latin typeface="Times New Roman" pitchFamily="18" charset="0"/>
                <a:cs typeface="Times New Roman" pitchFamily="18" charset="0"/>
              </a:rPr>
              <a:t>Identifying Variables</a:t>
            </a:r>
          </a:p>
          <a:p>
            <a:pPr marL="342900" indent="-342900" eaLnBrk="1" hangingPunct="1">
              <a:buAutoNum type="arabicParenR"/>
            </a:pPr>
            <a:r>
              <a:rPr lang="en-US" sz="1400" b="1" dirty="0">
                <a:latin typeface="Times New Roman" pitchFamily="18" charset="0"/>
                <a:cs typeface="Times New Roman" pitchFamily="18" charset="0"/>
              </a:rPr>
              <a:t>Exploratory Data Analysis Results</a:t>
            </a:r>
          </a:p>
          <a:p>
            <a:pPr marL="342900" indent="-342900" eaLnBrk="1" hangingPunct="1">
              <a:buAutoNum type="arabicParenR"/>
            </a:pPr>
            <a:r>
              <a:rPr lang="en-US" sz="1400" b="1" dirty="0">
                <a:latin typeface="Times New Roman" pitchFamily="18" charset="0"/>
                <a:cs typeface="Times New Roman" pitchFamily="18" charset="0"/>
              </a:rPr>
              <a:t>Regression Modeling Results</a:t>
            </a:r>
          </a:p>
          <a:p>
            <a:pPr marL="342900" indent="-342900" eaLnBrk="1" hangingPunct="1">
              <a:buAutoNum type="arabicParenR"/>
            </a:pPr>
            <a:r>
              <a:rPr lang="en-US" sz="1400" b="1" dirty="0">
                <a:latin typeface="Times New Roman" pitchFamily="18" charset="0"/>
                <a:cs typeface="Times New Roman" pitchFamily="18" charset="0"/>
              </a:rPr>
              <a:t>Summary/Conclusions</a:t>
            </a:r>
          </a:p>
          <a:p>
            <a:pPr marL="342900" indent="-342900" eaLnBrk="1" hangingPunct="1">
              <a:buAutoNum type="arabicParenR"/>
            </a:pPr>
            <a:endParaRPr lang="en-US" sz="1400" dirty="0"/>
          </a:p>
        </p:txBody>
      </p:sp>
    </p:spTree>
    <p:extLst>
      <p:ext uri="{BB962C8B-B14F-4D97-AF65-F5344CB8AC3E}">
        <p14:creationId xmlns:p14="http://schemas.microsoft.com/office/powerpoint/2010/main" val="134722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Business Scenario</a:t>
            </a:r>
          </a:p>
        </p:txBody>
      </p:sp>
      <p:sp>
        <p:nvSpPr>
          <p:cNvPr id="27" name="TextBox 26"/>
          <p:cNvSpPr txBox="1"/>
          <p:nvPr/>
        </p:nvSpPr>
        <p:spPr>
          <a:xfrm>
            <a:off x="1143000" y="1981200"/>
            <a:ext cx="7620000" cy="2123658"/>
          </a:xfrm>
          <a:prstGeom prst="rect">
            <a:avLst/>
          </a:prstGeom>
          <a:noFill/>
        </p:spPr>
        <p:txBody>
          <a:bodyPr wrap="square" rtlCol="0">
            <a:spAutoFit/>
          </a:bodyPr>
          <a:lstStyle/>
          <a:p>
            <a:pPr algn="l"/>
            <a:r>
              <a:rPr lang="en-US" dirty="0">
                <a:cs typeface="Times New Roman" pitchFamily="18" charset="0"/>
              </a:rPr>
              <a:t>Business Scenario</a:t>
            </a:r>
          </a:p>
          <a:p>
            <a:pPr algn="l"/>
            <a:endParaRPr lang="en-US" dirty="0"/>
          </a:p>
          <a:p>
            <a:pPr algn="just"/>
            <a:r>
              <a:rPr lang="en-US" sz="1400" dirty="0"/>
              <a:t>In a particular organization, some unknown personnel accessed restricted areas of the building and stole important data. The surveillance cameras failed to capture these details because it was hacked into. The company doesn’t want to risk losing sensitive data to competitors or any espionage agency in the future. The organization, now knowing that it cannot just rely on one security system wants to build a system that will detect the occupancy of a room with the help of ambient factors. Sensors were placed to record these ambient factors </a:t>
            </a:r>
            <a:r>
              <a:rPr lang="en-US" sz="1400" b="1" dirty="0"/>
              <a:t>:-  Light, CO2, Humidity, Temperature and Humidity Ratio.</a:t>
            </a:r>
            <a:endParaRPr lang="en-US" b="1" dirty="0"/>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val="28594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Business Objective</a:t>
            </a:r>
            <a:endParaRPr lang="en-US" sz="3200" dirty="0">
              <a:latin typeface="Times New Roman" pitchFamily="18" charset="0"/>
              <a:cs typeface="Times New Roman" pitchFamily="18" charset="0"/>
            </a:endParaRPr>
          </a:p>
        </p:txBody>
      </p:sp>
      <p:sp>
        <p:nvSpPr>
          <p:cNvPr id="27" name="TextBox 26"/>
          <p:cNvSpPr txBox="1"/>
          <p:nvPr/>
        </p:nvSpPr>
        <p:spPr>
          <a:xfrm>
            <a:off x="1066800" y="1676400"/>
            <a:ext cx="7620000" cy="4493538"/>
          </a:xfrm>
          <a:prstGeom prst="rect">
            <a:avLst/>
          </a:prstGeom>
          <a:noFill/>
        </p:spPr>
        <p:txBody>
          <a:bodyPr wrap="square" rtlCol="0">
            <a:spAutoFit/>
          </a:bodyPr>
          <a:lstStyle/>
          <a:p>
            <a:pPr algn="l"/>
            <a:r>
              <a:rPr lang="en-US" dirty="0">
                <a:cs typeface="Times New Roman" pitchFamily="18" charset="0"/>
              </a:rPr>
              <a:t>Business Objective</a:t>
            </a:r>
          </a:p>
          <a:p>
            <a:pPr algn="l"/>
            <a:endParaRPr lang="en-US" dirty="0">
              <a:cs typeface="Times New Roman" pitchFamily="18" charset="0"/>
            </a:endParaRPr>
          </a:p>
          <a:p>
            <a:pPr algn="l"/>
            <a:r>
              <a:rPr lang="en-US" sz="1400" dirty="0"/>
              <a:t>The objective is to build a model which identifies the most influential ambient conditions (</a:t>
            </a:r>
            <a:r>
              <a:rPr lang="en-US" sz="1400" b="1" dirty="0">
                <a:cs typeface="Times New Roman" pitchFamily="18" charset="0"/>
              </a:rPr>
              <a:t>Temperature, Light, CO2, Humidity, Humidity Ratio</a:t>
            </a:r>
            <a:r>
              <a:rPr lang="en-US" sz="1400" dirty="0"/>
              <a:t>) that can accurately determine the </a:t>
            </a:r>
            <a:r>
              <a:rPr lang="en-US" sz="1400" b="1" dirty="0"/>
              <a:t>Occupancy</a:t>
            </a:r>
            <a:r>
              <a:rPr lang="en-US" sz="1400" dirty="0"/>
              <a:t> status of a room. Using this model the organization can then successfully determine if a room is occupied or no. </a:t>
            </a:r>
          </a:p>
          <a:p>
            <a:pPr algn="l"/>
            <a:r>
              <a:rPr lang="en-US" sz="1400" dirty="0"/>
              <a:t>Below are some business questions that we will answer through our analysis </a:t>
            </a:r>
          </a:p>
          <a:p>
            <a:pPr marL="401638" indent="-401638" algn="l"/>
            <a:endParaRPr lang="en-US" sz="1400" b="1" dirty="0">
              <a:cs typeface="Times New Roman" pitchFamily="18" charset="0"/>
            </a:endParaRPr>
          </a:p>
          <a:p>
            <a:pPr marL="401638" indent="-401638" algn="l"/>
            <a:endParaRPr lang="en-US" sz="1400" b="1" dirty="0">
              <a:cs typeface="Times New Roman" pitchFamily="18" charset="0"/>
            </a:endParaRPr>
          </a:p>
          <a:p>
            <a:pPr marL="401638" indent="-401638" algn="l"/>
            <a:r>
              <a:rPr lang="en-US" sz="1400" b="1" dirty="0">
                <a:cs typeface="Times New Roman" pitchFamily="18" charset="0"/>
              </a:rPr>
              <a:t>1.    What are the maximum and minimum values of  Temperature, Light, CO2, Humidity, Humidity Ratio recorded by the sensors when the room was occupied and when not occupied.</a:t>
            </a:r>
          </a:p>
          <a:p>
            <a:pPr algn="l"/>
            <a:r>
              <a:rPr lang="en-US" sz="1400" b="1" dirty="0">
                <a:cs typeface="Times New Roman" pitchFamily="18" charset="0"/>
              </a:rPr>
              <a:t>2.    What is the relationship between Occupancy and each of its predictor variables :-</a:t>
            </a:r>
          </a:p>
          <a:p>
            <a:pPr marL="342900" indent="-342900" algn="l"/>
            <a:r>
              <a:rPr lang="en-US" sz="1400" b="1" dirty="0">
                <a:cs typeface="Times New Roman" pitchFamily="18" charset="0"/>
              </a:rPr>
              <a:t>         (Temperature, Light, CO2, Humidity, Humidity Ratio )</a:t>
            </a:r>
          </a:p>
          <a:p>
            <a:pPr marL="342900" indent="-342900" algn="l"/>
            <a:r>
              <a:rPr lang="en-US" sz="1400" b="1" dirty="0">
                <a:cs typeface="Times New Roman" pitchFamily="18" charset="0"/>
              </a:rPr>
              <a:t>3.    Which of the above predictor variables will have the most influence in determining the          occupancy status of a room compared to the other predictor variables.</a:t>
            </a:r>
          </a:p>
          <a:p>
            <a:pPr marL="342900" indent="-342900" algn="l"/>
            <a:r>
              <a:rPr lang="en-US" sz="1400" b="1" dirty="0">
                <a:cs typeface="Times New Roman" pitchFamily="18" charset="0"/>
              </a:rPr>
              <a:t>4.    What are the ideal predictor variable values that can determine the occupancy status.</a:t>
            </a:r>
          </a:p>
          <a:p>
            <a:pPr marL="346075" indent="-346075" algn="l"/>
            <a:r>
              <a:rPr lang="en-US" sz="1400" b="1" dirty="0">
                <a:cs typeface="Times New Roman" pitchFamily="18" charset="0"/>
              </a:rPr>
              <a:t>5.    What is the probability of a room being Occupied given a set of predictor variables: -    Temperature, Light, CO2, Humidity, Humidity Ratio </a:t>
            </a:r>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p14="http://schemas.microsoft.com/office/powerpoint/2010/main" val="28594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Dataset Overview</a:t>
            </a:r>
          </a:p>
        </p:txBody>
      </p:sp>
      <p:sp>
        <p:nvSpPr>
          <p:cNvPr id="27" name="TextBox 26"/>
          <p:cNvSpPr txBox="1"/>
          <p:nvPr/>
        </p:nvSpPr>
        <p:spPr>
          <a:xfrm>
            <a:off x="1121465" y="1815548"/>
            <a:ext cx="7620000" cy="2154436"/>
          </a:xfrm>
          <a:prstGeom prst="rect">
            <a:avLst/>
          </a:prstGeom>
          <a:noFill/>
        </p:spPr>
        <p:txBody>
          <a:bodyPr wrap="square" rtlCol="0">
            <a:spAutoFit/>
          </a:bodyPr>
          <a:lstStyle/>
          <a:p>
            <a:pPr algn="l"/>
            <a:endParaRPr lang="en-US" sz="1600" dirty="0"/>
          </a:p>
          <a:p>
            <a:pPr algn="l">
              <a:buFont typeface="Arial" pitchFamily="34" charset="0"/>
              <a:buChar char="•"/>
            </a:pPr>
            <a:r>
              <a:rPr lang="en-US" sz="1400" b="1" dirty="0">
                <a:solidFill>
                  <a:schemeClr val="dk1"/>
                </a:solidFill>
                <a:cs typeface="Times New Roman" pitchFamily="18" charset="0"/>
              </a:rPr>
              <a:t>Source of Data: </a:t>
            </a:r>
            <a:r>
              <a:rPr lang="en-US" sz="1400" dirty="0">
                <a:solidFill>
                  <a:schemeClr val="dk1"/>
                </a:solidFill>
                <a:cs typeface="Times New Roman" pitchFamily="18" charset="0"/>
                <a:hlinkClick r:id="rId2"/>
              </a:rPr>
              <a:t>https://archive.ics.uci.edu/ml/machine-learning-databases/00357/</a:t>
            </a:r>
            <a:endParaRPr lang="en-US" sz="1400" dirty="0">
              <a:solidFill>
                <a:schemeClr val="dk1"/>
              </a:solidFill>
              <a:cs typeface="Times New Roman" pitchFamily="18" charset="0"/>
            </a:endParaRPr>
          </a:p>
          <a:p>
            <a:pPr algn="l">
              <a:buFont typeface="Arial" pitchFamily="34" charset="0"/>
              <a:buChar char="•"/>
            </a:pPr>
            <a:endParaRPr lang="en-US" sz="1400" dirty="0">
              <a:solidFill>
                <a:schemeClr val="dk1"/>
              </a:solidFill>
              <a:cs typeface="Times New Roman" pitchFamily="18" charset="0"/>
            </a:endParaRPr>
          </a:p>
          <a:p>
            <a:pPr algn="l">
              <a:buFont typeface="Arial" pitchFamily="34" charset="0"/>
              <a:buChar char="•"/>
            </a:pPr>
            <a:r>
              <a:rPr lang="en-US" sz="1400" b="1" dirty="0">
                <a:solidFill>
                  <a:schemeClr val="dk1"/>
                </a:solidFill>
                <a:cs typeface="Times New Roman" pitchFamily="18" charset="0"/>
              </a:rPr>
              <a:t>Total No of Rows: </a:t>
            </a:r>
            <a:r>
              <a:rPr lang="en-US" sz="1400" dirty="0">
                <a:solidFill>
                  <a:schemeClr val="dk1"/>
                </a:solidFill>
                <a:cs typeface="Times New Roman" pitchFamily="18" charset="0"/>
              </a:rPr>
              <a:t>20560</a:t>
            </a:r>
          </a:p>
          <a:p>
            <a:pPr algn="l"/>
            <a:endParaRPr lang="en-US" sz="1400" dirty="0">
              <a:solidFill>
                <a:schemeClr val="dk1"/>
              </a:solidFill>
              <a:cs typeface="Times New Roman" pitchFamily="18" charset="0"/>
            </a:endParaRPr>
          </a:p>
          <a:p>
            <a:pPr algn="l">
              <a:buFont typeface="Arial" pitchFamily="34" charset="0"/>
              <a:buChar char="•"/>
            </a:pPr>
            <a:r>
              <a:rPr lang="en-US" sz="1400" b="1" dirty="0">
                <a:solidFill>
                  <a:schemeClr val="dk1"/>
                </a:solidFill>
                <a:cs typeface="Times New Roman" pitchFamily="18" charset="0"/>
              </a:rPr>
              <a:t>Total No of Variables: </a:t>
            </a:r>
            <a:r>
              <a:rPr lang="en-US" sz="1400" dirty="0">
                <a:solidFill>
                  <a:schemeClr val="dk1"/>
                </a:solidFill>
                <a:cs typeface="Times New Roman" pitchFamily="18" charset="0"/>
              </a:rPr>
              <a:t>7</a:t>
            </a:r>
          </a:p>
          <a:p>
            <a:pPr algn="l">
              <a:buFont typeface="Arial" pitchFamily="34" charset="0"/>
              <a:buChar char="•"/>
            </a:pPr>
            <a:endParaRPr lang="en-US" sz="1400" dirty="0">
              <a:solidFill>
                <a:schemeClr val="dk1"/>
              </a:solidFill>
              <a:cs typeface="Times New Roman" pitchFamily="18" charset="0"/>
            </a:endParaRPr>
          </a:p>
          <a:p>
            <a:pPr algn="l">
              <a:buFont typeface="Arial" pitchFamily="34" charset="0"/>
              <a:buChar char="•"/>
            </a:pPr>
            <a:r>
              <a:rPr lang="en-US" sz="1400" b="1" dirty="0">
                <a:solidFill>
                  <a:schemeClr val="dk1"/>
                </a:solidFill>
                <a:cs typeface="Times New Roman" pitchFamily="18" charset="0"/>
              </a:rPr>
              <a:t>Time Period: </a:t>
            </a:r>
            <a:r>
              <a:rPr lang="en-US" sz="1400" dirty="0">
                <a:solidFill>
                  <a:schemeClr val="dk1"/>
                </a:solidFill>
                <a:cs typeface="Times New Roman" pitchFamily="18" charset="0"/>
              </a:rPr>
              <a:t>2 -Feb 2015 – 18 Feb 2015 generated every minute.</a:t>
            </a:r>
          </a:p>
          <a:p>
            <a:pPr algn="l"/>
            <a:endParaRPr lang="en-US" sz="1600" dirty="0"/>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32895602"/>
              </p:ext>
            </p:extLst>
          </p:nvPr>
        </p:nvGraphicFramePr>
        <p:xfrm>
          <a:off x="1219200" y="3710244"/>
          <a:ext cx="6934200" cy="2794721"/>
        </p:xfrm>
        <a:graphic>
          <a:graphicData uri="http://schemas.openxmlformats.org/drawingml/2006/table">
            <a:tbl>
              <a:tblPr firstRow="1" bandRow="1">
                <a:tableStyleId>{073A0DAA-6AF3-43AB-8588-CEC1D06C72B9}</a:tableStyleId>
              </a:tblPr>
              <a:tblGrid>
                <a:gridCol w="1295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25223">
                <a:tc>
                  <a:txBody>
                    <a:bodyPr/>
                    <a:lstStyle/>
                    <a:p>
                      <a:r>
                        <a:rPr lang="en-US" sz="1400" b="1" kern="1200" dirty="0">
                          <a:solidFill>
                            <a:schemeClr val="tx2"/>
                          </a:solidFill>
                          <a:latin typeface="Times New Roman" pitchFamily="18" charset="0"/>
                          <a:ea typeface="+mn-ea"/>
                          <a:cs typeface="Times New Roman" pitchFamily="18" charset="0"/>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a:solidFill>
                            <a:schemeClr val="tx2"/>
                          </a:solidFill>
                          <a:latin typeface="Times New Roman" pitchFamily="18" charset="0"/>
                          <a:ea typeface="+mn-ea"/>
                          <a:cs typeface="Times New Roman" pitchFamily="18"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a:solidFill>
                            <a:schemeClr val="tx2"/>
                          </a:solidFill>
                          <a:latin typeface="Times New Roman" pitchFamily="18" charset="0"/>
                          <a:ea typeface="+mn-ea"/>
                          <a:cs typeface="Times New Roman"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5223">
                <a:tc>
                  <a:txBody>
                    <a:bodyPr/>
                    <a:lstStyle/>
                    <a:p>
                      <a:r>
                        <a:rPr lang="en-US" sz="1400" kern="1200" dirty="0">
                          <a:solidFill>
                            <a:schemeClr val="dk1"/>
                          </a:solidFill>
                          <a:latin typeface="Times New Roman" pitchFamily="18" charset="0"/>
                          <a:ea typeface="+mn-ea"/>
                          <a:cs typeface="Times New Roman" pitchFamily="18" charset="0"/>
                        </a:rPr>
                        <a:t>Occupancy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Categorical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Occupancy</a:t>
                      </a:r>
                      <a:r>
                        <a:rPr lang="en-US" sz="1400" kern="1200" baseline="0" dirty="0">
                          <a:solidFill>
                            <a:schemeClr val="dk1"/>
                          </a:solidFill>
                          <a:latin typeface="Times New Roman" pitchFamily="18" charset="0"/>
                          <a:ea typeface="+mn-ea"/>
                          <a:cs typeface="Times New Roman" pitchFamily="18" charset="0"/>
                        </a:rPr>
                        <a:t> status of the room</a:t>
                      </a:r>
                      <a:endParaRPr lang="en-US" sz="1400" kern="1200" dirty="0">
                        <a:solidFill>
                          <a:schemeClr val="dk1"/>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482181"/>
                  </a:ext>
                </a:extLst>
              </a:tr>
              <a:tr h="325223">
                <a:tc>
                  <a:txBody>
                    <a:bodyPr/>
                    <a:lstStyle/>
                    <a:p>
                      <a:r>
                        <a:rPr lang="en-US" sz="1400" kern="1200" dirty="0">
                          <a:solidFill>
                            <a:schemeClr val="dk1"/>
                          </a:solidFill>
                          <a:latin typeface="Times New Roman" pitchFamily="18" charset="0"/>
                          <a:ea typeface="+mn-ea"/>
                          <a:cs typeface="Times New Roman" pitchFamily="18"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Date in format year-month-day hour: minute: second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2158786"/>
                  </a:ext>
                </a:extLst>
              </a:tr>
              <a:tr h="325223">
                <a:tc>
                  <a:txBody>
                    <a:bodyPr/>
                    <a:lstStyle/>
                    <a:p>
                      <a:r>
                        <a:rPr lang="en-US" sz="1400" kern="1200" dirty="0">
                          <a:solidFill>
                            <a:schemeClr val="dk1"/>
                          </a:solidFill>
                          <a:latin typeface="Times New Roman" pitchFamily="18" charset="0"/>
                          <a:ea typeface="+mn-ea"/>
                          <a:cs typeface="Times New Roman" pitchFamily="18" charset="0"/>
                        </a:rPr>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Temperature, in Celsius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3519890"/>
                  </a:ext>
                </a:extLst>
              </a:tr>
              <a:tr h="325223">
                <a:tc>
                  <a:txBody>
                    <a:bodyPr/>
                    <a:lstStyle/>
                    <a:p>
                      <a:r>
                        <a:rPr lang="en-US" sz="1400" kern="1200" dirty="0">
                          <a:solidFill>
                            <a:schemeClr val="dk1"/>
                          </a:solidFill>
                          <a:latin typeface="Times New Roman" pitchFamily="18" charset="0"/>
                          <a:ea typeface="+mn-ea"/>
                          <a:cs typeface="Times New Roman" pitchFamily="18" charset="0"/>
                        </a:rPr>
                        <a:t>Light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Light, in Lux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9765488"/>
                  </a:ext>
                </a:extLst>
              </a:tr>
              <a:tr h="325223">
                <a:tc>
                  <a:txBody>
                    <a:bodyPr/>
                    <a:lstStyle/>
                    <a:p>
                      <a:r>
                        <a:rPr lang="en-US" sz="1400" kern="1200" dirty="0">
                          <a:solidFill>
                            <a:schemeClr val="dk1"/>
                          </a:solidFill>
                          <a:latin typeface="Times New Roman" pitchFamily="18" charset="0"/>
                          <a:ea typeface="+mn-ea"/>
                          <a:cs typeface="Times New Roman" pitchFamily="18" charset="0"/>
                        </a:rPr>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Relative Humidity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1037665"/>
                  </a:ext>
                </a:extLst>
              </a:tr>
              <a:tr h="325223">
                <a:tc>
                  <a:txBody>
                    <a:bodyPr/>
                    <a:lstStyle/>
                    <a:p>
                      <a:r>
                        <a:rPr lang="en-US" sz="1400" kern="1200" dirty="0">
                          <a:solidFill>
                            <a:schemeClr val="dk1"/>
                          </a:solidFill>
                          <a:latin typeface="Times New Roman" pitchFamily="18" charset="0"/>
                          <a:ea typeface="+mn-ea"/>
                          <a:cs typeface="Times New Roman" pitchFamily="18" charset="0"/>
                        </a:rPr>
                        <a:t>CO2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CO2 in ppm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7535617"/>
                  </a:ext>
                </a:extLst>
              </a:tr>
              <a:tr h="381367">
                <a:tc>
                  <a:txBody>
                    <a:bodyPr/>
                    <a:lstStyle/>
                    <a:p>
                      <a:r>
                        <a:rPr lang="en-US" sz="1400" kern="1200" dirty="0">
                          <a:solidFill>
                            <a:schemeClr val="dk1"/>
                          </a:solidFill>
                          <a:latin typeface="Times New Roman" pitchFamily="18" charset="0"/>
                          <a:ea typeface="+mn-ea"/>
                          <a:cs typeface="Times New Roman" pitchFamily="18" charset="0"/>
                        </a:rPr>
                        <a:t>Humidity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solidFill>
                            <a:schemeClr val="dk1"/>
                          </a:solidFill>
                          <a:latin typeface="Times New Roman" pitchFamily="18" charset="0"/>
                          <a:ea typeface="+mn-ea"/>
                          <a:cs typeface="Times New Roman" pitchFamily="18" charset="0"/>
                        </a:rPr>
                        <a:t>Derived quantity from temperature and relative humidity, in </a:t>
                      </a:r>
                      <a:r>
                        <a:rPr lang="en-US" sz="1400" kern="1200" dirty="0" err="1">
                          <a:solidFill>
                            <a:schemeClr val="dk1"/>
                          </a:solidFill>
                          <a:latin typeface="Times New Roman" pitchFamily="18" charset="0"/>
                          <a:ea typeface="+mn-ea"/>
                          <a:cs typeface="Times New Roman" pitchFamily="18" charset="0"/>
                        </a:rPr>
                        <a:t>kgwater</a:t>
                      </a:r>
                      <a:r>
                        <a:rPr lang="en-US" sz="1400" kern="1200" dirty="0">
                          <a:solidFill>
                            <a:schemeClr val="dk1"/>
                          </a:solidFill>
                          <a:latin typeface="Times New Roman" pitchFamily="18" charset="0"/>
                          <a:ea typeface="+mn-ea"/>
                          <a:cs typeface="Times New Roman" pitchFamily="18" charset="0"/>
                        </a:rPr>
                        <a:t>-vapor/kg-air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94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Identifying Dependent and Predictor Variables</a:t>
            </a:r>
          </a:p>
        </p:txBody>
      </p:sp>
      <p:sp>
        <p:nvSpPr>
          <p:cNvPr id="3" name="Content Placeholder 2"/>
          <p:cNvSpPr>
            <a:spLocks noGrp="1"/>
          </p:cNvSpPr>
          <p:nvPr>
            <p:ph sz="half" idx="1"/>
          </p:nvPr>
        </p:nvSpPr>
        <p:spPr>
          <a:xfrm>
            <a:off x="914400" y="1947862"/>
            <a:ext cx="7848600" cy="4297363"/>
          </a:xfrm>
        </p:spPr>
        <p:txBody>
          <a:bodyPr/>
          <a:lstStyle/>
          <a:p>
            <a:pPr marL="0" indent="0">
              <a:buNone/>
            </a:pPr>
            <a:r>
              <a:rPr lang="en-US" sz="1400" b="1" dirty="0">
                <a:latin typeface="Times New Roman" pitchFamily="18" charset="0"/>
                <a:cs typeface="Times New Roman" pitchFamily="18" charset="0"/>
              </a:rPr>
              <a:t>1. Dependent Variable(Y): </a:t>
            </a:r>
            <a:r>
              <a:rPr lang="en-US" sz="1400" b="1" dirty="0">
                <a:solidFill>
                  <a:srgbClr val="FF0000"/>
                </a:solidFill>
                <a:latin typeface="Times New Roman" pitchFamily="18" charset="0"/>
                <a:cs typeface="Times New Roman" pitchFamily="18" charset="0"/>
              </a:rPr>
              <a:t>Occupancy</a:t>
            </a:r>
            <a:r>
              <a:rPr lang="en-US" sz="1400" dirty="0">
                <a:latin typeface="Times New Roman" pitchFamily="18" charset="0"/>
                <a:cs typeface="Times New Roman" pitchFamily="18" charset="0"/>
              </a:rPr>
              <a:t> is the dependent variable.</a:t>
            </a:r>
          </a:p>
          <a:p>
            <a:pPr marL="0" indent="0">
              <a:buNone/>
            </a:pPr>
            <a:r>
              <a:rPr lang="en-US" sz="1400" dirty="0">
                <a:latin typeface="Times New Roman" pitchFamily="18" charset="0"/>
                <a:cs typeface="Times New Roman" pitchFamily="18" charset="0"/>
              </a:rPr>
              <a:t>           Y= 1 if  room is occupied</a:t>
            </a:r>
          </a:p>
          <a:p>
            <a:pPr marL="0" indent="0">
              <a:buNone/>
            </a:pPr>
            <a:r>
              <a:rPr lang="en-US" sz="1400" dirty="0">
                <a:latin typeface="Times New Roman" pitchFamily="18" charset="0"/>
                <a:cs typeface="Times New Roman" pitchFamily="18" charset="0"/>
              </a:rPr>
              <a:t>           Y= 0 if  room is not occupied</a:t>
            </a: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2. Predictor Variable(X):  </a:t>
            </a:r>
            <a:r>
              <a:rPr lang="en-US" sz="1400" b="1" dirty="0">
                <a:solidFill>
                  <a:srgbClr val="00B050"/>
                </a:solidFill>
                <a:latin typeface="Times New Roman" pitchFamily="18" charset="0"/>
                <a:cs typeface="Times New Roman" pitchFamily="18" charset="0"/>
              </a:rPr>
              <a:t>Temperature, Light, Humidity, CO2, Humidity Ratio</a:t>
            </a:r>
            <a:r>
              <a:rPr lang="en-US" sz="1400" b="1" dirty="0">
                <a:solidFill>
                  <a:srgbClr val="FF0000"/>
                </a:solidFill>
                <a:latin typeface="Times New Roman" pitchFamily="18" charset="0"/>
                <a:cs typeface="Times New Roman" pitchFamily="18" charset="0"/>
              </a:rPr>
              <a:t> </a:t>
            </a:r>
            <a:r>
              <a:rPr lang="en-US" sz="1400" dirty="0">
                <a:latin typeface="Times New Roman" pitchFamily="18" charset="0"/>
                <a:cs typeface="Times New Roman" pitchFamily="18" charset="0"/>
              </a:rPr>
              <a:t>are predictor variables which are also ambient features that influence the occupancy status of the room.</a:t>
            </a:r>
          </a:p>
          <a:p>
            <a:pPr marL="0" indent="0">
              <a:buNone/>
            </a:pPr>
            <a:r>
              <a:rPr lang="en-US" sz="1400" dirty="0">
                <a:latin typeface="Times New Roman" pitchFamily="18" charset="0"/>
                <a:cs typeface="Times New Roman" pitchFamily="18" charset="0"/>
              </a:rPr>
              <a:t>           </a:t>
            </a:r>
          </a:p>
          <a:p>
            <a:pPr marL="0" indent="0">
              <a:buNone/>
            </a:pPr>
            <a:endParaRPr lang="en-US" sz="1400" dirty="0"/>
          </a:p>
          <a:p>
            <a:pPr>
              <a:buNone/>
            </a:pPr>
            <a:endParaRPr lang="en-US" sz="1400" dirty="0"/>
          </a:p>
          <a:p>
            <a:endParaRPr lang="en-US" sz="1400" dirty="0"/>
          </a:p>
          <a:p>
            <a:endParaRPr lang="en-US" sz="1400" dirty="0"/>
          </a:p>
          <a:p>
            <a:endParaRPr lang="en-US" sz="1400" dirty="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Exploratory Analysis – 1) Descriptive Statistics</a:t>
            </a:r>
          </a:p>
        </p:txBody>
      </p:sp>
      <p:sp>
        <p:nvSpPr>
          <p:cNvPr id="3" name="Content Placeholder 2"/>
          <p:cNvSpPr>
            <a:spLocks noGrp="1"/>
          </p:cNvSpPr>
          <p:nvPr>
            <p:ph sz="half" idx="1"/>
          </p:nvPr>
        </p:nvSpPr>
        <p:spPr>
          <a:xfrm>
            <a:off x="990600" y="1828800"/>
            <a:ext cx="7848600" cy="4800600"/>
          </a:xfrm>
          <a:noFill/>
        </p:spPr>
        <p:txBody>
          <a:bodyPr/>
          <a:lstStyle/>
          <a:p>
            <a:pPr>
              <a:buNone/>
            </a:pPr>
            <a:r>
              <a:rPr lang="en-US" sz="1400" dirty="0">
                <a:latin typeface="Times New Roman" pitchFamily="18" charset="0"/>
                <a:cs typeface="Times New Roman" pitchFamily="18" charset="0"/>
              </a:rPr>
              <a:t>In this section , we explore the data by analyzing  </a:t>
            </a:r>
            <a:r>
              <a:rPr lang="en-US" sz="1400" b="1" dirty="0">
                <a:solidFill>
                  <a:srgbClr val="FF0000"/>
                </a:solidFill>
                <a:latin typeface="Times New Roman" pitchFamily="18" charset="0"/>
                <a:cs typeface="Times New Roman" pitchFamily="18" charset="0"/>
              </a:rPr>
              <a:t>Descriptive Statistics </a:t>
            </a:r>
          </a:p>
          <a:p>
            <a:pPr marL="0" indent="0">
              <a:buNone/>
            </a:pPr>
            <a:endParaRPr lang="en-US" sz="1400"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Proc Means </a:t>
            </a:r>
            <a:r>
              <a:rPr lang="en-US" sz="1400" dirty="0">
                <a:latin typeface="Times New Roman" pitchFamily="18" charset="0"/>
                <a:cs typeface="Times New Roman" pitchFamily="18" charset="0"/>
              </a:rPr>
              <a:t>helps us explore our dataset  to determine if its complete and free from any missing values. It also helps us answer the 1st questions of our analysis.</a:t>
            </a:r>
          </a:p>
          <a:p>
            <a:pPr marL="0" indent="0">
              <a:buNone/>
            </a:pPr>
            <a:endParaRPr lang="en-US" sz="1400"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What are the maximum and minimum values of  Temperature, Light, CO2, Humidity, Humidity Ratio recorded by the sensors when the room was occupied and when not occupied ?</a:t>
            </a: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a:buAutoNum type="arabicPeriod"/>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r>
              <a:rPr lang="en-US" sz="1400" dirty="0">
                <a:latin typeface="Times New Roman" pitchFamily="18" charset="0"/>
                <a:cs typeface="Times New Roman" pitchFamily="18" charset="0"/>
              </a:rPr>
              <a:t>						</a:t>
            </a:r>
          </a:p>
          <a:p>
            <a:pPr>
              <a:buNone/>
            </a:pPr>
            <a:endParaRPr lang="en-US" sz="1400" dirty="0">
              <a:latin typeface="Times New Roman" pitchFamily="18" charset="0"/>
              <a:cs typeface="Times New Roman" pitchFamily="18" charset="0"/>
            </a:endParaRPr>
          </a:p>
          <a:p>
            <a:pPr marL="522288" indent="-342900">
              <a:buNone/>
            </a:pPr>
            <a:endParaRPr lang="en-US" sz="14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endParaRPr lang="en-US" sz="1400" dirty="0"/>
          </a:p>
          <a:p>
            <a:pPr>
              <a:buNone/>
            </a:pPr>
            <a:endParaRPr lang="en-US" sz="1400" dirty="0"/>
          </a:p>
          <a:p>
            <a:endParaRPr lang="en-US" sz="1400" dirty="0"/>
          </a:p>
          <a:p>
            <a:endParaRPr lang="en-US" sz="1400" dirty="0"/>
          </a:p>
          <a:p>
            <a:endParaRPr lang="en-US" sz="1400" dirty="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dirty="0"/>
          </a:p>
        </p:txBody>
      </p:sp>
      <p:pic>
        <p:nvPicPr>
          <p:cNvPr id="4" name="Picture 3"/>
          <p:cNvPicPr>
            <a:picLocks noChangeAspect="1"/>
          </p:cNvPicPr>
          <p:nvPr/>
        </p:nvPicPr>
        <p:blipFill>
          <a:blip r:embed="rId2"/>
          <a:stretch>
            <a:fillRect/>
          </a:stretch>
        </p:blipFill>
        <p:spPr>
          <a:xfrm>
            <a:off x="1181100" y="3750468"/>
            <a:ext cx="7315200" cy="2732882"/>
          </a:xfrm>
          <a:prstGeom prst="rect">
            <a:avLst/>
          </a:prstGeom>
        </p:spPr>
      </p:pic>
      <p:sp>
        <p:nvSpPr>
          <p:cNvPr id="6" name="Rectangle 5"/>
          <p:cNvSpPr/>
          <p:nvPr/>
        </p:nvSpPr>
        <p:spPr bwMode="auto">
          <a:xfrm>
            <a:off x="6705600" y="4343400"/>
            <a:ext cx="1790700" cy="2139950"/>
          </a:xfrm>
          <a:prstGeom prst="rect">
            <a:avLst/>
          </a:prstGeom>
          <a:noFill/>
          <a:ln>
            <a:solidFill>
              <a:srgbClr val="FF0000"/>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sz="3200" dirty="0">
                <a:latin typeface="Times New Roman" pitchFamily="18" charset="0"/>
                <a:cs typeface="Times New Roman" pitchFamily="18" charset="0"/>
              </a:rPr>
              <a:t>Exploratory Analysis – 2)Association</a:t>
            </a:r>
          </a:p>
        </p:txBody>
      </p:sp>
      <p:sp>
        <p:nvSpPr>
          <p:cNvPr id="13" name="Content Placeholder 12"/>
          <p:cNvSpPr>
            <a:spLocks noGrp="1"/>
          </p:cNvSpPr>
          <p:nvPr>
            <p:ph sz="half" idx="1"/>
          </p:nvPr>
        </p:nvSpPr>
        <p:spPr>
          <a:xfrm>
            <a:off x="990600" y="1828800"/>
            <a:ext cx="7696200" cy="4572000"/>
          </a:xfrm>
        </p:spPr>
        <p:txBody>
          <a:bodyPr/>
          <a:lstStyle/>
          <a:p>
            <a:pPr>
              <a:buNone/>
            </a:pPr>
            <a:r>
              <a:rPr lang="en-US" sz="1400" dirty="0">
                <a:latin typeface="Times New Roman" pitchFamily="18" charset="0"/>
                <a:cs typeface="Times New Roman" pitchFamily="18" charset="0"/>
              </a:rPr>
              <a:t>In this section , we explore the data by analyzing  </a:t>
            </a:r>
            <a:r>
              <a:rPr lang="en-US" sz="1400" b="1" dirty="0">
                <a:solidFill>
                  <a:srgbClr val="FF0000"/>
                </a:solidFill>
                <a:latin typeface="Times New Roman" pitchFamily="18" charset="0"/>
                <a:cs typeface="Times New Roman" pitchFamily="18" charset="0"/>
              </a:rPr>
              <a:t>Associations </a:t>
            </a:r>
            <a:r>
              <a:rPr lang="en-US" sz="1400" dirty="0">
                <a:latin typeface="Times New Roman" pitchFamily="18" charset="0"/>
                <a:cs typeface="Times New Roman" pitchFamily="18" charset="0"/>
              </a:rPr>
              <a:t>between </a:t>
            </a:r>
            <a:r>
              <a:rPr lang="en-US" sz="1400" b="1" dirty="0">
                <a:latin typeface="Times New Roman" pitchFamily="18" charset="0"/>
                <a:cs typeface="Times New Roman" pitchFamily="18" charset="0"/>
              </a:rPr>
              <a:t>Occupancy (Y) </a:t>
            </a:r>
            <a:r>
              <a:rPr lang="en-US" sz="1400" dirty="0">
                <a:latin typeface="Times New Roman" pitchFamily="18" charset="0"/>
                <a:cs typeface="Times New Roman" pitchFamily="18" charset="0"/>
              </a:rPr>
              <a:t>and its </a:t>
            </a:r>
            <a:r>
              <a:rPr lang="en-US" sz="1400" b="1" dirty="0">
                <a:latin typeface="Times New Roman" pitchFamily="18" charset="0"/>
                <a:cs typeface="Times New Roman" pitchFamily="18" charset="0"/>
              </a:rPr>
              <a:t>Continuous predictors (X’s) – Temperature. Light, CO2, Humidity, Humidity ratio</a:t>
            </a:r>
          </a:p>
          <a:p>
            <a:endParaRPr lang="en-US" sz="1400" dirty="0">
              <a:latin typeface="Times New Roman" pitchFamily="18" charset="0"/>
              <a:cs typeface="Times New Roman" pitchFamily="18" charset="0"/>
            </a:endParaRPr>
          </a:p>
          <a:p>
            <a:pPr marL="342900" indent="-342900">
              <a:buAutoNum type="arabicPeriod"/>
            </a:pPr>
            <a:r>
              <a:rPr lang="en-US" sz="1400" dirty="0">
                <a:latin typeface="Times New Roman" pitchFamily="18" charset="0"/>
                <a:cs typeface="Times New Roman" pitchFamily="18" charset="0"/>
              </a:rPr>
              <a:t>Statistical techniques such as the T-test can be used to determine if there is any association between the  response variable Occupancy and its predictor variables. The T-test (equality of variance test) will help to determine whether an occupied room provides a different mean for predictor ambient variables than for an unoccupied one.</a:t>
            </a:r>
          </a:p>
          <a:p>
            <a:pPr marL="342900" indent="-342900">
              <a:buAutoNum type="arabicPeriod"/>
            </a:pP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2.      In T-test, we check the Equality of Variance table for the F-value and its P-value. </a:t>
            </a:r>
          </a:p>
          <a:p>
            <a:pPr marL="0" indent="0">
              <a:buNone/>
            </a:pPr>
            <a:r>
              <a:rPr lang="en-US" sz="1400" dirty="0">
                <a:latin typeface="Times New Roman" pitchFamily="18" charset="0"/>
                <a:cs typeface="Times New Roman" pitchFamily="18" charset="0"/>
              </a:rPr>
              <a:t>	When the p-value (shown under "</a:t>
            </a:r>
            <a:r>
              <a:rPr lang="en-US" sz="1400" dirty="0" err="1">
                <a:latin typeface="Times New Roman" pitchFamily="18" charset="0"/>
                <a:cs typeface="Times New Roman" pitchFamily="18" charset="0"/>
              </a:rPr>
              <a:t>Pr</a:t>
            </a:r>
            <a:r>
              <a:rPr lang="en-US" sz="1400" dirty="0">
                <a:latin typeface="Times New Roman" pitchFamily="18" charset="0"/>
                <a:cs typeface="Times New Roman" pitchFamily="18" charset="0"/>
              </a:rPr>
              <a:t>&gt;F") is no more than 0.05, then the variances 	are unequal</a:t>
            </a:r>
          </a:p>
          <a:p>
            <a:pPr marL="0" indent="0">
              <a:buNone/>
            </a:pPr>
            <a:r>
              <a:rPr lang="en-US" sz="1400" dirty="0">
                <a:latin typeface="Times New Roman" pitchFamily="18" charset="0"/>
                <a:cs typeface="Times New Roman" pitchFamily="18" charset="0"/>
              </a:rPr>
              <a:t>	When the p-value (shown under "</a:t>
            </a:r>
            <a:r>
              <a:rPr lang="en-US" sz="1400" dirty="0" err="1">
                <a:latin typeface="Times New Roman" pitchFamily="18" charset="0"/>
                <a:cs typeface="Times New Roman" pitchFamily="18" charset="0"/>
              </a:rPr>
              <a:t>Pr</a:t>
            </a:r>
            <a:r>
              <a:rPr lang="en-US" sz="1400" dirty="0">
                <a:latin typeface="Times New Roman" pitchFamily="18" charset="0"/>
                <a:cs typeface="Times New Roman" pitchFamily="18" charset="0"/>
              </a:rPr>
              <a:t>&gt;F") is greater than 0.05, then the variances are equal.</a:t>
            </a:r>
          </a:p>
          <a:p>
            <a:pPr marL="0" indent="0">
              <a:buNone/>
            </a:pPr>
            <a:endParaRPr lang="en-US" sz="1400"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Results</a:t>
            </a:r>
          </a:p>
          <a:p>
            <a:pPr marL="0" indent="0">
              <a:buNone/>
            </a:pPr>
            <a:r>
              <a:rPr lang="en-US" sz="1400" dirty="0">
                <a:latin typeface="Times New Roman" pitchFamily="18" charset="0"/>
                <a:cs typeface="Times New Roman" pitchFamily="18" charset="0"/>
              </a:rPr>
              <a:t>The T-test determines which Continuous predictors (X’s) are associated with Occupancy and which are not. The list of possible predictors are listed in </a:t>
            </a:r>
            <a:r>
              <a:rPr lang="en-US" sz="1400" dirty="0">
                <a:latin typeface="Times New Roman" pitchFamily="18" charset="0"/>
                <a:cs typeface="Times New Roman" pitchFamily="18" charset="0"/>
                <a:hlinkClick r:id="rId2" action="ppaction://hlinksldjump"/>
              </a:rPr>
              <a:t>Slide No 11</a:t>
            </a:r>
            <a:r>
              <a:rPr lang="en-US" sz="1400" dirty="0">
                <a:latin typeface="Times New Roman" pitchFamily="18" charset="0"/>
                <a:cs typeface="Times New Roman" pitchFamily="18" charset="0"/>
              </a:rPr>
              <a:t>. </a:t>
            </a:r>
          </a:p>
          <a:p>
            <a:pPr>
              <a:buNone/>
            </a:pPr>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sp>
        <p:nvSpPr>
          <p:cNvPr id="3"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panose="020B0604020202020204" pitchFamily="34" charset="-128"/>
              </a:rPr>
              <a:t>Pr &gt; 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001000" cy="1143000"/>
          </a:xfrm>
        </p:spPr>
        <p:txBody>
          <a:bodyPr/>
          <a:lstStyle/>
          <a:p>
            <a:r>
              <a:rPr lang="en-US" sz="3200" dirty="0">
                <a:latin typeface="Times New Roman" pitchFamily="18" charset="0"/>
                <a:cs typeface="Times New Roman" pitchFamily="18" charset="0"/>
              </a:rPr>
              <a:t>   Exploratory Analysis – 2)Association</a:t>
            </a:r>
          </a:p>
        </p:txBody>
      </p:sp>
      <p:sp>
        <p:nvSpPr>
          <p:cNvPr id="13" name="Content Placeholder 12"/>
          <p:cNvSpPr>
            <a:spLocks noGrp="1"/>
          </p:cNvSpPr>
          <p:nvPr>
            <p:ph sz="half" idx="1"/>
          </p:nvPr>
        </p:nvSpPr>
        <p:spPr>
          <a:xfrm>
            <a:off x="990600" y="1828800"/>
            <a:ext cx="7696200" cy="5029200"/>
          </a:xfrm>
        </p:spPr>
        <p:txBody>
          <a:bodyPr/>
          <a:lstStyle/>
          <a:p>
            <a:pPr marL="0" indent="0">
              <a:buNone/>
            </a:pPr>
            <a:r>
              <a:rPr lang="en-US" sz="1400" b="1" dirty="0">
                <a:latin typeface="Times New Roman" pitchFamily="18" charset="0"/>
                <a:cs typeface="Times New Roman" pitchFamily="18" charset="0"/>
              </a:rPr>
              <a:t> Out of 5 possible continuous  predictor variables, only 3 qualified the T-test which  have </a:t>
            </a:r>
            <a:r>
              <a:rPr lang="en-US" sz="1400" b="1" dirty="0" err="1">
                <a:latin typeface="Times New Roman" pitchFamily="18" charset="0"/>
                <a:cs typeface="Times New Roman" pitchFamily="18" charset="0"/>
              </a:rPr>
              <a:t>Pr</a:t>
            </a:r>
            <a:r>
              <a:rPr lang="en-US" sz="1400" b="1" dirty="0">
                <a:latin typeface="Times New Roman" pitchFamily="18" charset="0"/>
                <a:cs typeface="Times New Roman" pitchFamily="18" charset="0"/>
              </a:rPr>
              <a:t> &gt;F     less than 0.05. </a:t>
            </a: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r>
              <a:rPr lang="en-US" sz="1400" b="1" dirty="0">
                <a:latin typeface="Times New Roman" pitchFamily="18" charset="0"/>
                <a:cs typeface="Times New Roman" pitchFamily="18" charset="0"/>
              </a:rPr>
              <a:t>Results</a:t>
            </a:r>
          </a:p>
          <a:p>
            <a:pPr marL="342900" indent="-342900">
              <a:buAutoNum type="arabicPeriod"/>
            </a:pPr>
            <a:r>
              <a:rPr lang="en-US" sz="1400" dirty="0">
                <a:latin typeface="Times New Roman" pitchFamily="18" charset="0"/>
                <a:cs typeface="Times New Roman" pitchFamily="18" charset="0"/>
              </a:rPr>
              <a:t>From the above statistical analysis, we confirm that </a:t>
            </a:r>
            <a:r>
              <a:rPr lang="en-US" sz="1400" b="1" dirty="0">
                <a:latin typeface="Times New Roman" pitchFamily="18" charset="0"/>
                <a:cs typeface="Times New Roman" pitchFamily="18" charset="0"/>
              </a:rPr>
              <a:t>Light, CO2 and Humidity Ratio </a:t>
            </a:r>
            <a:r>
              <a:rPr lang="en-US" sz="1400" dirty="0">
                <a:latin typeface="Times New Roman" pitchFamily="18" charset="0"/>
                <a:cs typeface="Times New Roman" pitchFamily="18" charset="0"/>
              </a:rPr>
              <a:t>show a significant difference in variance . In other words an occupied room provides different means for </a:t>
            </a:r>
            <a:r>
              <a:rPr lang="en-US" sz="1400" b="1" dirty="0">
                <a:latin typeface="Times New Roman" pitchFamily="18" charset="0"/>
                <a:cs typeface="Times New Roman" pitchFamily="18" charset="0"/>
              </a:rPr>
              <a:t>Light, CO2 and Humidity Ratio </a:t>
            </a:r>
            <a:r>
              <a:rPr lang="en-US" sz="1400" dirty="0">
                <a:latin typeface="Times New Roman" pitchFamily="18" charset="0"/>
                <a:cs typeface="Times New Roman" pitchFamily="18" charset="0"/>
              </a:rPr>
              <a:t>than for an unoccupied one. Thus we can say they show association with Occupancy.</a:t>
            </a:r>
          </a:p>
          <a:p>
            <a:pPr marL="0" indent="0">
              <a:buNone/>
            </a:pPr>
            <a:r>
              <a:rPr lang="en-US" sz="1400" dirty="0">
                <a:latin typeface="Times New Roman" pitchFamily="18" charset="0"/>
                <a:cs typeface="Times New Roman" pitchFamily="18" charset="0"/>
              </a:rPr>
              <a:t>2.    Temperature and Humidity show equal variances and therefore indicate lack of association.</a:t>
            </a:r>
          </a:p>
          <a:p>
            <a:pPr marL="0" indent="0">
              <a:buNone/>
            </a:pPr>
            <a:endParaRPr lang="en-US" sz="14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57030269"/>
              </p:ext>
            </p:extLst>
          </p:nvPr>
        </p:nvGraphicFramePr>
        <p:xfrm>
          <a:off x="1600200" y="2438400"/>
          <a:ext cx="5410200" cy="2571772"/>
        </p:xfrm>
        <a:graphic>
          <a:graphicData uri="http://schemas.openxmlformats.org/drawingml/2006/table">
            <a:tbl>
              <a:tblPr firstRow="1" bandRow="1">
                <a:tableStyleId>{21E4AEA4-8DFA-4A89-87EB-49C32662AFE0}</a:tableStyleId>
              </a:tblPr>
              <a:tblGrid>
                <a:gridCol w="1295400">
                  <a:extLst>
                    <a:ext uri="{9D8B030D-6E8A-4147-A177-3AD203B41FA5}">
                      <a16:colId xmlns:a16="http://schemas.microsoft.com/office/drawing/2014/main" val="1442217064"/>
                    </a:ext>
                  </a:extLst>
                </a:gridCol>
                <a:gridCol w="838200">
                  <a:extLst>
                    <a:ext uri="{9D8B030D-6E8A-4147-A177-3AD203B41FA5}">
                      <a16:colId xmlns:a16="http://schemas.microsoft.com/office/drawing/2014/main" val="136846248"/>
                    </a:ext>
                  </a:extLst>
                </a:gridCol>
                <a:gridCol w="826052">
                  <a:extLst>
                    <a:ext uri="{9D8B030D-6E8A-4147-A177-3AD203B41FA5}">
                      <a16:colId xmlns:a16="http://schemas.microsoft.com/office/drawing/2014/main" val="869619454"/>
                    </a:ext>
                  </a:extLst>
                </a:gridCol>
                <a:gridCol w="887896">
                  <a:extLst>
                    <a:ext uri="{9D8B030D-6E8A-4147-A177-3AD203B41FA5}">
                      <a16:colId xmlns:a16="http://schemas.microsoft.com/office/drawing/2014/main" val="606481086"/>
                    </a:ext>
                  </a:extLst>
                </a:gridCol>
                <a:gridCol w="1562652">
                  <a:extLst>
                    <a:ext uri="{9D8B030D-6E8A-4147-A177-3AD203B41FA5}">
                      <a16:colId xmlns:a16="http://schemas.microsoft.com/office/drawing/2014/main" val="2587163587"/>
                    </a:ext>
                  </a:extLst>
                </a:gridCol>
              </a:tblGrid>
              <a:tr h="653542">
                <a:tc>
                  <a:txBody>
                    <a:bodyPr/>
                    <a:lstStyle/>
                    <a:p>
                      <a:r>
                        <a:rPr lang="en-US" sz="1400" b="1" kern="1200" dirty="0">
                          <a:solidFill>
                            <a:schemeClr val="tx1"/>
                          </a:solidFill>
                          <a:latin typeface="Times New Roman" pitchFamily="18" charset="0"/>
                          <a:ea typeface="+mn-ea"/>
                          <a:cs typeface="Times New Roman" pitchFamily="18" charset="0"/>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a:solidFill>
                            <a:schemeClr val="tx1"/>
                          </a:solidFill>
                          <a:latin typeface="Times New Roman" pitchFamily="18" charset="0"/>
                          <a:ea typeface="+mn-ea"/>
                          <a:cs typeface="Times New Roman" pitchFamily="18" charset="0"/>
                        </a:rPr>
                        <a:t>F –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err="1">
                          <a:solidFill>
                            <a:schemeClr val="tx1"/>
                          </a:solidFill>
                          <a:latin typeface="Times New Roman" pitchFamily="18" charset="0"/>
                          <a:ea typeface="+mn-ea"/>
                          <a:cs typeface="Times New Roman" pitchFamily="18" charset="0"/>
                        </a:rPr>
                        <a:t>Pr</a:t>
                      </a:r>
                      <a:r>
                        <a:rPr lang="en-US" sz="1400" b="1" kern="1200" baseline="0" dirty="0">
                          <a:solidFill>
                            <a:schemeClr val="tx1"/>
                          </a:solidFill>
                          <a:latin typeface="Times New Roman" pitchFamily="18" charset="0"/>
                          <a:ea typeface="+mn-ea"/>
                          <a:cs typeface="Times New Roman" pitchFamily="18" charset="0"/>
                        </a:rPr>
                        <a:t> </a:t>
                      </a:r>
                      <a:r>
                        <a:rPr lang="en-US" sz="1400" b="1" kern="1200" dirty="0">
                          <a:solidFill>
                            <a:schemeClr val="tx1"/>
                          </a:solidFill>
                          <a:latin typeface="Times New Roman" pitchFamily="18" charset="0"/>
                          <a:ea typeface="+mn-ea"/>
                          <a:cs typeface="Times New Roman" pitchFamily="18" charset="0"/>
                        </a:rPr>
                        <a:t>&gt;F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a:solidFill>
                            <a:schemeClr val="tx1"/>
                          </a:solidFill>
                          <a:latin typeface="Times New Roman" pitchFamily="18" charset="0"/>
                          <a:ea typeface="+mn-ea"/>
                          <a:cs typeface="Times New Roman" pitchFamily="18" charset="0"/>
                        </a:rPr>
                        <a:t>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kern="1200" dirty="0">
                          <a:solidFill>
                            <a:schemeClr val="tx1"/>
                          </a:solidFill>
                          <a:latin typeface="Times New Roman" pitchFamily="18" charset="0"/>
                          <a:ea typeface="+mn-ea"/>
                          <a:cs typeface="Times New Roman" pitchFamily="18" charset="0"/>
                        </a:rPr>
                        <a:t>Include in the Model?</a:t>
                      </a:r>
                    </a:p>
                    <a:p>
                      <a:endParaRPr lang="en-US" sz="1400" b="1" kern="1200" dirty="0">
                        <a:solidFill>
                          <a:schemeClr val="tx1"/>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9884068"/>
                  </a:ext>
                </a:extLst>
              </a:tr>
              <a:tr h="281149">
                <a:tc>
                  <a:txBody>
                    <a:bodyPr/>
                    <a:lstStyle/>
                    <a:p>
                      <a:r>
                        <a:rPr lang="en-US" sz="1400" dirty="0">
                          <a:solidFill>
                            <a:schemeClr val="tx1"/>
                          </a:solidFill>
                          <a:latin typeface="Times New Roman" pitchFamily="18" charset="0"/>
                          <a:ea typeface="+mn-ea"/>
                          <a:cs typeface="Times New Roman" pitchFamily="18" charset="0"/>
                        </a:rPr>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0.7482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-15.44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311756"/>
                  </a:ext>
                </a:extLst>
              </a:tr>
              <a:tr h="281149">
                <a:tc>
                  <a:txBody>
                    <a:bodyPr/>
                    <a:lstStyle/>
                    <a:p>
                      <a:r>
                        <a:rPr lang="en-US" sz="1400" dirty="0">
                          <a:solidFill>
                            <a:schemeClr val="tx1"/>
                          </a:solidFill>
                          <a:latin typeface="Times New Roman" pitchFamily="18" charset="0"/>
                          <a:ea typeface="+mn-ea"/>
                          <a:cs typeface="Times New Roman" pitchFamily="18" charset="0"/>
                        </a:rPr>
                        <a:t>Light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&lt;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-324.85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988122"/>
                  </a:ext>
                </a:extLst>
              </a:tr>
              <a:tr h="281149">
                <a:tc>
                  <a:txBody>
                    <a:bodyPr/>
                    <a:lstStyle/>
                    <a:p>
                      <a:r>
                        <a:rPr lang="en-US" sz="1400" dirty="0">
                          <a:solidFill>
                            <a:schemeClr val="tx1"/>
                          </a:solidFill>
                          <a:latin typeface="Times New Roman" pitchFamily="18" charset="0"/>
                          <a:ea typeface="+mn-ea"/>
                          <a:cs typeface="Times New Roman" pitchFamily="18" charset="0"/>
                        </a:rPr>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1.06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itchFamily="18" charset="0"/>
                          <a:ea typeface="+mn-ea"/>
                          <a:cs typeface="Times New Roman" pitchFamily="18" charset="0"/>
                        </a:rPr>
                        <a:t>0.7075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598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1206218"/>
                  </a:ext>
                </a:extLst>
              </a:tr>
              <a:tr h="462926">
                <a:tc>
                  <a:txBody>
                    <a:bodyPr/>
                    <a:lstStyle/>
                    <a:p>
                      <a:r>
                        <a:rPr lang="en-US" sz="1400" dirty="0">
                          <a:solidFill>
                            <a:schemeClr val="tx1"/>
                          </a:solidFill>
                          <a:latin typeface="Times New Roman" pitchFamily="18" charset="0"/>
                          <a:ea typeface="+mn-ea"/>
                          <a:cs typeface="Times New Roman" pitchFamily="18" charset="0"/>
                        </a:rPr>
                        <a:t>CO2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 &lt;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-83.13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155959"/>
                  </a:ext>
                </a:extLst>
              </a:tr>
              <a:tr h="462926">
                <a:tc>
                  <a:txBody>
                    <a:bodyPr/>
                    <a:lstStyle/>
                    <a:p>
                      <a:r>
                        <a:rPr lang="en-US" sz="1400" dirty="0">
                          <a:solidFill>
                            <a:schemeClr val="tx1"/>
                          </a:solidFill>
                          <a:latin typeface="Times New Roman" pitchFamily="18" charset="0"/>
                          <a:ea typeface="+mn-ea"/>
                          <a:cs typeface="Times New Roman" pitchFamily="18" charset="0"/>
                        </a:rPr>
                        <a:t>Humidity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&lt;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solidFill>
                            <a:schemeClr val="tx1"/>
                          </a:solidFill>
                          <a:latin typeface="Times New Roman" pitchFamily="18" charset="0"/>
                          <a:ea typeface="+mn-ea"/>
                          <a:cs typeface="Times New Roman" pitchFamily="18"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3592312"/>
                  </a:ext>
                </a:extLst>
              </a:tr>
            </a:tbl>
          </a:graphicData>
        </a:graphic>
      </p:graphicFrame>
    </p:spTree>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36394</TotalTime>
  <Words>1439</Words>
  <Application>Microsoft Office PowerPoint</Application>
  <PresentationFormat>On-screen Show (4:3)</PresentationFormat>
  <Paragraphs>303</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 Unicode MS</vt:lpstr>
      <vt:lpstr>Arial</vt:lpstr>
      <vt:lpstr>Century Schoolbook</vt:lpstr>
      <vt:lpstr>Futura Bk BT</vt:lpstr>
      <vt:lpstr>Futura Md BT</vt:lpstr>
      <vt:lpstr>Times New Roman</vt:lpstr>
      <vt:lpstr>Wingdings</vt:lpstr>
      <vt:lpstr>ITMtemplate</vt:lpstr>
      <vt:lpstr>1_ITM478_08_1</vt:lpstr>
      <vt:lpstr>529 Advance Data Analytics Mid-term Project </vt:lpstr>
      <vt:lpstr>Table of Content</vt:lpstr>
      <vt:lpstr>Business Scenario</vt:lpstr>
      <vt:lpstr>Business Objective</vt:lpstr>
      <vt:lpstr>Dataset Overview</vt:lpstr>
      <vt:lpstr>Identifying Dependent and Predictor Variables</vt:lpstr>
      <vt:lpstr>Exploratory Analysis – 1) Descriptive Statistics</vt:lpstr>
      <vt:lpstr>Exploratory Analysis – 2)Association</vt:lpstr>
      <vt:lpstr>   Exploratory Analysis – 2)Association</vt:lpstr>
      <vt:lpstr>Exploratory Analysis – 2)Association</vt:lpstr>
      <vt:lpstr>Regression Modeling Results – Building the Model</vt:lpstr>
      <vt:lpstr>Regression Modeling Results – Analyzing the Model</vt:lpstr>
      <vt:lpstr>Regression Modeling Results – Analyzing the Model</vt:lpstr>
      <vt:lpstr>Regression Modeling Results – Analyzing the Model</vt:lpstr>
      <vt:lpstr>Regression Modeling Results – Predicting values</vt:lpstr>
      <vt:lpstr>Regression Modeling Results – Model Efficiency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527 Data Analytics</dc:title>
  <dc:subject>Chapter Twelve</dc:subject>
  <dc:creator>sshin</dc:creator>
  <cp:lastModifiedBy>Allen Dsouza</cp:lastModifiedBy>
  <cp:revision>514</cp:revision>
  <dcterms:created xsi:type="dcterms:W3CDTF">2015-08-06T17:32:52Z</dcterms:created>
  <dcterms:modified xsi:type="dcterms:W3CDTF">2016-10-25T21:49:43Z</dcterms:modified>
</cp:coreProperties>
</file>