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30"/>
  </p:notesMasterIdLst>
  <p:handoutMasterIdLst>
    <p:handoutMasterId r:id="rId31"/>
  </p:handoutMasterIdLst>
  <p:sldIdLst>
    <p:sldId id="390" r:id="rId3"/>
    <p:sldId id="462" r:id="rId4"/>
    <p:sldId id="460" r:id="rId5"/>
    <p:sldId id="538" r:id="rId6"/>
    <p:sldId id="463" r:id="rId7"/>
    <p:sldId id="464" r:id="rId8"/>
    <p:sldId id="532" r:id="rId9"/>
    <p:sldId id="473" r:id="rId10"/>
    <p:sldId id="533" r:id="rId11"/>
    <p:sldId id="497" r:id="rId12"/>
    <p:sldId id="515" r:id="rId13"/>
    <p:sldId id="516" r:id="rId14"/>
    <p:sldId id="474" r:id="rId15"/>
    <p:sldId id="475" r:id="rId16"/>
    <p:sldId id="530" r:id="rId17"/>
    <p:sldId id="535" r:id="rId18"/>
    <p:sldId id="527" r:id="rId19"/>
    <p:sldId id="534" r:id="rId20"/>
    <p:sldId id="477" r:id="rId21"/>
    <p:sldId id="528" r:id="rId22"/>
    <p:sldId id="537" r:id="rId23"/>
    <p:sldId id="481" r:id="rId24"/>
    <p:sldId id="529" r:id="rId25"/>
    <p:sldId id="484" r:id="rId26"/>
    <p:sldId id="485" r:id="rId27"/>
    <p:sldId id="483" r:id="rId28"/>
    <p:sldId id="468" r:id="rId2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969696"/>
    <a:srgbClr val="222222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 autoAdjust="0"/>
    <p:restoredTop sz="86392" autoAdjust="0"/>
  </p:normalViewPr>
  <p:slideViewPr>
    <p:cSldViewPr>
      <p:cViewPr varScale="1">
        <p:scale>
          <a:sx n="72" d="100"/>
          <a:sy n="72" d="100"/>
        </p:scale>
        <p:origin x="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 - 529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529 Data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6096000" cy="1676400"/>
          </a:xfrm>
        </p:spPr>
        <p:txBody>
          <a:bodyPr/>
          <a:lstStyle/>
          <a:p>
            <a:r>
              <a:rPr lang="en-US" dirty="0"/>
              <a:t>October 13 2016</a:t>
            </a:r>
          </a:p>
          <a:p>
            <a:r>
              <a:rPr lang="en-US" dirty="0"/>
              <a:t>Zappos Sales Analysis</a:t>
            </a:r>
          </a:p>
          <a:p>
            <a:r>
              <a:rPr lang="en-US" dirty="0"/>
              <a:t>Aditya Dixit</a:t>
            </a:r>
          </a:p>
          <a:p>
            <a:r>
              <a:rPr lang="en-US" dirty="0"/>
              <a:t>Anusha </a:t>
            </a:r>
            <a:r>
              <a:rPr lang="en-US" dirty="0" err="1"/>
              <a:t>Bondili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3569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UNIVARIATE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5562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Mean of orders is  </a:t>
            </a:r>
            <a:r>
              <a:rPr lang="en-US" sz="1600" b="1" dirty="0">
                <a:latin typeface="Calibri" panose="020F0502020204030204" pitchFamily="34" charset="0"/>
              </a:rPr>
              <a:t>62.3789943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skewness value here is again on the higher side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40" y="2133600"/>
            <a:ext cx="358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orders</a:t>
            </a:r>
          </a:p>
          <a:p>
            <a:pPr algn="l"/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12" y="2055341"/>
            <a:ext cx="4472719" cy="3128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2" y="2841487"/>
            <a:ext cx="3705742" cy="23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3569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UNIVARIATE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556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Mean of </a:t>
            </a:r>
            <a:r>
              <a:rPr lang="en-US" sz="1600" dirty="0" err="1">
                <a:latin typeface="Calibri" panose="020F0502020204030204" pitchFamily="34" charset="0"/>
              </a:rPr>
              <a:t>add_to_cart</a:t>
            </a:r>
            <a:r>
              <a:rPr lang="en-US" sz="1600" dirty="0">
                <a:latin typeface="Calibri" panose="020F0502020204030204" pitchFamily="34" charset="0"/>
              </a:rPr>
              <a:t> is </a:t>
            </a:r>
            <a:r>
              <a:rPr lang="en-US" sz="1600" b="1" dirty="0">
                <a:latin typeface="Calibri" panose="020F0502020204030204" pitchFamily="34" charset="0"/>
              </a:rPr>
              <a:t>166.25089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Data is highly skewed with skewness and kurtosis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40" y="2133600"/>
            <a:ext cx="37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add_to_cart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8142"/>
            <a:ext cx="4338526" cy="3122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3048000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3569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UNIVARIATE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5312273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Mean of visits is </a:t>
            </a:r>
            <a:r>
              <a:rPr lang="en-US" sz="1600" b="1" dirty="0">
                <a:latin typeface="Calibri" panose="020F0502020204030204" pitchFamily="34" charset="0"/>
              </a:rPr>
              <a:t>1934.70804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Data here again is highly skewed with skewness and kurtosis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40" y="2133600"/>
            <a:ext cx="3735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visits</a:t>
            </a:r>
          </a:p>
          <a:p>
            <a:pPr algn="l"/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4710"/>
            <a:ext cx="4169780" cy="3036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3505689" cy="24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0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9733" y="6432237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CORR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0990" y="5355019"/>
            <a:ext cx="7905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Pearson Coefficient between gross sales and day, visits, </a:t>
            </a:r>
            <a:r>
              <a:rPr lang="en-US" sz="1600" dirty="0" err="1">
                <a:latin typeface="Calibri" panose="020F0502020204030204" pitchFamily="34" charset="0"/>
              </a:rPr>
              <a:t>distinct_sessions</a:t>
            </a:r>
            <a:r>
              <a:rPr lang="en-US" sz="1600" dirty="0">
                <a:latin typeface="Calibri" panose="020F0502020204030204" pitchFamily="34" charset="0"/>
              </a:rPr>
              <a:t>, orders, bounces, add to cart, product page views, search page views is comparatively high considering other attributes which suggests these variables impact response variable in greater way. Is shown in above screenshot.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589" y="1676400"/>
            <a:ext cx="790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Co-relation between all the predictor variables and response variable [Number of gross sales] is analyzed using PROC CORR.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58887"/>
            <a:ext cx="6019801" cy="26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SGPLOT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27" y="2346585"/>
            <a:ext cx="4461147" cy="3251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5597815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Gross Sales value ranges from  1 to 707642.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Orders attribute has a major impact on the Gross Sales.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Data is highly concentrated in the range of 1 to 15000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Increase in the number of orders increases the popularity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8288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SGPLOT  for Gross Sales vs Orders </a:t>
            </a:r>
          </a:p>
        </p:txBody>
      </p:sp>
    </p:spTree>
    <p:extLst>
      <p:ext uri="{BB962C8B-B14F-4D97-AF65-F5344CB8AC3E}">
        <p14:creationId xmlns:p14="http://schemas.microsoft.com/office/powerpoint/2010/main" val="8230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3900" y="609600"/>
            <a:ext cx="7696200" cy="1143000"/>
          </a:xfrm>
        </p:spPr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FREQ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601397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Most number of sales are in Acme and the least are in </a:t>
            </a:r>
            <a:r>
              <a:rPr lang="en-US" sz="1600" dirty="0" err="1">
                <a:latin typeface="Calibri" panose="020F0502020204030204" pitchFamily="34" charset="0"/>
              </a:rPr>
              <a:t>Sortly</a:t>
            </a:r>
            <a:r>
              <a:rPr lang="en-US" sz="1600" dirty="0">
                <a:latin typeface="Calibri" panose="020F0502020204030204" pitchFamily="34" charset="0"/>
              </a:rPr>
              <a:t> and Tabular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81103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</a:rPr>
              <a:t>PROC FREQ for Channels/Categories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Compare the site wise distribution of various entries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924816"/>
            <a:ext cx="4045599" cy="2977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24815"/>
            <a:ext cx="3436000" cy="29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3900" y="609600"/>
            <a:ext cx="7696200" cy="1143000"/>
          </a:xfrm>
        </p:spPr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FREQ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900465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Ios</a:t>
            </a:r>
            <a:r>
              <a:rPr lang="en-US" sz="1600" dirty="0">
                <a:latin typeface="Calibri" panose="020F0502020204030204" pitchFamily="34" charset="0"/>
              </a:rPr>
              <a:t> has the most number of occurrences while Symbian has the least number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81103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</a:rPr>
              <a:t>PROC FREQ for platforms to determine which platform is the best 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Analysing</a:t>
            </a:r>
            <a:r>
              <a:rPr lang="en-US" sz="1600" dirty="0">
                <a:latin typeface="Calibri" panose="020F0502020204030204" pitchFamily="34" charset="0"/>
              </a:rPr>
              <a:t> the various platforms </a:t>
            </a:r>
            <a:r>
              <a:rPr lang="en-US" sz="1600" dirty="0" err="1">
                <a:latin typeface="Calibri" panose="020F0502020204030204" pitchFamily="34" charset="0"/>
              </a:rPr>
              <a:t>thrugh</a:t>
            </a:r>
            <a:r>
              <a:rPr lang="en-US" sz="1600" dirty="0">
                <a:latin typeface="Calibri" panose="020F0502020204030204" pitchFamily="34" charset="0"/>
              </a:rPr>
              <a:t> which the orders are placed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12" y="2704516"/>
            <a:ext cx="2934900" cy="3167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4516"/>
            <a:ext cx="4343400" cy="3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3569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696200" cy="1143000"/>
          </a:xfrm>
        </p:spPr>
        <p:txBody>
          <a:bodyPr/>
          <a:lstStyle/>
          <a:p>
            <a:r>
              <a:rPr lang="en-US" sz="3200" dirty="0"/>
              <a:t>Summary of Exploratory Data Analysis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76300" y="1701085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value of gross sales range from 1 to 707642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From the graphs and the analysis , the data is highly skewed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Out of 7 statistically</a:t>
            </a:r>
            <a:r>
              <a:rPr lang="en-US" sz="1600" b="1" dirty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important predictor variables we come to conclusion that following 3 are most significantly impact the response variable gross sales are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</a:rPr>
              <a:t>_orders</a:t>
            </a:r>
          </a:p>
          <a:p>
            <a:pPr lvl="1" algn="l"/>
            <a:r>
              <a:rPr lang="en-US" sz="1600" b="1" dirty="0">
                <a:latin typeface="Calibri" panose="020F0502020204030204" pitchFamily="34" charset="0"/>
              </a:rPr>
              <a:t>	Greater the number of orders, higher the gross sales</a:t>
            </a:r>
            <a:endParaRPr lang="en-US" sz="1600" dirty="0">
              <a:latin typeface="Calibri" panose="020F0502020204030204" pitchFamily="34" charset="0"/>
            </a:endParaRPr>
          </a:p>
          <a:p>
            <a:pPr marL="800100" lvl="1" indent="-342900" algn="l">
              <a:buFont typeface="+mj-lt"/>
              <a:buAutoNum type="arabicPeriod" startAt="2"/>
            </a:pPr>
            <a:r>
              <a:rPr lang="en-US" sz="1600" b="1" dirty="0" err="1">
                <a:latin typeface="Calibri" panose="020F0502020204030204" pitchFamily="34" charset="0"/>
              </a:rPr>
              <a:t>Add_to_cart</a:t>
            </a:r>
            <a:endParaRPr lang="en-US" sz="1600" b="1" dirty="0">
              <a:latin typeface="Calibri" panose="020F0502020204030204" pitchFamily="34" charset="0"/>
            </a:endParaRPr>
          </a:p>
          <a:p>
            <a:pPr lvl="1" algn="l"/>
            <a:r>
              <a:rPr lang="en-US" sz="1600" dirty="0">
                <a:latin typeface="Calibri" panose="020F0502020204030204" pitchFamily="34" charset="0"/>
              </a:rPr>
              <a:t>	Higher the </a:t>
            </a:r>
            <a:r>
              <a:rPr lang="en-US" sz="1600" dirty="0" err="1">
                <a:latin typeface="Calibri" panose="020F0502020204030204" pitchFamily="34" charset="0"/>
              </a:rPr>
              <a:t>add_to_cart</a:t>
            </a:r>
            <a:r>
              <a:rPr lang="en-US" sz="1600" dirty="0">
                <a:latin typeface="Calibri" panose="020F0502020204030204" pitchFamily="34" charset="0"/>
              </a:rPr>
              <a:t> value ,the value of </a:t>
            </a:r>
            <a:r>
              <a:rPr lang="en-US" sz="1600" dirty="0" err="1">
                <a:latin typeface="Calibri" panose="020F0502020204030204" pitchFamily="34" charset="0"/>
              </a:rPr>
              <a:t>gross_sales</a:t>
            </a:r>
            <a:r>
              <a:rPr lang="en-US" sz="1600" dirty="0">
                <a:latin typeface="Calibri" panose="020F0502020204030204" pitchFamily="34" charset="0"/>
              </a:rPr>
              <a:t> increases </a:t>
            </a:r>
          </a:p>
          <a:p>
            <a:pPr marL="800100" lvl="1" indent="-342900" algn="l">
              <a:buFont typeface="+mj-lt"/>
              <a:buAutoNum type="arabicPeriod" startAt="3"/>
            </a:pPr>
            <a:r>
              <a:rPr lang="en-US" sz="1600" b="1" dirty="0" err="1">
                <a:latin typeface="Calibri" panose="020F0502020204030204" pitchFamily="34" charset="0"/>
              </a:rPr>
              <a:t>vists_num_hrefs</a:t>
            </a:r>
            <a:endParaRPr lang="en-US" sz="1600" b="1" dirty="0">
              <a:latin typeface="Calibri" panose="020F0502020204030204" pitchFamily="34" charset="0"/>
            </a:endParaRPr>
          </a:p>
          <a:p>
            <a:pPr lvl="1" algn="l"/>
            <a:r>
              <a:rPr lang="en-US" sz="1600" dirty="0">
                <a:latin typeface="Calibri" panose="020F0502020204030204" pitchFamily="34" charset="0"/>
              </a:rPr>
              <a:t>	More the number of visits , more the chances of making the order and hence 	higher the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Orders is the attribute that makes a major impact on the </a:t>
            </a:r>
            <a:r>
              <a:rPr lang="en-US" sz="1600" dirty="0" err="1">
                <a:latin typeface="Calibri" panose="020F0502020204030204" pitchFamily="34" charset="0"/>
              </a:rPr>
              <a:t>gross_sales</a:t>
            </a:r>
            <a:r>
              <a:rPr lang="en-US" sz="1600" dirty="0">
                <a:latin typeface="Calibri" panose="020F0502020204030204" pitchFamily="34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99124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52600"/>
            <a:ext cx="7924800" cy="4297363"/>
          </a:xfrm>
        </p:spPr>
        <p:txBody>
          <a:bodyPr/>
          <a:lstStyle/>
          <a:p>
            <a:pPr marL="465138" lvl="1" indent="-465138" algn="just"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Explore how </a:t>
            </a:r>
            <a:r>
              <a:rPr lang="en-US" sz="1600" b="1" dirty="0">
                <a:latin typeface="Calibri" panose="020F0502020204030204" pitchFamily="34" charset="0"/>
              </a:rPr>
              <a:t>orders, </a:t>
            </a:r>
            <a:r>
              <a:rPr lang="en-US" sz="1600" b="1" dirty="0" err="1">
                <a:latin typeface="Calibri" panose="020F0502020204030204" pitchFamily="34" charset="0"/>
              </a:rPr>
              <a:t>add_to_cart</a:t>
            </a:r>
            <a:r>
              <a:rPr lang="en-US" sz="1600" b="1" dirty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and </a:t>
            </a:r>
            <a:r>
              <a:rPr lang="en-US" sz="1600" b="1" dirty="0">
                <a:latin typeface="Calibri" panose="020F0502020204030204" pitchFamily="34" charset="0"/>
              </a:rPr>
              <a:t>visits </a:t>
            </a:r>
            <a:r>
              <a:rPr lang="en-US" sz="1600" dirty="0">
                <a:latin typeface="Calibri" panose="020F0502020204030204" pitchFamily="34" charset="0"/>
              </a:rPr>
              <a:t>affect the gross sales individually using the PROC REG linear regression expression</a:t>
            </a:r>
          </a:p>
          <a:p>
            <a:pPr marL="465138" lvl="1" indent="-465138" algn="just"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Using the same three factors  check how these variables affect gross sales in a combined way.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Using multivariate regression explore how following 3 most significant variables effect the gross 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Orders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</a:rPr>
              <a:t>Add_to_cart</a:t>
            </a:r>
            <a:endParaRPr lang="en-US" sz="16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visits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Using PROC REG to build the automatic model selection to produce all-possible regression model which produces 7  best models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Regression:</a:t>
            </a:r>
            <a:br>
              <a:rPr lang="en-US" sz="3200" dirty="0"/>
            </a:br>
            <a:r>
              <a:rPr lang="en-US" sz="3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70386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Linear Data  Regression: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PROC REG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70" y="2565466"/>
            <a:ext cx="3683130" cy="35558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3"/>
            <a:ext cx="4419600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 of </a:t>
            </a:r>
            <a:r>
              <a:rPr lang="en-US" sz="1600" b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gross_sales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 with respect to</a:t>
            </a:r>
          </a:p>
          <a:p>
            <a:pPr lvl="0" algn="just">
              <a:spcBef>
                <a:spcPct val="20000"/>
              </a:spcBef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orders</a:t>
            </a:r>
          </a:p>
          <a:p>
            <a:pPr marL="285750" lvl="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PROC REG Procedure is to fit a simple linear regression model to predict the </a:t>
            </a:r>
            <a:r>
              <a:rPr lang="en-US" sz="1600" b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gross_sales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 from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orders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Model DF is 1 because the model has one                     continuous predictor term, so we are  estimating </a:t>
            </a: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ß1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corrected total DF is n-1=21060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Value of R square is 0.9835, that is 98.35% of         variation of gross sales depend on the orders.</a:t>
            </a: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of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Business Scenario</a:t>
            </a:r>
          </a:p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Business Objective</a:t>
            </a:r>
          </a:p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Selected Data</a:t>
            </a:r>
          </a:p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Data Flow/Processing Steps</a:t>
            </a:r>
          </a:p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Exploratory Data Analysis Results</a:t>
            </a:r>
          </a:p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Regression Modeling Results</a:t>
            </a:r>
          </a:p>
          <a:p>
            <a:pPr marL="342900" indent="-342900" eaLnBrk="1" hangingPunct="1">
              <a:buAutoNum type="arabicParenR"/>
            </a:pPr>
            <a:r>
              <a:rPr lang="en-US" sz="1800" b="1" dirty="0">
                <a:latin typeface="Calibri" panose="020F0502020204030204" pitchFamily="34" charset="0"/>
              </a:rPr>
              <a:t>Summary/Conclusions</a:t>
            </a:r>
          </a:p>
          <a:p>
            <a:pPr marL="0" indent="0" eaLnBrk="1" hangingPunct="1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22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Linear Data  Regression: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PROC REG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49" y="1866296"/>
            <a:ext cx="403860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 of </a:t>
            </a:r>
            <a:r>
              <a:rPr lang="en-US" sz="1600" b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gross_sales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 with respect to </a:t>
            </a:r>
            <a:r>
              <a:rPr lang="en-US" sz="1600" b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add_to_cart</a:t>
            </a:r>
            <a:endParaRPr lang="en-US" sz="16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algn="just">
              <a:spcBef>
                <a:spcPct val="20000"/>
              </a:spcBef>
            </a:pPr>
            <a:endParaRPr lang="en-US" sz="1600" dirty="0">
              <a:latin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corrected total DF is n-1=21060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Value of R square is 0.9478, that is 94.78% of variation of gross sales depend on the </a:t>
            </a:r>
            <a:r>
              <a:rPr lang="en-US" sz="1600" dirty="0" err="1">
                <a:latin typeface="Calibri" panose="020F0502020204030204" pitchFamily="34" charset="0"/>
              </a:rPr>
              <a:t>add_to</a:t>
            </a:r>
            <a:r>
              <a:rPr lang="en-US" sz="1600" dirty="0">
                <a:latin typeface="Calibri" panose="020F0502020204030204" pitchFamily="34" charset="0"/>
              </a:rPr>
              <a:t> cart.</a:t>
            </a:r>
            <a:r>
              <a:rPr lang="en-US" sz="1600" dirty="0"/>
              <a:t> </a:t>
            </a:r>
            <a:endParaRPr lang="en-US" sz="1600" dirty="0"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6" y="1981200"/>
            <a:ext cx="4006538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Linear Data  Regression: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PROC REG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70" y="2388054"/>
            <a:ext cx="3683130" cy="3910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3"/>
            <a:ext cx="4419600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 of </a:t>
            </a:r>
            <a:r>
              <a:rPr lang="en-US" sz="1600" b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gross_sales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 with respect to</a:t>
            </a:r>
          </a:p>
          <a:p>
            <a:pPr lvl="0" algn="just">
              <a:spcBef>
                <a:spcPct val="20000"/>
              </a:spcBef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visits</a:t>
            </a:r>
          </a:p>
          <a:p>
            <a:pPr marL="285750" lvl="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PROC REG Procedure is to fit a simple linear regression model to predict the </a:t>
            </a:r>
            <a:r>
              <a:rPr lang="en-US" sz="1600" b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gross_sales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 from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visits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Model DF is 1 because the model has one                     continuous predictor term, so we are  estimating </a:t>
            </a: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ß1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corrected total DF is n-1=21060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Value of R square is 0.3219, that is 32.19% of         variation of gross sales depend on the visits.</a:t>
            </a: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5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1"/>
            <a:ext cx="7772400" cy="685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Gross_sales</a:t>
            </a:r>
            <a:r>
              <a:rPr lang="en-US" sz="1600" dirty="0">
                <a:latin typeface="Calibri" panose="020F0502020204030204" pitchFamily="34" charset="0"/>
              </a:rPr>
              <a:t> is response variable, orders and </a:t>
            </a:r>
            <a:r>
              <a:rPr lang="en-US" sz="1600" dirty="0" err="1">
                <a:latin typeface="Calibri" panose="020F0502020204030204" pitchFamily="34" charset="0"/>
              </a:rPr>
              <a:t>add_to_cart</a:t>
            </a:r>
            <a:r>
              <a:rPr lang="en-US" sz="1600" dirty="0">
                <a:latin typeface="Calibri" panose="020F0502020204030204" pitchFamily="34" charset="0"/>
              </a:rPr>
              <a:t> are predictor variables.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Multivariate Regression: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PROC REG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81" y="2294407"/>
            <a:ext cx="3699393" cy="33169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7814" y="5823222"/>
            <a:ext cx="762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Adjusted R squared values is 0.9847 that means approximately 98.47% variation of gross sales is explained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24444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1"/>
            <a:ext cx="7772400" cy="685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Gross_sales</a:t>
            </a:r>
            <a:r>
              <a:rPr lang="en-US" sz="1600" dirty="0">
                <a:latin typeface="Calibri" panose="020F0502020204030204" pitchFamily="34" charset="0"/>
              </a:rPr>
              <a:t> is response variable, orders and visits are predictor variables.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Multivariate Regression: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PROC REG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7814" y="5823222"/>
            <a:ext cx="762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Adjusted R squared values is 0.9838 that means approximately 98.38% variation of gross sales is explained by the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55" y="2362201"/>
            <a:ext cx="3757111" cy="3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Regression Model Building: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All-Possible Regressions Approach :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2264" y="228295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0902" y="1683604"/>
            <a:ext cx="8250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0" indent="-465138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Using PROC REG to build the automatic model selection to produce all-possible regression model.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8" y="2514600"/>
            <a:ext cx="5910562" cy="40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0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Regression Model Building: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All-Possible Regressions Approach :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698152"/>
            <a:ext cx="784860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Here the </a:t>
            </a:r>
            <a:r>
              <a:rPr lang="en-US" sz="1600" kern="0" dirty="0" err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gross_sales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is compared with orders , </a:t>
            </a:r>
            <a:r>
              <a:rPr lang="en-US" sz="1600" kern="0" dirty="0" err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add_to_cart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visits</a:t>
            </a:r>
            <a:endParaRPr lang="en-US" sz="1600" dirty="0"/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2406" y="5263143"/>
            <a:ext cx="783679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0" indent="-465138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As per the above criterion includes the predictor variables – </a:t>
            </a:r>
          </a:p>
          <a:p>
            <a:pPr lvl="0" algn="l">
              <a:spcBef>
                <a:spcPct val="20000"/>
              </a:spcBef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orders , </a:t>
            </a:r>
            <a:r>
              <a:rPr lang="en-US" sz="1600" kern="0" dirty="0" err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add_to_cart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visits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32171"/>
            <a:ext cx="6629400" cy="27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8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Regression Model Building: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All-Possible Regressions Approach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591565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Adj</a:t>
            </a:r>
            <a:r>
              <a:rPr lang="en-US" sz="1600" dirty="0">
                <a:latin typeface="Calibri" panose="020F0502020204030204" pitchFamily="34" charset="0"/>
              </a:rPr>
              <a:t> R </a:t>
            </a:r>
            <a:r>
              <a:rPr lang="en-US" sz="1600" dirty="0" err="1">
                <a:latin typeface="Calibri" panose="020F0502020204030204" pitchFamily="34" charset="0"/>
              </a:rPr>
              <a:t>sq</a:t>
            </a:r>
            <a:r>
              <a:rPr lang="en-US" sz="1600" dirty="0">
                <a:latin typeface="Calibri" panose="020F0502020204030204" pitchFamily="34" charset="0"/>
              </a:rPr>
              <a:t> value is 0.9860.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98.60% variance of gross sales is explained by this model.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691425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Best model selection using all possible regression approach.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4110"/>
            <a:ext cx="5486400" cy="36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8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Summary/Conclusions:</a:t>
            </a:r>
            <a:br>
              <a:rPr lang="en-US" sz="3200" dirty="0"/>
            </a:br>
            <a:r>
              <a:rPr lang="en-US" sz="3200" dirty="0"/>
              <a:t>Zappos Sales Data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7521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1"/>
            <a:ext cx="7848600" cy="4800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Number of gross sales of an article can be increased by maximizing following predictor variables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</a:rPr>
              <a:t>add_to_cart</a:t>
            </a:r>
            <a:endParaRPr lang="en-US" sz="1600" dirty="0">
              <a:latin typeface="Calibri" panose="020F0502020204030204" pitchFamily="34" charset="0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	orders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	visits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From the linear regression model, approximately 98.47% of the variability of gross sales is explained by the predictive variable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From the multiple regression model, approximately 98.60% of the variability of gross sales is explained.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maximum  orders are placed using the </a:t>
            </a:r>
            <a:r>
              <a:rPr lang="en-US" sz="1600" dirty="0" err="1">
                <a:latin typeface="Calibri" panose="020F0502020204030204" pitchFamily="34" charset="0"/>
              </a:rPr>
              <a:t>Ios</a:t>
            </a:r>
            <a:r>
              <a:rPr lang="en-US" sz="1600" dirty="0">
                <a:latin typeface="Calibri" panose="020F0502020204030204" pitchFamily="34" charset="0"/>
              </a:rPr>
              <a:t> platform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highest number of sales is through the Acme site for Zappos.</a:t>
            </a:r>
          </a:p>
        </p:txBody>
      </p:sp>
    </p:spTree>
    <p:extLst>
      <p:ext uri="{BB962C8B-B14F-4D97-AF65-F5344CB8AC3E}">
        <p14:creationId xmlns:p14="http://schemas.microsoft.com/office/powerpoint/2010/main" val="419698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Business Scenario:</a:t>
            </a:r>
            <a:br>
              <a:rPr lang="en-US" sz="3200" dirty="0"/>
            </a:br>
            <a:r>
              <a:rPr lang="en-US" sz="3200" dirty="0"/>
              <a:t>Zappos Sales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74837"/>
            <a:ext cx="7848600" cy="4297363"/>
          </a:xfrm>
        </p:spPr>
        <p:txBody>
          <a:bodyPr/>
          <a:lstStyle/>
          <a:p>
            <a:pPr algn="just"/>
            <a:r>
              <a:rPr lang="en-US" sz="1600" dirty="0">
                <a:latin typeface="Calibri" panose="020F0502020204030204" pitchFamily="34" charset="0"/>
              </a:rPr>
              <a:t>This dataset consists of the sales data for </a:t>
            </a:r>
            <a:r>
              <a:rPr lang="en-US" sz="1600" dirty="0" err="1">
                <a:latin typeface="Calibri" panose="020F0502020204030204" pitchFamily="34" charset="0"/>
              </a:rPr>
              <a:t>zappos</a:t>
            </a:r>
            <a:r>
              <a:rPr lang="en-US" sz="1600" dirty="0">
                <a:latin typeface="Calibri" panose="020F0502020204030204" pitchFamily="34" charset="0"/>
              </a:rPr>
              <a:t> for the year 2013 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</a:rPr>
              <a:t>The dataset consist details of orders placed by various customers using their cellphone s through various sites of </a:t>
            </a:r>
            <a:r>
              <a:rPr lang="en-US" sz="1600" dirty="0" err="1">
                <a:latin typeface="Calibri" panose="020F0502020204030204" pitchFamily="34" charset="0"/>
              </a:rPr>
              <a:t>zappos</a:t>
            </a:r>
            <a:r>
              <a:rPr lang="en-US" sz="1600" dirty="0">
                <a:latin typeface="Calibri" panose="020F0502020204030204" pitchFamily="34" charset="0"/>
              </a:rPr>
              <a:t> of 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</a:rPr>
              <a:t>This data consists of sites such as  Acme , </a:t>
            </a:r>
            <a:r>
              <a:rPr lang="en-US" sz="1600" dirty="0" err="1">
                <a:latin typeface="Calibri" panose="020F0502020204030204" pitchFamily="34" charset="0"/>
              </a:rPr>
              <a:t>Widegtry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Botly</a:t>
            </a:r>
            <a:r>
              <a:rPr lang="en-US" sz="1600" dirty="0">
                <a:latin typeface="Calibri" panose="020F0502020204030204" pitchFamily="34" charset="0"/>
              </a:rPr>
              <a:t> , </a:t>
            </a:r>
            <a:r>
              <a:rPr lang="en-US" sz="1600" dirty="0" err="1">
                <a:latin typeface="Calibri" panose="020F0502020204030204" pitchFamily="34" charset="0"/>
              </a:rPr>
              <a:t>Sortly</a:t>
            </a:r>
            <a:r>
              <a:rPr lang="en-US" sz="1600" dirty="0">
                <a:latin typeface="Calibri" panose="020F0502020204030204" pitchFamily="34" charset="0"/>
              </a:rPr>
              <a:t> , Tabular , Pinnacle  through which the orders are placed . 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</a:rPr>
              <a:t>This dataset also contains the details for the type of operating system used by the customers to place their orders ( </a:t>
            </a:r>
            <a:r>
              <a:rPr lang="en-US" sz="1600" dirty="0" err="1">
                <a:latin typeface="Calibri" panose="020F0502020204030204" pitchFamily="34" charset="0"/>
              </a:rPr>
              <a:t>Androif</a:t>
            </a:r>
            <a:r>
              <a:rPr lang="en-US" sz="1600" dirty="0">
                <a:latin typeface="Calibri" panose="020F0502020204030204" pitchFamily="34" charset="0"/>
              </a:rPr>
              <a:t> , Mac , Linux , Chrome , IOS)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</a:rPr>
              <a:t>The dataset also defines the type of </a:t>
            </a:r>
            <a:r>
              <a:rPr lang="en-US" sz="1600" dirty="0" err="1">
                <a:latin typeface="Calibri" panose="020F0502020204030204" pitchFamily="34" charset="0"/>
              </a:rPr>
              <a:t>cutomers</a:t>
            </a:r>
            <a:r>
              <a:rPr lang="en-US" sz="1600" dirty="0">
                <a:latin typeface="Calibri" panose="020F0502020204030204" pitchFamily="34" charset="0"/>
              </a:rPr>
              <a:t>  </a:t>
            </a:r>
          </a:p>
          <a:p>
            <a:pPr lvl="1" algn="just"/>
            <a:r>
              <a:rPr lang="en-US" sz="1400" dirty="0">
                <a:latin typeface="Calibri" panose="020F0502020204030204" pitchFamily="34" charset="0"/>
              </a:rPr>
              <a:t>If the customer is a new customer then he is type 1</a:t>
            </a:r>
          </a:p>
          <a:p>
            <a:pPr lvl="1" algn="just"/>
            <a:r>
              <a:rPr lang="en-US" sz="1400" dirty="0">
                <a:latin typeface="Calibri" panose="020F0502020204030204" pitchFamily="34" charset="0"/>
              </a:rPr>
              <a:t>If he is a </a:t>
            </a:r>
            <a:r>
              <a:rPr lang="en-US" sz="1400" dirty="0" err="1">
                <a:latin typeface="Calibri" panose="020F0502020204030204" pitchFamily="34" charset="0"/>
              </a:rPr>
              <a:t>returing</a:t>
            </a:r>
            <a:r>
              <a:rPr lang="en-US" sz="1400" dirty="0">
                <a:latin typeface="Calibri" panose="020F0502020204030204" pitchFamily="34" charset="0"/>
              </a:rPr>
              <a:t> customer then he is type 0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</a:rPr>
              <a:t>It also has the total number of visits by the user and also the search page views and  the product page views </a:t>
            </a:r>
          </a:p>
          <a:p>
            <a:pPr algn="just"/>
            <a:endParaRPr lang="en-US" sz="1600" dirty="0">
              <a:latin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sz="160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Objective:</a:t>
            </a:r>
            <a:br>
              <a:rPr lang="en-US" dirty="0"/>
            </a:br>
            <a:r>
              <a:rPr lang="en-US" dirty="0"/>
              <a:t>Zappos Sales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Metadata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743200"/>
            <a:ext cx="6648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Business Objective:</a:t>
            </a:r>
            <a:br>
              <a:rPr lang="en-US" sz="3200" dirty="0"/>
            </a:br>
            <a:r>
              <a:rPr lang="en-US" sz="3200" dirty="0"/>
              <a:t>Zappos 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To build a regression model to predict the factors affecting the gross sales 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Gross sales is response variable where as predictive variables[X’s] based on Pearson coefficient 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Add_to_cart</a:t>
            </a:r>
            <a:endParaRPr lang="en-US" sz="16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Orders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Visits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Number of observations in the dataset are: </a:t>
            </a:r>
            <a:r>
              <a:rPr lang="en-US" sz="1600" b="1" dirty="0">
                <a:latin typeface="Calibri" panose="020F0502020204030204" pitchFamily="34" charset="0"/>
              </a:rPr>
              <a:t>21061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Total number of variables: </a:t>
            </a:r>
            <a:r>
              <a:rPr lang="en-US" sz="1600" b="1" dirty="0">
                <a:latin typeface="Calibri" panose="020F0502020204030204" pitchFamily="34" charset="0"/>
              </a:rPr>
              <a:t>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Attribute characteristics: </a:t>
            </a:r>
            <a:r>
              <a:rPr lang="en-US" sz="1600" b="1" i="1" dirty="0">
                <a:latin typeface="Calibri" panose="020F0502020204030204" pitchFamily="34" charset="0"/>
              </a:rPr>
              <a:t>Integer, Real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Output variable is Gross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Data is collected over the period of a year 2013.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Data is got from Zappos during an Interview round as a part of the hiring process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Selected Data:</a:t>
            </a:r>
            <a:br>
              <a:rPr lang="en-US" sz="3200" dirty="0"/>
            </a:br>
            <a:r>
              <a:rPr lang="en-US" sz="3200" dirty="0"/>
              <a:t>Online News Popularity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953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Below are the five input variables which effect the response variable </a:t>
            </a:r>
            <a:r>
              <a:rPr lang="en-US" sz="1600" dirty="0" err="1">
                <a:latin typeface="Calibri" panose="020F0502020204030204" pitchFamily="34" charset="0"/>
              </a:rPr>
              <a:t>Gross_sales</a:t>
            </a:r>
            <a:r>
              <a:rPr lang="en-US" sz="1600" dirty="0">
                <a:latin typeface="Calibri" panose="020F0502020204030204" pitchFamily="34" charset="0"/>
              </a:rPr>
              <a:t> in a very evident.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description of the variable is also explained in the table below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2496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37302"/>
              </p:ext>
            </p:extLst>
          </p:nvPr>
        </p:nvGraphicFramePr>
        <p:xfrm>
          <a:off x="1346916" y="3129597"/>
          <a:ext cx="7368861" cy="235140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57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Add_to_cart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added to cart value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number of orders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made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Visits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of visits to that site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Website through which orders are placed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Platform through which orders are placed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Data Flow/Processing Steps: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Online News Popularity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>
                <a:solidFill>
                  <a:srgbClr val="000000"/>
                </a:solidFill>
                <a:latin typeface="Cambria" panose="02040503050406030204" pitchFamily="18" charset="0"/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66800" y="1918510"/>
            <a:ext cx="2311785" cy="419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lIns="91424" tIns="45712" rIns="91424" bIns="45712"/>
          <a:lstStyle/>
          <a:p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Response/ Predictor variable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rot="16200000">
            <a:off x="2882244" y="2694398"/>
            <a:ext cx="2027903" cy="366992"/>
          </a:xfrm>
          <a:prstGeom prst="rect">
            <a:avLst/>
          </a:prstGeom>
          <a:solidFill>
            <a:srgbClr val="18B2B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4" tIns="45712" rIns="91424" bIns="45712" anchor="ctr"/>
          <a:lstStyle/>
          <a:p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Data Processing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 rot="16200000">
            <a:off x="3081983" y="3816785"/>
            <a:ext cx="4191000" cy="366992"/>
          </a:xfrm>
          <a:prstGeom prst="rect">
            <a:avLst/>
          </a:prstGeom>
          <a:solidFill>
            <a:srgbClr val="18B2B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4" tIns="45712" rIns="91424" bIns="45712" anchor="ctr"/>
          <a:lstStyle/>
          <a:p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Semantic Layer</a:t>
            </a:r>
          </a:p>
        </p:txBody>
      </p:sp>
      <p:sp>
        <p:nvSpPr>
          <p:cNvPr id="23" name="Rectangle 95"/>
          <p:cNvSpPr>
            <a:spLocks noChangeArrowheads="1"/>
          </p:cNvSpPr>
          <p:nvPr/>
        </p:nvSpPr>
        <p:spPr bwMode="auto">
          <a:xfrm rot="16200000">
            <a:off x="2882244" y="4857495"/>
            <a:ext cx="2027903" cy="366992"/>
          </a:xfrm>
          <a:prstGeom prst="rect">
            <a:avLst/>
          </a:prstGeom>
          <a:solidFill>
            <a:srgbClr val="18B2B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4" tIns="45712" rIns="91424" bIns="45712" anchor="ctr"/>
          <a:lstStyle/>
          <a:p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Data Processing</a:t>
            </a:r>
          </a:p>
        </p:txBody>
      </p:sp>
      <p:sp>
        <p:nvSpPr>
          <p:cNvPr id="25" name="Line 100"/>
          <p:cNvSpPr>
            <a:spLocks noChangeShapeType="1"/>
          </p:cNvSpPr>
          <p:nvPr/>
        </p:nvSpPr>
        <p:spPr bwMode="auto">
          <a:xfrm flipV="1">
            <a:off x="5359572" y="4800600"/>
            <a:ext cx="584029" cy="235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AutoShape 103"/>
          <p:cNvSpPr>
            <a:spLocks noChangeArrowheads="1"/>
          </p:cNvSpPr>
          <p:nvPr/>
        </p:nvSpPr>
        <p:spPr bwMode="auto">
          <a:xfrm>
            <a:off x="1219200" y="2625942"/>
            <a:ext cx="1943718" cy="27432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dirty="0">
                <a:latin typeface="Calibri" panose="020F0502020204030204" pitchFamily="34" charset="0"/>
              </a:rPr>
              <a:t>Gross Sales</a:t>
            </a:r>
          </a:p>
          <a:p>
            <a:pPr eaLnBrk="0" hangingPunct="0"/>
            <a:endParaRPr lang="en-US" sz="1400" dirty="0">
              <a:latin typeface="Calibri" panose="020F0502020204030204" pitchFamily="34" charset="0"/>
            </a:endParaRPr>
          </a:p>
          <a:p>
            <a:pPr eaLnBrk="0" hangingPunct="0"/>
            <a:r>
              <a:rPr lang="en-US" sz="1400" dirty="0">
                <a:latin typeface="Calibri" panose="020F0502020204030204" pitchFamily="34" charset="0"/>
              </a:rPr>
              <a:t>orders</a:t>
            </a:r>
          </a:p>
          <a:p>
            <a:pPr eaLnBrk="0" hangingPunct="0"/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pPr eaLnBrk="0" hangingPunct="0"/>
            <a:r>
              <a:rPr lang="en-US" sz="1400" dirty="0">
                <a:latin typeface="Calibri" panose="020F0502020204030204" pitchFamily="34" charset="0"/>
              </a:rPr>
              <a:t>Add to cart </a:t>
            </a:r>
          </a:p>
          <a:p>
            <a:pPr eaLnBrk="0" hangingPunct="0"/>
            <a:endParaRPr lang="en-US" sz="1400" dirty="0">
              <a:latin typeface="Calibri" panose="020F0502020204030204" pitchFamily="34" charset="0"/>
            </a:endParaRPr>
          </a:p>
          <a:p>
            <a:pPr eaLnBrk="0" hangingPunct="0"/>
            <a:r>
              <a:rPr lang="en-US" sz="1400" dirty="0">
                <a:latin typeface="Calibri" panose="020F0502020204030204" pitchFamily="34" charset="0"/>
              </a:rPr>
              <a:t>Site</a:t>
            </a:r>
          </a:p>
          <a:p>
            <a:pPr eaLnBrk="0" hangingPunct="0"/>
            <a:endParaRPr lang="en-US" sz="1400" dirty="0">
              <a:latin typeface="Calibri" panose="020F0502020204030204" pitchFamily="34" charset="0"/>
            </a:endParaRPr>
          </a:p>
          <a:p>
            <a:pPr eaLnBrk="0" hangingPunct="0"/>
            <a:r>
              <a:rPr lang="en-US" sz="1400" dirty="0">
                <a:latin typeface="Calibri" panose="020F0502020204030204" pitchFamily="34" charset="0"/>
              </a:rPr>
              <a:t>Platform</a:t>
            </a:r>
          </a:p>
          <a:p>
            <a:pPr eaLnBrk="0" hangingPunct="0"/>
            <a:endParaRPr lang="en-US" altLang="en-US" sz="1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visits</a:t>
            </a:r>
          </a:p>
        </p:txBody>
      </p:sp>
      <p:cxnSp>
        <p:nvCxnSpPr>
          <p:cNvPr id="46" name="AutoShape 134"/>
          <p:cNvCxnSpPr>
            <a:cxnSpLocks noChangeShapeType="1"/>
            <a:endCxn id="9" idx="0"/>
          </p:cNvCxnSpPr>
          <p:nvPr/>
        </p:nvCxnSpPr>
        <p:spPr bwMode="auto">
          <a:xfrm flipV="1">
            <a:off x="3383110" y="2877894"/>
            <a:ext cx="329590" cy="1230773"/>
          </a:xfrm>
          <a:prstGeom prst="bentConnector5">
            <a:avLst>
              <a:gd name="adj1" fmla="val 69359"/>
              <a:gd name="adj2" fmla="val 188833"/>
              <a:gd name="adj3" fmla="val 306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35"/>
          <p:cNvCxnSpPr>
            <a:cxnSpLocks noChangeShapeType="1"/>
            <a:endCxn id="23" idx="0"/>
          </p:cNvCxnSpPr>
          <p:nvPr/>
        </p:nvCxnSpPr>
        <p:spPr bwMode="auto">
          <a:xfrm>
            <a:off x="3383110" y="4108667"/>
            <a:ext cx="329590" cy="932324"/>
          </a:xfrm>
          <a:prstGeom prst="bentConnector5">
            <a:avLst>
              <a:gd name="adj1" fmla="val 69359"/>
              <a:gd name="adj2" fmla="val 249280"/>
              <a:gd name="adj3" fmla="val 306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Line 136"/>
          <p:cNvSpPr>
            <a:spLocks noChangeShapeType="1"/>
          </p:cNvSpPr>
          <p:nvPr/>
        </p:nvSpPr>
        <p:spPr bwMode="auto">
          <a:xfrm>
            <a:off x="4079691" y="2877894"/>
            <a:ext cx="2201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Line 137"/>
          <p:cNvSpPr>
            <a:spLocks noChangeShapeType="1"/>
          </p:cNvSpPr>
          <p:nvPr/>
        </p:nvSpPr>
        <p:spPr bwMode="auto">
          <a:xfrm>
            <a:off x="4079691" y="5040990"/>
            <a:ext cx="2201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Rectangle 71"/>
          <p:cNvSpPr>
            <a:spLocks noChangeArrowheads="1"/>
          </p:cNvSpPr>
          <p:nvPr/>
        </p:nvSpPr>
        <p:spPr bwMode="auto">
          <a:xfrm rot="16200000">
            <a:off x="2387880" y="3816785"/>
            <a:ext cx="4191000" cy="366992"/>
          </a:xfrm>
          <a:prstGeom prst="rect">
            <a:avLst/>
          </a:prstGeom>
          <a:solidFill>
            <a:srgbClr val="18B2B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4" tIns="45712" rIns="91424" bIns="45712" anchor="ctr"/>
          <a:lstStyle/>
          <a:p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Data Integration</a:t>
            </a:r>
          </a:p>
        </p:txBody>
      </p:sp>
      <p:sp>
        <p:nvSpPr>
          <p:cNvPr id="53" name="Line 102"/>
          <p:cNvSpPr>
            <a:spLocks noChangeShapeType="1"/>
          </p:cNvSpPr>
          <p:nvPr/>
        </p:nvSpPr>
        <p:spPr bwMode="auto">
          <a:xfrm>
            <a:off x="4666877" y="2882048"/>
            <a:ext cx="327109" cy="775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4" name="Line 101"/>
          <p:cNvSpPr>
            <a:spLocks noChangeShapeType="1"/>
          </p:cNvSpPr>
          <p:nvPr/>
        </p:nvSpPr>
        <p:spPr bwMode="auto">
          <a:xfrm flipV="1">
            <a:off x="4666877" y="4343400"/>
            <a:ext cx="327109" cy="697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5943601" y="1904780"/>
            <a:ext cx="2667000" cy="419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lIns="91424" tIns="45712" rIns="91424" bIns="45712"/>
          <a:lstStyle/>
          <a:p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Presentation</a:t>
            </a:r>
            <a:r>
              <a:rPr lang="en-US" altLang="en-US" sz="1200" b="1" dirty="0">
                <a:solidFill>
                  <a:srgbClr val="FFD2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200" b="1" dirty="0">
                <a:solidFill>
                  <a:schemeClr val="bg1">
                    <a:lumMod val="10000"/>
                  </a:schemeClr>
                </a:solidFill>
                <a:latin typeface="Cambria" panose="02040503050406030204" pitchFamily="18" charset="0"/>
              </a:rPr>
              <a:t>Layer</a:t>
            </a:r>
          </a:p>
        </p:txBody>
      </p:sp>
      <p:sp>
        <p:nvSpPr>
          <p:cNvPr id="57" name="AutoShape 84"/>
          <p:cNvSpPr>
            <a:spLocks noChangeArrowheads="1"/>
          </p:cNvSpPr>
          <p:nvPr/>
        </p:nvSpPr>
        <p:spPr bwMode="auto">
          <a:xfrm>
            <a:off x="6192131" y="2434955"/>
            <a:ext cx="2169940" cy="3184167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en-US" altLang="en-US" sz="1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endParaRPr lang="en-US" altLang="en-US" sz="1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endParaRPr lang="en-US" altLang="en-US" sz="1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alt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 UNIVARIATE</a:t>
            </a:r>
          </a:p>
          <a:p>
            <a:pPr eaLnBrk="0" hangingPunct="0"/>
            <a:r>
              <a:rPr lang="en-US" alt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 MEANS</a:t>
            </a:r>
          </a:p>
          <a:p>
            <a:pPr eaLnBrk="0" hangingPunct="0"/>
            <a:r>
              <a:rPr lang="en-US" alt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 FREQ</a:t>
            </a:r>
          </a:p>
          <a:p>
            <a:pPr eaLnBrk="0" hangingPunct="0"/>
            <a:r>
              <a:rPr lang="en-US" alt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 SGPLOT</a:t>
            </a:r>
          </a:p>
          <a:p>
            <a:pPr eaLnBrk="0" hangingPunct="0"/>
            <a:r>
              <a:rPr lang="en-US" alt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 REG</a:t>
            </a:r>
          </a:p>
          <a:p>
            <a:pPr eaLnBrk="0" hangingPunct="0"/>
            <a:r>
              <a:rPr lang="en-US" alt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 GLMSELECT</a:t>
            </a:r>
          </a:p>
        </p:txBody>
      </p:sp>
      <p:sp>
        <p:nvSpPr>
          <p:cNvPr id="62" name="Line 99"/>
          <p:cNvSpPr>
            <a:spLocks noChangeShapeType="1"/>
          </p:cNvSpPr>
          <p:nvPr/>
        </p:nvSpPr>
        <p:spPr bwMode="auto">
          <a:xfrm>
            <a:off x="5360979" y="2916333"/>
            <a:ext cx="582622" cy="131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3569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Analysis:</a:t>
            </a:r>
            <a:br>
              <a:rPr lang="en-US" sz="3200" dirty="0"/>
            </a:br>
            <a:r>
              <a:rPr lang="en-US" sz="3200" dirty="0"/>
              <a:t>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454" y="1905000"/>
            <a:ext cx="7848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data that is collected is the sales data that was collected for the year 2013 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main aim of the analysis is to develop a relationship between Gross sales and a few of the attributes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 aim is also to figure out which attribute affects the sales the most and increase or decrease of which can help the growth in sales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There are total 15 attributes in the dataset out of which 11 are predictive attributes, 4 non-predictive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All 15 attributes  are analyzed using PROC CORR to determine predictor’s co-relation with response variable.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Out 14 predictors 10 are continuous and 4 are categorical attributes.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Continuous variables are analyzed by PROC UNIVARIATE to check the details of the variable and check for the skewness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Categorical variables are analyzed by PROC FREQ to determine which platform and site are the best to increase the gross sales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PROCC CORR is used to view the correlation of all the variables present with the output variable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5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3569" y="66198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Using PROC UNIVARIATE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65048"/>
            <a:ext cx="3505689" cy="1748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16" y="2277244"/>
            <a:ext cx="3556557" cy="26980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5105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Mean of Gross Sales is </a:t>
            </a:r>
            <a:r>
              <a:rPr lang="en-US" sz="1600" b="1" dirty="0">
                <a:latin typeface="Calibri" panose="020F0502020204030204" pitchFamily="34" charset="0"/>
              </a:rPr>
              <a:t>16473.3958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Higher the gross sales , better the site for Zappos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Data is highly skewed since Skewness and Kurtosis values are on higher side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7044" y="203849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</a:rPr>
              <a:t>Response Variable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Gross 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067182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38688</TotalTime>
  <Words>1379</Words>
  <Application>Microsoft Office PowerPoint</Application>
  <PresentationFormat>On-screen Show (4:3)</PresentationFormat>
  <Paragraphs>226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</vt:lpstr>
      <vt:lpstr>Century Schoolbook</vt:lpstr>
      <vt:lpstr>Futura Bk BT</vt:lpstr>
      <vt:lpstr>Futura Md BT</vt:lpstr>
      <vt:lpstr>Times New Roman</vt:lpstr>
      <vt:lpstr>Wingdings</vt:lpstr>
      <vt:lpstr>ITMtemplate</vt:lpstr>
      <vt:lpstr>1_ITM478_08_1</vt:lpstr>
      <vt:lpstr>ITMD 529 Data Analytics</vt:lpstr>
      <vt:lpstr>Table of Content</vt:lpstr>
      <vt:lpstr>Business Scenario: Zappos Sales Analysis</vt:lpstr>
      <vt:lpstr>Business Objective: Zappos Sales Analysis</vt:lpstr>
      <vt:lpstr>Business Objective: Zappos Sales Analysis</vt:lpstr>
      <vt:lpstr>Selected Data: Online News Popularity Dataset</vt:lpstr>
      <vt:lpstr>Data Flow/Processing Steps: Online News Popularity</vt:lpstr>
      <vt:lpstr>Exploratory Data Analysis: Background</vt:lpstr>
      <vt:lpstr>Exploratory Data Analysis Results: Using PROC UNIVARIATE</vt:lpstr>
      <vt:lpstr>Exploratory Data Analysis Results: Using PROC UNIVARIATE</vt:lpstr>
      <vt:lpstr>Exploratory Data Analysis Results: Using PROC UNIVARIATE</vt:lpstr>
      <vt:lpstr>Exploratory Data Analysis Results: Using PROC UNIVARIATE</vt:lpstr>
      <vt:lpstr>Exploratory Data Analysis Results: Using PROC CORR</vt:lpstr>
      <vt:lpstr>Exploratory Data Analysis Results: Using PROC SGPLOT</vt:lpstr>
      <vt:lpstr>Exploratory Data Analysis Results: Using PROC FREQ </vt:lpstr>
      <vt:lpstr>Exploratory Data Analysis Results: Using PROC FREQ </vt:lpstr>
      <vt:lpstr>Summary of Exploratory Data Analysis </vt:lpstr>
      <vt:lpstr>Regression: Background</vt:lpstr>
      <vt:lpstr>Linear Data  Regression: Using PROC REG </vt:lpstr>
      <vt:lpstr>Linear Data  Regression: Using PROC REG </vt:lpstr>
      <vt:lpstr>Linear Data  Regression: Using PROC REG </vt:lpstr>
      <vt:lpstr>Multivariate Regression: Using PROC REG :</vt:lpstr>
      <vt:lpstr>Multivariate Regression: Using PROC REG :</vt:lpstr>
      <vt:lpstr>Regression Model Building: Using All-Possible Regressions Approach :</vt:lpstr>
      <vt:lpstr>Regression Model Building: Using All-Possible Regressions Approach :</vt:lpstr>
      <vt:lpstr>Regression Model Building: Using All-Possible Regressions Approach :</vt:lpstr>
      <vt:lpstr>Summary/Conclusions: Zappos Sales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user</cp:lastModifiedBy>
  <cp:revision>516</cp:revision>
  <dcterms:created xsi:type="dcterms:W3CDTF">2015-08-06T17:32:52Z</dcterms:created>
  <dcterms:modified xsi:type="dcterms:W3CDTF">2016-10-20T03:37:24Z</dcterms:modified>
</cp:coreProperties>
</file>