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20"/>
  </p:notesMasterIdLst>
  <p:handoutMasterIdLst>
    <p:handoutMasterId r:id="rId21"/>
  </p:handoutMasterIdLst>
  <p:sldIdLst>
    <p:sldId id="390" r:id="rId3"/>
    <p:sldId id="462" r:id="rId4"/>
    <p:sldId id="460" r:id="rId5"/>
    <p:sldId id="555" r:id="rId6"/>
    <p:sldId id="517" r:id="rId7"/>
    <p:sldId id="537" r:id="rId8"/>
    <p:sldId id="521" r:id="rId9"/>
    <p:sldId id="523" r:id="rId10"/>
    <p:sldId id="560" r:id="rId11"/>
    <p:sldId id="539" r:id="rId12"/>
    <p:sldId id="543" r:id="rId13"/>
    <p:sldId id="544" r:id="rId14"/>
    <p:sldId id="546" r:id="rId15"/>
    <p:sldId id="547" r:id="rId16"/>
    <p:sldId id="548" r:id="rId17"/>
    <p:sldId id="549" r:id="rId18"/>
    <p:sldId id="499" r:id="rId1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969696"/>
    <a:srgbClr val="18B2B6"/>
    <a:srgbClr val="0033CC"/>
    <a:srgbClr val="F8F8F8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1" autoAdjust="0"/>
    <p:restoredTop sz="86392" autoAdjust="0"/>
  </p:normalViewPr>
  <p:slideViewPr>
    <p:cSldViewPr>
      <p:cViewPr varScale="1">
        <p:scale>
          <a:sx n="68" d="100"/>
          <a:sy n="68" d="100"/>
        </p:scale>
        <p:origin x="11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9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>
                <a:solidFill>
                  <a:schemeClr val="hlink"/>
                </a:solidFill>
                <a:latin typeface="Futura Md BT" pitchFamily="34" charset="0"/>
              </a:rPr>
              <a:t>ITM - 529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://www.census.gov/programs-surveys/acs/data/pums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529 Data Analytics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October 25, 2016</a:t>
            </a:r>
          </a:p>
          <a:p>
            <a:r>
              <a:rPr lang="en-US" dirty="0"/>
              <a:t>Analysis of Personal Income</a:t>
            </a:r>
          </a:p>
          <a:p>
            <a:r>
              <a:rPr lang="en-US" dirty="0" err="1"/>
              <a:t>Aishwarya</a:t>
            </a:r>
            <a:r>
              <a:rPr lang="en-US" dirty="0"/>
              <a:t> Ravi, Hong 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820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Overall, Education, Occupation and WKHP factors have better influence on Income as they explains 17% ,12% and 12% of variability respectively from the exploratory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Overall </a:t>
            </a: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interaction of </a:t>
            </a:r>
            <a:r>
              <a:rPr lang="en-US" sz="1600" b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Worked hours per week*Education*Occupation shows 30% of variability </a:t>
            </a: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 Income i.e. these variables together shows more influence on Person’s Income change. It means for any Occupation/Education, if number of hours worked fluctuates then accordingly Person’s Income will change and that variation in Income is more influenced by combined effect of these 3 factors rather than individual effect as these factors are correlated to each other.</a:t>
            </a: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7488" y="65532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Regression Modeling Results</a:t>
            </a:r>
            <a:br>
              <a:rPr lang="en-US" sz="3200" dirty="0"/>
            </a:br>
            <a:r>
              <a:rPr lang="en-US" sz="2000" dirty="0"/>
              <a:t>WKHP*Education*Occupation vs Income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334000" y="5638800"/>
            <a:ext cx="838200" cy="381000"/>
          </a:xfrm>
          <a:prstGeom prst="ellipse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302814"/>
            <a:ext cx="7391400" cy="20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9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7658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904" y="1752517"/>
            <a:ext cx="6095298" cy="4724483"/>
          </a:xfrm>
          <a:prstGeom prst="rect">
            <a:avLst/>
          </a:prstGeom>
          <a:noFill/>
          <a:ln w="9525">
            <a:solidFill>
              <a:srgbClr val="22222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934201" y="2971800"/>
            <a:ext cx="205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The constant is -8651.2 when Education: Some college and Occupation: Technician is 0.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505200" y="2362200"/>
            <a:ext cx="1066800" cy="304800"/>
          </a:xfrm>
          <a:prstGeom prst="ellipse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z="3200" dirty="0"/>
              <a:t>Regression Modeling Results</a:t>
            </a:r>
            <a:br>
              <a:rPr lang="en-US" sz="3200" dirty="0"/>
            </a:br>
            <a:r>
              <a:rPr lang="en-US" sz="2000" dirty="0"/>
              <a:t>WKHP*Education*Occupation vs Income</a:t>
            </a:r>
          </a:p>
        </p:txBody>
      </p:sp>
    </p:spTree>
    <p:extLst>
      <p:ext uri="{BB962C8B-B14F-4D97-AF65-F5344CB8AC3E}">
        <p14:creationId xmlns:p14="http://schemas.microsoft.com/office/powerpoint/2010/main" val="146401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684883"/>
            <a:ext cx="7696200" cy="228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For instance, Worked hours per week = 40, Education = Masters and Occupation = Manager, then Person’s Income is calculates as :</a:t>
            </a:r>
          </a:p>
          <a:p>
            <a:pPr marL="0" indent="0">
              <a:buNone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 	Person's Income = -8651.27 + 1229.25 * 40 + 38707 + 33952 			               = $113,175.73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For instance, Worked hours per week = 40, Education = Masters and Occupation = Sales, then Person’s Income is calculates as :</a:t>
            </a:r>
          </a:p>
          <a:p>
            <a:pPr marL="0" indent="0">
              <a:buNone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 	Person's Income = -8651.27 + 1229.25 * 20 + 38707 + 7361.8 			               = $86587.53</a:t>
            </a:r>
            <a:endParaRPr lang="en-US" sz="16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73612"/>
            <a:ext cx="2133600" cy="476250"/>
          </a:xfrm>
        </p:spPr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76399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Regression Equation to Predict Person’s Income:</a:t>
            </a:r>
          </a:p>
          <a:p>
            <a:pPr algn="l"/>
            <a:endParaRPr lang="en-US" sz="16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Person's Income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= -8651.27 + 1229.25 * WKHP + 3251.24 * Associate + </a:t>
            </a:r>
          </a:p>
          <a:p>
            <a:pPr algn="l"/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20114 * Bachelors + 65874 * Doctorate + (-2480.4) * HS-Grad + </a:t>
            </a:r>
          </a:p>
          <a:p>
            <a:pPr algn="l"/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(-6631) * </a:t>
            </a:r>
            <a:r>
              <a:rPr lang="en-US" sz="1600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HS_Not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Grad + 38707 * Masters +104551 * Professional + </a:t>
            </a:r>
          </a:p>
          <a:p>
            <a:pPr algn="l"/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33952 * Manager + (-21012) * Military + (-4021) * Office + 7361.8 * Sales + </a:t>
            </a:r>
          </a:p>
          <a:p>
            <a:pPr algn="l"/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(-10434) * Service + 2752.3 * Specialist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z="3200" dirty="0"/>
              <a:t>Regression Modeling Results</a:t>
            </a:r>
            <a:br>
              <a:rPr lang="en-US" sz="3200" dirty="0"/>
            </a:br>
            <a:r>
              <a:rPr lang="en-US" sz="2000" dirty="0"/>
              <a:t>WKHP*Education*Occupation vs Income</a:t>
            </a:r>
          </a:p>
        </p:txBody>
      </p:sp>
    </p:spTree>
    <p:extLst>
      <p:ext uri="{BB962C8B-B14F-4D97-AF65-F5344CB8AC3E}">
        <p14:creationId xmlns:p14="http://schemas.microsoft.com/office/powerpoint/2010/main" val="345160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Modeling Results</a:t>
            </a:r>
            <a:br>
              <a:rPr lang="en-US" sz="3200" dirty="0"/>
            </a:br>
            <a:r>
              <a:rPr lang="en-US" sz="3200" dirty="0"/>
              <a:t> income &gt;= $56,210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34463" y="6591203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2437"/>
            <a:ext cx="7848600" cy="42973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600" dirty="0"/>
              <a:t>Run LOGISTIC procedure to find the best fit model to predict the complex effects of interval and categorical predictors.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334000" y="2216394"/>
            <a:ext cx="3786809" cy="19496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For every Model, the convergence criterion was met.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Comparing these models’ SC value, the model of </a:t>
            </a: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Worked hours per week </a:t>
            </a:r>
            <a:r>
              <a:rPr lang="en-US" sz="1600" b="1" dirty="0"/>
              <a:t>, Occupation, Education and bonus</a:t>
            </a:r>
            <a:r>
              <a:rPr lang="en-US" sz="1600" dirty="0"/>
              <a:t> (income &gt;= $56,210) is better fitting.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3654"/>
            <a:ext cx="8147006" cy="17999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1039696" y="2284437"/>
            <a:ext cx="4269028" cy="2052907"/>
            <a:chOff x="1039696" y="2284437"/>
            <a:chExt cx="4269028" cy="20529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9696" y="2284437"/>
              <a:ext cx="4243751" cy="20529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Oval 9"/>
            <p:cNvSpPr/>
            <p:nvPr/>
          </p:nvSpPr>
          <p:spPr bwMode="auto">
            <a:xfrm>
              <a:off x="4367936" y="3135591"/>
              <a:ext cx="940788" cy="348762"/>
            </a:xfrm>
            <a:prstGeom prst="ellipse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32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Modeling Results</a:t>
            </a:r>
            <a:br>
              <a:rPr lang="en-US" sz="3200" dirty="0"/>
            </a:br>
            <a:r>
              <a:rPr lang="en-US" sz="3200" dirty="0"/>
              <a:t>income &gt;= $56,210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399" y="6486024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8382000" cy="4876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dirty="0"/>
          </a:p>
          <a:p>
            <a:pPr marL="0" indent="0" eaLnBrk="1" hangingPunct="1">
              <a:buNone/>
            </a:pPr>
            <a:r>
              <a:rPr lang="en-US" sz="1600" dirty="0"/>
              <a:t>The </a:t>
            </a:r>
            <a:r>
              <a:rPr lang="en-US" sz="1600" b="1" dirty="0"/>
              <a:t>logistic regression equation</a:t>
            </a:r>
            <a:r>
              <a:rPr lang="en-US" sz="1600" dirty="0"/>
              <a:t> is logit( ) = -1.2062+(0.0592)*WKHP+</a:t>
            </a:r>
          </a:p>
          <a:p>
            <a:pPr marL="0" indent="0" eaLnBrk="1" hangingPunct="1">
              <a:buNone/>
            </a:pPr>
            <a:r>
              <a:rPr lang="en-US" sz="1600" dirty="0"/>
              <a:t>(-2.1667)*Military+(-1.4763)*Office+(-0.9289)*Sales+(-2.5306)*Service+</a:t>
            </a:r>
          </a:p>
          <a:p>
            <a:pPr marL="0" indent="0" eaLnBrk="1" hangingPunct="1">
              <a:buNone/>
            </a:pPr>
            <a:r>
              <a:rPr lang="en-US" sz="1600" dirty="0"/>
              <a:t>(-0.6970)*Specialist+(-0.9097)*Technician+(-1.2097)*Associate Degree+</a:t>
            </a:r>
          </a:p>
          <a:p>
            <a:pPr marL="0" indent="0" eaLnBrk="1" hangingPunct="1">
              <a:buNone/>
            </a:pPr>
            <a:r>
              <a:rPr lang="en-US" sz="1600" dirty="0"/>
              <a:t>(-0.6291)*Bachelor Degree+(0.5688)*Doctorate Degree+(-1.7938)*HS-Grad+</a:t>
            </a:r>
          </a:p>
          <a:p>
            <a:pPr marL="0" indent="0" eaLnBrk="1" hangingPunct="1">
              <a:buNone/>
            </a:pPr>
            <a:r>
              <a:rPr lang="en-US" sz="1600" dirty="0"/>
              <a:t>(-2.5133)*HS-Not Grad+(0.4932)*Professional Degree+(-1.4649)*Some College</a:t>
            </a:r>
          </a:p>
          <a:p>
            <a:pPr marL="0" indent="0" eaLnBrk="1" hangingPunct="1">
              <a:buNone/>
            </a:pPr>
            <a:endParaRPr lang="en-US" sz="1400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19801" y="1600200"/>
            <a:ext cx="3124198" cy="3571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This model is statistically significant, indicating all predictors in the model is useful in predicting bonus.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If you are a person who has a Master Degree and is a manger, the odds of getting the income more than $56,210 increase by </a:t>
            </a:r>
            <a:r>
              <a:rPr lang="en-US" sz="1600" b="1" dirty="0">
                <a:solidFill>
                  <a:srgbClr val="FF0000"/>
                </a:solidFill>
              </a:rPr>
              <a:t>5.92% </a:t>
            </a:r>
            <a:r>
              <a:rPr lang="en-US" sz="1600" b="1" dirty="0"/>
              <a:t>for each working 10 hours more per week.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3" y="1743075"/>
            <a:ext cx="5100638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/>
          <p:cNvSpPr/>
          <p:nvPr/>
        </p:nvSpPr>
        <p:spPr bwMode="auto">
          <a:xfrm>
            <a:off x="3436352" y="2438400"/>
            <a:ext cx="457200" cy="228600"/>
          </a:xfrm>
          <a:prstGeom prst="ellipse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3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Modeling Results</a:t>
            </a:r>
            <a:br>
              <a:rPr lang="en-US" sz="3200" dirty="0"/>
            </a:br>
            <a:r>
              <a:rPr lang="en-US" sz="3200" dirty="0"/>
              <a:t>income &gt;= $56,210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98095" y="1882340"/>
            <a:ext cx="8345905" cy="4747061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Comparing the person who has a </a:t>
            </a:r>
            <a:r>
              <a:rPr lang="en-US" sz="1600" b="1" dirty="0"/>
              <a:t>Master Degree </a:t>
            </a:r>
            <a:r>
              <a:rPr lang="en-US" sz="1600" dirty="0"/>
              <a:t>and is a </a:t>
            </a:r>
            <a:r>
              <a:rPr lang="en-US" sz="1600" b="1" dirty="0"/>
              <a:t>Manger</a:t>
            </a:r>
            <a:r>
              <a:rPr lang="en-US" sz="1600" dirty="0"/>
              <a:t>, you have less chance of getting the income more than </a:t>
            </a:r>
            <a:r>
              <a:rPr lang="en-US" sz="1600" b="1" dirty="0"/>
              <a:t>$56,210</a:t>
            </a:r>
            <a:r>
              <a:rPr lang="en-US" sz="1600" dirty="0"/>
              <a:t>. Because, the odds ratio is only </a:t>
            </a:r>
            <a:r>
              <a:rPr lang="en-US" sz="1600" b="1" dirty="0"/>
              <a:t>0.52845</a:t>
            </a:r>
            <a:r>
              <a:rPr lang="en-US" sz="1600" dirty="0"/>
              <a:t> time for each working more 10 hours per work.</a:t>
            </a:r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400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530070" y="1752600"/>
            <a:ext cx="3613930" cy="304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For Example, </a:t>
            </a:r>
          </a:p>
          <a:p>
            <a:pPr marL="0" indent="0">
              <a:buNone/>
            </a:pPr>
            <a:r>
              <a:rPr lang="en-US" sz="1600" b="1" dirty="0"/>
              <a:t>Occupation = Specialist, Education = Master Degree.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 logistic regression equation is logit(   ) = -1.2062 + (0.0592) * WKHP + (-0.6970) * Specialist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 odds ratio is </a:t>
            </a:r>
          </a:p>
          <a:p>
            <a:pPr marL="0" indent="0">
              <a:buNone/>
            </a:pPr>
            <a:r>
              <a:rPr lang="en-US" sz="1600" dirty="0"/>
              <a:t>	e^(-0.6378) = </a:t>
            </a:r>
            <a:r>
              <a:rPr lang="en-US" sz="1600" b="1" dirty="0"/>
              <a:t>0.52845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82340"/>
            <a:ext cx="4615670" cy="3471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173361"/>
            <a:ext cx="15240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12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Modeling Results</a:t>
            </a:r>
            <a:br>
              <a:rPr lang="en-US" sz="3200" dirty="0"/>
            </a:br>
            <a:r>
              <a:rPr lang="en-US" sz="3200" dirty="0"/>
              <a:t>income &gt;= $56,210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503487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8382000" cy="4876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400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5381762"/>
            <a:ext cx="3200400" cy="1539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Top 3 Education </a:t>
            </a:r>
          </a:p>
          <a:p>
            <a:pPr marL="0" indent="0">
              <a:buNone/>
            </a:pPr>
            <a:r>
              <a:rPr lang="en-US" sz="1600" dirty="0"/>
              <a:t>Eligible for Income &gt;$ 56,210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Doctorate Degree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Professional Degree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Master Degree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298097" y="1676400"/>
            <a:ext cx="2743198" cy="30150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 odds ratios show that, adjusting for the other predictor variables.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For example, the person with Doctorate Degree had 1.766 times the person with Master Degree to get the income more than $56,210.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38871" y="5372981"/>
            <a:ext cx="3200400" cy="1539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Top 3 Occupation </a:t>
            </a:r>
          </a:p>
          <a:p>
            <a:pPr marL="0" indent="0">
              <a:buNone/>
            </a:pPr>
            <a:r>
              <a:rPr lang="en-US" sz="1600" dirty="0"/>
              <a:t>Eligible for Income &gt;$ 56,210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Manger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Specialist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Technician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811697" y="1676400"/>
            <a:ext cx="5486400" cy="3601968"/>
            <a:chOff x="838200" y="1752600"/>
            <a:chExt cx="5629275" cy="33528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752600"/>
              <a:ext cx="5629275" cy="3352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4572000" y="3200400"/>
              <a:ext cx="457200" cy="15240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0" y="3429000"/>
              <a:ext cx="457200" cy="15240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572000" y="4691406"/>
              <a:ext cx="457200" cy="15240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4334857" y="4114800"/>
            <a:ext cx="618143" cy="180871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9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066800"/>
          </a:xfrm>
        </p:spPr>
        <p:txBody>
          <a:bodyPr/>
          <a:lstStyle/>
          <a:p>
            <a:r>
              <a:rPr lang="en-US" sz="3200" dirty="0"/>
              <a:t>Conclusion</a:t>
            </a:r>
            <a:endParaRPr lang="en-US" sz="2000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8648700" y="6553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17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1623391"/>
            <a:ext cx="80010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5138" indent="-4651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188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208088" indent="-228600" algn="l" rtl="0" fontAlgn="base">
              <a:spcBef>
                <a:spcPct val="20000"/>
              </a:spcBef>
              <a:spcAft>
                <a:spcPct val="0"/>
              </a:spcAft>
              <a:buFont typeface="Century Schoolbook" pitchFamily="18" charset="0"/>
              <a:buChar char="●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Education, Occupation and Worked hours per week </a:t>
            </a:r>
            <a:r>
              <a:rPr lang="en-US" sz="1600" i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had better impact on person’s Income. So, with the linear regression results we were able to justify the answer with the better R-square value (30%) and box plots.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i="1" kern="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Top 3 degrees </a:t>
            </a:r>
            <a:r>
              <a:rPr lang="en-US" sz="1600" b="1" kern="0" dirty="0">
                <a:ea typeface="Verdana" panose="020B0604030504040204" pitchFamily="34" charset="0"/>
                <a:cs typeface="Verdana" panose="020B0604030504040204" pitchFamily="34" charset="0"/>
              </a:rPr>
              <a:t>more likely to get income&gt; $56,210 were</a:t>
            </a:r>
            <a:endParaRPr lang="en-US" sz="1600" i="1" kern="0" dirty="0"/>
          </a:p>
          <a:p>
            <a:pPr marL="922338" lvl="1" indent="-342900">
              <a:buFont typeface="+mj-lt"/>
              <a:buAutoNum type="arabicPeriod"/>
            </a:pPr>
            <a:r>
              <a:rPr lang="en-US" sz="1600" i="1" kern="0" dirty="0"/>
              <a:t>Doctorate Degree</a:t>
            </a:r>
          </a:p>
          <a:p>
            <a:pPr marL="922338" lvl="1" indent="-342900">
              <a:buFont typeface="+mj-lt"/>
              <a:buAutoNum type="arabicPeriod"/>
            </a:pPr>
            <a:r>
              <a:rPr lang="en-US" sz="1600" i="1" kern="0" dirty="0"/>
              <a:t>Professional Degree </a:t>
            </a:r>
          </a:p>
          <a:p>
            <a:pPr marL="922338" lvl="1" indent="-342900">
              <a:buFont typeface="+mj-lt"/>
              <a:buAutoNum type="arabicPeriod"/>
            </a:pPr>
            <a:r>
              <a:rPr lang="en-US" sz="1600" i="1" kern="0" dirty="0"/>
              <a:t>Master Degree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i="1" kern="0" dirty="0"/>
              <a:t>Top 3 Occupation</a:t>
            </a:r>
            <a:r>
              <a:rPr lang="en-US" sz="1600" b="1" i="1" kern="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 </a:t>
            </a:r>
            <a:r>
              <a:rPr lang="en-US" sz="1600" b="1" kern="0" dirty="0">
                <a:ea typeface="Verdana" panose="020B0604030504040204" pitchFamily="34" charset="0"/>
                <a:cs typeface="Verdana" panose="020B0604030504040204" pitchFamily="34" charset="0"/>
              </a:rPr>
              <a:t>more likely to get income&gt; $56,210 were</a:t>
            </a:r>
            <a:endParaRPr lang="en-US" sz="1600" i="1" kern="0" dirty="0"/>
          </a:p>
          <a:p>
            <a:pPr marL="922338" lvl="1" indent="-342900">
              <a:buFont typeface="+mj-lt"/>
              <a:buAutoNum type="arabicPeriod"/>
            </a:pPr>
            <a:r>
              <a:rPr lang="en-US" sz="1600" i="1" kern="0" dirty="0"/>
              <a:t>Manger </a:t>
            </a:r>
          </a:p>
          <a:p>
            <a:pPr marL="922338" lvl="1" indent="-342900">
              <a:buFont typeface="+mj-lt"/>
              <a:buAutoNum type="arabicPeriod"/>
            </a:pPr>
            <a:r>
              <a:rPr lang="en-US" sz="1600" i="1" kern="0" dirty="0"/>
              <a:t>Specialist </a:t>
            </a:r>
          </a:p>
          <a:p>
            <a:pPr marL="922338" lvl="1" indent="-342900">
              <a:buFont typeface="+mj-lt"/>
              <a:buAutoNum type="arabicPeriod"/>
            </a:pPr>
            <a:r>
              <a:rPr lang="en-US" sz="1600" i="1" kern="0" dirty="0"/>
              <a:t>Technician </a:t>
            </a:r>
            <a:endParaRPr lang="en-US" sz="1600" b="1" i="1" kern="0" dirty="0">
              <a:solidFill>
                <a:schemeClr val="accent4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i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mathematical</a:t>
            </a:r>
            <a:r>
              <a:rPr lang="en-US" sz="1600" i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model to predict person’s income and </a:t>
            </a: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 mathematical model to predict the chance to earn more than 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$56,210 u</a:t>
            </a:r>
            <a:r>
              <a:rPr lang="en-US" sz="1600" i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sing </a:t>
            </a:r>
            <a:r>
              <a:rPr lang="en-US" sz="1600" b="1" i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Education, Occupation and Worked hours per week 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were developed.</a:t>
            </a:r>
            <a:endParaRPr lang="en-US" sz="1600" dirty="0">
              <a:solidFill>
                <a:schemeClr val="accent4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i="1" dirty="0">
              <a:solidFill>
                <a:schemeClr val="accent4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3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Table of Contents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81270" y="1689652"/>
            <a:ext cx="8001000" cy="5029200"/>
          </a:xfrm>
        </p:spPr>
        <p:txBody>
          <a:bodyPr/>
          <a:lstStyle/>
          <a:p>
            <a:pPr marL="342900" indent="-342900" eaLnBrk="1" hangingPunct="1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Arial" panose="020B0604020202020204" pitchFamily="34" charset="0"/>
              </a:rPr>
              <a:t>Business Scenario and Objectives</a:t>
            </a:r>
          </a:p>
          <a:p>
            <a:pPr marL="342900" indent="-342900" eaLnBrk="1" hangingPunct="1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Arial" panose="020B0604020202020204" pitchFamily="34" charset="0"/>
              </a:rPr>
              <a:t>Data Selection and Cleansing</a:t>
            </a:r>
          </a:p>
          <a:p>
            <a:pPr marL="342900" indent="-342900" eaLnBrk="1" hangingPunct="1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Arial" panose="020B0604020202020204" pitchFamily="34" charset="0"/>
              </a:rPr>
              <a:t>Exploratory Data Analysis Results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Arial" panose="020B0604020202020204" pitchFamily="34" charset="0"/>
              </a:rPr>
              <a:t>Basic Statistics for Continuous Variables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Arial" panose="020B0604020202020204" pitchFamily="34" charset="0"/>
              </a:rPr>
              <a:t>Association between response and predictor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Arial" panose="020B0604020202020204" pitchFamily="34" charset="0"/>
              </a:rPr>
              <a:t>Statistics for Categorical Variables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Arial" panose="020B0604020202020204" pitchFamily="34" charset="0"/>
              </a:rPr>
              <a:t>Association between response and predictor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cs typeface="Arial" panose="020B0604020202020204" pitchFamily="34" charset="0"/>
              </a:rPr>
              <a:t>Chi-Square Test : income &gt;= $56,210 </a:t>
            </a:r>
            <a:endParaRPr lang="en-US" sz="16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Arial" panose="020B0604020202020204" pitchFamily="34" charset="0"/>
              </a:rPr>
              <a:t>Regression Modeling Results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Arial" panose="020B0604020202020204" pitchFamily="34" charset="0"/>
              </a:rPr>
              <a:t>Person’s Income Prediction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Arial" panose="020B0604020202020204" pitchFamily="34" charset="0"/>
              </a:rPr>
              <a:t>Median Income Prediction</a:t>
            </a:r>
          </a:p>
          <a:p>
            <a:pPr marL="342900" indent="-342900" eaLnBrk="1" hangingPunct="1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Arial" panose="020B0604020202020204" pitchFamily="34" charset="0"/>
              </a:rPr>
              <a:t>Conclusions</a:t>
            </a:r>
          </a:p>
          <a:p>
            <a:pPr marL="342900" indent="-342900" eaLnBrk="1" hangingPunct="1">
              <a:buAutoNum type="arabicParenR"/>
            </a:pPr>
            <a:endParaRPr lang="en-US" sz="16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2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Business Scenario and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0008" y="6553200"/>
            <a:ext cx="2133600" cy="30480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000500"/>
            <a:ext cx="8305800" cy="4419600"/>
          </a:xfrm>
        </p:spPr>
        <p:txBody>
          <a:bodyPr/>
          <a:lstStyle/>
          <a:p>
            <a:pPr marL="400050" lvl="1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1">
              <a:buFont typeface="Wingdings" panose="05000000000000000000" pitchFamily="2" charset="2"/>
              <a:buChar char="v"/>
            </a:pPr>
            <a:endParaRPr lang="en-US" sz="1400" i="1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lvl="1" indent="0">
              <a:buNone/>
            </a:pP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indent="0">
              <a:buNone/>
            </a:pPr>
            <a:endParaRPr lang="en-US" sz="16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65" y="1687339"/>
            <a:ext cx="1371600" cy="1252621"/>
          </a:xfrm>
          <a:prstGeom prst="rect">
            <a:avLst/>
          </a:prstGeom>
          <a:ln>
            <a:solidFill>
              <a:srgbClr val="22222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687339"/>
            <a:ext cx="2743200" cy="1368491"/>
          </a:xfrm>
          <a:prstGeom prst="rect">
            <a:avLst/>
          </a:prstGeom>
          <a:ln>
            <a:solidFill>
              <a:srgbClr val="222222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15957" y="4579084"/>
            <a:ext cx="898777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2857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4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Objectives:</a:t>
            </a:r>
          </a:p>
          <a:p>
            <a:pPr marL="685800" lvl="1" algn="l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What are the predictor variables that are significant in determining the person’s income (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Person’s Income</a:t>
            </a:r>
            <a:r>
              <a:rPr lang="en-US" sz="1600" dirty="0">
                <a:solidFill>
                  <a:schemeClr val="accent4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)? The variables considered are SEX, Education, Occupation, Country, Marital status, Worked For, Has Children, Worked hours per week and Age.</a:t>
            </a:r>
          </a:p>
          <a:p>
            <a:pPr marL="685800" lvl="1" algn="l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What are top 3 degrees(Education) more likely to get Person’s Income &gt; $56,210 (Median Income)?</a:t>
            </a:r>
          </a:p>
          <a:p>
            <a:pPr marL="685800" lvl="1" algn="l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What are top 3 occupations (Occupation) more likely to get 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Person’s Income 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&gt; $56,210 (Median Income)?</a:t>
            </a:r>
          </a:p>
          <a:p>
            <a:pPr marL="685800" lvl="1" algn="l">
              <a:spcBef>
                <a:spcPts val="0"/>
              </a:spcBef>
              <a:spcAft>
                <a:spcPts val="600"/>
              </a:spcAft>
            </a:pPr>
            <a:endParaRPr lang="en-US" sz="16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1" indent="-285750" algn="l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16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1" algn="l">
              <a:spcBef>
                <a:spcPts val="0"/>
              </a:spcBef>
              <a:spcAft>
                <a:spcPts val="600"/>
              </a:spcAft>
            </a:pPr>
            <a:endParaRPr lang="en-US" sz="16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2535" y="2895600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85750" algn="l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4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Business Scenario:</a:t>
            </a:r>
          </a:p>
          <a:p>
            <a:pPr marL="400050" lvl="1" indent="0" algn="l">
              <a:buNone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Everybody care about the same question how I can earn more money. "Success is a learnable skill," emphasizes T. </a:t>
            </a:r>
            <a:r>
              <a:rPr lang="en-US" sz="1600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Harv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Eker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in his book "Secrets of the Millionaire Mind." If you want to learn how to get rich — how to grow and master your money — consider these variables which can affect your income. If you want to be one person in Median income or upper middle class? What should I do?</a:t>
            </a:r>
          </a:p>
        </p:txBody>
      </p:sp>
    </p:spTree>
    <p:extLst>
      <p:ext uri="{BB962C8B-B14F-4D97-AF65-F5344CB8AC3E}">
        <p14:creationId xmlns:p14="http://schemas.microsoft.com/office/powerpoint/2010/main" val="96381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Selected Data </a:t>
            </a:r>
            <a:r>
              <a:rPr lang="en-US" sz="3200" dirty="0">
                <a:latin typeface="Futura Md BT (Headings)"/>
              </a:rPr>
              <a:t>and </a:t>
            </a:r>
            <a:r>
              <a:rPr lang="en-US" sz="3200" dirty="0">
                <a:latin typeface="Futura Md BT (Headings)"/>
                <a:ea typeface="Verdana" panose="020B0604030504040204" pitchFamily="34" charset="0"/>
                <a:cs typeface="Verdana" panose="020B0604030504040204" pitchFamily="34" charset="0"/>
              </a:rPr>
              <a:t>Data Cleansing</a:t>
            </a:r>
            <a:br>
              <a:rPr lang="en-US" sz="3200" dirty="0"/>
            </a:br>
            <a:r>
              <a:rPr lang="en-US" sz="3200" dirty="0"/>
              <a:t>Understanding of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1"/>
            <a:ext cx="8249818" cy="5257800"/>
          </a:xfrm>
        </p:spPr>
        <p:txBody>
          <a:bodyPr/>
          <a:lstStyle/>
          <a:p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The data set contains the data of American Community Survey 2010-2014 ACS 5-year PUMS.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u="sng" dirty="0"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http://www.census.gov/programs-surveys/acs/data/pums.html </a:t>
            </a:r>
            <a:endParaRPr lang="en-US" sz="1600" u="sng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File name: psam_p17.sas7bdat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Row Count: 635532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Time Period: 2010-2014</a:t>
            </a:r>
          </a:p>
          <a:p>
            <a:pPr marL="465138" lvl="1" indent="-465138">
              <a:buFont typeface="Wingdings" pitchFamily="2" charset="2"/>
              <a:buChar char="u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Data set has </a:t>
            </a: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293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variables out of which </a:t>
            </a:r>
          </a:p>
          <a:p>
            <a:pPr marL="0" lvl="1" indent="0">
              <a:buNone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variables are considered for analysis. </a:t>
            </a:r>
          </a:p>
          <a:p>
            <a:pPr marL="465138" lvl="1" indent="-465138">
              <a:buFont typeface="Wingdings" pitchFamily="2" charset="2"/>
              <a:buChar char="u"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Data Cleansing: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Used ADJINC(Adjustment factor </a:t>
            </a:r>
          </a:p>
          <a:p>
            <a:pPr marL="0" indent="0">
              <a:buNone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          for income and earnings dollar</a:t>
            </a:r>
          </a:p>
          <a:p>
            <a:pPr marL="0" indent="0">
              <a:buNone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          amounts</a:t>
            </a:r>
          </a:p>
          <a:p>
            <a:pPr marL="0" indent="0">
              <a:buNone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          to get current PINCP(Income).</a:t>
            </a:r>
          </a:p>
          <a:p>
            <a:pPr marL="0" indent="0">
              <a:buNone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          PINCP=PINCP*(ADJINC/1000000)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Created a variable “bonus” for Median Income &gt;=$56,210 and Deleted Age &lt;= 16, WKHP &lt;= 0 and Income &lt;= $100.</a:t>
            </a:r>
          </a:p>
          <a:p>
            <a:pPr marL="579438" lvl="1" indent="0">
              <a:buNone/>
            </a:pPr>
            <a:endParaRPr lang="en-US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8218" y="6456062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0749" y="2514071"/>
            <a:ext cx="3667878" cy="304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85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</a:t>
            </a:r>
            <a:br>
              <a:rPr lang="en-US" sz="3200" dirty="0"/>
            </a:br>
            <a:r>
              <a:rPr lang="en-US" sz="2000" dirty="0"/>
              <a:t>Basic statistics for Continuous Variables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68415" y="1601015"/>
            <a:ext cx="8458200" cy="52329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The relationship between Income and Worked hours per week has a better linear relationship when compared to Age, because it has a better R-square value </a:t>
            </a:r>
            <a:r>
              <a:rPr lang="en-US" sz="1600" b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(0.124) 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and p&lt;0.05 which rejects null hypothesis i.e. slope is not horizontal.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Age shows a little bit association with the person's income but, still there is no much significance in their relationship.	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48000"/>
            <a:ext cx="4415234" cy="3095625"/>
          </a:xfrm>
          <a:prstGeom prst="rect">
            <a:avLst/>
          </a:prstGeom>
          <a:ln>
            <a:solidFill>
              <a:srgbClr val="222222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5679042" y="4181381"/>
            <a:ext cx="3326765" cy="885825"/>
            <a:chOff x="5679042" y="4181381"/>
            <a:chExt cx="3326765" cy="8858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042" y="4181381"/>
              <a:ext cx="3326765" cy="885825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 bwMode="auto">
            <a:xfrm>
              <a:off x="7315200" y="4800600"/>
              <a:ext cx="533400" cy="266606"/>
            </a:xfrm>
            <a:prstGeom prst="ellipse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14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5000" y="4352925"/>
            <a:ext cx="5257800" cy="2362200"/>
          </a:xfrm>
          <a:prstGeom prst="rect">
            <a:avLst/>
          </a:prstGeom>
          <a:ln>
            <a:solidFill>
              <a:srgbClr val="222222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4200" y="64770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1676400"/>
            <a:ext cx="83058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The below table lists 8 categorical variables which have more impact on person’s income. Table shows</a:t>
            </a:r>
          </a:p>
          <a:p>
            <a:pPr marL="922338" lvl="2" indent="-465138" algn="l">
              <a:buFont typeface="+mj-lt"/>
              <a:buAutoNum type="arabicPeriod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Occupation and Education have more influence on the person’s income. R-square value of </a:t>
            </a:r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Occupation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0.11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R-square value of </a:t>
            </a:r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Education = 0.17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922338" lvl="2" indent="-465138" algn="l">
              <a:buFont typeface="+mj-lt"/>
              <a:buAutoNum type="arabicPeriod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Whereas, Has Children, Country, Working For and Race have nearly R-square </a:t>
            </a:r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(0) 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impact on income. Hence, these variables are not a</a:t>
            </a:r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significant predictor.</a:t>
            </a:r>
          </a:p>
          <a:p>
            <a:pPr marL="922338" lvl="2" indent="-465138" algn="l">
              <a:buFont typeface="+mj-lt"/>
              <a:buAutoNum type="arabicPeriod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Sex and Marital Status individually shows bit low variability in person’s income with R-square values of 0.03 and 0.06 respectively.</a:t>
            </a:r>
          </a:p>
          <a:p>
            <a:pPr marL="465138" lvl="1" indent="-465138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Occupation and Education are used to further investigation..</a:t>
            </a:r>
          </a:p>
          <a:p>
            <a:pPr marL="465138" lvl="1" indent="-465138" algn="l">
              <a:buFont typeface="Wingdings" pitchFamily="2" charset="2"/>
              <a:buChar char="u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</a:t>
            </a:r>
            <a:br>
              <a:rPr lang="en-US" sz="3200" dirty="0"/>
            </a:br>
            <a:r>
              <a:rPr lang="en-US" sz="2000" dirty="0"/>
              <a:t>Association between response and predictors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29200" y="6172200"/>
            <a:ext cx="838200" cy="533400"/>
            <a:chOff x="5029200" y="6172200"/>
            <a:chExt cx="838200" cy="533400"/>
          </a:xfrm>
        </p:grpSpPr>
        <p:sp>
          <p:nvSpPr>
            <p:cNvPr id="2" name="Oval 1"/>
            <p:cNvSpPr/>
            <p:nvPr/>
          </p:nvSpPr>
          <p:spPr bwMode="auto">
            <a:xfrm>
              <a:off x="5029200" y="6172200"/>
              <a:ext cx="838200" cy="228600"/>
            </a:xfrm>
            <a:prstGeom prst="ellipse">
              <a:avLst/>
            </a:prstGeom>
            <a:noFill/>
            <a:ln w="12700" cap="sq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029200" y="6477000"/>
              <a:ext cx="838200" cy="228600"/>
            </a:xfrm>
            <a:prstGeom prst="ellipse">
              <a:avLst/>
            </a:prstGeom>
            <a:noFill/>
            <a:ln w="12700" cap="sq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83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</a:t>
            </a:r>
            <a:br>
              <a:rPr lang="en-US" sz="4400" dirty="0"/>
            </a:br>
            <a:r>
              <a:rPr lang="en-US" sz="2000" dirty="0"/>
              <a:t>Statistics for categorical variables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35943"/>
            <a:ext cx="4267200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Also, mean of person’s income is </a:t>
            </a:r>
            <a:r>
              <a:rPr lang="en-US" sz="1600" b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highest</a:t>
            </a: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for person with professional degree and lowest for a HS-Not Graduate. </a:t>
            </a: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So maximum income is for person with a professional degree.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0783" y="4571999"/>
            <a:ext cx="7726017" cy="2133601"/>
            <a:chOff x="960783" y="4571999"/>
            <a:chExt cx="7726017" cy="21336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783" y="4571999"/>
              <a:ext cx="7726017" cy="21336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Oval 2"/>
            <p:cNvSpPr/>
            <p:nvPr/>
          </p:nvSpPr>
          <p:spPr bwMode="auto">
            <a:xfrm>
              <a:off x="4290391" y="6195907"/>
              <a:ext cx="1066800" cy="228600"/>
            </a:xfrm>
            <a:prstGeom prst="ellipse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305300" y="5814907"/>
              <a:ext cx="1066800" cy="228600"/>
            </a:xfrm>
            <a:prstGeom prst="ellipse">
              <a:avLst/>
            </a:prstGeom>
            <a:noFill/>
            <a:ln w="12700" cap="sq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96" y="1692965"/>
            <a:ext cx="3429000" cy="2743199"/>
          </a:xfrm>
          <a:prstGeom prst="rect">
            <a:avLst/>
          </a:prstGeom>
          <a:ln>
            <a:solidFill>
              <a:srgbClr val="222222"/>
            </a:solidFill>
          </a:ln>
        </p:spPr>
      </p:pic>
    </p:spTree>
    <p:extLst>
      <p:ext uri="{BB962C8B-B14F-4D97-AF65-F5344CB8AC3E}">
        <p14:creationId xmlns:p14="http://schemas.microsoft.com/office/powerpoint/2010/main" val="236871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1688433"/>
            <a:ext cx="3505200" cy="82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5138" indent="-4651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188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208088" indent="-228600" algn="l" rtl="0" fontAlgn="base">
              <a:spcBef>
                <a:spcPct val="20000"/>
              </a:spcBef>
              <a:spcAft>
                <a:spcPct val="0"/>
              </a:spcAft>
              <a:buFont typeface="Century Schoolbook" pitchFamily="18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kern="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Mean of person’s income is </a:t>
            </a:r>
            <a:r>
              <a:rPr lang="en-US" sz="1600" b="1" kern="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highest</a:t>
            </a:r>
            <a:r>
              <a:rPr lang="en-US" sz="1600" kern="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kern="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for Manager and lowest for Service. </a:t>
            </a:r>
            <a:r>
              <a:rPr lang="en-US" sz="1600" kern="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So maximum income is for person who is a manager.</a:t>
            </a:r>
          </a:p>
          <a:p>
            <a:pPr marL="0" indent="0">
              <a:buFont typeface="Wingdings" pitchFamily="2" charset="2"/>
              <a:buNone/>
            </a:pPr>
            <a:endParaRPr lang="en-US" sz="1400" i="1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i="1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</a:t>
            </a:r>
            <a:br>
              <a:rPr lang="en-US" sz="4400" dirty="0"/>
            </a:br>
            <a:r>
              <a:rPr lang="en-US" sz="2000" dirty="0"/>
              <a:t>Statistics for categorical variables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4279234"/>
            <a:ext cx="7848600" cy="2273966"/>
            <a:chOff x="914400" y="4279234"/>
            <a:chExt cx="7848600" cy="227396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4279234"/>
              <a:ext cx="7848600" cy="22739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val 5"/>
            <p:cNvSpPr/>
            <p:nvPr/>
          </p:nvSpPr>
          <p:spPr bwMode="auto">
            <a:xfrm>
              <a:off x="3998844" y="5715000"/>
              <a:ext cx="1066800" cy="304800"/>
            </a:xfrm>
            <a:prstGeom prst="ellipse">
              <a:avLst/>
            </a:prstGeom>
            <a:noFill/>
            <a:ln w="12700" cap="sq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98844" y="4754218"/>
              <a:ext cx="1066800" cy="304800"/>
            </a:xfrm>
            <a:prstGeom prst="ellipse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83" y="1688433"/>
            <a:ext cx="3611217" cy="2426367"/>
          </a:xfrm>
          <a:prstGeom prst="rect">
            <a:avLst/>
          </a:prstGeom>
          <a:ln>
            <a:solidFill>
              <a:srgbClr val="222222"/>
            </a:solidFill>
          </a:ln>
        </p:spPr>
      </p:pic>
    </p:spTree>
    <p:extLst>
      <p:ext uri="{BB962C8B-B14F-4D97-AF65-F5344CB8AC3E}">
        <p14:creationId xmlns:p14="http://schemas.microsoft.com/office/powerpoint/2010/main" val="59186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44" y="460513"/>
            <a:ext cx="9067800" cy="1139687"/>
          </a:xfrm>
        </p:spPr>
        <p:txBody>
          <a:bodyPr/>
          <a:lstStyle/>
          <a:p>
            <a:r>
              <a:rPr lang="en-US" sz="3200" dirty="0"/>
              <a:t>Exploratory Data Analysis</a:t>
            </a:r>
            <a:br>
              <a:rPr lang="en-US" sz="3200" dirty="0"/>
            </a:br>
            <a:r>
              <a:rPr lang="en-US" sz="3200" dirty="0"/>
              <a:t>Chi-Square Test: income &gt;= $56,210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6389" y="6553200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To study the chance of making more than $56,210 based on the person’s information, the Pearson chi-square test is conducted. </a:t>
            </a:r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Table listed the p-values of eight variables for the chi-square statistic. It can be conclude that there is an association between these variables and income.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Cramer’s V indicates that the association detected with the chi-square test is relatively weak. Occupation and Education have more influence on income&gt;=$56,210.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09800"/>
            <a:ext cx="7530478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6653980"/>
      </p:ext>
    </p:extLst>
  </p:cSld>
  <p:clrMapOvr>
    <a:masterClrMapping/>
  </p:clrMapOvr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53724</TotalTime>
  <Words>1385</Words>
  <Application>Microsoft Office PowerPoint</Application>
  <PresentationFormat>On-screen Show (4:3)</PresentationFormat>
  <Paragraphs>196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Futura Bk BT</vt:lpstr>
      <vt:lpstr>Futura Md BT</vt:lpstr>
      <vt:lpstr>Futura Md BT (Headings)</vt:lpstr>
      <vt:lpstr>Arial</vt:lpstr>
      <vt:lpstr>Century Schoolbook</vt:lpstr>
      <vt:lpstr>Times New Roman</vt:lpstr>
      <vt:lpstr>Verdana</vt:lpstr>
      <vt:lpstr>Wingdings</vt:lpstr>
      <vt:lpstr>ITMtemplate</vt:lpstr>
      <vt:lpstr>1_ITM478_08_1</vt:lpstr>
      <vt:lpstr>529 Data Analytics</vt:lpstr>
      <vt:lpstr>Table of Contents</vt:lpstr>
      <vt:lpstr>Business Scenario and Objectives</vt:lpstr>
      <vt:lpstr>Selected Data and Data Cleansing Understanding of data set</vt:lpstr>
      <vt:lpstr>Exploratory Data Analysis  Basic statistics for Continuous Variables</vt:lpstr>
      <vt:lpstr>Exploratory Data Analysis  Association between response and predictors</vt:lpstr>
      <vt:lpstr>Exploratory Data Analysis Statistics for categorical variables</vt:lpstr>
      <vt:lpstr>Exploratory Data Analysis Statistics for categorical variables</vt:lpstr>
      <vt:lpstr>Exploratory Data Analysis Chi-Square Test: income &gt;= $56,210</vt:lpstr>
      <vt:lpstr>Regression Modeling Results WKHP*Education*Occupation vs Income</vt:lpstr>
      <vt:lpstr>Regression Modeling Results WKHP*Education*Occupation vs Income</vt:lpstr>
      <vt:lpstr>Regression Modeling Results WKHP*Education*Occupation vs Income</vt:lpstr>
      <vt:lpstr>Logistic Regression Modeling Results  income &gt;= $56,210</vt:lpstr>
      <vt:lpstr>Logistic Regression Modeling Results income &gt;= $56,210</vt:lpstr>
      <vt:lpstr>Logistic Regression Modeling Results income &gt;= $56,210</vt:lpstr>
      <vt:lpstr>Logistic Regression Modeling Results income &gt;= $56,210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Hong Zhang</cp:lastModifiedBy>
  <cp:revision>1665</cp:revision>
  <dcterms:created xsi:type="dcterms:W3CDTF">2015-08-06T17:32:52Z</dcterms:created>
  <dcterms:modified xsi:type="dcterms:W3CDTF">2016-10-25T15:53:56Z</dcterms:modified>
</cp:coreProperties>
</file>