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2"/>
  </p:notesMasterIdLst>
  <p:handoutMasterIdLst>
    <p:handoutMasterId r:id="rId23"/>
  </p:handoutMasterIdLst>
  <p:sldIdLst>
    <p:sldId id="619" r:id="rId3"/>
    <p:sldId id="628" r:id="rId4"/>
    <p:sldId id="616" r:id="rId5"/>
    <p:sldId id="626" r:id="rId6"/>
    <p:sldId id="627" r:id="rId7"/>
    <p:sldId id="621" r:id="rId8"/>
    <p:sldId id="622" r:id="rId9"/>
    <p:sldId id="625" r:id="rId10"/>
    <p:sldId id="638" r:id="rId11"/>
    <p:sldId id="646" r:id="rId12"/>
    <p:sldId id="647" r:id="rId13"/>
    <p:sldId id="639" r:id="rId14"/>
    <p:sldId id="635" r:id="rId15"/>
    <p:sldId id="636" r:id="rId16"/>
    <p:sldId id="648" r:id="rId17"/>
    <p:sldId id="641" r:id="rId18"/>
    <p:sldId id="649" r:id="rId19"/>
    <p:sldId id="644" r:id="rId20"/>
    <p:sldId id="645" r:id="rId21"/>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a:srgbClr val="222222"/>
    <a:srgbClr val="969696"/>
    <a:srgbClr val="18B2B6"/>
    <a:srgbClr val="F8F8F8"/>
    <a:srgbClr val="EAEAEA"/>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49" autoAdjust="0"/>
    <p:restoredTop sz="86392" autoAdjust="0"/>
  </p:normalViewPr>
  <p:slideViewPr>
    <p:cSldViewPr>
      <p:cViewPr varScale="1">
        <p:scale>
          <a:sx n="73" d="100"/>
          <a:sy n="73" d="100"/>
        </p:scale>
        <p:origin x="-1050" y="-102"/>
      </p:cViewPr>
      <p:guideLst>
        <p:guide orient="horz" pos="2160"/>
        <p:guide pos="2880"/>
      </p:guideLst>
    </p:cSldViewPr>
  </p:slideViewPr>
  <p:outlineViewPr>
    <p:cViewPr>
      <p:scale>
        <a:sx n="33" d="100"/>
        <a:sy n="33" d="100"/>
      </p:scale>
      <p:origin x="0" y="1326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90600" y="1828800"/>
            <a:ext cx="7696200" cy="4297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a:prstGeom prst="rect">
            <a:avLst/>
          </a:prstGeo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7"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 id="2147483724" r:id="rId2"/>
    <p:sldLayoutId id="2147483725" r:id="rId3"/>
    <p:sldLayoutId id="2147483726" r:id="rId4"/>
    <p:sldLayoutId id="2147483728" r:id="rId5"/>
  </p:sldLayoutIdLst>
  <p:timing>
    <p:tnLst>
      <p:par>
        <p:cTn id="1" dur="indefinite" restart="never" nodeType="tmRoot"/>
      </p:par>
    </p:tnLst>
  </p:timing>
  <p:hf hdr="0" ftr="0" dt="0"/>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332"/>
          </a:xfrm>
          <a:prstGeom prst="rect">
            <a:avLst/>
          </a:prstGeom>
          <a:noFill/>
          <a:ln w="9525">
            <a:noFill/>
            <a:miter lim="800000"/>
            <a:headEnd/>
            <a:tailEnd/>
          </a:ln>
          <a:effectLst/>
        </p:spPr>
        <p:txBody>
          <a:bodyPr wrap="square">
            <a:spAutoFit/>
          </a:bodyPr>
          <a:lstStyle/>
          <a:p>
            <a:pPr algn="l">
              <a:defRPr/>
            </a:pPr>
            <a:r>
              <a:rPr lang="en-US" sz="1800" dirty="0" smtClean="0">
                <a:solidFill>
                  <a:schemeClr val="bg1"/>
                </a:solidFill>
                <a:latin typeface="Futura Bk BT" pitchFamily="34" charset="0"/>
              </a:rPr>
              <a:t>ILLINOIS INSTITUTE OF TECHNOLOGY</a:t>
            </a:r>
            <a:endParaRPr lang="en-US" sz="1800" dirty="0">
              <a:solidFill>
                <a:schemeClr val="bg1"/>
              </a:solidFill>
              <a:latin typeface="Futura Bk BT" pitchFamily="34" charset="0"/>
            </a:endParaRP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- 529</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 id="2147483727"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prudential-life-insurance-assessment/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529 Advance Data Analytics Mid-term </a:t>
            </a:r>
            <a:r>
              <a:rPr lang="en-US" dirty="0" smtClean="0"/>
              <a:t>Project</a:t>
            </a:r>
            <a:endParaRPr lang="en-US" dirty="0"/>
          </a:p>
        </p:txBody>
      </p:sp>
      <p:sp>
        <p:nvSpPr>
          <p:cNvPr id="4" name="Text Placeholder 3"/>
          <p:cNvSpPr>
            <a:spLocks noGrp="1"/>
          </p:cNvSpPr>
          <p:nvPr>
            <p:ph type="body" sz="quarter" idx="13"/>
          </p:nvPr>
        </p:nvSpPr>
        <p:spPr/>
        <p:txBody>
          <a:bodyPr/>
          <a:lstStyle/>
          <a:p>
            <a:pPr lvl="1"/>
            <a:r>
              <a:rPr lang="en-US" sz="2400" dirty="0" smtClean="0"/>
              <a:t>March </a:t>
            </a:r>
            <a:r>
              <a:rPr lang="en-US" sz="2400" dirty="0" smtClean="0"/>
              <a:t>22, </a:t>
            </a:r>
            <a:r>
              <a:rPr lang="en-US" sz="2400" dirty="0" smtClean="0"/>
              <a:t>2016</a:t>
            </a:r>
          </a:p>
          <a:p>
            <a:pPr lvl="1"/>
            <a:r>
              <a:rPr lang="en-US" sz="2400" dirty="0" smtClean="0"/>
              <a:t>Arpita Kaushik</a:t>
            </a:r>
          </a:p>
          <a:p>
            <a:pPr lvl="1"/>
            <a:r>
              <a:rPr lang="en-US" sz="2400" dirty="0" smtClean="0"/>
              <a:t>A20336287</a:t>
            </a:r>
            <a:endParaRPr lang="en-US" sz="2400" dirty="0"/>
          </a:p>
        </p:txBody>
      </p:sp>
      <p:sp>
        <p:nvSpPr>
          <p:cNvPr id="5" name="Slide Number Placeholder 4"/>
          <p:cNvSpPr>
            <a:spLocks noGrp="1"/>
          </p:cNvSpPr>
          <p:nvPr>
            <p:ph type="sldNum" sz="quarter" idx="12"/>
          </p:nvPr>
        </p:nvSpPr>
        <p:spPr/>
        <p:txBody>
          <a:bodyPr/>
          <a:lstStyle/>
          <a:p>
            <a:pPr>
              <a:defRPr/>
            </a:pPr>
            <a:fld id="{71D0122C-8ECB-4079-B5A9-590870606329}" type="slidenum">
              <a:rPr lang="en-US" smtClean="0"/>
              <a:pPr>
                <a:defRPr/>
              </a:pPr>
              <a:t>1</a:t>
            </a:fld>
            <a:endParaRPr lang="en-US"/>
          </a:p>
        </p:txBody>
      </p:sp>
    </p:spTree>
    <p:extLst>
      <p:ext uri="{BB962C8B-B14F-4D97-AF65-F5344CB8AC3E}">
        <p14:creationId xmlns="" xmlns:p14="http://schemas.microsoft.com/office/powerpoint/2010/main" val="344302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sz="3200" dirty="0" smtClean="0">
                <a:latin typeface="Times New Roman" pitchFamily="18" charset="0"/>
                <a:cs typeface="Times New Roman" pitchFamily="18" charset="0"/>
              </a:rPr>
              <a:t>Exploratory Analysis – </a:t>
            </a:r>
            <a:r>
              <a:rPr lang="en-US" sz="3200" dirty="0" smtClean="0">
                <a:latin typeface="Times New Roman" pitchFamily="18" charset="0"/>
                <a:cs typeface="Times New Roman" pitchFamily="18" charset="0"/>
              </a:rPr>
              <a:t>b)Association – Categorical Variables 1</a:t>
            </a:r>
            <a:endParaRPr lang="en-US" sz="3200" dirty="0">
              <a:latin typeface="Times New Roman" pitchFamily="18" charset="0"/>
              <a:cs typeface="Times New Roman" pitchFamily="18" charset="0"/>
            </a:endParaRPr>
          </a:p>
        </p:txBody>
      </p:sp>
      <p:sp>
        <p:nvSpPr>
          <p:cNvPr id="13" name="Content Placeholder 12"/>
          <p:cNvSpPr>
            <a:spLocks noGrp="1"/>
          </p:cNvSpPr>
          <p:nvPr>
            <p:ph sz="half" idx="1"/>
          </p:nvPr>
        </p:nvSpPr>
        <p:spPr>
          <a:xfrm>
            <a:off x="990600" y="1828800"/>
            <a:ext cx="7696200" cy="4572000"/>
          </a:xfrm>
        </p:spPr>
        <p:txBody>
          <a:bodyPr/>
          <a:lstStyle/>
          <a:p>
            <a:pPr>
              <a:buNone/>
            </a:pPr>
            <a:r>
              <a:rPr lang="en-US" sz="1400" b="1" u="sng" dirty="0" smtClean="0">
                <a:latin typeface="Times New Roman" pitchFamily="18" charset="0"/>
                <a:cs typeface="Times New Roman" pitchFamily="18" charset="0"/>
              </a:rPr>
              <a:t>Association – Categorical Variables</a:t>
            </a:r>
            <a:r>
              <a:rPr lang="en-US" sz="1400" dirty="0" smtClean="0">
                <a:latin typeface="Times New Roman" pitchFamily="18" charset="0"/>
                <a:cs typeface="Times New Roman" pitchFamily="18" charset="0"/>
              </a:rPr>
              <a:t>: </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relation of Response variable with the possible predictor variables</a:t>
            </a:r>
            <a:r>
              <a:rPr lang="en-US" sz="1400" dirty="0" smtClean="0">
                <a:latin typeface="Times New Roman" pitchFamily="18" charset="0"/>
                <a:cs typeface="Times New Roman" pitchFamily="18" charset="0"/>
              </a:rPr>
              <a:t>. Statistical </a:t>
            </a:r>
            <a:r>
              <a:rPr lang="en-US" sz="1400" dirty="0" smtClean="0">
                <a:latin typeface="Times New Roman" pitchFamily="18" charset="0"/>
                <a:cs typeface="Times New Roman" pitchFamily="18" charset="0"/>
              </a:rPr>
              <a:t>techniques such as </a:t>
            </a:r>
            <a:r>
              <a:rPr lang="en-US" sz="1400" dirty="0" smtClean="0">
                <a:latin typeface="Times New Roman" pitchFamily="18" charset="0"/>
                <a:cs typeface="Times New Roman" pitchFamily="18" charset="0"/>
              </a:rPr>
              <a:t>frequency tables and Chi-square test can </a:t>
            </a:r>
            <a:r>
              <a:rPr lang="en-US" sz="1400" dirty="0" smtClean="0">
                <a:latin typeface="Times New Roman" pitchFamily="18" charset="0"/>
                <a:cs typeface="Times New Roman" pitchFamily="18" charset="0"/>
              </a:rPr>
              <a:t>be used to determine if the </a:t>
            </a:r>
            <a:r>
              <a:rPr lang="en-US" sz="1400" dirty="0" smtClean="0">
                <a:latin typeface="Times New Roman" pitchFamily="18" charset="0"/>
                <a:cs typeface="Times New Roman" pitchFamily="18" charset="0"/>
              </a:rPr>
              <a:t>Response variable </a:t>
            </a:r>
            <a:r>
              <a:rPr lang="en-US" sz="1400" dirty="0" smtClean="0">
                <a:latin typeface="Times New Roman" pitchFamily="18" charset="0"/>
                <a:cs typeface="Times New Roman" pitchFamily="18" charset="0"/>
              </a:rPr>
              <a:t>is dependant on any of the possible predictor.</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list of possible predictors are listed in </a:t>
            </a:r>
            <a:r>
              <a:rPr lang="en-US" sz="1400" dirty="0" smtClean="0">
                <a:latin typeface="Times New Roman" pitchFamily="18" charset="0"/>
                <a:cs typeface="Times New Roman" pitchFamily="18" charset="0"/>
                <a:hlinkClick r:id="rId2" action="ppaction://hlinksldjump"/>
              </a:rPr>
              <a:t>Slide No-6 to 8</a:t>
            </a:r>
            <a:r>
              <a:rPr lang="en-US" sz="1400" dirty="0" smtClean="0">
                <a:latin typeface="Times New Roman" pitchFamily="18" charset="0"/>
                <a:cs typeface="Times New Roman" pitchFamily="18" charset="0"/>
              </a:rPr>
              <a:t>. Out of these 115 are Categorical Variables</a:t>
            </a:r>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next few slides will display the results of the </a:t>
            </a:r>
            <a:r>
              <a:rPr lang="en-US" sz="1400" dirty="0" smtClean="0">
                <a:latin typeface="Times New Roman" pitchFamily="18" charset="0"/>
                <a:cs typeface="Times New Roman" pitchFamily="18" charset="0"/>
              </a:rPr>
              <a:t>Frequency table and Chi square analysis</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001000" cy="1143000"/>
          </a:xfrm>
        </p:spPr>
        <p:txBody>
          <a:bodyPr/>
          <a:lstStyle/>
          <a:p>
            <a:r>
              <a:rPr lang="en-US" sz="3200" dirty="0" smtClean="0">
                <a:latin typeface="Times New Roman" pitchFamily="18" charset="0"/>
                <a:cs typeface="Times New Roman" pitchFamily="18" charset="0"/>
              </a:rPr>
              <a:t>Exploratory Analysis – </a:t>
            </a:r>
            <a:r>
              <a:rPr lang="en-US" sz="3200" dirty="0" smtClean="0">
                <a:latin typeface="Times New Roman" pitchFamily="18" charset="0"/>
                <a:cs typeface="Times New Roman" pitchFamily="18" charset="0"/>
              </a:rPr>
              <a:t>b)Association – Categorical </a:t>
            </a:r>
            <a:r>
              <a:rPr lang="en-US" sz="3200" dirty="0" smtClean="0">
                <a:latin typeface="Times New Roman" pitchFamily="18" charset="0"/>
                <a:cs typeface="Times New Roman" pitchFamily="18" charset="0"/>
              </a:rPr>
              <a:t>Variables 2</a:t>
            </a:r>
            <a:endParaRPr lang="en-US" sz="3200" dirty="0">
              <a:latin typeface="Times New Roman" pitchFamily="18" charset="0"/>
              <a:cs typeface="Times New Roman" pitchFamily="18" charset="0"/>
            </a:endParaRPr>
          </a:p>
        </p:txBody>
      </p:sp>
      <p:sp>
        <p:nvSpPr>
          <p:cNvPr id="13" name="Content Placeholder 12"/>
          <p:cNvSpPr>
            <a:spLocks noGrp="1"/>
          </p:cNvSpPr>
          <p:nvPr>
            <p:ph sz="half" idx="1"/>
          </p:nvPr>
        </p:nvSpPr>
        <p:spPr>
          <a:xfrm>
            <a:off x="990600" y="1828800"/>
            <a:ext cx="7696200" cy="4572000"/>
          </a:xfrm>
        </p:spPr>
        <p:txBody>
          <a:bodyPr/>
          <a:lstStyle/>
          <a:p>
            <a:r>
              <a:rPr lang="en-US" sz="1400" dirty="0" smtClean="0">
                <a:latin typeface="Times New Roman" pitchFamily="18" charset="0"/>
                <a:cs typeface="Times New Roman" pitchFamily="18" charset="0"/>
              </a:rPr>
              <a:t>Out of 115 categorical variables, only 43 qualified the Chi-square test and have P-value less than 0.05. Following is the table which represent the P-value for each variable</a:t>
            </a:r>
          </a:p>
          <a:p>
            <a:endParaRPr lang="en-US" sz="14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066800" y="2438400"/>
          <a:ext cx="6931000" cy="4223783"/>
        </p:xfrm>
        <a:graphic>
          <a:graphicData uri="http://schemas.openxmlformats.org/drawingml/2006/table">
            <a:tbl>
              <a:tblPr>
                <a:tableStyleId>{E8B1032C-EA38-4F05-BA0D-38AFFFC7BED3}</a:tableStyleId>
              </a:tblPr>
              <a:tblGrid>
                <a:gridCol w="609600"/>
                <a:gridCol w="2320578"/>
                <a:gridCol w="1664874"/>
                <a:gridCol w="1217920"/>
                <a:gridCol w="1118028"/>
              </a:tblGrid>
              <a:tr h="57730">
                <a:tc>
                  <a:txBody>
                    <a:bodyPr/>
                    <a:lstStyle/>
                    <a:p>
                      <a:pPr algn="l" fontAlgn="b"/>
                      <a:r>
                        <a:rPr lang="en-US" sz="1100" b="1" i="0" u="none" strike="noStrike" dirty="0" err="1" smtClean="0">
                          <a:solidFill>
                            <a:srgbClr val="000000"/>
                          </a:solidFill>
                          <a:latin typeface="Times New Roman" pitchFamily="18" charset="0"/>
                          <a:cs typeface="Times New Roman" pitchFamily="18" charset="0"/>
                        </a:rPr>
                        <a:t>S.No</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1" u="none" strike="noStrike" dirty="0">
                          <a:latin typeface="Times New Roman" pitchFamily="18" charset="0"/>
                          <a:cs typeface="Times New Roman" pitchFamily="18" charset="0"/>
                        </a:rPr>
                        <a:t>Variable Name</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1" u="none" strike="noStrike" dirty="0">
                          <a:latin typeface="Times New Roman" pitchFamily="18" charset="0"/>
                          <a:cs typeface="Times New Roman" pitchFamily="18" charset="0"/>
                        </a:rPr>
                        <a:t>P-value</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1" i="0" u="none" strike="noStrike" dirty="0" smtClean="0">
                          <a:solidFill>
                            <a:srgbClr val="000000"/>
                          </a:solidFill>
                          <a:latin typeface="Times New Roman" pitchFamily="18" charset="0"/>
                          <a:cs typeface="Times New Roman" pitchFamily="18" charset="0"/>
                        </a:rPr>
                        <a:t>X-Square</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1" u="none" strike="noStrike" dirty="0">
                          <a:latin typeface="Times New Roman" pitchFamily="18" charset="0"/>
                          <a:cs typeface="Times New Roman" pitchFamily="18" charset="0"/>
                        </a:rPr>
                        <a:t>Include in the model ?</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Product_Info_3</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1396.346</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Employment_Info_2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2020.217</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3</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InsuredInfo_2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505.802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4</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InsuredInfo_5</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671.289</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5</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InsuredInfo_7</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less than 0.00000022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645.344</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6</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Insurance_History_2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less than 0.00000022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974.847</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7</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Medical_History_4</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less than 0.00000022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8650.182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8</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Medical_History_5</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less than 0.00000022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428.709</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9</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Medical_History_6</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1751.021</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10</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Medical_History_16</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1321.022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11</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Medical_History_17</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371.715</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Medical_History_20</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less than 0.00000022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426.786</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13</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Medical_History_23</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smtClean="0">
                          <a:latin typeface="Times New Roman" pitchFamily="18" charset="0"/>
                          <a:cs typeface="Times New Roman" pitchFamily="18" charset="0"/>
                        </a:rPr>
                        <a:t>less than 0.00000022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7671.093</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14</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Medical_History_29</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less than 0.00000022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557.857</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15</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Medical_History_30</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1193.164</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16</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Medical_History_31</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157.566</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17</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Medical_History_33</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1243.626</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18</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Medical_History_38</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213.562</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19</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Medical_History_39</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3380.567</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20</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Medical_History_40</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1287.575</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r h="184727">
                <a:tc>
                  <a:txBody>
                    <a:bodyPr/>
                    <a:lstStyle/>
                    <a:p>
                      <a:pPr algn="l" fontAlgn="b"/>
                      <a:r>
                        <a:rPr lang="en-US" sz="1100" b="0" i="0" u="none" strike="noStrike" dirty="0" smtClean="0">
                          <a:solidFill>
                            <a:srgbClr val="000000"/>
                          </a:solidFill>
                          <a:latin typeface="Times New Roman" pitchFamily="18" charset="0"/>
                          <a:cs typeface="Times New Roman" pitchFamily="18" charset="0"/>
                        </a:rPr>
                        <a:t>21</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Medical_Keyword_1</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a:latin typeface="Times New Roman" pitchFamily="18" charset="0"/>
                          <a:cs typeface="Times New Roman" pitchFamily="18" charset="0"/>
                        </a:rPr>
                        <a:t>less than 0.00000022</a:t>
                      </a:r>
                      <a:endParaRPr lang="en-US" sz="1100" b="0" i="0" u="none" strike="noStrike">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547.581</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236" marR="9236" marT="9236" marB="0" anchor="b"/>
                </a:tc>
              </a:tr>
            </a:tbl>
          </a:graphicData>
        </a:graphic>
      </p:graphicFrame>
      <p:sp>
        <p:nvSpPr>
          <p:cNvPr id="6" name="Slide Number Placeholder 5"/>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1143000"/>
          </a:xfrm>
        </p:spPr>
        <p:txBody>
          <a:bodyPr/>
          <a:lstStyle/>
          <a:p>
            <a:r>
              <a:rPr lang="en-US" sz="3200" dirty="0" smtClean="0">
                <a:latin typeface="Times New Roman" pitchFamily="18" charset="0"/>
                <a:cs typeface="Times New Roman" pitchFamily="18" charset="0"/>
              </a:rPr>
              <a:t>Exploratory Analysis – b)Association – Categorical </a:t>
            </a:r>
            <a:r>
              <a:rPr lang="en-US" sz="3200" dirty="0" smtClean="0">
                <a:latin typeface="Times New Roman" pitchFamily="18" charset="0"/>
                <a:cs typeface="Times New Roman" pitchFamily="18" charset="0"/>
              </a:rPr>
              <a:t>Variables  3</a:t>
            </a:r>
            <a:endParaRPr lang="en-US" sz="3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graphicFrame>
        <p:nvGraphicFramePr>
          <p:cNvPr id="17" name="Table 16"/>
          <p:cNvGraphicFramePr>
            <a:graphicFrameLocks noGrp="1"/>
          </p:cNvGraphicFramePr>
          <p:nvPr/>
        </p:nvGraphicFramePr>
        <p:xfrm>
          <a:off x="914401" y="1752600"/>
          <a:ext cx="6534150" cy="4235450"/>
        </p:xfrm>
        <a:graphic>
          <a:graphicData uri="http://schemas.openxmlformats.org/drawingml/2006/table">
            <a:tbl>
              <a:tblPr>
                <a:tableStyleId>{E8B1032C-EA38-4F05-BA0D-38AFFFC7BED3}</a:tableStyleId>
              </a:tblPr>
              <a:tblGrid>
                <a:gridCol w="398439"/>
                <a:gridCol w="1642632"/>
                <a:gridCol w="1714500"/>
                <a:gridCol w="1311729"/>
                <a:gridCol w="1466850"/>
              </a:tblGrid>
              <a:tr h="184150">
                <a:tc>
                  <a:txBody>
                    <a:bodyPr/>
                    <a:lstStyle/>
                    <a:p>
                      <a:pPr algn="l" fontAlgn="b"/>
                      <a:r>
                        <a:rPr lang="en-US" sz="1100" b="1" i="0" u="none" strike="noStrike" dirty="0" err="1" smtClean="0">
                          <a:solidFill>
                            <a:srgbClr val="000000"/>
                          </a:solidFill>
                          <a:latin typeface="Times New Roman" pitchFamily="18" charset="0"/>
                          <a:cs typeface="Times New Roman" pitchFamily="18" charset="0"/>
                        </a:rPr>
                        <a:t>S.No</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1" u="none" strike="noStrike" dirty="0">
                          <a:latin typeface="Times New Roman" pitchFamily="18" charset="0"/>
                          <a:cs typeface="Times New Roman" pitchFamily="18" charset="0"/>
                        </a:rPr>
                        <a:t>Variable Name</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1" u="none" strike="noStrike" dirty="0">
                          <a:latin typeface="Times New Roman" pitchFamily="18" charset="0"/>
                          <a:cs typeface="Times New Roman" pitchFamily="18" charset="0"/>
                        </a:rPr>
                        <a:t>P-value</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1" i="0" u="none" strike="noStrike" dirty="0" smtClean="0">
                          <a:solidFill>
                            <a:srgbClr val="000000"/>
                          </a:solidFill>
                          <a:latin typeface="Times New Roman" pitchFamily="18" charset="0"/>
                          <a:cs typeface="Times New Roman" pitchFamily="18" charset="0"/>
                        </a:rPr>
                        <a:t>X-Square</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c>
                  <a:txBody>
                    <a:bodyPr/>
                    <a:lstStyle/>
                    <a:p>
                      <a:pPr algn="l" fontAlgn="b"/>
                      <a:r>
                        <a:rPr lang="en-US" sz="1100" b="1" u="none" strike="noStrike" dirty="0">
                          <a:latin typeface="Times New Roman" pitchFamily="18" charset="0"/>
                          <a:cs typeface="Times New Roman" pitchFamily="18" charset="0"/>
                        </a:rPr>
                        <a:t>Include in the model ?</a:t>
                      </a:r>
                      <a:endParaRPr lang="en-US" sz="1100" b="1" i="0" u="none" strike="noStrike" dirty="0">
                        <a:solidFill>
                          <a:srgbClr val="000000"/>
                        </a:solidFill>
                        <a:latin typeface="Times New Roman" pitchFamily="18" charset="0"/>
                        <a:cs typeface="Times New Roman" pitchFamily="18" charset="0"/>
                      </a:endParaRPr>
                    </a:p>
                  </a:txBody>
                  <a:tcPr marL="9236" marR="9236" marT="9236"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22</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Medical_Keyword_3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less than 0.00000022</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4563.913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23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Medical_Keyword_4</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100.788</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24</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Medical_Keyword_9</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114.937</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25</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Medical_Keyword_10</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less than 0.00000022</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252.344</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26</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Medical_Keyword_13</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0.0000023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73.894</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27</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Medical_Keyword_14</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0.000013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65.313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28</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Medical_Keyword_15</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less than 0.00000022</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6966.228</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29</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Medical_Keyword_16</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183.087</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30</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Medical_Keyword_19</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90.726</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31</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257.488</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32</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Medical_Keyword_23</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1245.459</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Medical_Keyword_24</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418.860</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34</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Medical_Keyword_25</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1084.311</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35</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Medical_Keyword_27</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less than 0.00000022</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165.147</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36</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Medical_Keyword_31</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159.733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37</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Medical_Keyword_33</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205.787</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38</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Medical_Keyword_35</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191.69</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39</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Medical_Keyword_36</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86.001</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40</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Medical_Keyword_38</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719.748</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41</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Medical_Keyword_43</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244.754</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42</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Medical_Keyword_46</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219.528</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r h="184150">
                <a:tc>
                  <a:txBody>
                    <a:bodyPr/>
                    <a:lstStyle/>
                    <a:p>
                      <a:pPr algn="l" fontAlgn="b"/>
                      <a:r>
                        <a:rPr lang="en-US" sz="1000" b="0" i="0" u="none" strike="noStrike" dirty="0" smtClean="0">
                          <a:solidFill>
                            <a:srgbClr val="000000"/>
                          </a:solidFill>
                          <a:latin typeface="Times New Roman" pitchFamily="18" charset="0"/>
                          <a:cs typeface="Times New Roman" pitchFamily="18" charset="0"/>
                        </a:rPr>
                        <a:t>43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Medical_Keyword_48</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a:latin typeface="Times New Roman" pitchFamily="18" charset="0"/>
                          <a:cs typeface="Times New Roman" pitchFamily="18" charset="0"/>
                        </a:rPr>
                        <a:t>less than 0.00000022</a:t>
                      </a:r>
                      <a:endParaRPr lang="en-US" sz="1000" b="0" i="0" u="none" strike="noStrike">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b="0" i="0" u="none" strike="noStrike" dirty="0" smtClean="0">
                          <a:solidFill>
                            <a:srgbClr val="000000"/>
                          </a:solidFill>
                          <a:latin typeface="Times New Roman" pitchFamily="18" charset="0"/>
                          <a:cs typeface="Times New Roman" pitchFamily="18" charset="0"/>
                        </a:rPr>
                        <a:t>1745.683</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c>
                  <a:txBody>
                    <a:bodyPr/>
                    <a:lstStyle/>
                    <a:p>
                      <a:pPr algn="l" fontAlgn="b"/>
                      <a:r>
                        <a:rPr lang="en-US" sz="1000" u="none" strike="noStrike" dirty="0">
                          <a:latin typeface="Times New Roman" pitchFamily="18" charset="0"/>
                          <a:cs typeface="Times New Roman" pitchFamily="18" charset="0"/>
                        </a:rPr>
                        <a:t>YES</a:t>
                      </a:r>
                      <a:endParaRPr lang="en-US" sz="1000" b="0" i="0" u="none" strike="noStrike" dirty="0">
                        <a:solidFill>
                          <a:srgbClr val="000000"/>
                        </a:solidFill>
                        <a:latin typeface="Times New Roman" pitchFamily="18" charset="0"/>
                        <a:cs typeface="Times New Roman" pitchFamily="18" charset="0"/>
                      </a:endParaRPr>
                    </a:p>
                  </a:txBody>
                  <a:tcPr marL="8467" marR="8467" marT="8467" marB="0" anchor="b"/>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Exploratory Analysis – </a:t>
            </a:r>
            <a:r>
              <a:rPr lang="en-US" sz="3200" dirty="0" smtClean="0">
                <a:latin typeface="Times New Roman" pitchFamily="18" charset="0"/>
                <a:cs typeface="Times New Roman" pitchFamily="18" charset="0"/>
              </a:rPr>
              <a:t>b) Correlation - Continues Variable  1</a:t>
            </a:r>
            <a:endParaRPr lang="en-US" sz="3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dirty="0"/>
          </a:p>
        </p:txBody>
      </p:sp>
      <p:sp>
        <p:nvSpPr>
          <p:cNvPr id="11" name="Content Placeholder 12"/>
          <p:cNvSpPr>
            <a:spLocks noGrp="1"/>
          </p:cNvSpPr>
          <p:nvPr>
            <p:ph sz="half" idx="1"/>
          </p:nvPr>
        </p:nvSpPr>
        <p:spPr>
          <a:xfrm>
            <a:off x="990600" y="1828800"/>
            <a:ext cx="7696200" cy="4572000"/>
          </a:xfrm>
        </p:spPr>
        <p:txBody>
          <a:bodyPr/>
          <a:lstStyle/>
          <a:p>
            <a:pPr>
              <a:buNone/>
            </a:pPr>
            <a:r>
              <a:rPr lang="en-US" sz="1400" b="1" u="sng" dirty="0" smtClean="0">
                <a:latin typeface="Times New Roman" pitchFamily="18" charset="0"/>
                <a:cs typeface="Times New Roman" pitchFamily="18" charset="0"/>
              </a:rPr>
              <a:t>Correlation </a:t>
            </a:r>
            <a:r>
              <a:rPr lang="en-US" sz="1400" b="1" u="sng" dirty="0" smtClean="0">
                <a:latin typeface="Times New Roman" pitchFamily="18" charset="0"/>
                <a:cs typeface="Times New Roman" pitchFamily="18" charset="0"/>
              </a:rPr>
              <a:t>– Categorical Variables</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Out </a:t>
            </a:r>
            <a:r>
              <a:rPr lang="en-US" sz="1400" dirty="0" smtClean="0">
                <a:latin typeface="Times New Roman" pitchFamily="18" charset="0"/>
                <a:cs typeface="Times New Roman" pitchFamily="18" charset="0"/>
              </a:rPr>
              <a:t>of 11 </a:t>
            </a:r>
            <a:r>
              <a:rPr lang="en-US" sz="1400" dirty="0" smtClean="0">
                <a:latin typeface="Times New Roman" pitchFamily="18" charset="0"/>
                <a:cs typeface="Times New Roman" pitchFamily="18" charset="0"/>
              </a:rPr>
              <a:t>C</a:t>
            </a:r>
            <a:r>
              <a:rPr lang="en-US" sz="1400" dirty="0" smtClean="0">
                <a:latin typeface="Times New Roman" pitchFamily="18" charset="0"/>
                <a:cs typeface="Times New Roman" pitchFamily="18" charset="0"/>
              </a:rPr>
              <a:t>ontinues variables, following </a:t>
            </a:r>
            <a:r>
              <a:rPr lang="en-US" sz="1400" dirty="0" smtClean="0">
                <a:latin typeface="Times New Roman" pitchFamily="18" charset="0"/>
                <a:cs typeface="Times New Roman" pitchFamily="18" charset="0"/>
              </a:rPr>
              <a:t>2 displayed a trend with the response variable</a:t>
            </a:r>
          </a:p>
          <a:p>
            <a:pPr lvl="1"/>
            <a:r>
              <a:rPr lang="en-US" sz="1400" dirty="0" smtClean="0">
                <a:latin typeface="Times New Roman" pitchFamily="18" charset="0"/>
                <a:cs typeface="Times New Roman" pitchFamily="18" charset="0"/>
              </a:rPr>
              <a:t>BMI</a:t>
            </a:r>
          </a:p>
          <a:p>
            <a:pPr lvl="1"/>
            <a:r>
              <a:rPr lang="en-US" sz="1400" dirty="0" smtClean="0">
                <a:latin typeface="Times New Roman" pitchFamily="18" charset="0"/>
                <a:cs typeface="Times New Roman" pitchFamily="18" charset="0"/>
              </a:rPr>
              <a:t>Employment Info 6</a:t>
            </a:r>
          </a:p>
          <a:p>
            <a:r>
              <a:rPr lang="en-US" sz="1400" dirty="0" smtClean="0">
                <a:latin typeface="Times New Roman" pitchFamily="18" charset="0"/>
                <a:cs typeface="Times New Roman" pitchFamily="18" charset="0"/>
              </a:rPr>
              <a:t>Following is the Box plot for Response variable and </a:t>
            </a:r>
            <a:r>
              <a:rPr lang="en-US" sz="1400" b="1" dirty="0" smtClean="0">
                <a:latin typeface="Times New Roman" pitchFamily="18" charset="0"/>
                <a:cs typeface="Times New Roman" pitchFamily="18" charset="0"/>
              </a:rPr>
              <a:t>BMI</a:t>
            </a:r>
            <a:r>
              <a:rPr lang="en-US" sz="1400" dirty="0" smtClean="0">
                <a:latin typeface="Times New Roman" pitchFamily="18" charset="0"/>
                <a:cs typeface="Times New Roman" pitchFamily="18" charset="0"/>
              </a:rPr>
              <a:t>, to understand the relation between them</a:t>
            </a:r>
          </a:p>
          <a:p>
            <a:r>
              <a:rPr lang="en-US" sz="1400" dirty="0" smtClean="0">
                <a:latin typeface="Times New Roman" pitchFamily="18" charset="0"/>
                <a:cs typeface="Times New Roman" pitchFamily="18" charset="0"/>
              </a:rPr>
              <a:t>The line highlighted in Red displays the trend between </a:t>
            </a:r>
            <a:r>
              <a:rPr lang="en-US" sz="1400" b="1" dirty="0" smtClean="0">
                <a:latin typeface="Times New Roman" pitchFamily="18" charset="0"/>
                <a:cs typeface="Times New Roman" pitchFamily="18" charset="0"/>
              </a:rPr>
              <a:t>BMI</a:t>
            </a:r>
            <a:r>
              <a:rPr lang="en-US" sz="1400" dirty="0" smtClean="0">
                <a:latin typeface="Times New Roman" pitchFamily="18" charset="0"/>
                <a:cs typeface="Times New Roman" pitchFamily="18" charset="0"/>
              </a:rPr>
              <a:t> &amp; Response.</a:t>
            </a:r>
          </a:p>
          <a:p>
            <a:r>
              <a:rPr lang="en-US" sz="1400" dirty="0" smtClean="0">
                <a:latin typeface="Times New Roman" pitchFamily="18" charset="0"/>
                <a:cs typeface="Times New Roman" pitchFamily="18" charset="0"/>
              </a:rPr>
              <a:t>As there is a trend for Response this variable can be included in the analysis</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grpSp>
        <p:nvGrpSpPr>
          <p:cNvPr id="7" name="Group 6"/>
          <p:cNvGrpSpPr/>
          <p:nvPr/>
        </p:nvGrpSpPr>
        <p:grpSpPr>
          <a:xfrm>
            <a:off x="1752600" y="4038600"/>
            <a:ext cx="5895975" cy="2619375"/>
            <a:chOff x="1752600" y="3505200"/>
            <a:chExt cx="5895975" cy="3152775"/>
          </a:xfrm>
        </p:grpSpPr>
        <p:pic>
          <p:nvPicPr>
            <p:cNvPr id="4098" name="Picture 2"/>
            <p:cNvPicPr>
              <a:picLocks noChangeAspect="1" noChangeArrowheads="1"/>
            </p:cNvPicPr>
            <p:nvPr/>
          </p:nvPicPr>
          <p:blipFill>
            <a:blip r:embed="rId2" cstate="print"/>
            <a:srcRect/>
            <a:stretch>
              <a:fillRect/>
            </a:stretch>
          </p:blipFill>
          <p:spPr bwMode="auto">
            <a:xfrm>
              <a:off x="1752600" y="3505200"/>
              <a:ext cx="5895975" cy="3152775"/>
            </a:xfrm>
            <a:prstGeom prst="rect">
              <a:avLst/>
            </a:prstGeom>
            <a:noFill/>
            <a:ln w="9525">
              <a:noFill/>
              <a:miter lim="800000"/>
              <a:headEnd/>
              <a:tailEnd/>
            </a:ln>
          </p:spPr>
        </p:pic>
        <p:cxnSp>
          <p:nvCxnSpPr>
            <p:cNvPr id="14" name="Straight Connector 13"/>
            <p:cNvCxnSpPr/>
            <p:nvPr/>
          </p:nvCxnSpPr>
          <p:spPr bwMode="auto">
            <a:xfrm>
              <a:off x="5181600" y="4876800"/>
              <a:ext cx="1752600" cy="304800"/>
            </a:xfrm>
            <a:prstGeom prst="line">
              <a:avLst/>
            </a:prstGeom>
            <a:solidFill>
              <a:schemeClr val="accent1"/>
            </a:solidFill>
            <a:ln w="28575" cap="sq" cmpd="sng" algn="ctr">
              <a:solidFill>
                <a:srgbClr val="FF0000"/>
              </a:solidFill>
              <a:prstDash val="solid"/>
              <a:round/>
              <a:headEnd type="none" w="sm" len="sm"/>
              <a:tailEnd type="none" w="sm" len="sm"/>
            </a:ln>
            <a:effectLst/>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Exploratory Analysis – </a:t>
            </a:r>
            <a:r>
              <a:rPr lang="en-US" sz="3200" dirty="0" smtClean="0">
                <a:latin typeface="Times New Roman" pitchFamily="18" charset="0"/>
                <a:cs typeface="Times New Roman" pitchFamily="18" charset="0"/>
              </a:rPr>
              <a:t>b) Correlation - Continues Variable  </a:t>
            </a:r>
            <a:r>
              <a:rPr lang="en-US" sz="3200" dirty="0" smtClean="0">
                <a:latin typeface="Times New Roman" pitchFamily="18" charset="0"/>
                <a:cs typeface="Times New Roman" pitchFamily="18" charset="0"/>
              </a:rPr>
              <a:t>2</a:t>
            </a:r>
            <a:endParaRPr lang="en-US" sz="3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600200" y="3048000"/>
            <a:ext cx="6705600" cy="3381375"/>
          </a:xfrm>
          <a:prstGeom prst="rect">
            <a:avLst/>
          </a:prstGeom>
          <a:noFill/>
          <a:ln w="9525">
            <a:noFill/>
            <a:miter lim="800000"/>
            <a:headEnd/>
            <a:tailEnd/>
          </a:ln>
        </p:spPr>
      </p:pic>
      <p:sp>
        <p:nvSpPr>
          <p:cNvPr id="7" name="Content Placeholder 12"/>
          <p:cNvSpPr>
            <a:spLocks noGrp="1"/>
          </p:cNvSpPr>
          <p:nvPr>
            <p:ph sz="half" idx="1"/>
          </p:nvPr>
        </p:nvSpPr>
        <p:spPr>
          <a:xfrm>
            <a:off x="990600" y="1828800"/>
            <a:ext cx="7696200" cy="4572000"/>
          </a:xfrm>
        </p:spPr>
        <p:txBody>
          <a:bodyPr/>
          <a:lstStyle/>
          <a:p>
            <a:r>
              <a:rPr lang="en-US" sz="1400" dirty="0" smtClean="0">
                <a:latin typeface="Times New Roman" pitchFamily="18" charset="0"/>
                <a:cs typeface="Times New Roman" pitchFamily="18" charset="0"/>
              </a:rPr>
              <a:t>Following is the Box plot for Response variable and Employment Info 6, to understand the relation between them</a:t>
            </a:r>
          </a:p>
          <a:p>
            <a:r>
              <a:rPr lang="en-US" sz="1400" dirty="0" smtClean="0">
                <a:latin typeface="Times New Roman" pitchFamily="18" charset="0"/>
                <a:cs typeface="Times New Roman" pitchFamily="18" charset="0"/>
              </a:rPr>
              <a:t>The trend between the Response and Employment Info is denoted by the red line.</a:t>
            </a:r>
          </a:p>
          <a:p>
            <a:r>
              <a:rPr lang="en-US" sz="1400" dirty="0" smtClean="0">
                <a:latin typeface="Times New Roman" pitchFamily="18" charset="0"/>
                <a:cs typeface="Times New Roman" pitchFamily="18" charset="0"/>
              </a:rPr>
              <a:t>As Employment Info has varied valued for each response category, it can be included in model</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cxnSp>
        <p:nvCxnSpPr>
          <p:cNvPr id="10" name="Straight Connector 9"/>
          <p:cNvCxnSpPr/>
          <p:nvPr/>
        </p:nvCxnSpPr>
        <p:spPr bwMode="auto">
          <a:xfrm flipV="1">
            <a:off x="4191000" y="4953000"/>
            <a:ext cx="2590800" cy="304800"/>
          </a:xfrm>
          <a:prstGeom prst="line">
            <a:avLst/>
          </a:prstGeom>
          <a:solidFill>
            <a:schemeClr val="accent1"/>
          </a:solidFill>
          <a:ln w="28575" cap="sq" cmpd="sng" algn="ctr">
            <a:solidFill>
              <a:srgbClr val="FF0000"/>
            </a:solidFill>
            <a:prstDash val="solid"/>
            <a:round/>
            <a:headEnd type="none" w="sm" len="sm"/>
            <a:tailEnd type="none" w="sm" len="sm"/>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Exploratory Analysis – </a:t>
            </a:r>
            <a:r>
              <a:rPr lang="en-US" sz="3200" dirty="0" smtClean="0">
                <a:latin typeface="Times New Roman" pitchFamily="18" charset="0"/>
                <a:cs typeface="Times New Roman" pitchFamily="18" charset="0"/>
              </a:rPr>
              <a:t>b) Correlation - Continues Variable  3</a:t>
            </a:r>
            <a:endParaRPr lang="en-US" sz="3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dirty="0"/>
          </a:p>
        </p:txBody>
      </p:sp>
      <p:sp>
        <p:nvSpPr>
          <p:cNvPr id="7" name="Content Placeholder 12"/>
          <p:cNvSpPr>
            <a:spLocks noGrp="1"/>
          </p:cNvSpPr>
          <p:nvPr>
            <p:ph sz="half" idx="1"/>
          </p:nvPr>
        </p:nvSpPr>
        <p:spPr>
          <a:xfrm>
            <a:off x="990600" y="1828800"/>
            <a:ext cx="7696200" cy="4572000"/>
          </a:xfrm>
        </p:spPr>
        <p:txBody>
          <a:bodyPr/>
          <a:lstStyle/>
          <a:p>
            <a:r>
              <a:rPr lang="en-US" sz="1400" dirty="0" smtClean="0">
                <a:latin typeface="Times New Roman" pitchFamily="18" charset="0"/>
                <a:cs typeface="Times New Roman" pitchFamily="18" charset="0"/>
              </a:rPr>
              <a:t>List of table specifying which all continues variable to be included in the model</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Out of 11 continues variable, only 2 denoted a trend against the Response variable, therefore only these 2 are included in the model</a:t>
            </a:r>
          </a:p>
          <a:p>
            <a:r>
              <a:rPr lang="en-US" sz="1400" dirty="0" smtClean="0">
                <a:latin typeface="Times New Roman" pitchFamily="18" charset="0"/>
                <a:cs typeface="Times New Roman" pitchFamily="18" charset="0"/>
              </a:rPr>
              <a:t>Hence, out of a total of 126 variables, 45 are included in the model (43 categorical and 2 continues)</a:t>
            </a:r>
            <a:endParaRPr lang="en-US" sz="1400"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2133600" y="2286000"/>
          <a:ext cx="5029199" cy="3124200"/>
        </p:xfrm>
        <a:graphic>
          <a:graphicData uri="http://schemas.openxmlformats.org/drawingml/2006/table">
            <a:tbl>
              <a:tblPr>
                <a:tableStyleId>{5DA37D80-6434-44D0-A028-1B22A696006F}</a:tableStyleId>
              </a:tblPr>
              <a:tblGrid>
                <a:gridCol w="1635037"/>
                <a:gridCol w="1697081"/>
                <a:gridCol w="1697081"/>
              </a:tblGrid>
              <a:tr h="260350">
                <a:tc>
                  <a:txBody>
                    <a:bodyPr/>
                    <a:lstStyle/>
                    <a:p>
                      <a:pPr algn="l" fontAlgn="b"/>
                      <a:r>
                        <a:rPr lang="en-US" sz="1100" b="1" u="none" strike="noStrike" dirty="0">
                          <a:latin typeface="Times New Roman" pitchFamily="18" charset="0"/>
                          <a:cs typeface="Times New Roman" pitchFamily="18" charset="0"/>
                        </a:rPr>
                        <a:t>Variable Name</a:t>
                      </a:r>
                      <a:endParaRPr lang="en-US" sz="1100" b="1"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1" i="0" u="none" strike="noStrike" dirty="0" smtClean="0">
                          <a:solidFill>
                            <a:srgbClr val="000000"/>
                          </a:solidFill>
                          <a:latin typeface="Times New Roman" pitchFamily="18" charset="0"/>
                          <a:cs typeface="Times New Roman" pitchFamily="18" charset="0"/>
                        </a:rPr>
                        <a:t>Is there</a:t>
                      </a:r>
                      <a:r>
                        <a:rPr lang="en-US" sz="1100" b="1" i="0" u="none" strike="noStrike" baseline="0" dirty="0" smtClean="0">
                          <a:solidFill>
                            <a:srgbClr val="000000"/>
                          </a:solidFill>
                          <a:latin typeface="Times New Roman" pitchFamily="18" charset="0"/>
                          <a:cs typeface="Times New Roman" pitchFamily="18" charset="0"/>
                        </a:rPr>
                        <a:t> a Trend ?</a:t>
                      </a:r>
                    </a:p>
                  </a:txBody>
                  <a:tcPr marL="9525" marR="9525" marT="9525" marB="0" anchor="b"/>
                </a:tc>
                <a:tc>
                  <a:txBody>
                    <a:bodyPr/>
                    <a:lstStyle/>
                    <a:p>
                      <a:pPr algn="l" fontAlgn="b"/>
                      <a:r>
                        <a:rPr lang="en-US" sz="1100" b="1" u="none" strike="noStrike" dirty="0">
                          <a:latin typeface="Times New Roman" pitchFamily="18" charset="0"/>
                          <a:cs typeface="Times New Roman" pitchFamily="18" charset="0"/>
                        </a:rPr>
                        <a:t>Include in the model ?</a:t>
                      </a:r>
                      <a:endParaRPr lang="en-US" sz="1100" b="1"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dirty="0">
                          <a:latin typeface="Times New Roman" pitchFamily="18" charset="0"/>
                          <a:cs typeface="Times New Roman" pitchFamily="18" charset="0"/>
                        </a:rPr>
                        <a:t>Employment_Info_6</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dirty="0">
                          <a:latin typeface="Times New Roman" pitchFamily="18" charset="0"/>
                          <a:cs typeface="Times New Roman" pitchFamily="18" charset="0"/>
                        </a:rPr>
                        <a:t>BMI</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YES</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dirty="0" err="1">
                          <a:latin typeface="Times New Roman" pitchFamily="18" charset="0"/>
                          <a:cs typeface="Times New Roman" pitchFamily="18" charset="0"/>
                        </a:rPr>
                        <a:t>Ins_Age</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dirty="0">
                          <a:latin typeface="Times New Roman" pitchFamily="18" charset="0"/>
                          <a:cs typeface="Times New Roman" pitchFamily="18" charset="0"/>
                        </a:rPr>
                        <a:t>Wt</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dirty="0">
                          <a:latin typeface="Times New Roman" pitchFamily="18" charset="0"/>
                          <a:cs typeface="Times New Roman" pitchFamily="18" charset="0"/>
                        </a:rPr>
                        <a:t>Ht</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a:latin typeface="Times New Roman" pitchFamily="18" charset="0"/>
                          <a:cs typeface="Times New Roman" pitchFamily="18" charset="0"/>
                        </a:rPr>
                        <a:t>Family_Hist_2</a:t>
                      </a:r>
                      <a:endParaRPr lang="en-US" sz="11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a:latin typeface="Times New Roman" pitchFamily="18" charset="0"/>
                          <a:cs typeface="Times New Roman" pitchFamily="18" charset="0"/>
                        </a:rPr>
                        <a:t>Family_Hist_3</a:t>
                      </a:r>
                      <a:endParaRPr lang="en-US" sz="11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a:latin typeface="Times New Roman" pitchFamily="18" charset="0"/>
                          <a:cs typeface="Times New Roman" pitchFamily="18" charset="0"/>
                        </a:rPr>
                        <a:t>Family_Hist_4</a:t>
                      </a:r>
                      <a:endParaRPr lang="en-US" sz="11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a:latin typeface="Times New Roman" pitchFamily="18" charset="0"/>
                          <a:cs typeface="Times New Roman" pitchFamily="18" charset="0"/>
                        </a:rPr>
                        <a:t>Family_Hist_5</a:t>
                      </a:r>
                      <a:endParaRPr lang="en-US" sz="11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a:latin typeface="Times New Roman" pitchFamily="18" charset="0"/>
                          <a:cs typeface="Times New Roman" pitchFamily="18" charset="0"/>
                        </a:rPr>
                        <a:t>Employment_Info_1</a:t>
                      </a:r>
                      <a:endParaRPr lang="en-US" sz="1100" b="0" i="0" u="none" strike="noStrike">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r h="260350">
                <a:tc>
                  <a:txBody>
                    <a:bodyPr/>
                    <a:lstStyle/>
                    <a:p>
                      <a:pPr algn="l" fontAlgn="b"/>
                      <a:r>
                        <a:rPr lang="en-US" sz="1100" u="none" strike="noStrike" dirty="0">
                          <a:latin typeface="Times New Roman" pitchFamily="18" charset="0"/>
                          <a:cs typeface="Times New Roman" pitchFamily="18" charset="0"/>
                        </a:rPr>
                        <a:t>Employment_Info_4</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b="0" i="0" u="none" strike="noStrike" dirty="0" smtClean="0">
                          <a:solidFill>
                            <a:srgbClr val="000000"/>
                          </a:solidFill>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c>
                  <a:txBody>
                    <a:bodyPr/>
                    <a:lstStyle/>
                    <a:p>
                      <a:pPr algn="l" fontAlgn="b"/>
                      <a:r>
                        <a:rPr lang="en-US" sz="1100" u="none" strike="noStrike" dirty="0">
                          <a:latin typeface="Times New Roman" pitchFamily="18" charset="0"/>
                          <a:cs typeface="Times New Roman" pitchFamily="18" charset="0"/>
                        </a:rPr>
                        <a:t>NO</a:t>
                      </a:r>
                      <a:endParaRPr lang="en-US" sz="1100" b="0" i="0" u="none" strike="noStrike" dirty="0">
                        <a:solidFill>
                          <a:srgbClr val="000000"/>
                        </a:solidFill>
                        <a:latin typeface="Times New Roman" pitchFamily="18" charset="0"/>
                        <a:cs typeface="Times New Roman" pitchFamily="18" charset="0"/>
                      </a:endParaRPr>
                    </a:p>
                  </a:txBody>
                  <a:tcPr marL="9525" marR="9525" marT="9525" marB="0" anchor="b"/>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Regression Modeling Results – Building the Model</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90600" y="1828800"/>
            <a:ext cx="7848600" cy="4297363"/>
          </a:xfrm>
        </p:spPr>
        <p:txBody>
          <a:bodyPr/>
          <a:lstStyle/>
          <a:p>
            <a:endParaRPr lang="en-US" sz="1600" dirty="0" smtClean="0"/>
          </a:p>
          <a:p>
            <a:r>
              <a:rPr lang="en-US" sz="1400" dirty="0" smtClean="0">
                <a:latin typeface="Times New Roman" pitchFamily="18" charset="0"/>
                <a:cs typeface="Times New Roman" pitchFamily="18" charset="0"/>
              </a:rPr>
              <a:t>For this analysis, Multinomial Regression model is </a:t>
            </a:r>
            <a:r>
              <a:rPr lang="en-US" sz="1400" dirty="0" smtClean="0">
                <a:latin typeface="Times New Roman" pitchFamily="18" charset="0"/>
                <a:cs typeface="Times New Roman" pitchFamily="18" charset="0"/>
              </a:rPr>
              <a:t>used. Multinomial </a:t>
            </a:r>
            <a:r>
              <a:rPr lang="en-US" sz="1400" dirty="0" smtClean="0">
                <a:latin typeface="Times New Roman" pitchFamily="18" charset="0"/>
                <a:cs typeface="Times New Roman" pitchFamily="18" charset="0"/>
              </a:rPr>
              <a:t>Regression Model, is used to build a regression model where the response variable has more than two category. It is a generalization of the Logistic regression model</a:t>
            </a:r>
            <a:r>
              <a:rPr lang="en-US" sz="1400"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After </a:t>
            </a:r>
            <a:r>
              <a:rPr lang="en-US" sz="1400" dirty="0" smtClean="0">
                <a:latin typeface="Times New Roman" pitchFamily="18" charset="0"/>
                <a:cs typeface="Times New Roman" pitchFamily="18" charset="0"/>
              </a:rPr>
              <a:t>exploring the data by identifying the best predictor variable and finding out the appropriate regression modeling technique. Next step is to build the model</a:t>
            </a:r>
            <a:r>
              <a:rPr lang="en-US" sz="1400"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The ‘</a:t>
            </a:r>
            <a:r>
              <a:rPr lang="en-US" sz="1400" b="1" i="1" dirty="0" err="1" smtClean="0">
                <a:latin typeface="Times New Roman" pitchFamily="18" charset="0"/>
                <a:cs typeface="Times New Roman" pitchFamily="18" charset="0"/>
              </a:rPr>
              <a:t>multinom</a:t>
            </a:r>
            <a:r>
              <a:rPr lang="en-US" sz="1400" b="1"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function is used to build a regression model in R</a:t>
            </a:r>
          </a:p>
          <a:p>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a:p>
            <a:endParaRPr lang="en-US" sz="1400" dirty="0" smtClean="0"/>
          </a:p>
          <a:p>
            <a:endParaRPr lang="en-US" sz="1400" dirty="0" smtClean="0"/>
          </a:p>
          <a:p>
            <a:endParaRPr lang="en-US" sz="1400" dirty="0" smtClean="0"/>
          </a:p>
          <a:p>
            <a:pPr>
              <a:buNone/>
            </a:pPr>
            <a:endParaRPr lang="en-US" sz="1400" dirty="0" smtClean="0"/>
          </a:p>
          <a:p>
            <a:endParaRPr lang="en-US" sz="1400" dirty="0" smtClean="0"/>
          </a:p>
          <a:p>
            <a:endParaRPr lang="en-US" sz="1400" dirty="0" smtClean="0"/>
          </a:p>
          <a:p>
            <a:endParaRPr lang="en-US" sz="1400" dirty="0" smtClean="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Regression Modeling Results – Analyzing the Model</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90600" y="1676400"/>
            <a:ext cx="7848600" cy="4297363"/>
          </a:xfrm>
        </p:spPr>
        <p:txBody>
          <a:bodyPr/>
          <a:lstStyle/>
          <a:p>
            <a:r>
              <a:rPr lang="en-US" sz="1400" dirty="0" smtClean="0">
                <a:latin typeface="Times New Roman" pitchFamily="18" charset="0"/>
                <a:cs typeface="Times New Roman" pitchFamily="18" charset="0"/>
              </a:rPr>
              <a:t>Following is the part of output for the summary of model</a:t>
            </a:r>
          </a:p>
          <a:p>
            <a:r>
              <a:rPr lang="en-US" sz="1400" dirty="0" smtClean="0">
                <a:latin typeface="Times New Roman" pitchFamily="18" charset="0"/>
                <a:cs typeface="Times New Roman" pitchFamily="18" charset="0"/>
              </a:rPr>
              <a:t>The below screen shot denotes the Intercepts and coefficients for some of the variables in the model</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highest coefficient for </a:t>
            </a:r>
            <a:r>
              <a:rPr lang="en-US" sz="1400" b="1" dirty="0" smtClean="0">
                <a:latin typeface="Times New Roman" pitchFamily="18" charset="0"/>
                <a:cs typeface="Times New Roman" pitchFamily="18" charset="0"/>
              </a:rPr>
              <a:t>BMI</a:t>
            </a:r>
            <a:r>
              <a:rPr lang="en-US" sz="1400" dirty="0" smtClean="0">
                <a:latin typeface="Times New Roman" pitchFamily="18" charset="0"/>
                <a:cs typeface="Times New Roman" pitchFamily="18" charset="0"/>
              </a:rPr>
              <a:t> is for Response variable level – 8</a:t>
            </a:r>
          </a:p>
          <a:p>
            <a:r>
              <a:rPr lang="en-US" sz="1400" dirty="0" smtClean="0">
                <a:latin typeface="Times New Roman" pitchFamily="18" charset="0"/>
                <a:cs typeface="Times New Roman" pitchFamily="18" charset="0"/>
              </a:rPr>
              <a:t>The highest coefficient for </a:t>
            </a:r>
            <a:r>
              <a:rPr lang="en-US" sz="1400" b="1" dirty="0" smtClean="0">
                <a:latin typeface="Times New Roman" pitchFamily="18" charset="0"/>
                <a:cs typeface="Times New Roman" pitchFamily="18" charset="0"/>
              </a:rPr>
              <a:t>Employment_Info_6 </a:t>
            </a:r>
            <a:r>
              <a:rPr lang="en-US" sz="1400" dirty="0" smtClean="0">
                <a:latin typeface="Times New Roman" pitchFamily="18" charset="0"/>
                <a:cs typeface="Times New Roman" pitchFamily="18" charset="0"/>
              </a:rPr>
              <a:t>is for Response variable level-3</a:t>
            </a:r>
          </a:p>
          <a:p>
            <a:r>
              <a:rPr lang="en-US" sz="1400" dirty="0" smtClean="0">
                <a:latin typeface="Times New Roman" pitchFamily="18" charset="0"/>
                <a:cs typeface="Times New Roman" pitchFamily="18" charset="0"/>
              </a:rPr>
              <a:t>Therefore it can be concluded that BMI has highest impact on Level-8 of the Response variable. And Employement_Info_6 has highest impact on Level-3 of the response variable</a:t>
            </a:r>
            <a:r>
              <a:rPr lang="en-US" sz="1400"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pPr>
              <a:buNone/>
            </a:pPr>
            <a:r>
              <a:rPr lang="en-US" sz="1000" dirty="0" smtClean="0">
                <a:latin typeface="Times New Roman" pitchFamily="18" charset="0"/>
                <a:cs typeface="Times New Roman" pitchFamily="18" charset="0"/>
              </a:rPr>
              <a:t>NOTE: Level of the Response variable denotes the different levels which are present for ‘Response Variable’(1 to 8</a:t>
            </a:r>
            <a:r>
              <a:rPr lang="en-US" sz="1000" dirty="0" smtClean="0">
                <a:latin typeface="Times New Roman" pitchFamily="18" charset="0"/>
                <a:cs typeface="Times New Roman" pitchFamily="18" charset="0"/>
              </a:rPr>
              <a:t>). Also as the number of variables are too many, only few which have a huge impact are highlighted.</a:t>
            </a:r>
            <a:endParaRPr lang="en-US" sz="10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a:p>
            <a:endParaRPr lang="en-US" sz="1400" dirty="0" smtClean="0"/>
          </a:p>
          <a:p>
            <a:endParaRPr lang="en-US" sz="1400" dirty="0" smtClean="0"/>
          </a:p>
          <a:p>
            <a:endParaRPr lang="en-US" sz="1400" dirty="0" smtClean="0"/>
          </a:p>
          <a:p>
            <a:pPr>
              <a:buNone/>
            </a:pPr>
            <a:endParaRPr lang="en-US" sz="1400" dirty="0" smtClean="0"/>
          </a:p>
          <a:p>
            <a:endParaRPr lang="en-US" sz="1400" dirty="0" smtClean="0"/>
          </a:p>
          <a:p>
            <a:endParaRPr lang="en-US" sz="1400" dirty="0" smtClean="0"/>
          </a:p>
          <a:p>
            <a:endParaRPr lang="en-US" sz="1400" dirty="0" smtClean="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dirty="0"/>
          </a:p>
        </p:txBody>
      </p:sp>
      <p:grpSp>
        <p:nvGrpSpPr>
          <p:cNvPr id="9" name="Group 8"/>
          <p:cNvGrpSpPr/>
          <p:nvPr/>
        </p:nvGrpSpPr>
        <p:grpSpPr>
          <a:xfrm>
            <a:off x="1371600" y="2286000"/>
            <a:ext cx="5562600" cy="2971800"/>
            <a:chOff x="1371600" y="2286000"/>
            <a:chExt cx="5715000" cy="3048000"/>
          </a:xfrm>
        </p:grpSpPr>
        <p:pic>
          <p:nvPicPr>
            <p:cNvPr id="1027" name="Picture 3"/>
            <p:cNvPicPr>
              <a:picLocks noChangeAspect="1" noChangeArrowheads="1"/>
            </p:cNvPicPr>
            <p:nvPr/>
          </p:nvPicPr>
          <p:blipFill>
            <a:blip r:embed="rId2" cstate="print"/>
            <a:srcRect/>
            <a:stretch>
              <a:fillRect/>
            </a:stretch>
          </p:blipFill>
          <p:spPr bwMode="auto">
            <a:xfrm>
              <a:off x="1371600" y="2286000"/>
              <a:ext cx="5715000" cy="3048000"/>
            </a:xfrm>
            <a:prstGeom prst="rect">
              <a:avLst/>
            </a:prstGeom>
            <a:noFill/>
            <a:ln w="9525">
              <a:noFill/>
              <a:miter lim="800000"/>
              <a:headEnd/>
              <a:tailEnd/>
            </a:ln>
          </p:spPr>
        </p:pic>
        <p:sp>
          <p:nvSpPr>
            <p:cNvPr id="12" name="Rounded Rectangle 11"/>
            <p:cNvSpPr/>
            <p:nvPr/>
          </p:nvSpPr>
          <p:spPr bwMode="auto">
            <a:xfrm>
              <a:off x="1371600" y="2667000"/>
              <a:ext cx="2133600" cy="152400"/>
            </a:xfrm>
            <a:prstGeom prst="roundRect">
              <a:avLst/>
            </a:prstGeom>
            <a:noFill/>
            <a:ln w="28575"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Rounded Rectangle 12"/>
            <p:cNvSpPr/>
            <p:nvPr/>
          </p:nvSpPr>
          <p:spPr bwMode="auto">
            <a:xfrm>
              <a:off x="1371600" y="3200400"/>
              <a:ext cx="2895600" cy="228600"/>
            </a:xfrm>
            <a:prstGeom prst="roundRect">
              <a:avLst/>
            </a:prstGeom>
            <a:noFill/>
            <a:ln w="28575"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Regression Modeling Results – Predicting </a:t>
            </a:r>
            <a:r>
              <a:rPr lang="en-US" sz="3200" dirty="0" smtClean="0">
                <a:latin typeface="Times New Roman" pitchFamily="18" charset="0"/>
                <a:cs typeface="Times New Roman" pitchFamily="18" charset="0"/>
              </a:rPr>
              <a:t>values</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90600" y="1828800"/>
            <a:ext cx="7848600" cy="4572000"/>
          </a:xfrm>
        </p:spPr>
        <p:txBody>
          <a:bodyPr/>
          <a:lstStyle/>
          <a:p>
            <a:r>
              <a:rPr lang="en-US" sz="1400" dirty="0" smtClean="0">
                <a:latin typeface="Times New Roman" pitchFamily="18" charset="0"/>
                <a:cs typeface="Times New Roman" pitchFamily="18" charset="0"/>
              </a:rPr>
              <a:t>After the model is fitted, probability is calculated for each response type. The function ‘</a:t>
            </a:r>
            <a:r>
              <a:rPr lang="en-US" sz="1400" b="1" i="1" dirty="0" smtClean="0">
                <a:latin typeface="Times New Roman" pitchFamily="18" charset="0"/>
                <a:cs typeface="Times New Roman" pitchFamily="18" charset="0"/>
              </a:rPr>
              <a:t>predict()</a:t>
            </a:r>
            <a:r>
              <a:rPr lang="en-US" sz="1400" dirty="0" smtClean="0">
                <a:latin typeface="Times New Roman" pitchFamily="18" charset="0"/>
                <a:cs typeface="Times New Roman" pitchFamily="18" charset="0"/>
              </a:rPr>
              <a:t>’ is used to calculate the probability using the model on Test </a:t>
            </a:r>
            <a:r>
              <a:rPr lang="en-US" sz="1400" dirty="0" err="1" smtClean="0">
                <a:latin typeface="Times New Roman" pitchFamily="18" charset="0"/>
                <a:cs typeface="Times New Roman" pitchFamily="18" charset="0"/>
              </a:rPr>
              <a:t>datase</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 </a:t>
            </a:r>
            <a:r>
              <a:rPr lang="en-US" sz="1400" dirty="0" smtClean="0">
                <a:latin typeface="Times New Roman" pitchFamily="18" charset="0"/>
                <a:cs typeface="Times New Roman" pitchFamily="18" charset="0"/>
              </a:rPr>
              <a:t>part of the output of the ‘</a:t>
            </a:r>
            <a:r>
              <a:rPr lang="en-US" sz="1400" b="1" i="1" dirty="0" smtClean="0">
                <a:latin typeface="Times New Roman" pitchFamily="18" charset="0"/>
                <a:cs typeface="Times New Roman" pitchFamily="18" charset="0"/>
              </a:rPr>
              <a:t>predict()</a:t>
            </a:r>
            <a:r>
              <a:rPr lang="en-US" sz="1400" dirty="0" smtClean="0">
                <a:latin typeface="Times New Roman" pitchFamily="18" charset="0"/>
                <a:cs typeface="Times New Roman" pitchFamily="18" charset="0"/>
              </a:rPr>
              <a:t>’ is a matrix, as displayed below:</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first row highlighted in blue is the Response variable, for which the probability needs to be calculated</a:t>
            </a:r>
          </a:p>
          <a:p>
            <a:r>
              <a:rPr lang="en-US" sz="1400" dirty="0" smtClean="0">
                <a:latin typeface="Times New Roman" pitchFamily="18" charset="0"/>
                <a:cs typeface="Times New Roman" pitchFamily="18" charset="0"/>
              </a:rPr>
              <a:t> The remaining rows denotes the probability, of each level of response, for that particular record.</a:t>
            </a:r>
          </a:p>
          <a:p>
            <a:r>
              <a:rPr lang="en-US" sz="1400" dirty="0" smtClean="0">
                <a:latin typeface="Times New Roman" pitchFamily="18" charset="0"/>
                <a:cs typeface="Times New Roman" pitchFamily="18" charset="0"/>
              </a:rPr>
              <a:t>The ‘Response’ level having the highest probability will be the final predicted ‘Response’ for each row. ’ For example for row no.3 the maximum probability is 0.44 hence the predicted Response will be 6.</a:t>
            </a:r>
          </a:p>
          <a:p>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a:p>
            <a:endParaRPr lang="en-US" sz="1400" dirty="0" smtClean="0"/>
          </a:p>
          <a:p>
            <a:endParaRPr lang="en-US" sz="1400" dirty="0" smtClean="0"/>
          </a:p>
          <a:p>
            <a:endParaRPr lang="en-US" sz="1400" dirty="0" smtClean="0"/>
          </a:p>
          <a:p>
            <a:pPr>
              <a:buNone/>
            </a:pPr>
            <a:endParaRPr lang="en-US" sz="1400" dirty="0" smtClean="0"/>
          </a:p>
          <a:p>
            <a:endParaRPr lang="en-US" sz="1400" dirty="0" smtClean="0"/>
          </a:p>
          <a:p>
            <a:endParaRPr lang="en-US" sz="1400" dirty="0" smtClean="0"/>
          </a:p>
          <a:p>
            <a:endParaRPr lang="en-US" sz="1400" dirty="0" smtClean="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18</a:t>
            </a:fld>
            <a:endParaRPr lang="en-US" dirty="0"/>
          </a:p>
        </p:txBody>
      </p:sp>
      <p:grpSp>
        <p:nvGrpSpPr>
          <p:cNvPr id="11" name="Group 10"/>
          <p:cNvGrpSpPr/>
          <p:nvPr/>
        </p:nvGrpSpPr>
        <p:grpSpPr>
          <a:xfrm>
            <a:off x="1371600" y="2743200"/>
            <a:ext cx="6553200" cy="2438400"/>
            <a:chOff x="1447800" y="2590800"/>
            <a:chExt cx="7016080" cy="2590800"/>
          </a:xfrm>
        </p:grpSpPr>
        <p:pic>
          <p:nvPicPr>
            <p:cNvPr id="7170" name="Picture 2"/>
            <p:cNvPicPr>
              <a:picLocks noChangeAspect="1" noChangeArrowheads="1"/>
            </p:cNvPicPr>
            <p:nvPr/>
          </p:nvPicPr>
          <p:blipFill>
            <a:blip r:embed="rId2" cstate="print"/>
            <a:srcRect/>
            <a:stretch>
              <a:fillRect/>
            </a:stretch>
          </p:blipFill>
          <p:spPr bwMode="auto">
            <a:xfrm>
              <a:off x="1447800" y="2590800"/>
              <a:ext cx="7016080" cy="2590800"/>
            </a:xfrm>
            <a:prstGeom prst="rect">
              <a:avLst/>
            </a:prstGeom>
            <a:noFill/>
            <a:ln w="9525">
              <a:noFill/>
              <a:miter lim="800000"/>
              <a:headEnd/>
              <a:tailEnd/>
            </a:ln>
          </p:spPr>
        </p:pic>
        <p:sp>
          <p:nvSpPr>
            <p:cNvPr id="7" name="Rounded Rectangle 6"/>
            <p:cNvSpPr/>
            <p:nvPr/>
          </p:nvSpPr>
          <p:spPr bwMode="auto">
            <a:xfrm>
              <a:off x="1600200" y="3048000"/>
              <a:ext cx="5562600" cy="228600"/>
            </a:xfrm>
            <a:prstGeom prst="roundRect">
              <a:avLst/>
            </a:prstGeom>
            <a:noFill/>
            <a:ln w="28575" cap="sq" cmpd="sng" algn="ctr">
              <a:solidFill>
                <a:srgbClr val="0033CC"/>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ounded Rectangle 8"/>
            <p:cNvSpPr/>
            <p:nvPr/>
          </p:nvSpPr>
          <p:spPr bwMode="auto">
            <a:xfrm>
              <a:off x="1905000" y="3733800"/>
              <a:ext cx="5257800" cy="228600"/>
            </a:xfrm>
            <a:prstGeom prst="roundRect">
              <a:avLst/>
            </a:prstGeom>
            <a:noFill/>
            <a:ln w="28575" cap="sq" cmpd="sng" algn="ctr">
              <a:solidFill>
                <a:srgbClr val="00B05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Oval 9"/>
            <p:cNvSpPr/>
            <p:nvPr/>
          </p:nvSpPr>
          <p:spPr bwMode="auto">
            <a:xfrm>
              <a:off x="5029200" y="3733800"/>
              <a:ext cx="762000" cy="304800"/>
            </a:xfrm>
            <a:prstGeom prst="ellipse">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Conclusion</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90600" y="1828800"/>
            <a:ext cx="7848600" cy="4572000"/>
          </a:xfrm>
        </p:spPr>
        <p:txBody>
          <a:bodyPr/>
          <a:lstStyle/>
          <a:p>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‘Response’ variable for Test data set was predicted successfully using the following 45 predictors </a:t>
            </a:r>
            <a:r>
              <a:rPr lang="en-US" sz="1400" dirty="0" smtClean="0">
                <a:latin typeface="Times New Roman" pitchFamily="18" charset="0"/>
                <a:cs typeface="Times New Roman" pitchFamily="18" charset="0"/>
              </a:rPr>
              <a:t>variables(43 Categorical &amp; 2 Continues):</a:t>
            </a:r>
            <a:endParaRPr lang="en-US" sz="1400" dirty="0" smtClean="0">
              <a:latin typeface="Times New Roman" pitchFamily="18" charset="0"/>
              <a:cs typeface="Times New Roman" pitchFamily="18" charset="0"/>
            </a:endParaRPr>
          </a:p>
          <a:p>
            <a:pPr lvl="1"/>
            <a:r>
              <a:rPr lang="en-US" sz="1200" dirty="0" smtClean="0">
                <a:latin typeface="Times New Roman" pitchFamily="18" charset="0"/>
                <a:cs typeface="Times New Roman" pitchFamily="18" charset="0"/>
              </a:rPr>
              <a:t>BMI</a:t>
            </a:r>
          </a:p>
          <a:p>
            <a:pPr lvl="1"/>
            <a:r>
              <a:rPr lang="en-US" sz="1200" dirty="0" smtClean="0">
                <a:latin typeface="Times New Roman" pitchFamily="18" charset="0"/>
                <a:cs typeface="Times New Roman" pitchFamily="18" charset="0"/>
              </a:rPr>
              <a:t>Employment Info6</a:t>
            </a:r>
          </a:p>
          <a:p>
            <a:pPr lvl="1"/>
            <a:r>
              <a:rPr lang="en-US" sz="1200" dirty="0" smtClean="0">
                <a:latin typeface="Times New Roman" pitchFamily="18" charset="0"/>
                <a:cs typeface="Times New Roman" pitchFamily="18" charset="0"/>
              </a:rPr>
              <a:t>Product Info3</a:t>
            </a:r>
          </a:p>
          <a:p>
            <a:pPr lvl="1"/>
            <a:r>
              <a:rPr lang="en-US" sz="1200" dirty="0" smtClean="0">
                <a:latin typeface="Times New Roman" pitchFamily="18" charset="0"/>
                <a:cs typeface="Times New Roman" pitchFamily="18" charset="0"/>
              </a:rPr>
              <a:t>Insured Info2,5,7</a:t>
            </a:r>
          </a:p>
          <a:p>
            <a:pPr lvl="1"/>
            <a:r>
              <a:rPr lang="en-US" sz="1200" dirty="0" smtClean="0">
                <a:latin typeface="Times New Roman" pitchFamily="18" charset="0"/>
                <a:cs typeface="Times New Roman" pitchFamily="18" charset="0"/>
              </a:rPr>
              <a:t>Medical History 4,5,6,16,17,20,23,29,30,31,33,38,39,40</a:t>
            </a:r>
          </a:p>
          <a:p>
            <a:pPr lvl="1"/>
            <a:r>
              <a:rPr lang="en-US" sz="1200" dirty="0" smtClean="0">
                <a:latin typeface="Times New Roman" pitchFamily="18" charset="0"/>
                <a:cs typeface="Times New Roman" pitchFamily="18" charset="0"/>
              </a:rPr>
              <a:t>Medical Keyword 1,3,4,9, 10,13,14,15,16,19,22,23,24,2527,31,33,35,36,38,43,46,48</a:t>
            </a:r>
          </a:p>
          <a:p>
            <a:pPr lvl="1"/>
            <a:endParaRPr lang="en-US" sz="1200" dirty="0" smtClean="0">
              <a:latin typeface="Times New Roman" pitchFamily="18" charset="0"/>
              <a:cs typeface="Times New Roman" pitchFamily="18" charset="0"/>
            </a:endParaRPr>
          </a:p>
          <a:p>
            <a:pPr lvl="1">
              <a:buNone/>
            </a:pPr>
            <a:r>
              <a:rPr lang="en-US" sz="900" b="1" u="sng" dirty="0" smtClean="0"/>
              <a:t>Note</a:t>
            </a:r>
            <a:r>
              <a:rPr lang="en-US" sz="900" dirty="0" smtClean="0"/>
              <a:t>: ‘Insurance_Info2,5,7’ denotes 3 variables – Insurance_Info2, Insurance_Info5, Insurance_Info7. Same is the case for other variables. As the total number of variables is huge, they are denoted in such a way</a:t>
            </a:r>
            <a:endParaRPr lang="en-US" sz="900" b="1" dirty="0" smtClean="0"/>
          </a:p>
          <a:p>
            <a:pPr lvl="1">
              <a:buNone/>
            </a:pPr>
            <a:endParaRPr lang="en-US" sz="12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The response variable denotes the level of risk associated with the Life insurance of a particular individual. Most frequent value for Response is ‘8’ in the test data. Therefore the most occurring risk is level 8 for the output data set.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Multinomial Regression model is effective to perform predictive modeling when the response variable is multi-level categorical. </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The model denotes probability of each level of Response variable. This helps in identifying which all levels(not just the highest) are more probable for a record type.</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p>
          <a:p>
            <a:endParaRPr lang="en-US" sz="1400" dirty="0" smtClean="0"/>
          </a:p>
          <a:p>
            <a:endParaRPr lang="en-US" sz="1400" dirty="0" smtClean="0"/>
          </a:p>
          <a:p>
            <a:endParaRPr lang="en-US" sz="1400" dirty="0" smtClean="0"/>
          </a:p>
          <a:p>
            <a:pPr>
              <a:buNone/>
            </a:pPr>
            <a:endParaRPr lang="en-US" sz="1400" dirty="0" smtClean="0"/>
          </a:p>
          <a:p>
            <a:endParaRPr lang="en-US" sz="1400" dirty="0" smtClean="0"/>
          </a:p>
          <a:p>
            <a:endParaRPr lang="en-US" sz="1400" dirty="0" smtClean="0"/>
          </a:p>
          <a:p>
            <a:endParaRPr lang="en-US" sz="1400" dirty="0" smtClean="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Table of Content</a:t>
            </a:r>
            <a:endParaRPr lang="en-US" sz="3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
        <p:nvSpPr>
          <p:cNvPr id="6" name="Content Placeholder 2"/>
          <p:cNvSpPr>
            <a:spLocks noGrp="1"/>
          </p:cNvSpPr>
          <p:nvPr>
            <p:ph sz="half" idx="1"/>
          </p:nvPr>
        </p:nvSpPr>
        <p:spPr>
          <a:xfrm>
            <a:off x="990600" y="1828800"/>
            <a:ext cx="7848600" cy="4297363"/>
          </a:xfrm>
        </p:spPr>
        <p:txBody>
          <a:bodyPr/>
          <a:lstStyle/>
          <a:p>
            <a:pPr marL="342900" indent="-342900" eaLnBrk="1" hangingPunct="1">
              <a:buAutoNum type="arabicParenR"/>
            </a:pPr>
            <a:r>
              <a:rPr lang="en-US" sz="1400" b="1" dirty="0" smtClean="0">
                <a:latin typeface="Times New Roman" pitchFamily="18" charset="0"/>
                <a:cs typeface="Times New Roman" pitchFamily="18" charset="0"/>
              </a:rPr>
              <a:t>Business Scenario</a:t>
            </a:r>
          </a:p>
          <a:p>
            <a:pPr marL="342900" indent="-342900" eaLnBrk="1" hangingPunct="1">
              <a:buAutoNum type="arabicParenR"/>
            </a:pPr>
            <a:r>
              <a:rPr lang="en-US" sz="1400" b="1" dirty="0" smtClean="0">
                <a:latin typeface="Times New Roman" pitchFamily="18" charset="0"/>
                <a:cs typeface="Times New Roman" pitchFamily="18" charset="0"/>
              </a:rPr>
              <a:t>Business Objective</a:t>
            </a:r>
          </a:p>
          <a:p>
            <a:pPr marL="342900" indent="-342900" eaLnBrk="1" hangingPunct="1">
              <a:buAutoNum type="arabicParenR"/>
            </a:pPr>
            <a:r>
              <a:rPr lang="en-US" sz="1400" b="1" dirty="0" smtClean="0">
                <a:latin typeface="Times New Roman" pitchFamily="18" charset="0"/>
                <a:cs typeface="Times New Roman" pitchFamily="18" charset="0"/>
              </a:rPr>
              <a:t>Source Dataset</a:t>
            </a:r>
          </a:p>
          <a:p>
            <a:pPr marL="342900" indent="-342900" eaLnBrk="1" hangingPunct="1">
              <a:buAutoNum type="arabicParenR"/>
            </a:pPr>
            <a:r>
              <a:rPr lang="en-US" sz="1400" b="1" dirty="0" smtClean="0">
                <a:latin typeface="Times New Roman" pitchFamily="18" charset="0"/>
                <a:cs typeface="Times New Roman" pitchFamily="18" charset="0"/>
              </a:rPr>
              <a:t>Identifying Variables</a:t>
            </a:r>
            <a:endParaRPr lang="en-US" sz="1400" b="1" dirty="0" smtClean="0">
              <a:latin typeface="Times New Roman" pitchFamily="18" charset="0"/>
              <a:cs typeface="Times New Roman" pitchFamily="18" charset="0"/>
            </a:endParaRPr>
          </a:p>
          <a:p>
            <a:pPr marL="342900" indent="-342900" eaLnBrk="1" hangingPunct="1">
              <a:buAutoNum type="arabicParenR"/>
            </a:pPr>
            <a:r>
              <a:rPr lang="en-US" sz="1400" b="1" dirty="0" smtClean="0">
                <a:latin typeface="Times New Roman" pitchFamily="18" charset="0"/>
                <a:cs typeface="Times New Roman" pitchFamily="18" charset="0"/>
              </a:rPr>
              <a:t>Libraries Used in R</a:t>
            </a:r>
          </a:p>
          <a:p>
            <a:pPr marL="342900" indent="-342900" eaLnBrk="1" hangingPunct="1">
              <a:buAutoNum type="arabicParenR"/>
            </a:pPr>
            <a:r>
              <a:rPr lang="en-US" sz="1400" b="1" dirty="0" smtClean="0">
                <a:latin typeface="Times New Roman" pitchFamily="18" charset="0"/>
                <a:cs typeface="Times New Roman" pitchFamily="18" charset="0"/>
              </a:rPr>
              <a:t>Exploratory </a:t>
            </a:r>
            <a:r>
              <a:rPr lang="en-US" sz="1400" b="1" dirty="0" smtClean="0">
                <a:latin typeface="Times New Roman" pitchFamily="18" charset="0"/>
                <a:cs typeface="Times New Roman" pitchFamily="18" charset="0"/>
              </a:rPr>
              <a:t>Data Analysis Results</a:t>
            </a:r>
          </a:p>
          <a:p>
            <a:pPr marL="342900" indent="-342900" eaLnBrk="1" hangingPunct="1">
              <a:buAutoNum type="arabicParenR"/>
            </a:pPr>
            <a:r>
              <a:rPr lang="en-US" sz="1400" b="1" dirty="0" smtClean="0">
                <a:latin typeface="Times New Roman" pitchFamily="18" charset="0"/>
                <a:cs typeface="Times New Roman" pitchFamily="18" charset="0"/>
              </a:rPr>
              <a:t>Regression Modeling Results</a:t>
            </a:r>
          </a:p>
          <a:p>
            <a:pPr marL="342900" indent="-342900" eaLnBrk="1" hangingPunct="1">
              <a:buAutoNum type="arabicParenR"/>
            </a:pPr>
            <a:r>
              <a:rPr lang="en-US" sz="1400" b="1" dirty="0" smtClean="0">
                <a:latin typeface="Times New Roman" pitchFamily="18" charset="0"/>
                <a:cs typeface="Times New Roman" pitchFamily="18" charset="0"/>
              </a:rPr>
              <a:t>Summary/Conclusions</a:t>
            </a:r>
          </a:p>
          <a:p>
            <a:pPr marL="342900" indent="-342900" eaLnBrk="1" hangingPunct="1">
              <a:buAutoNum type="arabicParenR"/>
            </a:pPr>
            <a:endParaRPr lang="en-US" sz="1400" dirty="0"/>
          </a:p>
        </p:txBody>
      </p:sp>
    </p:spTree>
    <p:extLst>
      <p:ext uri="{BB962C8B-B14F-4D97-AF65-F5344CB8AC3E}">
        <p14:creationId xmlns="" xmlns:p14="http://schemas.microsoft.com/office/powerpoint/2010/main" val="1347220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Business Scenario</a:t>
            </a:r>
            <a:endParaRPr lang="en-US" sz="3200" dirty="0">
              <a:latin typeface="Times New Roman" pitchFamily="18" charset="0"/>
              <a:cs typeface="Times New Roman" pitchFamily="18" charset="0"/>
            </a:endParaRPr>
          </a:p>
        </p:txBody>
      </p:sp>
      <p:sp>
        <p:nvSpPr>
          <p:cNvPr id="27" name="TextBox 26"/>
          <p:cNvSpPr txBox="1"/>
          <p:nvPr/>
        </p:nvSpPr>
        <p:spPr>
          <a:xfrm>
            <a:off x="1143000" y="1981200"/>
            <a:ext cx="7620000" cy="2400657"/>
          </a:xfrm>
          <a:prstGeom prst="rect">
            <a:avLst/>
          </a:prstGeom>
          <a:noFill/>
        </p:spPr>
        <p:txBody>
          <a:bodyPr wrap="square" rtlCol="0">
            <a:spAutoFit/>
          </a:bodyPr>
          <a:lstStyle/>
          <a:p>
            <a:pPr algn="l"/>
            <a:r>
              <a:rPr lang="en-US" sz="1400" dirty="0" smtClean="0"/>
              <a:t>In a one-click shopping world with on-demand everything, the life insurance application process is antiquated. Customers provide extensive information to identify risk classification and eligibility, including scheduling medical exams, a process that takes an average of 30 days.</a:t>
            </a:r>
          </a:p>
          <a:p>
            <a:pPr algn="l"/>
            <a:endParaRPr lang="en-US" sz="1400" dirty="0" smtClean="0"/>
          </a:p>
          <a:p>
            <a:pPr algn="l"/>
            <a:r>
              <a:rPr lang="en-US" sz="1400" dirty="0" smtClean="0"/>
              <a:t>The result? People are turned off. That’s why only 40% of U.S. households own individual life insurance. Prudential wants to make it quicker and less labor intensive for new and existing customers to get a quote while maintaining privacy boundaries. By developing a predictive model that accurately classifies risk using a more automated approach, you can greatly impact public perception of the industry.</a:t>
            </a:r>
          </a:p>
          <a:p>
            <a:pPr algn="l"/>
            <a:endParaRPr lang="en-US" dirty="0"/>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 xmlns:p14="http://schemas.microsoft.com/office/powerpoint/2010/main" val="285942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Business Objective</a:t>
            </a:r>
            <a:endParaRPr lang="en-US" sz="3200" dirty="0">
              <a:latin typeface="Times New Roman" pitchFamily="18" charset="0"/>
              <a:cs typeface="Times New Roman" pitchFamily="18" charset="0"/>
            </a:endParaRPr>
          </a:p>
        </p:txBody>
      </p:sp>
      <p:sp>
        <p:nvSpPr>
          <p:cNvPr id="27" name="TextBox 26"/>
          <p:cNvSpPr txBox="1"/>
          <p:nvPr/>
        </p:nvSpPr>
        <p:spPr>
          <a:xfrm>
            <a:off x="1143000" y="1981200"/>
            <a:ext cx="7620000" cy="2185214"/>
          </a:xfrm>
          <a:prstGeom prst="rect">
            <a:avLst/>
          </a:prstGeom>
          <a:noFill/>
        </p:spPr>
        <p:txBody>
          <a:bodyPr wrap="square" rtlCol="0">
            <a:spAutoFit/>
          </a:bodyPr>
          <a:lstStyle/>
          <a:p>
            <a:pPr algn="l"/>
            <a:r>
              <a:rPr lang="en-US" sz="1400" dirty="0" smtClean="0"/>
              <a:t>The objective is to develop a predictive model that accurately classifies risk using a more automated approach. The Risk denotes the chances for a person to claiming his/her life insurance policy from the company. The Risk level helps Prudential Life insurance in providing an exact Quote of Life Insurance  for each individual.</a:t>
            </a:r>
          </a:p>
          <a:p>
            <a:pPr algn="l"/>
            <a:endParaRPr lang="en-US" sz="1400" dirty="0" smtClean="0"/>
          </a:p>
          <a:p>
            <a:pPr algn="l"/>
            <a:r>
              <a:rPr lang="en-US" sz="1400" dirty="0" smtClean="0"/>
              <a:t>This will greatly help in public perception of the industry.</a:t>
            </a:r>
          </a:p>
          <a:p>
            <a:pPr algn="l"/>
            <a:r>
              <a:rPr lang="en-US" sz="1400" dirty="0" smtClean="0"/>
              <a:t>The results will help Prudential better understand the predictive power of the data points in the existing assessment, and make the Life insurance process quicker and less labor intensive.</a:t>
            </a:r>
          </a:p>
          <a:p>
            <a:pPr algn="l"/>
            <a:endParaRPr lang="en-US" dirty="0"/>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Tree>
    <p:extLst>
      <p:ext uri="{BB962C8B-B14F-4D97-AF65-F5344CB8AC3E}">
        <p14:creationId xmlns="" xmlns:p14="http://schemas.microsoft.com/office/powerpoint/2010/main" val="285942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Source Data set</a:t>
            </a:r>
            <a:endParaRPr lang="en-US" sz="3200" dirty="0">
              <a:latin typeface="Times New Roman" pitchFamily="18" charset="0"/>
              <a:cs typeface="Times New Roman" pitchFamily="18" charset="0"/>
            </a:endParaRPr>
          </a:p>
        </p:txBody>
      </p:sp>
      <p:sp>
        <p:nvSpPr>
          <p:cNvPr id="27" name="TextBox 26"/>
          <p:cNvSpPr txBox="1"/>
          <p:nvPr/>
        </p:nvSpPr>
        <p:spPr>
          <a:xfrm>
            <a:off x="1143000" y="1981200"/>
            <a:ext cx="7620000" cy="2554545"/>
          </a:xfrm>
          <a:prstGeom prst="rect">
            <a:avLst/>
          </a:prstGeom>
          <a:noFill/>
        </p:spPr>
        <p:txBody>
          <a:bodyPr wrap="square" rtlCol="0">
            <a:spAutoFit/>
          </a:bodyPr>
          <a:lstStyle/>
          <a:p>
            <a:pPr algn="l">
              <a:buFont typeface="Arial" pitchFamily="34" charset="0"/>
              <a:buChar char="•"/>
            </a:pPr>
            <a:r>
              <a:rPr lang="en-US" sz="1600" b="1" u="sng" dirty="0" smtClean="0"/>
              <a:t>File Name</a:t>
            </a:r>
            <a:r>
              <a:rPr lang="en-US" sz="1600" dirty="0" smtClean="0"/>
              <a:t>: Train.csv</a:t>
            </a:r>
          </a:p>
          <a:p>
            <a:pPr algn="l">
              <a:buFont typeface="Arial" pitchFamily="34" charset="0"/>
              <a:buChar char="•"/>
            </a:pPr>
            <a:endParaRPr lang="en-US" sz="1600" dirty="0" smtClean="0"/>
          </a:p>
          <a:p>
            <a:pPr algn="l">
              <a:buFont typeface="Arial" pitchFamily="34" charset="0"/>
              <a:buChar char="•"/>
            </a:pPr>
            <a:r>
              <a:rPr lang="en-US" sz="1600" b="1" u="sng" dirty="0" smtClean="0"/>
              <a:t>Source of Data</a:t>
            </a:r>
            <a:r>
              <a:rPr lang="en-US" sz="1600" dirty="0" smtClean="0"/>
              <a:t>: </a:t>
            </a:r>
            <a:r>
              <a:rPr lang="en-US" sz="1600" dirty="0" smtClean="0">
                <a:hlinkClick r:id="rId2"/>
              </a:rPr>
              <a:t>https://www.kaggle.com/c/prudential-life-insurance-assessment/data</a:t>
            </a:r>
            <a:endParaRPr lang="en-US" sz="1600" dirty="0" smtClean="0"/>
          </a:p>
          <a:p>
            <a:pPr algn="l">
              <a:buFont typeface="Arial" pitchFamily="34" charset="0"/>
              <a:buChar char="•"/>
            </a:pPr>
            <a:endParaRPr lang="en-US" sz="1600" dirty="0" smtClean="0"/>
          </a:p>
          <a:p>
            <a:pPr algn="l">
              <a:buFont typeface="Arial" pitchFamily="34" charset="0"/>
              <a:buChar char="•"/>
            </a:pPr>
            <a:r>
              <a:rPr lang="en-US" sz="1600" b="1" u="sng" dirty="0" smtClean="0"/>
              <a:t>Total No of Rows</a:t>
            </a:r>
            <a:r>
              <a:rPr lang="en-US" sz="1600" dirty="0" smtClean="0"/>
              <a:t>: 59381</a:t>
            </a:r>
          </a:p>
          <a:p>
            <a:pPr algn="l">
              <a:buFont typeface="Arial" pitchFamily="34" charset="0"/>
              <a:buChar char="•"/>
            </a:pPr>
            <a:endParaRPr lang="en-US" sz="1600" dirty="0" smtClean="0"/>
          </a:p>
          <a:p>
            <a:pPr algn="l">
              <a:buFont typeface="Arial" pitchFamily="34" charset="0"/>
              <a:buChar char="•"/>
            </a:pPr>
            <a:r>
              <a:rPr lang="en-US" sz="1600" b="1" u="sng" dirty="0" smtClean="0"/>
              <a:t>Total No of Variables</a:t>
            </a:r>
            <a:r>
              <a:rPr lang="en-US" sz="1600" dirty="0" smtClean="0"/>
              <a:t>: 128</a:t>
            </a:r>
          </a:p>
          <a:p>
            <a:pPr algn="l">
              <a:buFont typeface="Arial" pitchFamily="34" charset="0"/>
              <a:buChar char="•"/>
            </a:pPr>
            <a:endParaRPr lang="en-US" sz="1600" dirty="0" smtClean="0"/>
          </a:p>
          <a:p>
            <a:pPr algn="l">
              <a:buFont typeface="Arial" pitchFamily="34" charset="0"/>
              <a:buChar char="•"/>
            </a:pPr>
            <a:r>
              <a:rPr lang="en-US" sz="1600" b="1" u="sng" dirty="0" smtClean="0"/>
              <a:t>Time Period</a:t>
            </a:r>
            <a:r>
              <a:rPr lang="en-US" sz="1600" dirty="0" smtClean="0"/>
              <a:t>: NA (The time period is not mentioned on the source website)</a:t>
            </a:r>
          </a:p>
          <a:p>
            <a:pPr algn="l"/>
            <a:endParaRPr lang="en-US" sz="1600" dirty="0" smtClean="0"/>
          </a:p>
        </p:txBody>
      </p:sp>
      <p:sp>
        <p:nvSpPr>
          <p:cNvPr id="4" name="Slide Number Placeholder 3"/>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 xmlns:p14="http://schemas.microsoft.com/office/powerpoint/2010/main" val="285942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Identifying Variable – Dependant Variable (Y)</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90600" y="1828800"/>
            <a:ext cx="7848600" cy="4297363"/>
          </a:xfrm>
        </p:spPr>
        <p:txBody>
          <a:bodyPr/>
          <a:lstStyle/>
          <a:p>
            <a:r>
              <a:rPr lang="en-US" sz="1400" dirty="0" smtClean="0">
                <a:latin typeface="Times New Roman" pitchFamily="18" charset="0"/>
                <a:cs typeface="Times New Roman" pitchFamily="18" charset="0"/>
              </a:rPr>
              <a:t>Dependant Variable (Y): The ‘Response’ field in the dataset is the dependant variable.  ‘Response’ variable denotes the level of risk associated with a person’s chances of claiming his/her life insurance, in order to get a life Insurance Quote.  This helps the Insurance company in assessing the application and denoting the right quote for the applicant. The several levels for ‘Response’ variable are: 1,2,3,4,5,6,7,8, where 8 means the highest level of </a:t>
            </a:r>
            <a:r>
              <a:rPr lang="en-US" sz="1400" dirty="0" smtClean="0">
                <a:latin typeface="Times New Roman" pitchFamily="18" charset="0"/>
                <a:cs typeface="Times New Roman" pitchFamily="18" charset="0"/>
              </a:rPr>
              <a:t>risk. For example, </a:t>
            </a:r>
            <a:r>
              <a:rPr lang="en-US" sz="1400" dirty="0" smtClean="0">
                <a:latin typeface="Times New Roman" pitchFamily="18" charset="0"/>
                <a:cs typeface="Times New Roman" pitchFamily="18" charset="0"/>
              </a:rPr>
              <a:t>if insurance risk level is calculated as 8 for an individual, he/she has maximum chances of claiming insurance from the company, Therefore a level of 8 is bad for the insurance company.</a:t>
            </a:r>
            <a:endParaRPr lang="en-US" sz="1400" dirty="0" smtClean="0">
              <a:latin typeface="Times New Roman" pitchFamily="18" charset="0"/>
              <a:cs typeface="Times New Roman" pitchFamily="18" charset="0"/>
            </a:endParaRP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graphicFrame>
        <p:nvGraphicFramePr>
          <p:cNvPr id="6" name="Table 5"/>
          <p:cNvGraphicFramePr>
            <a:graphicFrameLocks noGrp="1"/>
          </p:cNvGraphicFramePr>
          <p:nvPr/>
        </p:nvGraphicFramePr>
        <p:xfrm>
          <a:off x="1524000" y="3962400"/>
          <a:ext cx="6019800" cy="741680"/>
        </p:xfrm>
        <a:graphic>
          <a:graphicData uri="http://schemas.openxmlformats.org/drawingml/2006/table">
            <a:tbl>
              <a:tblPr firstRow="1" bandRow="1">
                <a:tableStyleId>{073A0DAA-6AF3-43AB-8588-CEC1D06C72B9}</a:tableStyleId>
              </a:tblPr>
              <a:tblGrid>
                <a:gridCol w="2006600"/>
                <a:gridCol w="2006600"/>
                <a:gridCol w="2006600"/>
              </a:tblGrid>
              <a:tr h="370840">
                <a:tc>
                  <a:txBody>
                    <a:bodyPr/>
                    <a:lstStyle/>
                    <a:p>
                      <a:r>
                        <a:rPr lang="en-US" sz="1400" dirty="0" smtClean="0">
                          <a:latin typeface="Times New Roman" pitchFamily="18" charset="0"/>
                          <a:cs typeface="Times New Roman" pitchFamily="18" charset="0"/>
                        </a:rPr>
                        <a:t>Name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Type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Levels</a:t>
                      </a:r>
                      <a:endParaRPr lang="en-US" sz="1400" dirty="0">
                        <a:latin typeface="Times New Roman" pitchFamily="18" charset="0"/>
                        <a:cs typeface="Times New Roman" pitchFamily="18" charset="0"/>
                      </a:endParaRPr>
                    </a:p>
                  </a:txBody>
                  <a:tcPr/>
                </a:tc>
              </a:tr>
              <a:tr h="370840">
                <a:tc>
                  <a:txBody>
                    <a:bodyPr/>
                    <a:lstStyle/>
                    <a:p>
                      <a:r>
                        <a:rPr lang="en-US" sz="1400" dirty="0" smtClean="0">
                          <a:latin typeface="Times New Roman" pitchFamily="18" charset="0"/>
                          <a:cs typeface="Times New Roman" pitchFamily="18" charset="0"/>
                        </a:rPr>
                        <a:t>Response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Categorical</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1,2,3,4,5,6,7,8</a:t>
                      </a:r>
                      <a:endParaRPr lang="en-US" sz="14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Identifying Variable – Predictor Variable (X</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90600" y="1600200"/>
            <a:ext cx="7848600" cy="4297363"/>
          </a:xfrm>
        </p:spPr>
        <p:txBody>
          <a:bodyPr/>
          <a:lstStyle/>
          <a:p>
            <a:r>
              <a:rPr lang="en-US" sz="1400" dirty="0" smtClean="0">
                <a:latin typeface="Times New Roman" pitchFamily="18" charset="0"/>
                <a:cs typeface="Times New Roman" pitchFamily="18" charset="0"/>
              </a:rPr>
              <a:t>Predictor Variable(X): Following is the list of possible Predictor Variable - </a:t>
            </a:r>
          </a:p>
          <a:p>
            <a:endParaRPr lang="en-US" sz="1400" dirty="0" smtClean="0"/>
          </a:p>
          <a:p>
            <a:endParaRPr lang="en-US" sz="1400" dirty="0" smtClean="0"/>
          </a:p>
          <a:p>
            <a:endParaRPr lang="en-US" sz="1400" dirty="0" smtClean="0"/>
          </a:p>
          <a:p>
            <a:pPr>
              <a:buNone/>
            </a:pPr>
            <a:endParaRPr lang="en-US" sz="1400" dirty="0" smtClean="0"/>
          </a:p>
          <a:p>
            <a:endParaRPr lang="en-US" sz="1400" dirty="0" smtClean="0"/>
          </a:p>
          <a:p>
            <a:endParaRPr lang="en-US" sz="1400" dirty="0" smtClean="0"/>
          </a:p>
          <a:p>
            <a:endParaRPr lang="en-US" sz="1400" dirty="0" smtClean="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dirty="0"/>
          </a:p>
        </p:txBody>
      </p:sp>
      <p:graphicFrame>
        <p:nvGraphicFramePr>
          <p:cNvPr id="6" name="Table 5"/>
          <p:cNvGraphicFramePr>
            <a:graphicFrameLocks noGrp="1"/>
          </p:cNvGraphicFramePr>
          <p:nvPr/>
        </p:nvGraphicFramePr>
        <p:xfrm>
          <a:off x="914400" y="1905000"/>
          <a:ext cx="6629400" cy="4981872"/>
        </p:xfrm>
        <a:graphic>
          <a:graphicData uri="http://schemas.openxmlformats.org/drawingml/2006/table">
            <a:tbl>
              <a:tblPr firstRow="1" bandRow="1">
                <a:tableStyleId>{5940675A-B579-460E-94D1-54222C63F5DA}</a:tableStyleId>
              </a:tblPr>
              <a:tblGrid>
                <a:gridCol w="381000"/>
                <a:gridCol w="2819400"/>
                <a:gridCol w="1905000"/>
                <a:gridCol w="554971"/>
                <a:gridCol w="969029"/>
              </a:tblGrid>
              <a:tr h="589486">
                <a:tc>
                  <a:txBody>
                    <a:bodyPr/>
                    <a:lstStyle/>
                    <a:p>
                      <a:r>
                        <a:rPr lang="en-US" sz="1100" b="1" dirty="0" err="1" smtClean="0">
                          <a:latin typeface="Times New Roman" pitchFamily="18" charset="0"/>
                          <a:cs typeface="Times New Roman" pitchFamily="18" charset="0"/>
                        </a:rPr>
                        <a:t>S.No</a:t>
                      </a:r>
                      <a:endParaRPr lang="en-US" sz="1100" b="1" dirty="0">
                        <a:latin typeface="Times New Roman" pitchFamily="18" charset="0"/>
                        <a:cs typeface="Times New Roman" pitchFamily="18" charset="0"/>
                      </a:endParaRPr>
                    </a:p>
                  </a:txBody>
                  <a:tcPr/>
                </a:tc>
                <a:tc>
                  <a:txBody>
                    <a:bodyPr/>
                    <a:lstStyle/>
                    <a:p>
                      <a:r>
                        <a:rPr lang="en-US" sz="1100" b="1" dirty="0" smtClean="0">
                          <a:latin typeface="Times New Roman" pitchFamily="18" charset="0"/>
                          <a:cs typeface="Times New Roman" pitchFamily="18" charset="0"/>
                        </a:rPr>
                        <a:t>Name</a:t>
                      </a:r>
                      <a:endParaRPr lang="en-US" sz="1100" b="1" dirty="0">
                        <a:latin typeface="Times New Roman" pitchFamily="18" charset="0"/>
                        <a:cs typeface="Times New Roman" pitchFamily="18" charset="0"/>
                      </a:endParaRPr>
                    </a:p>
                  </a:txBody>
                  <a:tcPr/>
                </a:tc>
                <a:tc>
                  <a:txBody>
                    <a:bodyPr/>
                    <a:lstStyle/>
                    <a:p>
                      <a:r>
                        <a:rPr lang="en-US" sz="1100" b="1" dirty="0" smtClean="0">
                          <a:latin typeface="Times New Roman" pitchFamily="18" charset="0"/>
                          <a:cs typeface="Times New Roman" pitchFamily="18" charset="0"/>
                        </a:rPr>
                        <a:t>Description</a:t>
                      </a:r>
                      <a:endParaRPr lang="en-US" sz="1100" b="1" dirty="0" smtClean="0">
                        <a:latin typeface="Times New Roman" pitchFamily="18" charset="0"/>
                        <a:cs typeface="Times New Roman" pitchFamily="18" charset="0"/>
                      </a:endParaRPr>
                    </a:p>
                  </a:txBody>
                  <a:tcPr/>
                </a:tc>
                <a:tc>
                  <a:txBody>
                    <a:bodyPr/>
                    <a:lstStyle/>
                    <a:p>
                      <a:r>
                        <a:rPr lang="en-US" sz="1100" b="1" dirty="0" smtClean="0">
                          <a:latin typeface="Times New Roman" pitchFamily="18" charset="0"/>
                          <a:cs typeface="Times New Roman" pitchFamily="18" charset="0"/>
                        </a:rPr>
                        <a:t>No. </a:t>
                      </a:r>
                      <a:r>
                        <a:rPr lang="en-US" sz="1100" b="1" dirty="0" smtClean="0">
                          <a:latin typeface="Times New Roman" pitchFamily="18" charset="0"/>
                          <a:cs typeface="Times New Roman" pitchFamily="18" charset="0"/>
                        </a:rPr>
                        <a:t>of variables</a:t>
                      </a:r>
                    </a:p>
                  </a:txBody>
                  <a:tcPr/>
                </a:tc>
                <a:tc>
                  <a:txBody>
                    <a:bodyPr/>
                    <a:lstStyle/>
                    <a:p>
                      <a:r>
                        <a:rPr lang="en-US" sz="1100" b="1" dirty="0" smtClean="0">
                          <a:latin typeface="Times New Roman" pitchFamily="18" charset="0"/>
                          <a:cs typeface="Times New Roman" pitchFamily="18" charset="0"/>
                        </a:rPr>
                        <a:t>Type</a:t>
                      </a:r>
                      <a:endParaRPr lang="en-US" sz="1100" b="1" dirty="0">
                        <a:latin typeface="Times New Roman" pitchFamily="18" charset="0"/>
                        <a:cs typeface="Times New Roman" pitchFamily="18" charset="0"/>
                      </a:endParaRPr>
                    </a:p>
                  </a:txBody>
                  <a:tcPr/>
                </a:tc>
              </a:tr>
              <a:tr h="256955">
                <a:tc>
                  <a:txBody>
                    <a:bodyPr/>
                    <a:lstStyle/>
                    <a:p>
                      <a:r>
                        <a:rPr lang="en-US" sz="1100" dirty="0" smtClean="0">
                          <a:latin typeface="Times New Roman" pitchFamily="18" charset="0"/>
                          <a:cs typeface="Times New Roman" pitchFamily="18" charset="0"/>
                        </a:rPr>
                        <a:t>1</a:t>
                      </a:r>
                      <a:endParaRPr lang="en-US" sz="1100" dirty="0">
                        <a:latin typeface="Times New Roman" pitchFamily="18" charset="0"/>
                        <a:cs typeface="Times New Roman" pitchFamily="18" charset="0"/>
                      </a:endParaRPr>
                    </a:p>
                  </a:txBody>
                  <a:tcPr/>
                </a:tc>
                <a:tc>
                  <a:txBody>
                    <a:bodyPr/>
                    <a:lstStyle/>
                    <a:p>
                      <a:r>
                        <a:rPr lang="en-US" sz="1100" dirty="0" err="1" smtClean="0">
                          <a:latin typeface="Times New Roman" pitchFamily="18" charset="0"/>
                          <a:cs typeface="Times New Roman" pitchFamily="18" charset="0"/>
                        </a:rPr>
                        <a:t>Ins_Age</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Age of the applicant</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1</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Numeric</a:t>
                      </a:r>
                      <a:endParaRPr lang="en-US" sz="1100" dirty="0">
                        <a:latin typeface="Times New Roman" pitchFamily="18" charset="0"/>
                        <a:cs typeface="Times New Roman" pitchFamily="18" charset="0"/>
                      </a:endParaRPr>
                    </a:p>
                  </a:txBody>
                  <a:tcPr/>
                </a:tc>
              </a:tr>
              <a:tr h="256955">
                <a:tc>
                  <a:txBody>
                    <a:bodyPr/>
                    <a:lstStyle/>
                    <a:p>
                      <a:r>
                        <a:rPr lang="en-US" sz="1100" dirty="0" smtClean="0">
                          <a:latin typeface="Times New Roman" pitchFamily="18" charset="0"/>
                          <a:cs typeface="Times New Roman" pitchFamily="18" charset="0"/>
                        </a:rPr>
                        <a:t>2</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Ht</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Height </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1</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Numeric</a:t>
                      </a:r>
                      <a:endParaRPr lang="en-US" sz="1100" dirty="0">
                        <a:latin typeface="Times New Roman" pitchFamily="18" charset="0"/>
                        <a:cs typeface="Times New Roman" pitchFamily="18" charset="0"/>
                      </a:endParaRPr>
                    </a:p>
                  </a:txBody>
                  <a:tcPr/>
                </a:tc>
              </a:tr>
              <a:tr h="256955">
                <a:tc>
                  <a:txBody>
                    <a:bodyPr/>
                    <a:lstStyle/>
                    <a:p>
                      <a:r>
                        <a:rPr lang="en-US" sz="1100" dirty="0" smtClean="0">
                          <a:latin typeface="Times New Roman" pitchFamily="18" charset="0"/>
                          <a:cs typeface="Times New Roman" pitchFamily="18" charset="0"/>
                        </a:rPr>
                        <a:t>3</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Wt</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Weight </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1</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Numeric</a:t>
                      </a:r>
                      <a:endParaRPr lang="en-US" sz="1100" dirty="0">
                        <a:latin typeface="Times New Roman" pitchFamily="18" charset="0"/>
                        <a:cs typeface="Times New Roman" pitchFamily="18" charset="0"/>
                      </a:endParaRPr>
                    </a:p>
                  </a:txBody>
                  <a:tcPr/>
                </a:tc>
              </a:tr>
              <a:tr h="256955">
                <a:tc>
                  <a:txBody>
                    <a:bodyPr/>
                    <a:lstStyle/>
                    <a:p>
                      <a:r>
                        <a:rPr lang="en-US" sz="1100" dirty="0" smtClean="0">
                          <a:latin typeface="Times New Roman" pitchFamily="18" charset="0"/>
                          <a:cs typeface="Times New Roman" pitchFamily="18" charset="0"/>
                        </a:rPr>
                        <a:t>4</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BMI</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BMI ratio </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1</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Numeric</a:t>
                      </a:r>
                      <a:endParaRPr lang="en-US" sz="1100" dirty="0">
                        <a:latin typeface="Times New Roman" pitchFamily="18" charset="0"/>
                        <a:cs typeface="Times New Roman" pitchFamily="18" charset="0"/>
                      </a:endParaRPr>
                    </a:p>
                  </a:txBody>
                  <a:tcPr/>
                </a:tc>
              </a:tr>
              <a:tr h="423220">
                <a:tc>
                  <a:txBody>
                    <a:bodyPr/>
                    <a:lstStyle/>
                    <a:p>
                      <a:r>
                        <a:rPr lang="en-US" sz="1100" dirty="0" smtClean="0">
                          <a:latin typeface="Times New Roman" pitchFamily="18" charset="0"/>
                          <a:cs typeface="Times New Roman" pitchFamily="18" charset="0"/>
                        </a:rPr>
                        <a:t>5</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Product_Info_1</a:t>
                      </a:r>
                      <a:r>
                        <a:rPr lang="en-US" sz="1100" baseline="0" dirty="0" smtClean="0">
                          <a:latin typeface="Times New Roman" pitchFamily="18" charset="0"/>
                          <a:cs typeface="Times New Roman" pitchFamily="18" charset="0"/>
                        </a:rPr>
                        <a:t> to 7</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Insurance Product Information</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7</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Categorical;</a:t>
                      </a:r>
                      <a:endParaRPr lang="en-US" sz="1100" dirty="0">
                        <a:latin typeface="Times New Roman" pitchFamily="18" charset="0"/>
                        <a:cs typeface="Times New Roman" pitchFamily="18" charset="0"/>
                      </a:endParaRPr>
                    </a:p>
                  </a:txBody>
                  <a:tcPr/>
                </a:tc>
              </a:tr>
              <a:tr h="256955">
                <a:tc>
                  <a:txBody>
                    <a:bodyPr/>
                    <a:lstStyle/>
                    <a:p>
                      <a:r>
                        <a:rPr lang="en-US" sz="1100" dirty="0" smtClean="0">
                          <a:latin typeface="Times New Roman" pitchFamily="18" charset="0"/>
                          <a:cs typeface="Times New Roman" pitchFamily="18" charset="0"/>
                        </a:rPr>
                        <a:t>6</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Employment_Info_2, 3,5</a:t>
                      </a:r>
                      <a:endParaRPr lang="en-US" sz="1100" dirty="0">
                        <a:latin typeface="Times New Roman" pitchFamily="18" charset="0"/>
                        <a:cs typeface="Times New Roman" pitchFamily="18" charset="0"/>
                      </a:endParaRPr>
                    </a:p>
                  </a:txBody>
                  <a:tcPr/>
                </a:tc>
                <a:tc rowSpan="2">
                  <a:txBody>
                    <a:bodyPr/>
                    <a:lstStyle/>
                    <a:p>
                      <a:r>
                        <a:rPr lang="en-US" sz="1100" dirty="0" smtClean="0">
                          <a:latin typeface="Times New Roman" pitchFamily="18" charset="0"/>
                          <a:cs typeface="Times New Roman" pitchFamily="18" charset="0"/>
                        </a:rPr>
                        <a:t>Employment Info of the Applicant</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3</a:t>
                      </a:r>
                      <a:endParaRPr lang="en-US" sz="11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itchFamily="18" charset="0"/>
                          <a:cs typeface="Times New Roman" pitchFamily="18" charset="0"/>
                        </a:rPr>
                        <a:t>Categorical</a:t>
                      </a:r>
                    </a:p>
                  </a:txBody>
                  <a:tcPr/>
                </a:tc>
              </a:tr>
              <a:tr h="259553">
                <a:tc>
                  <a:txBody>
                    <a:bodyPr/>
                    <a:lstStyle/>
                    <a:p>
                      <a:r>
                        <a:rPr lang="en-US" sz="1100" dirty="0" smtClean="0">
                          <a:latin typeface="Times New Roman" pitchFamily="18" charset="0"/>
                          <a:cs typeface="Times New Roman" pitchFamily="18" charset="0"/>
                        </a:rPr>
                        <a:t>7</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Employment_Info_1,4,6</a:t>
                      </a:r>
                      <a:endParaRPr lang="en-US" sz="1100" dirty="0">
                        <a:latin typeface="Times New Roman" pitchFamily="18" charset="0"/>
                        <a:cs typeface="Times New Roman" pitchFamily="18" charset="0"/>
                      </a:endParaRPr>
                    </a:p>
                  </a:txBody>
                  <a:tcPr/>
                </a:tc>
                <a:tc vMerge="1">
                  <a:txBody>
                    <a:bodyPr/>
                    <a:lstStyle/>
                    <a:p>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3</a:t>
                      </a:r>
                      <a:endParaRPr lang="en-US" sz="11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itchFamily="18" charset="0"/>
                          <a:cs typeface="Times New Roman" pitchFamily="18" charset="0"/>
                        </a:rPr>
                        <a:t>Numeric</a:t>
                      </a:r>
                    </a:p>
                  </a:txBody>
                  <a:tcPr/>
                </a:tc>
              </a:tr>
              <a:tr h="259553">
                <a:tc>
                  <a:txBody>
                    <a:bodyPr/>
                    <a:lstStyle/>
                    <a:p>
                      <a:r>
                        <a:rPr lang="en-US" sz="1100" dirty="0" smtClean="0">
                          <a:latin typeface="Times New Roman" pitchFamily="18" charset="0"/>
                          <a:cs typeface="Times New Roman" pitchFamily="18" charset="0"/>
                        </a:rPr>
                        <a:t>8</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InsuredInfo_1</a:t>
                      </a:r>
                      <a:r>
                        <a:rPr lang="en-US" sz="1100" baseline="0" dirty="0" smtClean="0">
                          <a:latin typeface="Times New Roman" pitchFamily="18" charset="0"/>
                          <a:cs typeface="Times New Roman" pitchFamily="18" charset="0"/>
                        </a:rPr>
                        <a:t> to 7</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Insurance Information</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7</a:t>
                      </a:r>
                      <a:endParaRPr lang="en-US" sz="11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itchFamily="18" charset="0"/>
                          <a:cs typeface="Times New Roman" pitchFamily="18" charset="0"/>
                        </a:rPr>
                        <a:t>Categorical</a:t>
                      </a:r>
                    </a:p>
                  </a:txBody>
                  <a:tcPr/>
                </a:tc>
              </a:tr>
              <a:tr h="259553">
                <a:tc>
                  <a:txBody>
                    <a:bodyPr/>
                    <a:lstStyle/>
                    <a:p>
                      <a:r>
                        <a:rPr lang="en-US" sz="1100" dirty="0" smtClean="0">
                          <a:latin typeface="Times New Roman" pitchFamily="18" charset="0"/>
                          <a:cs typeface="Times New Roman" pitchFamily="18" charset="0"/>
                        </a:rPr>
                        <a:t>9</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Insurance_History_1,</a:t>
                      </a:r>
                      <a:r>
                        <a:rPr lang="en-US" sz="1100" baseline="0" dirty="0" smtClean="0">
                          <a:latin typeface="Times New Roman" pitchFamily="18" charset="0"/>
                          <a:cs typeface="Times New Roman" pitchFamily="18" charset="0"/>
                        </a:rPr>
                        <a:t> 2, 3 ,4 ,7, 8, 9</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Applicant’s Insurance History</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7</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Categorical</a:t>
                      </a:r>
                      <a:endParaRPr lang="en-US" sz="1100" dirty="0">
                        <a:latin typeface="Times New Roman" pitchFamily="18" charset="0"/>
                        <a:cs typeface="Times New Roman" pitchFamily="18" charset="0"/>
                      </a:endParaRPr>
                    </a:p>
                  </a:txBody>
                  <a:tcPr/>
                </a:tc>
              </a:tr>
              <a:tr h="259553">
                <a:tc>
                  <a:txBody>
                    <a:bodyPr/>
                    <a:lstStyle/>
                    <a:p>
                      <a:r>
                        <a:rPr lang="en-US" sz="1100" dirty="0" smtClean="0">
                          <a:latin typeface="Times New Roman" pitchFamily="18" charset="0"/>
                          <a:cs typeface="Times New Roman" pitchFamily="18" charset="0"/>
                        </a:rPr>
                        <a:t>10</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Family_Hist_1</a:t>
                      </a:r>
                      <a:endParaRPr lang="en-US" sz="1100" dirty="0">
                        <a:latin typeface="Times New Roman" pitchFamily="18" charset="0"/>
                        <a:cs typeface="Times New Roman" pitchFamily="18" charset="0"/>
                      </a:endParaRPr>
                    </a:p>
                  </a:txBody>
                  <a:tcPr/>
                </a:tc>
                <a:tc rowSpan="2">
                  <a:txBody>
                    <a:bodyPr/>
                    <a:lstStyle/>
                    <a:p>
                      <a:r>
                        <a:rPr lang="en-US" sz="1100" dirty="0" smtClean="0">
                          <a:latin typeface="Times New Roman" pitchFamily="18" charset="0"/>
                          <a:cs typeface="Times New Roman" pitchFamily="18" charset="0"/>
                        </a:rPr>
                        <a:t>Family Medical History Indicator</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1</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Categorical</a:t>
                      </a:r>
                      <a:endParaRPr lang="en-US" sz="1100" dirty="0">
                        <a:latin typeface="Times New Roman" pitchFamily="18" charset="0"/>
                        <a:cs typeface="Times New Roman" pitchFamily="18" charset="0"/>
                      </a:endParaRPr>
                    </a:p>
                  </a:txBody>
                  <a:tcPr/>
                </a:tc>
              </a:tr>
              <a:tr h="256955">
                <a:tc>
                  <a:txBody>
                    <a:bodyPr/>
                    <a:lstStyle/>
                    <a:p>
                      <a:r>
                        <a:rPr lang="en-US" sz="1100" dirty="0" smtClean="0">
                          <a:latin typeface="Times New Roman" pitchFamily="18" charset="0"/>
                          <a:cs typeface="Times New Roman" pitchFamily="18" charset="0"/>
                        </a:rPr>
                        <a:t>11</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Family_Hist_2,3,4,5</a:t>
                      </a:r>
                      <a:endParaRPr lang="en-US" sz="1100" dirty="0">
                        <a:latin typeface="Times New Roman" pitchFamily="18" charset="0"/>
                        <a:cs typeface="Times New Roman" pitchFamily="18" charset="0"/>
                      </a:endParaRPr>
                    </a:p>
                  </a:txBody>
                  <a:tcPr/>
                </a:tc>
                <a:tc vMerge="1">
                  <a:txBody>
                    <a:bodyPr/>
                    <a:lstStyle/>
                    <a:p>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4</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Numeric</a:t>
                      </a:r>
                      <a:endParaRPr lang="en-US" sz="1100" dirty="0">
                        <a:latin typeface="Times New Roman" pitchFamily="18" charset="0"/>
                        <a:cs typeface="Times New Roman" pitchFamily="18" charset="0"/>
                      </a:endParaRPr>
                    </a:p>
                  </a:txBody>
                  <a:tcPr/>
                </a:tc>
              </a:tr>
              <a:tr h="589486">
                <a:tc>
                  <a:txBody>
                    <a:bodyPr/>
                    <a:lstStyle/>
                    <a:p>
                      <a:r>
                        <a:rPr lang="en-US" sz="1100" dirty="0" smtClean="0">
                          <a:latin typeface="Times New Roman" pitchFamily="18" charset="0"/>
                          <a:cs typeface="Times New Roman" pitchFamily="18" charset="0"/>
                        </a:rPr>
                        <a:t>12</a:t>
                      </a:r>
                      <a:endParaRPr lang="en-US" sz="11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itchFamily="18" charset="0"/>
                          <a:cs typeface="Times New Roman" pitchFamily="18" charset="0"/>
                        </a:rPr>
                        <a:t>Medical_History_2 </a:t>
                      </a:r>
                      <a:r>
                        <a:rPr lang="en-US" sz="1100" baseline="0" dirty="0" smtClean="0">
                          <a:latin typeface="Times New Roman" pitchFamily="18" charset="0"/>
                          <a:cs typeface="Times New Roman" pitchFamily="18" charset="0"/>
                        </a:rPr>
                        <a:t>,3, 4,5 ,6 ,7 ,8, 9, 11, 12, 13, 14, 16 ,17 ,18,19,20, 21, 22, 23, 25,26,27,28,29,30,31, 33 to 41</a:t>
                      </a:r>
                      <a:endParaRPr lang="en-US" sz="1100" dirty="0" smtClean="0">
                        <a:latin typeface="Times New Roman" pitchFamily="18" charset="0"/>
                        <a:cs typeface="Times New Roman" pitchFamily="18" charset="0"/>
                      </a:endParaRPr>
                    </a:p>
                  </a:txBody>
                  <a:tcPr/>
                </a:tc>
                <a:tc rowSpan="2">
                  <a:txBody>
                    <a:bodyPr/>
                    <a:lstStyle/>
                    <a:p>
                      <a:r>
                        <a:rPr lang="en-US" sz="1100" dirty="0" smtClean="0">
                          <a:latin typeface="Times New Roman" pitchFamily="18" charset="0"/>
                          <a:cs typeface="Times New Roman" pitchFamily="18" charset="0"/>
                        </a:rPr>
                        <a:t>Medical</a:t>
                      </a:r>
                      <a:r>
                        <a:rPr lang="en-US" sz="1100" baseline="0" dirty="0" smtClean="0">
                          <a:latin typeface="Times New Roman" pitchFamily="18" charset="0"/>
                          <a:cs typeface="Times New Roman" pitchFamily="18" charset="0"/>
                        </a:rPr>
                        <a:t> &amp; Accident History of applicant</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36</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Categorical</a:t>
                      </a:r>
                      <a:endParaRPr lang="en-US" sz="1100" dirty="0">
                        <a:latin typeface="Times New Roman" pitchFamily="18" charset="0"/>
                        <a:cs typeface="Times New Roman" pitchFamily="18" charset="0"/>
                      </a:endParaRPr>
                    </a:p>
                  </a:txBody>
                  <a:tcPr/>
                </a:tc>
              </a:tr>
              <a:tr h="256955">
                <a:tc>
                  <a:txBody>
                    <a:bodyPr/>
                    <a:lstStyle/>
                    <a:p>
                      <a:r>
                        <a:rPr lang="en-US" sz="1100" dirty="0" smtClean="0">
                          <a:latin typeface="Times New Roman" pitchFamily="18" charset="0"/>
                          <a:cs typeface="Times New Roman" pitchFamily="18" charset="0"/>
                        </a:rPr>
                        <a:t>13</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Medical_History_1,</a:t>
                      </a:r>
                      <a:r>
                        <a:rPr lang="en-US" sz="1100" baseline="0" dirty="0" smtClean="0">
                          <a:latin typeface="Times New Roman" pitchFamily="18" charset="0"/>
                          <a:cs typeface="Times New Roman" pitchFamily="18" charset="0"/>
                        </a:rPr>
                        <a:t> 10, 15, 24, 32</a:t>
                      </a:r>
                      <a:endParaRPr lang="en-US" sz="1100" dirty="0">
                        <a:latin typeface="Times New Roman" pitchFamily="18" charset="0"/>
                        <a:cs typeface="Times New Roman" pitchFamily="18" charset="0"/>
                      </a:endParaRPr>
                    </a:p>
                  </a:txBody>
                  <a:tcPr/>
                </a:tc>
                <a:tc vMerge="1">
                  <a:txBody>
                    <a:bodyPr/>
                    <a:lstStyle/>
                    <a:p>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5</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Discrete</a:t>
                      </a:r>
                      <a:endParaRPr lang="en-US" sz="1100" dirty="0">
                        <a:latin typeface="Times New Roman" pitchFamily="18" charset="0"/>
                        <a:cs typeface="Times New Roman" pitchFamily="18" charset="0"/>
                      </a:endParaRPr>
                    </a:p>
                  </a:txBody>
                  <a:tcPr/>
                </a:tc>
              </a:tr>
              <a:tr h="256955">
                <a:tc>
                  <a:txBody>
                    <a:bodyPr/>
                    <a:lstStyle/>
                    <a:p>
                      <a:r>
                        <a:rPr lang="en-US" sz="1100" dirty="0" smtClean="0">
                          <a:latin typeface="Times New Roman" pitchFamily="18" charset="0"/>
                          <a:cs typeface="Times New Roman" pitchFamily="18" charset="0"/>
                        </a:rPr>
                        <a:t>14</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Medical_Keyword_1</a:t>
                      </a:r>
                      <a:r>
                        <a:rPr lang="en-US" sz="1100" baseline="0" dirty="0" smtClean="0">
                          <a:latin typeface="Times New Roman" pitchFamily="18" charset="0"/>
                          <a:cs typeface="Times New Roman" pitchFamily="18" charset="0"/>
                        </a:rPr>
                        <a:t> to 48</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Medical</a:t>
                      </a:r>
                      <a:r>
                        <a:rPr lang="en-US" sz="1100" baseline="0" dirty="0" smtClean="0">
                          <a:latin typeface="Times New Roman" pitchFamily="18" charset="0"/>
                          <a:cs typeface="Times New Roman" pitchFamily="18" charset="0"/>
                        </a:rPr>
                        <a:t> Keyword</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48</a:t>
                      </a:r>
                      <a:endParaRPr lang="en-US" sz="1100" dirty="0">
                        <a:latin typeface="Times New Roman" pitchFamily="18" charset="0"/>
                        <a:cs typeface="Times New Roman" pitchFamily="18" charset="0"/>
                      </a:endParaRPr>
                    </a:p>
                  </a:txBody>
                  <a:tcPr/>
                </a:tc>
                <a:tc>
                  <a:txBody>
                    <a:bodyPr/>
                    <a:lstStyle/>
                    <a:p>
                      <a:r>
                        <a:rPr lang="en-US" sz="1100" dirty="0" smtClean="0">
                          <a:latin typeface="Times New Roman" pitchFamily="18" charset="0"/>
                          <a:cs typeface="Times New Roman" pitchFamily="18" charset="0"/>
                        </a:rPr>
                        <a:t>Categorical</a:t>
                      </a:r>
                      <a:endParaRPr lang="en-US" sz="1100" dirty="0">
                        <a:latin typeface="Times New Roman" pitchFamily="18" charset="0"/>
                        <a:cs typeface="Times New Roman" pitchFamily="18" charset="0"/>
                      </a:endParaRPr>
                    </a:p>
                  </a:txBody>
                  <a:tcPr/>
                </a:tc>
              </a:tr>
              <a:tr h="256955">
                <a:tc gridSpan="2">
                  <a:txBody>
                    <a:bodyPr/>
                    <a:lstStyle/>
                    <a:p>
                      <a:pPr algn="ctr"/>
                      <a:r>
                        <a:rPr lang="en-US" sz="1100" b="1" dirty="0" smtClean="0">
                          <a:latin typeface="Times New Roman" pitchFamily="18" charset="0"/>
                          <a:cs typeface="Times New Roman" pitchFamily="18" charset="0"/>
                        </a:rPr>
                        <a:t>Total</a:t>
                      </a:r>
                      <a:endParaRPr lang="en-US" sz="1100" b="1" dirty="0">
                        <a:latin typeface="Times New Roman" pitchFamily="18" charset="0"/>
                        <a:cs typeface="Times New Roman" pitchFamily="18" charset="0"/>
                      </a:endParaRPr>
                    </a:p>
                  </a:txBody>
                  <a:tcPr/>
                </a:tc>
                <a:tc hMerge="1">
                  <a:txBody>
                    <a:bodyPr/>
                    <a:lstStyle/>
                    <a:p>
                      <a:endParaRPr lang="en-US" sz="1100" dirty="0">
                        <a:latin typeface="Times New Roman" pitchFamily="18" charset="0"/>
                        <a:cs typeface="Times New Roman" pitchFamily="18" charset="0"/>
                      </a:endParaRPr>
                    </a:p>
                  </a:txBody>
                  <a:tcPr/>
                </a:tc>
                <a:tc>
                  <a:txBody>
                    <a:bodyPr/>
                    <a:lstStyle/>
                    <a:p>
                      <a:endParaRPr lang="en-US" sz="1100" b="1" dirty="0">
                        <a:latin typeface="Times New Roman" pitchFamily="18" charset="0"/>
                        <a:cs typeface="Times New Roman" pitchFamily="18" charset="0"/>
                      </a:endParaRPr>
                    </a:p>
                  </a:txBody>
                  <a:tcPr/>
                </a:tc>
                <a:tc>
                  <a:txBody>
                    <a:bodyPr/>
                    <a:lstStyle/>
                    <a:p>
                      <a:r>
                        <a:rPr lang="en-US" sz="1100" b="1" dirty="0" smtClean="0">
                          <a:latin typeface="Times New Roman" pitchFamily="18" charset="0"/>
                          <a:cs typeface="Times New Roman" pitchFamily="18" charset="0"/>
                        </a:rPr>
                        <a:t>126</a:t>
                      </a:r>
                      <a:endParaRPr lang="en-US" sz="1100" b="1" dirty="0">
                        <a:latin typeface="Times New Roman" pitchFamily="18" charset="0"/>
                        <a:cs typeface="Times New Roman" pitchFamily="18" charset="0"/>
                      </a:endParaRPr>
                    </a:p>
                  </a:txBody>
                  <a:tcPr/>
                </a:tc>
                <a:tc>
                  <a:txBody>
                    <a:bodyPr/>
                    <a:lstStyle/>
                    <a:p>
                      <a:endParaRPr lang="en-US" sz="1100" dirty="0">
                        <a:latin typeface="Times New Roman" pitchFamily="18" charset="0"/>
                        <a:cs typeface="Times New Roman" pitchFamily="18" charset="0"/>
                      </a:endParaRPr>
                    </a:p>
                  </a:txBody>
                  <a:tcPr/>
                </a:tc>
              </a:tr>
            </a:tbl>
          </a:graphicData>
        </a:graphic>
      </p:graphicFrame>
      <p:sp>
        <p:nvSpPr>
          <p:cNvPr id="7" name="TextBox 6"/>
          <p:cNvSpPr txBox="1"/>
          <p:nvPr/>
        </p:nvSpPr>
        <p:spPr>
          <a:xfrm>
            <a:off x="7620000" y="2209800"/>
            <a:ext cx="1752600" cy="1600438"/>
          </a:xfrm>
          <a:prstGeom prst="rect">
            <a:avLst/>
          </a:prstGeom>
          <a:noFill/>
        </p:spPr>
        <p:txBody>
          <a:bodyPr wrap="square" rtlCol="0">
            <a:spAutoFit/>
          </a:bodyPr>
          <a:lstStyle/>
          <a:p>
            <a:pPr algn="l"/>
            <a:r>
              <a:rPr lang="en-US" sz="1400" dirty="0" smtClean="0"/>
              <a:t>Total Number of Categorical Variable</a:t>
            </a:r>
            <a:r>
              <a:rPr lang="en-US" sz="1400" dirty="0" smtClean="0">
                <a:sym typeface="Wingdings" pitchFamily="2" charset="2"/>
              </a:rPr>
              <a:t></a:t>
            </a:r>
            <a:r>
              <a:rPr lang="en-US" sz="1400" b="1" dirty="0" smtClean="0"/>
              <a:t>115</a:t>
            </a:r>
          </a:p>
          <a:p>
            <a:pPr algn="l"/>
            <a:endParaRPr lang="en-US" sz="1400" dirty="0" smtClean="0"/>
          </a:p>
          <a:p>
            <a:pPr algn="l"/>
            <a:r>
              <a:rPr lang="en-US" sz="1400" dirty="0" smtClean="0"/>
              <a:t>Total Number of Continues Variable </a:t>
            </a:r>
            <a:r>
              <a:rPr lang="en-US" sz="1400" dirty="0" smtClean="0">
                <a:sym typeface="Wingdings" pitchFamily="2" charset="2"/>
              </a:rPr>
              <a:t></a:t>
            </a:r>
            <a:r>
              <a:rPr lang="en-US" sz="1400" dirty="0" smtClean="0"/>
              <a:t> </a:t>
            </a:r>
            <a:r>
              <a:rPr lang="en-US" sz="1400" b="1" dirty="0" smtClean="0"/>
              <a:t>11</a:t>
            </a:r>
            <a:endParaRPr lang="en-US" sz="1400" b="1" dirty="0"/>
          </a:p>
        </p:txBody>
      </p:sp>
      <p:sp>
        <p:nvSpPr>
          <p:cNvPr id="8" name="TextBox 7"/>
          <p:cNvSpPr txBox="1"/>
          <p:nvPr/>
        </p:nvSpPr>
        <p:spPr>
          <a:xfrm>
            <a:off x="7543800" y="4800600"/>
            <a:ext cx="1676400" cy="1631216"/>
          </a:xfrm>
          <a:prstGeom prst="rect">
            <a:avLst/>
          </a:prstGeom>
          <a:noFill/>
        </p:spPr>
        <p:txBody>
          <a:bodyPr wrap="square" rtlCol="0">
            <a:spAutoFit/>
          </a:bodyPr>
          <a:lstStyle/>
          <a:p>
            <a:pPr algn="l"/>
            <a:r>
              <a:rPr lang="en-US" sz="1000" b="1" u="sng" dirty="0" smtClean="0"/>
              <a:t>Note</a:t>
            </a:r>
            <a:r>
              <a:rPr lang="en-US" sz="1000" dirty="0" smtClean="0"/>
              <a:t>: ‘Employment_Info2,3,5’ denotes 3 variables – Employment_Info2, Employment_Info3, Employment_Info5. Same is the case for other variables. As the total number of variables is huge, they are denoted in such a way</a:t>
            </a:r>
            <a:endParaRPr lang="en-US" sz="1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R </a:t>
            </a:r>
            <a:r>
              <a:rPr lang="en-US" sz="3200" dirty="0" smtClean="0">
                <a:latin typeface="Times New Roman" pitchFamily="18" charset="0"/>
                <a:cs typeface="Times New Roman" pitchFamily="18" charset="0"/>
              </a:rPr>
              <a:t>Libraries</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90600" y="1828800"/>
            <a:ext cx="7848600" cy="4297363"/>
          </a:xfrm>
        </p:spPr>
        <p:txBody>
          <a:bodyPr/>
          <a:lstStyle/>
          <a:p>
            <a:r>
              <a:rPr lang="en-US" sz="1600" dirty="0" smtClean="0">
                <a:latin typeface="Times New Roman" pitchFamily="18" charset="0"/>
                <a:cs typeface="Times New Roman" pitchFamily="18" charset="0"/>
              </a:rPr>
              <a:t>Following are some of the libraries  which will be used in this analysis</a:t>
            </a:r>
          </a:p>
          <a:p>
            <a:endParaRPr lang="en-US" sz="1600" dirty="0" smtClean="0">
              <a:latin typeface="Times New Roman" pitchFamily="18" charset="0"/>
              <a:cs typeface="Times New Roman" pitchFamily="18" charset="0"/>
            </a:endParaRPr>
          </a:p>
          <a:p>
            <a:pPr lvl="1"/>
            <a:r>
              <a:rPr lang="en-US" sz="1400" b="1" dirty="0" smtClean="0">
                <a:latin typeface="Times New Roman" pitchFamily="18" charset="0"/>
                <a:cs typeface="Times New Roman" pitchFamily="18" charset="0"/>
              </a:rPr>
              <a:t>library(</a:t>
            </a:r>
            <a:r>
              <a:rPr lang="en-US" sz="1400" b="1" dirty="0" err="1" smtClean="0">
                <a:latin typeface="Times New Roman" pitchFamily="18" charset="0"/>
                <a:cs typeface="Times New Roman" pitchFamily="18" charset="0"/>
              </a:rPr>
              <a:t>nnet</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p>
          <a:p>
            <a:pPr lvl="2">
              <a:buFont typeface="Wingdings" pitchFamily="2" charset="2"/>
              <a:buChar char="v"/>
            </a:pPr>
            <a:r>
              <a:rPr lang="en-US" sz="1400" dirty="0" smtClean="0">
                <a:latin typeface="Times New Roman" pitchFamily="18" charset="0"/>
                <a:cs typeface="Times New Roman" pitchFamily="18" charset="0"/>
              </a:rPr>
              <a:t>Used to build the multinomial logistic model</a:t>
            </a:r>
          </a:p>
          <a:p>
            <a:pPr lvl="2">
              <a:buFont typeface="Wingdings" pitchFamily="2" charset="2"/>
              <a:buChar char="v"/>
            </a:pPr>
            <a:r>
              <a:rPr lang="en-US" sz="1400" dirty="0" smtClean="0">
                <a:latin typeface="Times New Roman" pitchFamily="18" charset="0"/>
                <a:cs typeface="Times New Roman" pitchFamily="18" charset="0"/>
              </a:rPr>
              <a:t>Uses the predictor variables to build a model which fits value for the Response variable</a:t>
            </a:r>
          </a:p>
          <a:p>
            <a:pPr lvl="2">
              <a:buNone/>
            </a:pPr>
            <a:endParaRPr lang="en-US" sz="1400" dirty="0" smtClean="0">
              <a:latin typeface="Times New Roman" pitchFamily="18" charset="0"/>
              <a:cs typeface="Times New Roman" pitchFamily="18" charset="0"/>
            </a:endParaRPr>
          </a:p>
          <a:p>
            <a:pPr lvl="1"/>
            <a:r>
              <a:rPr lang="en-US" sz="1400" b="1" dirty="0" smtClean="0">
                <a:latin typeface="Times New Roman" pitchFamily="18" charset="0"/>
                <a:cs typeface="Times New Roman" pitchFamily="18" charset="0"/>
              </a:rPr>
              <a:t>library(</a:t>
            </a:r>
            <a:r>
              <a:rPr lang="en-US" sz="1400" b="1" dirty="0" err="1" smtClean="0">
                <a:latin typeface="Times New Roman" pitchFamily="18" charset="0"/>
                <a:cs typeface="Times New Roman" pitchFamily="18" charset="0"/>
              </a:rPr>
              <a:t>xlsx</a:t>
            </a:r>
            <a:r>
              <a:rPr lang="en-US"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lvl="2">
              <a:buFont typeface="Wingdings" pitchFamily="2" charset="2"/>
              <a:buChar char="v"/>
            </a:pPr>
            <a:r>
              <a:rPr lang="en-US" sz="1400" dirty="0" smtClean="0">
                <a:latin typeface="Times New Roman" pitchFamily="18" charset="0"/>
                <a:cs typeface="Times New Roman" pitchFamily="18" charset="0"/>
              </a:rPr>
              <a:t>To </a:t>
            </a:r>
            <a:r>
              <a:rPr lang="en-US" sz="1400" dirty="0" smtClean="0">
                <a:latin typeface="Times New Roman" pitchFamily="18" charset="0"/>
                <a:cs typeface="Times New Roman" pitchFamily="18" charset="0"/>
              </a:rPr>
              <a:t>extract </a:t>
            </a:r>
            <a:r>
              <a:rPr lang="en-US" sz="1400" dirty="0" err="1" smtClean="0">
                <a:latin typeface="Times New Roman" pitchFamily="18" charset="0"/>
                <a:cs typeface="Times New Roman" pitchFamily="18" charset="0"/>
              </a:rPr>
              <a:t>xls</a:t>
            </a:r>
            <a:r>
              <a:rPr lang="en-US" sz="1400" dirty="0" smtClean="0">
                <a:latin typeface="Times New Roman" pitchFamily="18" charset="0"/>
                <a:cs typeface="Times New Roman" pitchFamily="18" charset="0"/>
              </a:rPr>
              <a:t> file into </a:t>
            </a:r>
            <a:r>
              <a:rPr lang="en-US" sz="1400" dirty="0" smtClean="0">
                <a:latin typeface="Times New Roman" pitchFamily="18" charset="0"/>
                <a:cs typeface="Times New Roman" pitchFamily="18" charset="0"/>
              </a:rPr>
              <a:t>R</a:t>
            </a:r>
          </a:p>
          <a:p>
            <a:pPr lvl="2">
              <a:buFont typeface="Wingdings" pitchFamily="2" charset="2"/>
              <a:buChar char="v"/>
            </a:pPr>
            <a:r>
              <a:rPr lang="en-US" sz="1400" dirty="0" smtClean="0">
                <a:latin typeface="Times New Roman" pitchFamily="18" charset="0"/>
                <a:cs typeface="Times New Roman" pitchFamily="18" charset="0"/>
              </a:rPr>
              <a:t>Use to create the final output file in an excel sheet</a:t>
            </a:r>
          </a:p>
          <a:p>
            <a:pPr lvl="2"/>
            <a:endParaRPr lang="en-US" sz="1400" dirty="0" smtClean="0">
              <a:latin typeface="Times New Roman" pitchFamily="18" charset="0"/>
              <a:cs typeface="Times New Roman" pitchFamily="18" charset="0"/>
            </a:endParaRPr>
          </a:p>
          <a:p>
            <a:endParaRPr lang="en-US" sz="1400" dirty="0" smtClean="0"/>
          </a:p>
          <a:p>
            <a:endParaRPr lang="en-US" sz="1400" dirty="0" smtClean="0"/>
          </a:p>
          <a:p>
            <a:endParaRPr lang="en-US" sz="1400" dirty="0" smtClean="0"/>
          </a:p>
          <a:p>
            <a:pPr>
              <a:buNone/>
            </a:pPr>
            <a:endParaRPr lang="en-US" sz="1400" dirty="0" smtClean="0"/>
          </a:p>
          <a:p>
            <a:endParaRPr lang="en-US" sz="1400" dirty="0" smtClean="0"/>
          </a:p>
          <a:p>
            <a:endParaRPr lang="en-US" sz="1400" dirty="0" smtClean="0"/>
          </a:p>
          <a:p>
            <a:endParaRPr lang="en-US" sz="1400" dirty="0" smtClean="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Exploratory </a:t>
            </a:r>
            <a:r>
              <a:rPr lang="en-US" sz="3200" dirty="0" smtClean="0">
                <a:latin typeface="Times New Roman" pitchFamily="18" charset="0"/>
                <a:cs typeface="Times New Roman" pitchFamily="18" charset="0"/>
              </a:rPr>
              <a:t>Analysis – </a:t>
            </a:r>
            <a:r>
              <a:rPr lang="en-US" sz="3200" dirty="0" smtClean="0">
                <a:latin typeface="Times New Roman" pitchFamily="18" charset="0"/>
                <a:cs typeface="Times New Roman" pitchFamily="18" charset="0"/>
              </a:rPr>
              <a:t>a) Missing Values</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990600" y="1828800"/>
            <a:ext cx="7848600" cy="4800600"/>
          </a:xfrm>
        </p:spPr>
        <p:txBody>
          <a:bodyPr/>
          <a:lstStyle/>
          <a:p>
            <a:pPr>
              <a:buNone/>
            </a:pPr>
            <a:r>
              <a:rPr lang="en-US" sz="1400" dirty="0" smtClean="0">
                <a:latin typeface="Times New Roman" pitchFamily="18" charset="0"/>
                <a:cs typeface="Times New Roman" pitchFamily="18" charset="0"/>
              </a:rPr>
              <a:t>There are two dataset present in this problem statement – Train &amp; Test. Following is the brief about both</a:t>
            </a: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In order to explore the data and develop a good regression model, 3 factors need to </a:t>
            </a:r>
            <a:r>
              <a:rPr lang="en-US" sz="1400" dirty="0" smtClean="0">
                <a:latin typeface="Times New Roman" pitchFamily="18" charset="0"/>
                <a:cs typeface="Times New Roman" pitchFamily="18" charset="0"/>
              </a:rPr>
              <a:t>be understood </a:t>
            </a:r>
            <a:r>
              <a:rPr lang="en-US" sz="1400" dirty="0" smtClean="0">
                <a:latin typeface="Times New Roman" pitchFamily="18" charset="0"/>
                <a:cs typeface="Times New Roman" pitchFamily="18" charset="0"/>
              </a:rPr>
              <a:t>:</a:t>
            </a:r>
          </a:p>
          <a:p>
            <a:pPr>
              <a:buNone/>
            </a:pPr>
            <a:endParaRPr lang="en-US" sz="1400" dirty="0" smtClean="0">
              <a:latin typeface="Times New Roman" pitchFamily="18" charset="0"/>
              <a:cs typeface="Times New Roman" pitchFamily="18" charset="0"/>
            </a:endParaRPr>
          </a:p>
          <a:p>
            <a:pPr marL="522288" indent="-342900">
              <a:buFont typeface="+mj-lt"/>
              <a:buAutoNum type="alphaLcParenR"/>
            </a:pPr>
            <a:r>
              <a:rPr lang="en-US" sz="1400" b="1" u="sng" dirty="0" smtClean="0">
                <a:latin typeface="Times New Roman" pitchFamily="18" charset="0"/>
                <a:cs typeface="Times New Roman" pitchFamily="18" charset="0"/>
              </a:rPr>
              <a:t>Missing Values</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4 variables found to have missing values. The </a:t>
            </a:r>
            <a:r>
              <a:rPr lang="en-US" sz="1400" dirty="0" smtClean="0">
                <a:latin typeface="Times New Roman" pitchFamily="18" charset="0"/>
                <a:cs typeface="Times New Roman" pitchFamily="18" charset="0"/>
              </a:rPr>
              <a:t>missing values are replaced with the ‘mean value’ of that column. The mean for the rows having not null value is calculated and updated where the value is missing</a:t>
            </a:r>
            <a:r>
              <a:rPr lang="en-US" sz="1400" dirty="0" smtClean="0">
                <a:latin typeface="Times New Roman" pitchFamily="18" charset="0"/>
                <a:cs typeface="Times New Roman" pitchFamily="18" charset="0"/>
              </a:rPr>
              <a:t>.</a:t>
            </a:r>
          </a:p>
          <a:p>
            <a:pPr marL="522288" indent="-342900">
              <a:buFont typeface="+mj-lt"/>
              <a:buAutoNum type="alphaLcParenR"/>
            </a:pPr>
            <a:endParaRPr lang="en-US" sz="1400" dirty="0" smtClean="0">
              <a:latin typeface="Times New Roman" pitchFamily="18" charset="0"/>
              <a:cs typeface="Times New Roman" pitchFamily="18" charset="0"/>
            </a:endParaRPr>
          </a:p>
          <a:p>
            <a:pPr marL="522288" indent="-342900">
              <a:buFont typeface="+mj-lt"/>
              <a:buAutoNum type="alphaLcParenR"/>
            </a:pPr>
            <a:endParaRPr lang="en-US" sz="1400" dirty="0" smtClean="0">
              <a:latin typeface="Times New Roman" pitchFamily="18" charset="0"/>
              <a:cs typeface="Times New Roman" pitchFamily="18" charset="0"/>
            </a:endParaRPr>
          </a:p>
          <a:p>
            <a:pPr marL="522288" indent="-342900">
              <a:buFont typeface="+mj-lt"/>
              <a:buAutoNum type="alphaLcParenR"/>
            </a:pPr>
            <a:endParaRPr lang="en-US" sz="1400" dirty="0" smtClean="0">
              <a:latin typeface="Times New Roman" pitchFamily="18" charset="0"/>
              <a:cs typeface="Times New Roman" pitchFamily="18" charset="0"/>
            </a:endParaRPr>
          </a:p>
          <a:p>
            <a:pPr marL="522288" indent="-342900">
              <a:buNone/>
            </a:pPr>
            <a:endParaRPr lang="en-US" sz="1400" dirty="0" smtClean="0">
              <a:latin typeface="Times New Roman" pitchFamily="18" charset="0"/>
              <a:cs typeface="Times New Roman" pitchFamily="18" charset="0"/>
            </a:endParaRPr>
          </a:p>
          <a:p>
            <a:pPr marL="522288" indent="-342900">
              <a:buNone/>
            </a:pPr>
            <a:endParaRPr lang="en-US" sz="14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endParaRPr lang="en-US" sz="1400" dirty="0" smtClean="0"/>
          </a:p>
          <a:p>
            <a:pPr>
              <a:buNone/>
            </a:pPr>
            <a:endParaRPr lang="en-US" sz="1400" dirty="0" smtClean="0"/>
          </a:p>
          <a:p>
            <a:endParaRPr lang="en-US" sz="1400" dirty="0" smtClean="0"/>
          </a:p>
          <a:p>
            <a:endParaRPr lang="en-US" sz="1400" dirty="0" smtClean="0"/>
          </a:p>
          <a:p>
            <a:endParaRPr lang="en-US" sz="1400" dirty="0" smtClean="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dirty="0"/>
          </a:p>
        </p:txBody>
      </p:sp>
      <p:sp>
        <p:nvSpPr>
          <p:cNvPr id="7" name="Rounded Rectangle 6"/>
          <p:cNvSpPr/>
          <p:nvPr/>
        </p:nvSpPr>
        <p:spPr>
          <a:xfrm>
            <a:off x="990600" y="2209800"/>
            <a:ext cx="3048000" cy="1219200"/>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sng"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Train </a:t>
            </a:r>
            <a:r>
              <a:rPr kumimoji="0" lang="en-US" sz="1200" b="1" i="0" u="sng"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Data </a:t>
            </a:r>
            <a:r>
              <a:rPr kumimoji="0" lang="en-US" sz="1200" b="1" i="0" u="sng"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set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sng" strike="noStrike" kern="0" cap="none" spc="0" normalizeH="0" baseline="0" noProof="0" dirty="0">
              <a:ln>
                <a:noFill/>
              </a:ln>
              <a:solidFill>
                <a:sysClr val="window" lastClr="FFFFFF"/>
              </a:solidFill>
              <a:effectLst/>
              <a:uLnTx/>
              <a:uFillTx/>
              <a:latin typeface="Times New Roman" pitchFamily="18" charset="0"/>
              <a:cs typeface="Times New Roman"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a) Contains the Response variable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b)  Used to build the Predictive model</a:t>
            </a:r>
          </a:p>
        </p:txBody>
      </p:sp>
      <p:sp>
        <p:nvSpPr>
          <p:cNvPr id="9" name="Rounded Rectangle 8"/>
          <p:cNvSpPr/>
          <p:nvPr/>
        </p:nvSpPr>
        <p:spPr>
          <a:xfrm>
            <a:off x="5257800" y="2209800"/>
            <a:ext cx="3209924" cy="1200151"/>
          </a:xfrm>
          <a:prstGeom prst="round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sng"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"Test" Data set</a:t>
            </a:r>
            <a:endParaRPr kumimoji="0" lang="en-US" sz="1200" b="0" i="0" u="sng" strike="noStrike" kern="0" cap="none" spc="0" normalizeH="0" baseline="0" noProof="0" dirty="0">
              <a:ln>
                <a:noFill/>
              </a:ln>
              <a:solidFill>
                <a:sysClr val="window" lastClr="FFFFFF"/>
              </a:solidFill>
              <a:effectLst/>
              <a:uLnTx/>
              <a:uFillTx/>
              <a:latin typeface="Times New Roman" pitchFamily="18" charset="0"/>
              <a:cs typeface="Times New Roman"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a</a:t>
            </a:r>
            <a:r>
              <a:rPr kumimoji="0" lang="en-US" sz="1200" b="0" i="0" u="none"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 Does not contain the Response variable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b)  Need to predict Response variable for this dataset using "Train" data</a:t>
            </a:r>
          </a:p>
        </p:txBody>
      </p:sp>
      <p:graphicFrame>
        <p:nvGraphicFramePr>
          <p:cNvPr id="10" name="Table 9"/>
          <p:cNvGraphicFramePr>
            <a:graphicFrameLocks noGrp="1"/>
          </p:cNvGraphicFramePr>
          <p:nvPr/>
        </p:nvGraphicFramePr>
        <p:xfrm>
          <a:off x="1600200" y="5257800"/>
          <a:ext cx="3759199" cy="1143000"/>
        </p:xfrm>
        <a:graphic>
          <a:graphicData uri="http://schemas.openxmlformats.org/drawingml/2006/table">
            <a:tbl>
              <a:tblPr>
                <a:tableStyleId>{775DCB02-9BB8-47FD-8907-85C794F793BA}</a:tableStyleId>
              </a:tblPr>
              <a:tblGrid>
                <a:gridCol w="1398993"/>
                <a:gridCol w="1129346"/>
                <a:gridCol w="1230860"/>
              </a:tblGrid>
              <a:tr h="381000">
                <a:tc>
                  <a:txBody>
                    <a:bodyPr/>
                    <a:lstStyle/>
                    <a:p>
                      <a:pPr algn="l" fontAlgn="b"/>
                      <a:r>
                        <a:rPr lang="en-US" sz="1100" b="1" u="none" strike="noStrike" dirty="0"/>
                        <a:t>Name of the field</a:t>
                      </a:r>
                      <a:endParaRPr lang="en-US" sz="1100" b="1" i="0" u="none" strike="noStrike" dirty="0">
                        <a:solidFill>
                          <a:srgbClr val="000000"/>
                        </a:solidFill>
                        <a:latin typeface="Calibri"/>
                      </a:endParaRPr>
                    </a:p>
                  </a:txBody>
                  <a:tcPr marL="9525" marR="9525" marT="9525" marB="0" anchor="b"/>
                </a:tc>
                <a:tc>
                  <a:txBody>
                    <a:bodyPr/>
                    <a:lstStyle/>
                    <a:p>
                      <a:pPr algn="l" fontAlgn="b"/>
                      <a:r>
                        <a:rPr lang="en-US" sz="1100" b="1" u="none" strike="noStrike" dirty="0"/>
                        <a:t>% of value missing</a:t>
                      </a:r>
                      <a:endParaRPr lang="en-US" sz="1100" b="1" i="0" u="none" strike="noStrike" dirty="0">
                        <a:solidFill>
                          <a:srgbClr val="000000"/>
                        </a:solidFill>
                        <a:latin typeface="Calibri"/>
                      </a:endParaRPr>
                    </a:p>
                  </a:txBody>
                  <a:tcPr marL="9525" marR="9525" marT="9525" marB="0" anchor="b"/>
                </a:tc>
                <a:tc>
                  <a:txBody>
                    <a:bodyPr/>
                    <a:lstStyle/>
                    <a:p>
                      <a:pPr algn="l" fontAlgn="b"/>
                      <a:r>
                        <a:rPr lang="en-US" sz="1100" b="1" u="none" strike="noStrike" dirty="0"/>
                        <a:t>Mean Value for the Column</a:t>
                      </a:r>
                      <a:endParaRPr lang="en-US" sz="1100" b="1" i="0" u="none" strike="noStrike" dirty="0">
                        <a:solidFill>
                          <a:srgbClr val="000000"/>
                        </a:solidFill>
                        <a:latin typeface="Calibri"/>
                      </a:endParaRPr>
                    </a:p>
                  </a:txBody>
                  <a:tcPr marL="9525" marR="9525" marT="9525" marB="0" anchor="b"/>
                </a:tc>
              </a:tr>
              <a:tr h="190500">
                <a:tc>
                  <a:txBody>
                    <a:bodyPr/>
                    <a:lstStyle/>
                    <a:p>
                      <a:pPr algn="l" fontAlgn="b">
                        <a:buClr>
                          <a:srgbClr val="000000"/>
                        </a:buClr>
                        <a:buSzPts val="1100"/>
                        <a:buFont typeface="Calibri"/>
                        <a:buNone/>
                      </a:pPr>
                      <a:r>
                        <a:rPr lang="en-US" sz="1100" b="0" i="0" u="none" strike="noStrike" dirty="0" smtClean="0">
                          <a:solidFill>
                            <a:srgbClr val="000000"/>
                          </a:solidFill>
                          <a:latin typeface="Calibri"/>
                        </a:rPr>
                        <a:t>Family_Hist_2</a:t>
                      </a:r>
                      <a:endParaRPr lang="en-US" sz="1100" b="0" i="0" u="none" strike="noStrike" dirty="0">
                        <a:solidFill>
                          <a:srgbClr val="000000"/>
                        </a:solidFill>
                        <a:latin typeface="Calibri"/>
                      </a:endParaRPr>
                    </a:p>
                  </a:txBody>
                  <a:tcPr marL="9525" marR="9525" marT="9525" marB="0" anchor="b"/>
                </a:tc>
                <a:tc>
                  <a:txBody>
                    <a:bodyPr/>
                    <a:lstStyle/>
                    <a:p>
                      <a:pPr algn="r" fontAlgn="b"/>
                      <a:r>
                        <a:rPr lang="en-US" sz="1100" u="none" strike="noStrike"/>
                        <a:t>40%</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0.4745</a:t>
                      </a:r>
                      <a:endParaRPr lang="en-US" sz="1100" b="0" i="0" u="none" strike="noStrike">
                        <a:solidFill>
                          <a:srgbClr val="000000"/>
                        </a:solidFill>
                        <a:latin typeface="Calibri"/>
                      </a:endParaRP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
                          <a:srgbClr val="000000"/>
                        </a:buClr>
                        <a:buSzPts val="1100"/>
                        <a:buFont typeface="Calibri"/>
                        <a:buNone/>
                        <a:tabLst/>
                        <a:defRPr/>
                      </a:pPr>
                      <a:r>
                        <a:rPr lang="en-US" sz="1100" b="0" i="0" u="none" strike="noStrike" dirty="0" smtClean="0">
                          <a:solidFill>
                            <a:srgbClr val="000000"/>
                          </a:solidFill>
                          <a:latin typeface="Calibri"/>
                        </a:rPr>
                        <a:t>Family_Hist_3</a:t>
                      </a:r>
                    </a:p>
                  </a:txBody>
                  <a:tcPr marL="9525" marR="9525" marT="9525" marB="0" anchor="b"/>
                </a:tc>
                <a:tc>
                  <a:txBody>
                    <a:bodyPr/>
                    <a:lstStyle/>
                    <a:p>
                      <a:pPr algn="r" fontAlgn="b"/>
                      <a:r>
                        <a:rPr lang="en-US" sz="1100" u="none" strike="noStrike"/>
                        <a:t>55%</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0.4977</a:t>
                      </a:r>
                      <a:endParaRPr lang="en-US" sz="1100" b="0" i="0" u="none" strike="noStrike">
                        <a:solidFill>
                          <a:srgbClr val="000000"/>
                        </a:solidFill>
                        <a:latin typeface="Calibri"/>
                      </a:endParaRPr>
                    </a:p>
                  </a:txBody>
                  <a:tcPr marL="9525" marR="9525" marT="9525" marB="0" anchor="b"/>
                </a:tc>
              </a:tr>
              <a:tr h="190500">
                <a:tc>
                  <a:txBody>
                    <a:bodyPr/>
                    <a:lstStyle/>
                    <a:p>
                      <a:pPr marL="0" marR="0" indent="0" algn="l" defTabSz="914400" rtl="0" eaLnBrk="1" fontAlgn="b" latinLnBrk="0" hangingPunct="1">
                        <a:lnSpc>
                          <a:spcPct val="100000"/>
                        </a:lnSpc>
                        <a:spcBef>
                          <a:spcPts val="0"/>
                        </a:spcBef>
                        <a:spcAft>
                          <a:spcPts val="0"/>
                        </a:spcAft>
                        <a:buClr>
                          <a:srgbClr val="000000"/>
                        </a:buClr>
                        <a:buSzPts val="1100"/>
                        <a:buFont typeface="Calibri"/>
                        <a:buNone/>
                        <a:tabLst/>
                        <a:defRPr/>
                      </a:pPr>
                      <a:r>
                        <a:rPr lang="en-US" sz="1100" b="0" i="0" u="none" strike="noStrike" dirty="0" smtClean="0">
                          <a:solidFill>
                            <a:srgbClr val="000000"/>
                          </a:solidFill>
                          <a:latin typeface="Calibri"/>
                        </a:rPr>
                        <a:t>Family_Hist_4</a:t>
                      </a:r>
                    </a:p>
                  </a:txBody>
                  <a:tcPr marL="9525" marR="9525" marT="9525" marB="0" anchor="b"/>
                </a:tc>
                <a:tc>
                  <a:txBody>
                    <a:bodyPr/>
                    <a:lstStyle/>
                    <a:p>
                      <a:pPr algn="r" fontAlgn="b"/>
                      <a:r>
                        <a:rPr lang="en-US" sz="1100" u="none" strike="noStrike"/>
                        <a:t>32%</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a:t>0.4448</a:t>
                      </a:r>
                      <a:endParaRPr lang="en-US" sz="1100" b="0" i="0" u="none" strike="noStrike">
                        <a:solidFill>
                          <a:srgbClr val="000000"/>
                        </a:solidFill>
                        <a:latin typeface="Calibri"/>
                      </a:endParaRPr>
                    </a:p>
                  </a:txBody>
                  <a:tcPr marL="9525" marR="9525" marT="9525" marB="0" anchor="b"/>
                </a:tc>
              </a:tr>
              <a:tr h="190500">
                <a:tc>
                  <a:txBody>
                    <a:bodyPr/>
                    <a:lstStyle/>
                    <a:p>
                      <a:pPr algn="l" fontAlgn="b">
                        <a:buClr>
                          <a:srgbClr val="000000"/>
                        </a:buClr>
                        <a:buSzPts val="1100"/>
                        <a:buFont typeface="Calibri"/>
                        <a:buNone/>
                      </a:pPr>
                      <a:r>
                        <a:rPr lang="en-US" sz="1100" b="0" i="0" u="none" strike="noStrike" dirty="0" smtClean="0">
                          <a:solidFill>
                            <a:srgbClr val="000000"/>
                          </a:solidFill>
                          <a:latin typeface="Calibri"/>
                        </a:rPr>
                        <a:t>Employement_Info_6</a:t>
                      </a:r>
                      <a:endParaRPr lang="en-US" sz="1100" b="0" i="0" u="none" strike="noStrike" dirty="0">
                        <a:solidFill>
                          <a:srgbClr val="000000"/>
                        </a:solidFill>
                        <a:latin typeface="Calibri"/>
                      </a:endParaRPr>
                    </a:p>
                  </a:txBody>
                  <a:tcPr marL="9525" marR="9525" marT="9525" marB="0" anchor="b"/>
                </a:tc>
                <a:tc>
                  <a:txBody>
                    <a:bodyPr/>
                    <a:lstStyle/>
                    <a:p>
                      <a:pPr algn="r" fontAlgn="b"/>
                      <a:r>
                        <a:rPr lang="en-US" sz="1100" u="none" strike="noStrike"/>
                        <a:t>1.80%</a:t>
                      </a:r>
                      <a:endParaRPr lang="en-US" sz="1100" b="0" i="0" u="none" strike="noStrike">
                        <a:solidFill>
                          <a:srgbClr val="000000"/>
                        </a:solidFill>
                        <a:latin typeface="Calibri"/>
                      </a:endParaRPr>
                    </a:p>
                  </a:txBody>
                  <a:tcPr marL="9525" marR="9525" marT="9525" marB="0" anchor="b"/>
                </a:tc>
                <a:tc>
                  <a:txBody>
                    <a:bodyPr/>
                    <a:lstStyle/>
                    <a:p>
                      <a:pPr algn="r" fontAlgn="b"/>
                      <a:r>
                        <a:rPr lang="en-US" sz="1100" u="none" strike="noStrike" dirty="0"/>
                        <a:t>0.3614</a:t>
                      </a:r>
                      <a:endParaRPr lang="en-US" sz="1100" b="0" i="0" u="none" strike="noStrike" dirty="0">
                        <a:solidFill>
                          <a:srgbClr val="000000"/>
                        </a:solidFill>
                        <a:latin typeface="Calibri"/>
                      </a:endParaRPr>
                    </a:p>
                  </a:txBody>
                  <a:tcPr marL="9525" marR="9525" marT="9525" marB="0" anchor="b"/>
                </a:tc>
              </a:tr>
            </a:tbl>
          </a:graphicData>
        </a:graphic>
      </p:graphicFrame>
      <p:sp>
        <p:nvSpPr>
          <p:cNvPr id="11" name="Oval 10"/>
          <p:cNvSpPr/>
          <p:nvPr/>
        </p:nvSpPr>
        <p:spPr bwMode="auto">
          <a:xfrm>
            <a:off x="3657600" y="5638800"/>
            <a:ext cx="533400" cy="609600"/>
          </a:xfrm>
          <a:prstGeom prst="ellipse">
            <a:avLst/>
          </a:prstGeom>
          <a:noFill/>
          <a:ln w="28575"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13" name="Straight Arrow Connector 12"/>
          <p:cNvCxnSpPr>
            <a:stCxn id="11" idx="6"/>
          </p:cNvCxnSpPr>
          <p:nvPr/>
        </p:nvCxnSpPr>
        <p:spPr bwMode="auto">
          <a:xfrm flipV="1">
            <a:off x="4191000" y="5257800"/>
            <a:ext cx="2133600" cy="685800"/>
          </a:xfrm>
          <a:prstGeom prst="straightConnector1">
            <a:avLst/>
          </a:prstGeom>
          <a:solidFill>
            <a:schemeClr val="accent1"/>
          </a:solidFill>
          <a:ln w="12700" cap="sq" cmpd="sng" algn="ctr">
            <a:solidFill>
              <a:schemeClr val="tx1"/>
            </a:solidFill>
            <a:prstDash val="solid"/>
            <a:round/>
            <a:headEnd type="none" w="sm" len="sm"/>
            <a:tailEnd type="arrow"/>
          </a:ln>
          <a:effectLst/>
        </p:spPr>
      </p:cxnSp>
      <p:sp>
        <p:nvSpPr>
          <p:cNvPr id="14" name="TextBox 13"/>
          <p:cNvSpPr txBox="1"/>
          <p:nvPr/>
        </p:nvSpPr>
        <p:spPr>
          <a:xfrm>
            <a:off x="6324600" y="4953000"/>
            <a:ext cx="2362200" cy="1200329"/>
          </a:xfrm>
          <a:prstGeom prst="rect">
            <a:avLst/>
          </a:prstGeom>
          <a:noFill/>
          <a:ln>
            <a:solidFill>
              <a:schemeClr val="tx1"/>
            </a:solidFill>
            <a:prstDash val="dash"/>
          </a:ln>
        </p:spPr>
        <p:txBody>
          <a:bodyPr wrap="square" rtlCol="0">
            <a:spAutoFit/>
          </a:bodyPr>
          <a:lstStyle/>
          <a:p>
            <a:pPr algn="l"/>
            <a:r>
              <a:rPr lang="en-US" sz="1200" dirty="0" smtClean="0"/>
              <a:t>The percentage of missing value is quite high. Even if the missing value is treated it will not add any value to the model. Therefore, these variables can be excluded from the analysis</a:t>
            </a:r>
            <a:endParaRPr lang="en-US" sz="1200" dirty="0"/>
          </a:p>
        </p:txBody>
      </p:sp>
    </p:spTree>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32710</TotalTime>
  <Words>2179</Words>
  <Application>Microsoft Office PowerPoint</Application>
  <PresentationFormat>On-screen Show (4:3)</PresentationFormat>
  <Paragraphs>618</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ITMtemplate</vt:lpstr>
      <vt:lpstr>1_ITM478_08_1</vt:lpstr>
      <vt:lpstr>529 Advance Data Analytics Mid-term Project</vt:lpstr>
      <vt:lpstr>Table of Content</vt:lpstr>
      <vt:lpstr>Business Scenario</vt:lpstr>
      <vt:lpstr>Business Objective</vt:lpstr>
      <vt:lpstr>Source Data set</vt:lpstr>
      <vt:lpstr>Identifying Variable – Dependant Variable (Y)</vt:lpstr>
      <vt:lpstr>Identifying Variable – Predictor Variable (X)</vt:lpstr>
      <vt:lpstr>R Libraries</vt:lpstr>
      <vt:lpstr>Exploratory Analysis – a) Missing Values</vt:lpstr>
      <vt:lpstr>Exploratory Analysis – b)Association – Categorical Variables 1</vt:lpstr>
      <vt:lpstr>Exploratory Analysis – b)Association – Categorical Variables 2</vt:lpstr>
      <vt:lpstr>Exploratory Analysis – b)Association – Categorical Variables  3</vt:lpstr>
      <vt:lpstr>Exploratory Analysis – b) Correlation - Continues Variable  1</vt:lpstr>
      <vt:lpstr>Exploratory Analysis – b) Correlation - Continues Variable  2</vt:lpstr>
      <vt:lpstr>Exploratory Analysis – b) Correlation - Continues Variable  3</vt:lpstr>
      <vt:lpstr>Regression Modeling Results – Building the Model</vt:lpstr>
      <vt:lpstr>Regression Modeling Results – Analyzing the Model</vt:lpstr>
      <vt:lpstr>Regression Modeling Results – Predicting values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527 Data Analytics</dc:title>
  <dc:subject>Chapter Twelve</dc:subject>
  <dc:creator>sshin</dc:creator>
  <cp:lastModifiedBy>Arpita Kaushik</cp:lastModifiedBy>
  <cp:revision>418</cp:revision>
  <dcterms:created xsi:type="dcterms:W3CDTF">2015-08-06T17:32:52Z</dcterms:created>
  <dcterms:modified xsi:type="dcterms:W3CDTF">2016-03-23T03:45:55Z</dcterms:modified>
</cp:coreProperties>
</file>