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2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81" r:id="rId3"/>
    <p:sldId id="290" r:id="rId4"/>
    <p:sldId id="261" r:id="rId5"/>
    <p:sldId id="282" r:id="rId6"/>
    <p:sldId id="307" r:id="rId7"/>
    <p:sldId id="283" r:id="rId8"/>
    <p:sldId id="308" r:id="rId9"/>
    <p:sldId id="288" r:id="rId10"/>
    <p:sldId id="292" r:id="rId11"/>
    <p:sldId id="289" r:id="rId12"/>
    <p:sldId id="309" r:id="rId13"/>
    <p:sldId id="323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290"/>
            <p14:sldId id="261"/>
            <p14:sldId id="282"/>
            <p14:sldId id="307"/>
            <p14:sldId id="283"/>
            <p14:sldId id="308"/>
            <p14:sldId id="288"/>
            <p14:sldId id="292"/>
          </p14:sldIdLst>
        </p14:section>
        <p14:section name="Motivation" id="{6D9936A3-3945-4757-BC8B-B5C252D8E036}">
          <p14:sldIdLst>
            <p14:sldId id="289"/>
            <p14:sldId id="309"/>
            <p14:sldId id="323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4034" autoAdjust="0"/>
  </p:normalViewPr>
  <p:slideViewPr>
    <p:cSldViewPr>
      <p:cViewPr varScale="1">
        <p:scale>
          <a:sx n="63" d="100"/>
          <a:sy n="63" d="100"/>
        </p:scale>
        <p:origin x="139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08-01-28T18:29:15.609"/>
    </inkml:context>
    <inkml:brush xml:id="br0">
      <inkml:brushProperty name="width" value="0.05292" units="cm"/>
      <inkml:brushProperty name="height" value="0.05292" units="cm"/>
      <inkml:brushProperty name="color" value="#339966"/>
      <inkml:brushProperty name="fitToCurve" value="1"/>
      <inkml:brushProperty name="ignorePressure" value="1"/>
    </inkml:brush>
  </inkml:definitions>
  <inkml:trace contextRef="#ctx0" brushRef="#br0">13 0 82,'0'0'39,"-8"49"-1,8-49-1,0 0-28,0 0-12,-5 48-5,5-48-9,0 0-17,0 0-5,0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75" units="cm"/>
          <inkml:channel name="Y" type="integer" max="7256" units="cm"/>
          <inkml:channel name="F" type="integer" max="255" units="dev"/>
        </inkml:traceFormat>
        <inkml:channelProperties>
          <inkml:channelProperty channel="X" name="resolution" value="393.67676" units="1/cm"/>
          <inkml:channelProperty channel="Y" name="resolution" value="393.66321" units="1/cm"/>
          <inkml:channelProperty channel="F" name="resolution" value="INF" units="1/dev"/>
        </inkml:channelProperties>
      </inkml:inkSource>
      <inkml:timestamp xml:id="ts0" timeString="2009-01-26T18:14:39.5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87 82,'0'0'39,"0"0"-1,0 0-5,0 0-48,0 0-19,0 0-3,0 0-1</inkml:trace>
  <inkml:trace contextRef="#ctx0" brushRef="#br0" timeOffset="296">51 0 67,'0'0'34,"0"0"1,0 0-1,0 0-25,19 45-8,-19-45-6,0 0-11,0 0-18,0 0 1,0 0-3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3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04A793-DFF1-493B-B326-1BBF8883F1D1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2624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04A793-DFF1-493B-B326-1BBF8883F1D1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3588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EE8FE4-D94C-4BEB-93C6-47129721A213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759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D68F19-F60F-43F6-B34F-8C71D78F50B0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9286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29B64E-2DD1-441E-AE24-49DA435EAE26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0133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80C5D1-0A85-47A4-AF18-5051285D0192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279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257FC1-BB01-4B66-8AB9-713F0EC1E714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8130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B4797A-10C5-44F6-BFFB-EE47F2640DE3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369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0D2D00-91AF-4C45-87E0-E7D17A159549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5894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794CA3-5BD5-4F00-9B16-9397E5DDCBA2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4118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847FBF-4562-4579-AE88-17A0DA97C378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3164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E9DB5D-2BE3-4E3B-B6A4-E165B15C732B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6946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45322F-2698-4176-9B3E-1916317AB4A1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1626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C9A940-5950-43AE-940A-08AA5716D4D8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1944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E4DFD0-55A9-4C01-9D36-685833F5A85B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300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2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6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7FBD18-7B7B-4F60-806C-2773045CB7A7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228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75DE13-1186-40A2-AF58-994EC8E1496B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0378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7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8/27/2014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mailto:dhood@iit.edu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Assignments</a:t>
            </a:r>
          </a:p>
          <a:p>
            <a:r>
              <a:rPr lang="en-US" dirty="0" smtClean="0"/>
              <a:t>Simulation Project</a:t>
            </a:r>
          </a:p>
          <a:p>
            <a:r>
              <a:rPr lang="en-US" dirty="0" smtClean="0"/>
              <a:t>Individual Research Paper</a:t>
            </a:r>
          </a:p>
          <a:p>
            <a:r>
              <a:rPr lang="en-US" dirty="0" smtClean="0"/>
              <a:t>Exam</a:t>
            </a:r>
          </a:p>
          <a:p>
            <a:r>
              <a:rPr lang="en-US" dirty="0" smtClean="0"/>
              <a:t>Participation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771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Motivation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1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Be Prepared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1680187"/>
          </a:xfrm>
        </p:spPr>
        <p:txBody>
          <a:bodyPr/>
          <a:lstStyle/>
          <a:p>
            <a:r>
              <a:rPr lang="en-US" dirty="0" smtClean="0"/>
              <a:t>Risk-based decision making</a:t>
            </a:r>
          </a:p>
          <a:p>
            <a:pPr lvl="1"/>
            <a:r>
              <a:rPr lang="en-US" dirty="0" smtClean="0"/>
              <a:t>How likely is it to happen?</a:t>
            </a:r>
          </a:p>
          <a:p>
            <a:pPr lvl="1"/>
            <a:r>
              <a:rPr lang="en-US" dirty="0" smtClean="0"/>
              <a:t>How much will it cost us?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05200"/>
            <a:ext cx="4068536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505200"/>
            <a:ext cx="3657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53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Motivation for Project Management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Projects fail at a ridiculous rate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Significant direct expense is wasted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Opportunity is lost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Time and frustration may be “costliest”</a:t>
            </a:r>
          </a:p>
          <a:p>
            <a:pPr>
              <a:lnSpc>
                <a:spcPct val="90000"/>
              </a:lnSpc>
            </a:pPr>
            <a:r>
              <a:rPr lang="en-US" smtClean="0"/>
              <a:t>Management can save the day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Planning and monitoring help to minimize the impact of risks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Change will happen and must be anticipated and embraced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Management must be lean and effective</a:t>
            </a:r>
          </a:p>
        </p:txBody>
      </p:sp>
    </p:spTree>
    <p:extLst>
      <p:ext uri="{BB962C8B-B14F-4D97-AF65-F5344CB8AC3E}">
        <p14:creationId xmlns:p14="http://schemas.microsoft.com/office/powerpoint/2010/main" val="1908701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Management Described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Added value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Planning and monitoring help to minimize the impact of risks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PM anticipates and manages inevitable change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PM formalizes the process, a critical component for improving it over time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The result is an increased likelihood that the current project will be successful and future projects even more so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Cost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Management is overhead and therefore must strive to be lean and effective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114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35075" y="6791325"/>
              <a:ext cx="4763" cy="34925"/>
            </p14:xfrm>
          </p:contentPart>
        </mc:Choice>
        <mc:Fallback xmlns="">
          <p:pic>
            <p:nvPicPr>
              <p:cNvPr id="73114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229" y="6782059"/>
                <a:ext cx="22454" cy="534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38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Project Management for IT Managers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Involves many diverse departments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Information Technology is a relatively immature discipline 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domains and technologies are extremely dynamic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They are also fairly expensive and somewhat resistant to change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Software development contains little standardization and almost no regulation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When a project is successful, the “how” is rarely documented for public consumption</a:t>
            </a:r>
          </a:p>
        </p:txBody>
      </p:sp>
    </p:spTree>
    <p:extLst>
      <p:ext uri="{BB962C8B-B14F-4D97-AF65-F5344CB8AC3E}">
        <p14:creationId xmlns:p14="http://schemas.microsoft.com/office/powerpoint/2010/main" val="3313844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Project?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General definition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project is a sequence of unique, complex, and connected activities having one goal or purpose and that must be completed by a specific time, within budget, and according to specification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Business focus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project is a sequence of finite dependent activities whose successful completion results in the delivery of the expected business value that validated doing the project (the business case)</a:t>
            </a:r>
          </a:p>
        </p:txBody>
      </p:sp>
    </p:spTree>
    <p:extLst>
      <p:ext uri="{BB962C8B-B14F-4D97-AF65-F5344CB8AC3E}">
        <p14:creationId xmlns:p14="http://schemas.microsoft.com/office/powerpoint/2010/main" val="4149490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Definition Implications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 project is the application of resources (people, tools, etc.) to produce a product or deliver a service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Each project is temporary and unique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It has a definite beginning and ending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It has aspects that have never been done before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 project begins when the involved parties (stakeholders) agree to the objectives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 project ends when the objective (or an agreed upon modified objective) is met or is determined unattainable</a:t>
            </a:r>
          </a:p>
        </p:txBody>
      </p:sp>
    </p:spTree>
    <p:extLst>
      <p:ext uri="{BB962C8B-B14F-4D97-AF65-F5344CB8AC3E}">
        <p14:creationId xmlns:p14="http://schemas.microsoft.com/office/powerpoint/2010/main" val="2232738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We manage projects in our daily lives</a:t>
            </a:r>
            <a:endParaRPr lang="en-US" sz="2400" smtClean="0"/>
          </a:p>
          <a:p>
            <a:pPr lvl="1">
              <a:lnSpc>
                <a:spcPct val="80000"/>
              </a:lnSpc>
            </a:pPr>
            <a:r>
              <a:rPr lang="en-US" sz="2400" smtClean="0"/>
              <a:t>“What should I have for breakfast?”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“What do I want out of life?”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Ex: Attending class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Objective: Arrive prepared, in the right place, and on time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Ex: Trip to a distant land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Objective: See the sights and experience the culture (safety? budget?)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Ex: Build a building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Objective: Meet the stated requirements including cost, schedule, and regulatory constraints</a:t>
            </a:r>
          </a:p>
        </p:txBody>
      </p:sp>
    </p:spTree>
    <p:extLst>
      <p:ext uri="{BB962C8B-B14F-4D97-AF65-F5344CB8AC3E}">
        <p14:creationId xmlns:p14="http://schemas.microsoft.com/office/powerpoint/2010/main" val="2293890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Programs and Portfolios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Program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collection of logically related projects that share a common goal or purpose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Managed in a coordinated way to obtain benefits and control not available if managed individually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May include elements of related work outside of the scope of the discrete projects in the program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Portfolio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 collection of projects or programs and other work that address strategic business objectives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Grouped to facilitate effective management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Not necessarily interdependent or directly related</a:t>
            </a:r>
          </a:p>
        </p:txBody>
      </p:sp>
    </p:spTree>
    <p:extLst>
      <p:ext uri="{BB962C8B-B14F-4D97-AF65-F5344CB8AC3E}">
        <p14:creationId xmlns:p14="http://schemas.microsoft.com/office/powerpoint/2010/main" val="337285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1</a:t>
            </a:r>
          </a:p>
          <a:p>
            <a:r>
              <a:rPr lang="en-US" sz="7200" dirty="0" smtClean="0"/>
              <a:t>Introduction and Motivation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Inter-related Project Parameters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What we can accomplish (</a:t>
            </a:r>
            <a:r>
              <a:rPr lang="en-US" i="1" smtClean="0"/>
              <a:t>scope</a:t>
            </a:r>
            <a:r>
              <a:rPr lang="en-US" smtClean="0"/>
              <a:t>) and how good it is (</a:t>
            </a:r>
            <a:r>
              <a:rPr lang="en-US" i="1" smtClean="0"/>
              <a:t>quality</a:t>
            </a:r>
            <a:r>
              <a:rPr lang="en-US" smtClean="0"/>
              <a:t>) are factors of: </a:t>
            </a:r>
          </a:p>
          <a:p>
            <a:pPr lvl="1"/>
            <a:r>
              <a:rPr lang="en-US" smtClean="0"/>
              <a:t>How much we invest (</a:t>
            </a:r>
            <a:r>
              <a:rPr lang="en-US" i="1" smtClean="0"/>
              <a:t>cost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How long we take (</a:t>
            </a:r>
            <a:r>
              <a:rPr lang="en-US" i="1" smtClean="0"/>
              <a:t>time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And how hard we work (</a:t>
            </a:r>
            <a:r>
              <a:rPr lang="en-US" i="1" smtClean="0"/>
              <a:t>effort</a:t>
            </a:r>
            <a:r>
              <a:rPr lang="en-US" smtClean="0"/>
              <a:t>)</a:t>
            </a:r>
          </a:p>
          <a:p>
            <a:r>
              <a:rPr lang="en-US" smtClean="0"/>
              <a:t>A change to any of these 5 factors forces a change to at least 1 of the other 4</a:t>
            </a:r>
          </a:p>
          <a:p>
            <a:pPr>
              <a:buFont typeface="Wingdings" panose="05000000000000000000" pitchFamily="2" charset="2"/>
              <a:buNone/>
            </a:pPr>
            <a:endParaRPr lang="en-US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229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36663" y="6675438"/>
              <a:ext cx="25400" cy="31750"/>
            </p14:xfrm>
          </p:contentPart>
        </mc:Choice>
        <mc:Fallback xmlns="">
          <p:pic>
            <p:nvPicPr>
              <p:cNvPr id="7229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7362" y="6666057"/>
                <a:ext cx="44003" cy="505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2633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Death, Taxes and Change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Change is inevitable, don’t fight it</a:t>
            </a:r>
          </a:p>
          <a:p>
            <a:r>
              <a:rPr lang="en-US" smtClean="0"/>
              <a:t>Technology will continue to change at a frightening speed</a:t>
            </a:r>
            <a:r>
              <a:rPr lang="en-US" sz="2800" smtClean="0"/>
              <a:t> </a:t>
            </a:r>
          </a:p>
          <a:p>
            <a:pPr lvl="1"/>
            <a:r>
              <a:rPr lang="en-US" smtClean="0"/>
              <a:t>Stay away from the bleeding edge</a:t>
            </a:r>
          </a:p>
          <a:p>
            <a:r>
              <a:rPr lang="en-US" smtClean="0"/>
              <a:t>Next comes domain</a:t>
            </a:r>
            <a:endParaRPr lang="en-US" sz="2800" smtClean="0"/>
          </a:p>
          <a:p>
            <a:pPr lvl="1"/>
            <a:r>
              <a:rPr lang="en-US" smtClean="0"/>
              <a:t>At a high-level of abstraction, the domain is fairly stable</a:t>
            </a:r>
            <a:endParaRPr lang="en-US" sz="2400" smtClean="0"/>
          </a:p>
          <a:p>
            <a:r>
              <a:rPr lang="en-US" smtClean="0"/>
              <a:t>Process will change the least</a:t>
            </a:r>
            <a:endParaRPr lang="en-US" sz="2800" smtClean="0"/>
          </a:p>
          <a:p>
            <a:pPr lvl="1"/>
            <a:r>
              <a:rPr lang="en-US" smtClean="0"/>
              <a:t>That is where you should focus your efforts</a:t>
            </a:r>
          </a:p>
        </p:txBody>
      </p:sp>
    </p:spTree>
    <p:extLst>
      <p:ext uri="{BB962C8B-B14F-4D97-AF65-F5344CB8AC3E}">
        <p14:creationId xmlns:p14="http://schemas.microsoft.com/office/powerpoint/2010/main" val="3166287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21</a:t>
            </a:r>
            <a:r>
              <a:rPr lang="en-US" baseline="30000" smtClean="0"/>
              <a:t>st</a:t>
            </a:r>
            <a:r>
              <a:rPr lang="en-US" smtClean="0"/>
              <a:t>-Century Challenges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Life-Cycle Compression</a:t>
            </a:r>
          </a:p>
          <a:p>
            <a:r>
              <a:rPr lang="en-US" smtClean="0"/>
              <a:t>Globalization</a:t>
            </a:r>
          </a:p>
          <a:p>
            <a:r>
              <a:rPr lang="en-US" smtClean="0"/>
              <a:t>Information Overload</a:t>
            </a:r>
          </a:p>
          <a:p>
            <a:r>
              <a:rPr lang="en-US" smtClean="0"/>
              <a:t>Downsizing, outsourcing, off-shoring, etc.</a:t>
            </a:r>
          </a:p>
          <a:p>
            <a:r>
              <a:rPr lang="en-US" smtClean="0"/>
              <a:t>Customer focus</a:t>
            </a:r>
          </a:p>
          <a:p>
            <a:r>
              <a:rPr lang="en-US" smtClean="0"/>
              <a:t>More smaller projects</a:t>
            </a:r>
          </a:p>
        </p:txBody>
      </p:sp>
    </p:spTree>
    <p:extLst>
      <p:ext uri="{BB962C8B-B14F-4D97-AF65-F5344CB8AC3E}">
        <p14:creationId xmlns:p14="http://schemas.microsoft.com/office/powerpoint/2010/main" val="3140912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Growth is Good, Creep is Bad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Scope creep</a:t>
            </a:r>
          </a:p>
          <a:p>
            <a:pPr lvl="1">
              <a:defRPr/>
            </a:pPr>
            <a:r>
              <a:rPr lang="en-US" dirty="0" smtClean="0"/>
              <a:t>Unmanaged and unaccounted for expansion of scope, typically driven by the customer</a:t>
            </a:r>
          </a:p>
          <a:p>
            <a:pPr>
              <a:defRPr/>
            </a:pPr>
            <a:r>
              <a:rPr lang="en-US" dirty="0" smtClean="0"/>
              <a:t>Feature creep</a:t>
            </a:r>
          </a:p>
          <a:p>
            <a:pPr lvl="1">
              <a:defRPr/>
            </a:pPr>
            <a:r>
              <a:rPr lang="en-US" dirty="0" smtClean="0"/>
              <a:t>Similar to scope creep, but typically driven by the project team (e.g., gold plating)</a:t>
            </a:r>
          </a:p>
          <a:p>
            <a:pPr>
              <a:defRPr/>
            </a:pPr>
            <a:r>
              <a:rPr lang="en-US" dirty="0" smtClean="0"/>
              <a:t>Hope creep</a:t>
            </a:r>
          </a:p>
          <a:p>
            <a:pPr lvl="1">
              <a:defRPr/>
            </a:pPr>
            <a:r>
              <a:rPr lang="en-US" dirty="0" smtClean="0"/>
              <a:t>Wishful thinking </a:t>
            </a:r>
          </a:p>
          <a:p>
            <a:pPr>
              <a:defRPr/>
            </a:pPr>
            <a:r>
              <a:rPr lang="en-US" dirty="0" smtClean="0"/>
              <a:t>Effort creep</a:t>
            </a:r>
          </a:p>
          <a:p>
            <a:pPr lvl="1">
              <a:defRPr/>
            </a:pPr>
            <a:r>
              <a:rPr lang="en-US" dirty="0" smtClean="0"/>
              <a:t>Working harder, not smarter</a:t>
            </a:r>
          </a:p>
        </p:txBody>
      </p:sp>
    </p:spTree>
    <p:extLst>
      <p:ext uri="{BB962C8B-B14F-4D97-AF65-F5344CB8AC3E}">
        <p14:creationId xmlns:p14="http://schemas.microsoft.com/office/powerpoint/2010/main" val="395863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Classifications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Each project is unique and therefore may require a unique management approach</a:t>
            </a:r>
          </a:p>
          <a:p>
            <a:r>
              <a:rPr lang="en-US" smtClean="0"/>
              <a:t>However unique approaches are problematic</a:t>
            </a:r>
          </a:p>
          <a:p>
            <a:r>
              <a:rPr lang="en-US" smtClean="0"/>
              <a:t>Better would be to develop a finite set of tailored approaches, each appropriate for a class of projects </a:t>
            </a:r>
          </a:p>
        </p:txBody>
      </p:sp>
    </p:spTree>
    <p:extLst>
      <p:ext uri="{BB962C8B-B14F-4D97-AF65-F5344CB8AC3E}">
        <p14:creationId xmlns:p14="http://schemas.microsoft.com/office/powerpoint/2010/main" val="71420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709025" cy="971550"/>
          </a:xfrm>
        </p:spPr>
        <p:txBody>
          <a:bodyPr/>
          <a:lstStyle/>
          <a:p>
            <a:r>
              <a:rPr lang="en-US" smtClean="0"/>
              <a:t>Classification by Characteristic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Projects can be classified by:</a:t>
            </a:r>
          </a:p>
          <a:p>
            <a:pPr lvl="1"/>
            <a:r>
              <a:rPr lang="en-US" smtClean="0"/>
              <a:t>The degree of risk</a:t>
            </a:r>
          </a:p>
          <a:p>
            <a:pPr lvl="1"/>
            <a:r>
              <a:rPr lang="en-US" smtClean="0"/>
              <a:t>The amount of business value</a:t>
            </a:r>
          </a:p>
          <a:p>
            <a:pPr lvl="1"/>
            <a:r>
              <a:rPr lang="en-US" smtClean="0"/>
              <a:t>Estimated duration</a:t>
            </a:r>
          </a:p>
          <a:p>
            <a:pPr lvl="1"/>
            <a:r>
              <a:rPr lang="en-US" smtClean="0"/>
              <a:t>Complexity</a:t>
            </a:r>
          </a:p>
          <a:p>
            <a:pPr lvl="1"/>
            <a:r>
              <a:rPr lang="en-US" smtClean="0"/>
              <a:t>Technologies to be applied</a:t>
            </a:r>
          </a:p>
          <a:p>
            <a:pPr lvl="1"/>
            <a:r>
              <a:rPr lang="en-US" smtClean="0"/>
              <a:t>Number of organizational units involved</a:t>
            </a:r>
          </a:p>
          <a:p>
            <a:pPr lvl="1"/>
            <a:r>
              <a:rPr lang="en-US" smtClean="0"/>
              <a:t>Estimated cost</a:t>
            </a:r>
          </a:p>
        </p:txBody>
      </p:sp>
    </p:spTree>
    <p:extLst>
      <p:ext uri="{BB962C8B-B14F-4D97-AF65-F5344CB8AC3E}">
        <p14:creationId xmlns:p14="http://schemas.microsoft.com/office/powerpoint/2010/main" val="868556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709025" cy="971550"/>
          </a:xfrm>
        </p:spPr>
        <p:txBody>
          <a:bodyPr/>
          <a:lstStyle/>
          <a:p>
            <a:r>
              <a:rPr lang="en-US" smtClean="0"/>
              <a:t>Classification by Project Type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Examples of project types:</a:t>
            </a:r>
          </a:p>
          <a:p>
            <a:pPr lvl="1"/>
            <a:r>
              <a:rPr lang="en-US" smtClean="0"/>
              <a:t>Application development</a:t>
            </a:r>
          </a:p>
          <a:p>
            <a:pPr lvl="1"/>
            <a:r>
              <a:rPr lang="en-US" smtClean="0"/>
              <a:t>System installation</a:t>
            </a:r>
          </a:p>
          <a:p>
            <a:pPr lvl="1"/>
            <a:r>
              <a:rPr lang="en-US" smtClean="0"/>
              <a:t>Recruiting and hiring</a:t>
            </a:r>
          </a:p>
          <a:p>
            <a:pPr lvl="1"/>
            <a:r>
              <a:rPr lang="en-US" smtClean="0"/>
              <a:t>Infrastructure implementation</a:t>
            </a:r>
          </a:p>
          <a:p>
            <a:pPr lvl="1"/>
            <a:r>
              <a:rPr lang="en-US" smtClean="0"/>
              <a:t>Vendor selection</a:t>
            </a:r>
          </a:p>
          <a:p>
            <a:pPr lvl="1"/>
            <a:r>
              <a:rPr lang="en-US" smtClean="0"/>
              <a:t>Policy development/establishment</a:t>
            </a:r>
          </a:p>
          <a:p>
            <a:pPr lvl="1"/>
            <a:r>
              <a:rPr lang="en-US" smtClean="0"/>
              <a:t>Research </a:t>
            </a:r>
          </a:p>
        </p:txBody>
      </p:sp>
    </p:spTree>
    <p:extLst>
      <p:ext uri="{BB962C8B-B14F-4D97-AF65-F5344CB8AC3E}">
        <p14:creationId xmlns:p14="http://schemas.microsoft.com/office/powerpoint/2010/main" val="2853659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Instructor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402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r>
              <a:rPr lang="en-US" dirty="0" smtClean="0"/>
              <a:t>Dennis Hood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Teaching</a:t>
            </a:r>
          </a:p>
          <a:p>
            <a:pPr lvl="1"/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Education</a:t>
            </a:r>
          </a:p>
          <a:p>
            <a:r>
              <a:rPr lang="en-US" dirty="0" smtClean="0"/>
              <a:t>Contact</a:t>
            </a:r>
          </a:p>
          <a:p>
            <a:pPr lvl="1"/>
            <a:r>
              <a:rPr lang="en-US" dirty="0" smtClean="0">
                <a:hlinkClick r:id="rId6"/>
              </a:rPr>
              <a:t>dhood@iit.edu</a:t>
            </a:r>
            <a:endParaRPr lang="en-US" dirty="0" smtClean="0"/>
          </a:p>
          <a:p>
            <a:pPr lvl="1"/>
            <a:r>
              <a:rPr lang="en-US" dirty="0" smtClean="0"/>
              <a:t>Office Hours </a:t>
            </a:r>
          </a:p>
          <a:p>
            <a:pPr lvl="2"/>
            <a:r>
              <a:rPr lang="en-US" dirty="0" smtClean="0"/>
              <a:t>TR 12:45pm – 1:45pm </a:t>
            </a:r>
          </a:p>
          <a:p>
            <a:pPr lvl="2"/>
            <a:r>
              <a:rPr lang="en-US" dirty="0" smtClean="0"/>
              <a:t>Or by appointment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Objectives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Learn fundamental project management concepts</a:t>
            </a:r>
          </a:p>
          <a:p>
            <a:r>
              <a:rPr lang="en-US" smtClean="0"/>
              <a:t>Explore techniques and methods designed to improve the likelihood of successfully delivering projects</a:t>
            </a:r>
          </a:p>
          <a:p>
            <a:r>
              <a:rPr lang="en-US" smtClean="0"/>
              <a:t>Analyze case studies and simulations to experience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058348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Textbook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i="1" dirty="0" smtClean="0"/>
              <a:t>Effective Project Management: Traditional, Agile, Extreme</a:t>
            </a:r>
            <a:r>
              <a:rPr lang="en-US" dirty="0" smtClean="0"/>
              <a:t>, 7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Wiley, 2014</a:t>
            </a:r>
          </a:p>
          <a:p>
            <a:pPr lvl="1"/>
            <a:r>
              <a:rPr lang="en-US" dirty="0" smtClean="0"/>
              <a:t>ISBN# 978-1-118-72916-8</a:t>
            </a:r>
          </a:p>
          <a:p>
            <a:r>
              <a:rPr lang="en-US" dirty="0" smtClean="0"/>
              <a:t>We will also reference</a:t>
            </a:r>
          </a:p>
          <a:p>
            <a:pPr lvl="1"/>
            <a:r>
              <a:rPr lang="en-US" i="1" dirty="0" smtClean="0"/>
              <a:t>Guide to the Project Management Body of Knowledge (PMBOK)</a:t>
            </a:r>
            <a:r>
              <a:rPr lang="en-US" dirty="0" smtClean="0"/>
              <a:t>, Project Management Institute (PMI)</a:t>
            </a:r>
          </a:p>
          <a:p>
            <a:pPr lvl="1"/>
            <a:r>
              <a:rPr lang="en-US" dirty="0" smtClean="0"/>
              <a:t>This is NOT a required text</a:t>
            </a:r>
          </a:p>
        </p:txBody>
      </p:sp>
    </p:spTree>
    <p:extLst>
      <p:ext uri="{BB962C8B-B14F-4D97-AF65-F5344CB8AC3E}">
        <p14:creationId xmlns:p14="http://schemas.microsoft.com/office/powerpoint/2010/main" val="388534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Grading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01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1129</Words>
  <Application>Microsoft Office PowerPoint</Application>
  <PresentationFormat>On-screen Show (4:3)</PresentationFormat>
  <Paragraphs>194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Wingdings</vt:lpstr>
      <vt:lpstr>Training</vt:lpstr>
      <vt:lpstr>Project Management for ITM ITM 471/571</vt:lpstr>
      <vt:lpstr>PowerPoint Presentation</vt:lpstr>
      <vt:lpstr>PowerPoint Presentation</vt:lpstr>
      <vt:lpstr>Dennis Hood</vt:lpstr>
      <vt:lpstr>PowerPoint Presentation</vt:lpstr>
      <vt:lpstr>Course Objectives</vt:lpstr>
      <vt:lpstr>PowerPoint Presentation</vt:lpstr>
      <vt:lpstr>Textbook</vt:lpstr>
      <vt:lpstr>PowerPoint Presentation</vt:lpstr>
      <vt:lpstr>Grading</vt:lpstr>
      <vt:lpstr>PowerPoint Presentation</vt:lpstr>
      <vt:lpstr>Be Prepared</vt:lpstr>
      <vt:lpstr>Motivation for Project Management</vt:lpstr>
      <vt:lpstr>Project Management Described</vt:lpstr>
      <vt:lpstr>Project Management for IT Managers</vt:lpstr>
      <vt:lpstr>What is a Project?</vt:lpstr>
      <vt:lpstr>Project Definition Implications</vt:lpstr>
      <vt:lpstr>Examples</vt:lpstr>
      <vt:lpstr>Programs and Portfolios</vt:lpstr>
      <vt:lpstr>Inter-related Project Parameters</vt:lpstr>
      <vt:lpstr>Death, Taxes and Change</vt:lpstr>
      <vt:lpstr>21st-Century Challenges</vt:lpstr>
      <vt:lpstr>Growth is Good, Creep is Bad</vt:lpstr>
      <vt:lpstr>Project Classifications </vt:lpstr>
      <vt:lpstr>Classification by Characteristic </vt:lpstr>
      <vt:lpstr>Classification by Project Type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2014-08-27T15:10:04Z</dcterms:modified>
</cp:coreProperties>
</file>