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423" r:id="rId3"/>
    <p:sldId id="424" r:id="rId4"/>
    <p:sldId id="281" r:id="rId5"/>
    <p:sldId id="396" r:id="rId6"/>
    <p:sldId id="393" r:id="rId7"/>
    <p:sldId id="398" r:id="rId8"/>
    <p:sldId id="400" r:id="rId9"/>
    <p:sldId id="402" r:id="rId10"/>
    <p:sldId id="404" r:id="rId11"/>
    <p:sldId id="406" r:id="rId12"/>
    <p:sldId id="408" r:id="rId13"/>
    <p:sldId id="410" r:id="rId14"/>
    <p:sldId id="412" r:id="rId15"/>
    <p:sldId id="414" r:id="rId16"/>
    <p:sldId id="416" r:id="rId17"/>
    <p:sldId id="418" r:id="rId18"/>
    <p:sldId id="420" r:id="rId19"/>
    <p:sldId id="4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423"/>
            <p14:sldId id="424"/>
          </p14:sldIdLst>
        </p14:section>
        <p14:section name="Overview and Objectives" id="{ABA716BF-3A5C-4ADB-94C9-CFEF84EBA240}">
          <p14:sldIdLst>
            <p14:sldId id="281"/>
            <p14:sldId id="396"/>
          </p14:sldIdLst>
        </p14:section>
        <p14:section name="Closing Phases" id="{703B1F22-656B-46B5-A987-94962F2CFB75}">
          <p14:sldIdLst>
            <p14:sldId id="393"/>
            <p14:sldId id="398"/>
            <p14:sldId id="400"/>
            <p14:sldId id="402"/>
            <p14:sldId id="404"/>
            <p14:sldId id="406"/>
            <p14:sldId id="408"/>
            <p14:sldId id="410"/>
            <p14:sldId id="412"/>
            <p14:sldId id="414"/>
            <p14:sldId id="416"/>
            <p14:sldId id="418"/>
            <p14:sldId id="420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39A7F-1AC3-41CC-93A1-6EA48D70DDC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364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B1B41-F8B1-4650-9242-5DC40BB5899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0020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6F213C-44A4-4425-BF1A-6431E531CF2C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31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1A6D0-AC08-42A1-B2AA-095EFEF2B2A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017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48303-88FB-42CC-88FF-604EDCC77E6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2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2D73C2-7DDD-4B8B-8235-4EDF218CD3C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6421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77BBAF-1DD1-4F15-ADF3-4C0FCBD1C0A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6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633EDF-1491-442F-AD3C-45572C0276AB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6271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FDE3E-DF0A-4FE1-8D6F-390A80D5AD67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92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49E159-06DA-4F80-B152-65107A20B5D2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11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007B95-0619-4B9B-8381-51D578B50211}" type="slidenum">
              <a:rPr lang="en-US"/>
              <a:pPr eaLnBrk="1" hangingPunct="1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9F37D7-E3FB-4AD3-8FAD-84479223ADDC}" type="slidenum">
              <a:rPr lang="en-US"/>
              <a:pPr eaLnBrk="1" hangingPunct="1"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81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600F4E-39F2-4E42-8CCC-1DC4153FEAC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154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00DA84-045A-4347-9DF6-82845A6B311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339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FC7F9A-DDDB-4793-810F-CBEDA3D0407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654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E59ED4-67DA-49FC-AA2F-DA2FEC3435E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05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 to an Effective Audit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It’s not about blame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Chances are it was more process than person anyway</a:t>
            </a:r>
          </a:p>
          <a:p>
            <a:pPr>
              <a:lnSpc>
                <a:spcPct val="90000"/>
              </a:lnSpc>
            </a:pPr>
            <a:r>
              <a:rPr lang="en-US" smtClean="0"/>
              <a:t>Focus on the big items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Chances are solving them will probably correct the little ones anyway</a:t>
            </a:r>
          </a:p>
          <a:p>
            <a:pPr>
              <a:lnSpc>
                <a:spcPct val="90000"/>
              </a:lnSpc>
            </a:pPr>
            <a:r>
              <a:rPr lang="en-US" smtClean="0"/>
              <a:t>Try to balance positives and negatives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project is all good or all bad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can learn as much from your successes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Get a good scribe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272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to Address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Did the team follow the plan?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the schedule appropriate? budget?</a:t>
            </a:r>
          </a:p>
          <a:p>
            <a:pPr>
              <a:lnSpc>
                <a:spcPct val="90000"/>
              </a:lnSpc>
            </a:pPr>
            <a:r>
              <a:rPr lang="en-US" smtClean="0"/>
              <a:t>Did the PM lead effectively? manage?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the team cohesive and effective?</a:t>
            </a:r>
          </a:p>
          <a:p>
            <a:pPr>
              <a:lnSpc>
                <a:spcPct val="90000"/>
              </a:lnSpc>
            </a:pPr>
            <a:r>
              <a:rPr lang="en-US" smtClean="0"/>
              <a:t>Did we have the right people? tools? training?,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Was risk managed well? change?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communication proactive?</a:t>
            </a:r>
          </a:p>
          <a:p>
            <a:pPr>
              <a:lnSpc>
                <a:spcPct val="90000"/>
              </a:lnSpc>
            </a:pPr>
            <a:r>
              <a:rPr lang="en-US" smtClean="0"/>
              <a:t>Were we able to do it right?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67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Start with teams, then look at individuals</a:t>
            </a:r>
          </a:p>
          <a:p>
            <a:pPr>
              <a:lnSpc>
                <a:spcPct val="90000"/>
              </a:lnSpc>
            </a:pPr>
            <a:r>
              <a:rPr lang="en-US" smtClean="0"/>
              <a:t>Gather feedback from multiple 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Be objective, fact-based, honest and just</a:t>
            </a:r>
          </a:p>
          <a:p>
            <a:pPr>
              <a:lnSpc>
                <a:spcPct val="90000"/>
              </a:lnSpc>
            </a:pPr>
            <a:r>
              <a:rPr lang="en-US" smtClean="0"/>
              <a:t>Keep true to the accountabilities established during planning</a:t>
            </a:r>
          </a:p>
          <a:p>
            <a:pPr>
              <a:lnSpc>
                <a:spcPct val="90000"/>
              </a:lnSpc>
            </a:pPr>
            <a:r>
              <a:rPr lang="en-US" smtClean="0"/>
              <a:t>Emphasize successes </a:t>
            </a:r>
            <a:r>
              <a:rPr lang="en-US" i="1" smtClean="0"/>
              <a:t>and</a:t>
            </a:r>
            <a:r>
              <a:rPr lang="en-US" smtClean="0"/>
              <a:t> areas in need of improvement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Reward those who made it happen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428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Go From Here?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Celebrate success, or at least the accomplishment of completion</a:t>
            </a:r>
          </a:p>
          <a:p>
            <a:r>
              <a:rPr lang="en-US" smtClean="0"/>
              <a:t>Respect the team’s momentum and comfort with each other</a:t>
            </a:r>
          </a:p>
          <a:p>
            <a:r>
              <a:rPr lang="en-US" smtClean="0"/>
              <a:t>Look for opportunities to advance individuals</a:t>
            </a:r>
          </a:p>
          <a:p>
            <a:r>
              <a:rPr lang="en-US" smtClean="0"/>
              <a:t>Relax, reflect and refresh</a:t>
            </a:r>
          </a:p>
          <a:p>
            <a:r>
              <a:rPr lang="en-US" smtClean="0"/>
              <a:t>Do it again - only this time do it better!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628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Procurement Management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Obtaining the supplies, resources, services, etc. required by the project</a:t>
            </a:r>
          </a:p>
          <a:p>
            <a:pPr lvl="1">
              <a:defRPr/>
            </a:pPr>
            <a:r>
              <a:rPr lang="en-US" dirty="0" smtClean="0"/>
              <a:t>Buying from a seller</a:t>
            </a:r>
          </a:p>
          <a:p>
            <a:pPr>
              <a:defRPr/>
            </a:pPr>
            <a:r>
              <a:rPr lang="en-US" dirty="0" smtClean="0"/>
              <a:t>Issues</a:t>
            </a:r>
          </a:p>
          <a:p>
            <a:pPr lvl="1">
              <a:defRPr/>
            </a:pPr>
            <a:r>
              <a:rPr lang="en-US" dirty="0" smtClean="0"/>
              <a:t>Rules and regulations</a:t>
            </a:r>
          </a:p>
          <a:p>
            <a:pPr lvl="1">
              <a:defRPr/>
            </a:pPr>
            <a:r>
              <a:rPr lang="en-US" dirty="0" smtClean="0"/>
              <a:t>Negotiation and relationships </a:t>
            </a:r>
          </a:p>
          <a:p>
            <a:pPr lvl="1">
              <a:defRPr/>
            </a:pPr>
            <a:r>
              <a:rPr lang="en-US" dirty="0" smtClean="0"/>
              <a:t>Buy vs. build</a:t>
            </a:r>
          </a:p>
          <a:p>
            <a:pPr lvl="1">
              <a:defRPr/>
            </a:pPr>
            <a:r>
              <a:rPr lang="en-US" dirty="0" smtClean="0"/>
              <a:t>Useful life</a:t>
            </a:r>
          </a:p>
          <a:p>
            <a:pPr>
              <a:defRPr/>
            </a:pPr>
            <a:r>
              <a:rPr lang="en-US" dirty="0" smtClean="0"/>
              <a:t>Steps</a:t>
            </a:r>
          </a:p>
          <a:p>
            <a:pPr lvl="1">
              <a:defRPr/>
            </a:pPr>
            <a:r>
              <a:rPr lang="en-US" dirty="0" smtClean="0"/>
              <a:t>Plan - identify needs, evaluate sellers, etc.</a:t>
            </a:r>
          </a:p>
          <a:p>
            <a:pPr lvl="1">
              <a:defRPr/>
            </a:pPr>
            <a:r>
              <a:rPr lang="en-US" dirty="0" smtClean="0"/>
              <a:t>Conduct - negotiate and select sellers</a:t>
            </a:r>
          </a:p>
          <a:p>
            <a:pPr lvl="1">
              <a:defRPr/>
            </a:pPr>
            <a:r>
              <a:rPr lang="en-US" dirty="0" smtClean="0"/>
              <a:t>Administer – manage relationships, change, etc.</a:t>
            </a:r>
          </a:p>
          <a:p>
            <a:pPr lvl="1">
              <a:defRPr/>
            </a:pPr>
            <a:r>
              <a:rPr lang="en-US" dirty="0" smtClean="0"/>
              <a:t>Close </a:t>
            </a:r>
          </a:p>
        </p:txBody>
      </p:sp>
    </p:spTree>
    <p:extLst>
      <p:ext uri="{BB962C8B-B14F-4D97-AF65-F5344CB8AC3E}">
        <p14:creationId xmlns:p14="http://schemas.microsoft.com/office/powerpoint/2010/main" val="401570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Procurement Contracts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Contracts are binding and must therefore be respected</a:t>
            </a:r>
          </a:p>
          <a:p>
            <a:pPr lvl="1"/>
            <a:r>
              <a:rPr lang="en-US" smtClean="0"/>
              <a:t>It can be both shield and sword – either for or against you!</a:t>
            </a:r>
          </a:p>
          <a:p>
            <a:pPr lvl="1"/>
            <a:r>
              <a:rPr lang="en-US" smtClean="0"/>
              <a:t>Change management discipline is key</a:t>
            </a:r>
          </a:p>
          <a:p>
            <a:pPr lvl="1"/>
            <a:r>
              <a:rPr lang="en-US" smtClean="0"/>
              <a:t>The project manager should be involved in developing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234858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Procurement Decisions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Determine need</a:t>
            </a:r>
          </a:p>
          <a:p>
            <a:pPr>
              <a:defRPr/>
            </a:pPr>
            <a:r>
              <a:rPr lang="en-US" dirty="0" smtClean="0"/>
              <a:t>Buy vs. build vs. borrow</a:t>
            </a:r>
          </a:p>
          <a:p>
            <a:pPr lvl="1">
              <a:defRPr/>
            </a:pPr>
            <a:r>
              <a:rPr lang="en-US" dirty="0" smtClean="0"/>
              <a:t>Risk is a </a:t>
            </a:r>
            <a:r>
              <a:rPr lang="en-US" i="1" dirty="0" smtClean="0"/>
              <a:t>cost</a:t>
            </a:r>
          </a:p>
          <a:p>
            <a:pPr lvl="1">
              <a:defRPr/>
            </a:pPr>
            <a:r>
              <a:rPr lang="en-US" dirty="0" smtClean="0"/>
              <a:t>Time has </a:t>
            </a:r>
            <a:r>
              <a:rPr lang="en-US" i="1" dirty="0" smtClean="0"/>
              <a:t>value</a:t>
            </a:r>
          </a:p>
          <a:p>
            <a:pPr>
              <a:defRPr/>
            </a:pPr>
            <a:r>
              <a:rPr lang="en-US" dirty="0" smtClean="0"/>
              <a:t>Seller selection</a:t>
            </a:r>
          </a:p>
          <a:p>
            <a:pPr lvl="1">
              <a:defRPr/>
            </a:pPr>
            <a:r>
              <a:rPr lang="en-US" dirty="0" smtClean="0"/>
              <a:t>The pros and cons of “preferred” vendors</a:t>
            </a:r>
          </a:p>
          <a:p>
            <a:pPr lvl="1">
              <a:defRPr/>
            </a:pPr>
            <a:r>
              <a:rPr lang="en-US" dirty="0" smtClean="0"/>
              <a:t>Capability, including relevant experience</a:t>
            </a:r>
          </a:p>
          <a:p>
            <a:pPr lvl="1">
              <a:defRPr/>
            </a:pPr>
            <a:r>
              <a:rPr lang="en-US" dirty="0" smtClean="0"/>
              <a:t>Motivation </a:t>
            </a:r>
          </a:p>
          <a:p>
            <a:pPr>
              <a:defRPr/>
            </a:pPr>
            <a:r>
              <a:rPr lang="en-US" dirty="0" smtClean="0"/>
              <a:t>Post-engagement responsibilities</a:t>
            </a:r>
          </a:p>
          <a:p>
            <a:pPr lvl="1">
              <a:defRPr/>
            </a:pPr>
            <a:r>
              <a:rPr lang="en-US" dirty="0" smtClean="0"/>
              <a:t>Ownership</a:t>
            </a:r>
          </a:p>
          <a:p>
            <a:pPr lvl="1">
              <a:defRPr/>
            </a:pPr>
            <a:r>
              <a:rPr lang="en-US" dirty="0" smtClean="0"/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351808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Paperwork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Statements of work (SOWs)</a:t>
            </a:r>
          </a:p>
          <a:p>
            <a:pPr>
              <a:defRPr/>
            </a:pPr>
            <a:r>
              <a:rPr lang="en-US" dirty="0" smtClean="0"/>
              <a:t>Requests for proposal (RFPs)</a:t>
            </a:r>
          </a:p>
          <a:p>
            <a:pPr lvl="1">
              <a:defRPr/>
            </a:pPr>
            <a:r>
              <a:rPr lang="en-US" dirty="0" smtClean="0"/>
              <a:t>Also requests for bids</a:t>
            </a:r>
            <a:r>
              <a:rPr lang="en-US" dirty="0"/>
              <a:t> </a:t>
            </a:r>
            <a:r>
              <a:rPr lang="en-US" dirty="0" smtClean="0"/>
              <a:t>or quotes</a:t>
            </a:r>
          </a:p>
          <a:p>
            <a:pPr>
              <a:defRPr/>
            </a:pPr>
            <a:r>
              <a:rPr lang="en-US" dirty="0" smtClean="0"/>
              <a:t>Purchase orders (POs)</a:t>
            </a:r>
          </a:p>
          <a:p>
            <a:pPr>
              <a:defRPr/>
            </a:pPr>
            <a:r>
              <a:rPr lang="en-US" dirty="0" smtClean="0"/>
              <a:t>Contracts </a:t>
            </a:r>
          </a:p>
          <a:p>
            <a:pPr lvl="1">
              <a:defRPr/>
            </a:pPr>
            <a:r>
              <a:rPr lang="en-US" dirty="0" smtClean="0"/>
              <a:t>Fixed price vs. Time and material vs. Cost reimbursable</a:t>
            </a:r>
          </a:p>
          <a:p>
            <a:pPr lvl="1">
              <a:defRPr/>
            </a:pPr>
            <a:r>
              <a:rPr lang="en-US" dirty="0" smtClean="0"/>
              <a:t>Delineation of responsibilities</a:t>
            </a:r>
          </a:p>
          <a:p>
            <a:pPr lvl="1">
              <a:defRPr/>
            </a:pPr>
            <a:r>
              <a:rPr lang="en-US" dirty="0" smtClean="0"/>
              <a:t>Acceptance </a:t>
            </a:r>
          </a:p>
          <a:p>
            <a:pPr>
              <a:defRPr/>
            </a:pPr>
            <a:r>
              <a:rPr lang="en-US" dirty="0" smtClean="0"/>
              <a:t>Nondisclosure agreements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91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Administer Procurements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Disciplined change management</a:t>
            </a:r>
          </a:p>
          <a:p>
            <a:r>
              <a:rPr lang="en-US" smtClean="0"/>
              <a:t>Quality assurance</a:t>
            </a:r>
          </a:p>
          <a:p>
            <a:r>
              <a:rPr lang="en-US" smtClean="0"/>
              <a:t>Verifiable completion of scheduled work</a:t>
            </a:r>
          </a:p>
          <a:p>
            <a:r>
              <a:rPr lang="en-US" smtClean="0"/>
              <a:t>Proactive communication</a:t>
            </a:r>
          </a:p>
          <a:p>
            <a:r>
              <a:rPr lang="en-US" smtClean="0"/>
              <a:t>Risk monitoring supported by EVM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5764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Maturity Model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Organizational Project Maturity Model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Developed by the PMI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Modeled after SEI’s CMM</a:t>
            </a:r>
          </a:p>
          <a:p>
            <a:pPr>
              <a:lnSpc>
                <a:spcPct val="90000"/>
              </a:lnSpc>
            </a:pPr>
            <a:r>
              <a:rPr lang="en-US" smtClean="0"/>
              <a:t>Levels of maturity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 hoc – Lacks predictability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Formal – PM standards are applied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Institutionalization – Organization-wide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– system support for portfolio management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Optimization – Continuous improvement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61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Scenario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Last year your company committed to a very challenging project because your best engineers “guaranteed” they could handle the challenges and deliver the final product on time – you are the project manager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5</a:t>
            </a:r>
            <a:r>
              <a:rPr lang="en-US" altLang="en-US" sz="2400" dirty="0" smtClean="0"/>
              <a:t>-month </a:t>
            </a:r>
            <a:r>
              <a:rPr lang="en-US" altLang="en-US" sz="2400" dirty="0" smtClean="0"/>
              <a:t>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engineers report that all is going well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Accounting reports that the project is on budget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10</a:t>
            </a:r>
            <a:r>
              <a:rPr lang="en-US" altLang="en-US" sz="2400" dirty="0" smtClean="0"/>
              <a:t>-month </a:t>
            </a:r>
            <a:r>
              <a:rPr lang="en-US" altLang="en-US" sz="2400" dirty="0" smtClean="0"/>
              <a:t>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customer is on the phone asking for the finished product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Accounting reports the entire budget has been spent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engineers report they are not ready and will need </a:t>
            </a:r>
            <a:r>
              <a:rPr lang="en-US" altLang="en-US" sz="2000" dirty="0" smtClean="0"/>
              <a:t>5 </a:t>
            </a:r>
            <a:r>
              <a:rPr lang="en-US" altLang="en-US" sz="2000" dirty="0" smtClean="0"/>
              <a:t>more months (accounting reports this will cost an extra </a:t>
            </a:r>
            <a:r>
              <a:rPr lang="en-US" altLang="en-US" sz="2000" dirty="0" smtClean="0"/>
              <a:t>$500k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They again guarantee success stating that the problems were due to using unfamiliar, complex technologies</a:t>
            </a:r>
          </a:p>
        </p:txBody>
      </p:sp>
    </p:spTree>
    <p:extLst>
      <p:ext uri="{BB962C8B-B14F-4D97-AF65-F5344CB8AC3E}">
        <p14:creationId xmlns:p14="http://schemas.microsoft.com/office/powerpoint/2010/main" val="43741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Analyze the state of the project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Draw an EVM graph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Plot the PV, EV and AC lines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Plot points for 0, </a:t>
            </a:r>
            <a:r>
              <a:rPr lang="en-US" altLang="en-US" sz="1800" dirty="0" smtClean="0"/>
              <a:t>5, </a:t>
            </a:r>
            <a:r>
              <a:rPr lang="en-US" altLang="en-US" sz="1800" dirty="0" smtClean="0"/>
              <a:t>and </a:t>
            </a:r>
            <a:r>
              <a:rPr lang="en-US" altLang="en-US" sz="1800" dirty="0" smtClean="0"/>
              <a:t>10 </a:t>
            </a:r>
            <a:r>
              <a:rPr lang="en-US" altLang="en-US" sz="1800" dirty="0" smtClean="0"/>
              <a:t>months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Estimate EV and AC for 100% completion (show on the graph)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Recommend and justify next steps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Calculate SV, CV, SPI and CPI at </a:t>
            </a:r>
            <a:r>
              <a:rPr lang="en-US" altLang="en-US" sz="1800" dirty="0" smtClean="0"/>
              <a:t>5 </a:t>
            </a:r>
            <a:r>
              <a:rPr lang="en-US" altLang="en-US" sz="1800" dirty="0" smtClean="0"/>
              <a:t>and </a:t>
            </a:r>
            <a:r>
              <a:rPr lang="en-US" altLang="en-US" sz="1800" dirty="0" smtClean="0"/>
              <a:t>10 </a:t>
            </a:r>
            <a:r>
              <a:rPr lang="en-US" altLang="en-US" sz="1800" dirty="0" smtClean="0"/>
              <a:t>months 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Recommend changes to complete the project by month </a:t>
            </a:r>
            <a:r>
              <a:rPr lang="en-US" altLang="en-US" sz="1800" dirty="0" smtClean="0"/>
              <a:t>13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Analyze the state of the company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Who should be fired (and why)?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Document a process improvement plan stating specific changes to make future projects more likely to succeed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Due </a:t>
            </a:r>
            <a:r>
              <a:rPr lang="en-US" sz="2400" dirty="0" smtClean="0"/>
              <a:t>11/15/14</a:t>
            </a:r>
            <a:r>
              <a:rPr lang="en-US" altLang="en-US" sz="2400" dirty="0" smtClean="0"/>
              <a:t> (Blackboard)</a:t>
            </a:r>
          </a:p>
        </p:txBody>
      </p:sp>
    </p:spTree>
    <p:extLst>
      <p:ext uri="{BB962C8B-B14F-4D97-AF65-F5344CB8AC3E}">
        <p14:creationId xmlns:p14="http://schemas.microsoft.com/office/powerpoint/2010/main" val="131977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10</a:t>
            </a:r>
          </a:p>
          <a:p>
            <a:r>
              <a:rPr lang="en-US" sz="7200" dirty="0" smtClean="0"/>
              <a:t>Closing Phases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Auditing and Closing Projects</a:t>
            </a:r>
          </a:p>
          <a:p>
            <a:pPr>
              <a:defRPr/>
            </a:pPr>
            <a:r>
              <a:rPr lang="en-US" dirty="0" smtClean="0"/>
              <a:t>Reading: Chapter 8</a:t>
            </a:r>
          </a:p>
          <a:p>
            <a:pPr>
              <a:defRPr/>
            </a:pPr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activities associated with closing things – contracts, phases, projects, etc. – such as audits, lessons learned analysis,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the role of contracting and purchasing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different types on contracts and strategies for entering into them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Analyze buy vs. build-type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59412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Closing Phases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Achieving Milestones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Closure</a:t>
            </a:r>
          </a:p>
          <a:p>
            <a:pPr lvl="1">
              <a:defRPr/>
            </a:pPr>
            <a:r>
              <a:rPr lang="en-US" dirty="0" smtClean="0"/>
              <a:t>Managing phase closure is critical to future success</a:t>
            </a:r>
          </a:p>
          <a:p>
            <a:pPr lvl="1">
              <a:defRPr/>
            </a:pPr>
            <a:r>
              <a:rPr lang="en-US" dirty="0" smtClean="0"/>
              <a:t>This applies to interim phases as well as the project as a whole</a:t>
            </a:r>
          </a:p>
          <a:p>
            <a:pPr>
              <a:defRPr/>
            </a:pPr>
            <a:r>
              <a:rPr lang="en-US" dirty="0" smtClean="0"/>
              <a:t>Analysis</a:t>
            </a:r>
          </a:p>
          <a:p>
            <a:pPr lvl="1">
              <a:defRPr/>
            </a:pPr>
            <a:r>
              <a:rPr lang="en-US" dirty="0" smtClean="0"/>
              <a:t>Capture metrics</a:t>
            </a:r>
          </a:p>
          <a:p>
            <a:pPr lvl="1">
              <a:defRPr/>
            </a:pPr>
            <a:r>
              <a:rPr lang="en-US" dirty="0" smtClean="0"/>
              <a:t>Assess state</a:t>
            </a:r>
          </a:p>
          <a:p>
            <a:pPr>
              <a:defRPr/>
            </a:pPr>
            <a:r>
              <a:rPr lang="en-US" dirty="0" smtClean="0"/>
              <a:t>Stakeholder management</a:t>
            </a:r>
          </a:p>
          <a:p>
            <a:pPr lvl="1">
              <a:defRPr/>
            </a:pPr>
            <a:r>
              <a:rPr lang="en-US" dirty="0" smtClean="0"/>
              <a:t>Record and report</a:t>
            </a:r>
          </a:p>
          <a:p>
            <a:pPr lvl="1">
              <a:defRPr/>
            </a:pPr>
            <a:r>
              <a:rPr lang="en-US" dirty="0" smtClean="0"/>
              <a:t>Obtain approval and move on</a:t>
            </a:r>
          </a:p>
          <a:p>
            <a:pPr>
              <a:defRPr/>
            </a:pPr>
            <a:r>
              <a:rPr lang="en-US" dirty="0" smtClean="0"/>
              <a:t>Keys to success</a:t>
            </a:r>
          </a:p>
          <a:p>
            <a:pPr lvl="1">
              <a:defRPr/>
            </a:pPr>
            <a:r>
              <a:rPr lang="en-US" dirty="0" smtClean="0"/>
              <a:t>Start with the end in mind</a:t>
            </a:r>
          </a:p>
          <a:p>
            <a:pPr lvl="1">
              <a:defRPr/>
            </a:pPr>
            <a:r>
              <a:rPr lang="en-US" dirty="0" smtClean="0"/>
              <a:t>Be disciplined (no cutting corners!)</a:t>
            </a:r>
          </a:p>
          <a:p>
            <a:pPr lvl="1">
              <a:defRPr/>
            </a:pPr>
            <a:r>
              <a:rPr lang="en-US" dirty="0" smtClean="0"/>
              <a:t>Celebrate success</a:t>
            </a:r>
          </a:p>
          <a:p>
            <a:pPr lvl="1">
              <a:defRPr/>
            </a:pPr>
            <a:r>
              <a:rPr lang="en-US" dirty="0" smtClean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881324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There Yet?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project is done when:</a:t>
            </a:r>
          </a:p>
          <a:p>
            <a:pPr lvl="1"/>
            <a:r>
              <a:rPr lang="en-US" smtClean="0"/>
              <a:t>You deliver the deliverable and the customer accepts it</a:t>
            </a:r>
          </a:p>
          <a:p>
            <a:pPr lvl="1"/>
            <a:r>
              <a:rPr lang="en-US" smtClean="0"/>
              <a:t>The stakeholders agree to end it</a:t>
            </a:r>
          </a:p>
          <a:p>
            <a:pPr lvl="1"/>
            <a:r>
              <a:rPr lang="en-US" smtClean="0"/>
              <a:t>Never, it will go on forever!</a:t>
            </a:r>
          </a:p>
          <a:p>
            <a:pPr lvl="1"/>
            <a:r>
              <a:rPr lang="en-US" smtClean="0"/>
              <a:t>It fails (and everyone admits it)</a:t>
            </a:r>
          </a:p>
          <a:p>
            <a:pPr lvl="1"/>
            <a:r>
              <a:rPr lang="en-US" smtClean="0"/>
              <a:t>It’s cancelled (due to outside influences)</a:t>
            </a:r>
          </a:p>
          <a:p>
            <a:r>
              <a:rPr lang="en-US" smtClean="0"/>
              <a:t>The ability to accurately assess the state of the project is key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1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Time of Reflection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Audit goals</a:t>
            </a:r>
          </a:p>
          <a:p>
            <a:pPr lvl="1"/>
            <a:r>
              <a:rPr lang="en-US" sz="2400" smtClean="0"/>
              <a:t>Identify the successes and failures</a:t>
            </a:r>
          </a:p>
          <a:p>
            <a:pPr lvl="1"/>
            <a:r>
              <a:rPr lang="en-US" sz="2400" smtClean="0"/>
              <a:t>Gain an understanding of why (root causes)</a:t>
            </a:r>
          </a:p>
          <a:p>
            <a:pPr lvl="1"/>
            <a:r>
              <a:rPr lang="en-US" sz="2400" smtClean="0"/>
              <a:t>Learn and record the knowledge</a:t>
            </a:r>
          </a:p>
          <a:p>
            <a:r>
              <a:rPr lang="en-US" sz="2800" smtClean="0"/>
              <a:t>The process</a:t>
            </a:r>
          </a:p>
          <a:p>
            <a:pPr lvl="1"/>
            <a:r>
              <a:rPr lang="en-US" sz="2400" smtClean="0"/>
              <a:t>Start with objective actual vs. planned data, then supplement with testimonials</a:t>
            </a:r>
          </a:p>
          <a:p>
            <a:pPr lvl="1"/>
            <a:r>
              <a:rPr lang="en-US" sz="2400" smtClean="0"/>
              <a:t>Identify significant goods and bads</a:t>
            </a:r>
          </a:p>
          <a:p>
            <a:pPr lvl="1"/>
            <a:r>
              <a:rPr lang="en-US" sz="2400" smtClean="0"/>
              <a:t>Do the detective work to determine the true sources</a:t>
            </a:r>
          </a:p>
          <a:p>
            <a:pPr lvl="1"/>
            <a:r>
              <a:rPr lang="en-US" sz="2400" smtClean="0"/>
              <a:t>Record the lessons learned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102139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973</Words>
  <Application>Microsoft Office PowerPoint</Application>
  <PresentationFormat>On-screen Show (4:3)</PresentationFormat>
  <Paragraphs>178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Case Assignment #3</vt:lpstr>
      <vt:lpstr>Case Assignment #3 (cont.)</vt:lpstr>
      <vt:lpstr>PowerPoint Presentation</vt:lpstr>
      <vt:lpstr>Lesson Overview</vt:lpstr>
      <vt:lpstr>PowerPoint Presentation</vt:lpstr>
      <vt:lpstr>Achieving Milestones</vt:lpstr>
      <vt:lpstr>Are We There Yet?</vt:lpstr>
      <vt:lpstr>A Time of Reflection</vt:lpstr>
      <vt:lpstr>Keys to an Effective Audit</vt:lpstr>
      <vt:lpstr>Questions to Address</vt:lpstr>
      <vt:lpstr>Evaluating Performance</vt:lpstr>
      <vt:lpstr>Where Do We Go From Here?</vt:lpstr>
      <vt:lpstr>Procurement Management Process</vt:lpstr>
      <vt:lpstr>Procurement Contracts</vt:lpstr>
      <vt:lpstr>Procurement Decisions</vt:lpstr>
      <vt:lpstr>Paperwork </vt:lpstr>
      <vt:lpstr>Administer Procurements</vt:lpstr>
      <vt:lpstr>Project Maturity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2014-10-28T02:06:04Z</dcterms:modified>
</cp:coreProperties>
</file>