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81" r:id="rId3"/>
    <p:sldId id="397" r:id="rId4"/>
    <p:sldId id="393" r:id="rId5"/>
    <p:sldId id="399" r:id="rId6"/>
    <p:sldId id="401" r:id="rId7"/>
    <p:sldId id="403" r:id="rId8"/>
    <p:sldId id="405" r:id="rId9"/>
    <p:sldId id="407" r:id="rId10"/>
    <p:sldId id="409" r:id="rId11"/>
    <p:sldId id="411" r:id="rId12"/>
    <p:sldId id="413" r:id="rId13"/>
    <p:sldId id="415" r:id="rId14"/>
    <p:sldId id="417" r:id="rId15"/>
    <p:sldId id="419" r:id="rId16"/>
    <p:sldId id="421" r:id="rId17"/>
    <p:sldId id="423" r:id="rId18"/>
    <p:sldId id="442" r:id="rId19"/>
    <p:sldId id="424" r:id="rId20"/>
    <p:sldId id="425" r:id="rId21"/>
    <p:sldId id="426" r:id="rId22"/>
    <p:sldId id="431" r:id="rId23"/>
    <p:sldId id="435" r:id="rId24"/>
    <p:sldId id="439" r:id="rId25"/>
    <p:sldId id="44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97"/>
          </p14:sldIdLst>
        </p14:section>
        <p14:section name="Process Improvement" id="{703B1F22-656B-46B5-A987-94962F2CFB75}">
          <p14:sldIdLst>
            <p14:sldId id="393"/>
            <p14:sldId id="399"/>
            <p14:sldId id="401"/>
            <p14:sldId id="403"/>
            <p14:sldId id="405"/>
            <p14:sldId id="407"/>
            <p14:sldId id="409"/>
            <p14:sldId id="411"/>
            <p14:sldId id="413"/>
            <p14:sldId id="415"/>
            <p14:sldId id="417"/>
            <p14:sldId id="419"/>
            <p14:sldId id="421"/>
            <p14:sldId id="423"/>
          </p14:sldIdLst>
        </p14:section>
        <p14:section name="PM Models" id="{5E5EB543-FCF6-48F7-BB69-ADDA1E558BB9}">
          <p14:sldIdLst>
            <p14:sldId id="442"/>
            <p14:sldId id="424"/>
            <p14:sldId id="425"/>
            <p14:sldId id="426"/>
            <p14:sldId id="431"/>
            <p14:sldId id="435"/>
            <p14:sldId id="439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06508D-9B4A-4294-A335-938794672BDB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809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B468D-5DFC-495E-BA20-0F1DBBDE41D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97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D131C7-66DF-47A1-9686-57C82D8A696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201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E0708-348F-4790-A743-9DB5EF5A063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60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7AC349-BBF8-404B-85F1-A1AD03655F4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91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89051-EA83-4D1B-B3F2-695FE8E6F9D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487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5E2AA-C020-4645-920E-4F6374C4218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510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472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7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9345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352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3DBA37-F4FA-4B86-B21B-4679061DB4A0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120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E9189-64FC-4C74-B6C7-DB02BF04EC7A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8021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3A52B-8C18-4EB8-9EA5-79E2F03DB397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39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1F17A-4472-4711-84AE-FF4B5AB1D9C6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66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54B72E-B936-41A3-A5C7-CDD85149158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45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CF88B-7226-44D5-8CEE-3211BBF9917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7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EE4C17-80F8-4BD7-87EE-0E73C58EDBE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169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7E598B-943D-4F48-ABC5-D719681B408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193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B08D48-A23D-4EC1-B59E-A029EFB5BA6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731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00DE22-11A9-4427-A803-0B8FA93085F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2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Feedback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Get connected</a:t>
            </a:r>
          </a:p>
          <a:p>
            <a:r>
              <a:rPr lang="en-US" smtClean="0"/>
              <a:t>Timing is everything</a:t>
            </a:r>
          </a:p>
          <a:p>
            <a:r>
              <a:rPr lang="en-US" smtClean="0"/>
              <a:t>Be SMART</a:t>
            </a:r>
          </a:p>
          <a:p>
            <a:r>
              <a:rPr lang="en-US" smtClean="0"/>
              <a:t>Thresholds are necessary to prevent overreaction</a:t>
            </a:r>
          </a:p>
          <a:p>
            <a:r>
              <a:rPr lang="en-US" smtClean="0"/>
              <a:t>Proactivity vs. reactivity</a:t>
            </a:r>
          </a:p>
          <a:p>
            <a:pPr lvl="1"/>
            <a:r>
              <a:rPr lang="en-US" smtClean="0"/>
              <a:t>Is it process improvement or quality control?</a:t>
            </a:r>
          </a:p>
        </p:txBody>
      </p:sp>
    </p:spTree>
    <p:extLst>
      <p:ext uri="{BB962C8B-B14F-4D97-AF65-F5344CB8AC3E}">
        <p14:creationId xmlns:p14="http://schemas.microsoft.com/office/powerpoint/2010/main" val="37841034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Focus Thru the Years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The assembly line</a:t>
            </a:r>
          </a:p>
          <a:p>
            <a:r>
              <a:rPr lang="en-US" dirty="0" smtClean="0"/>
              <a:t>TQM</a:t>
            </a:r>
          </a:p>
          <a:p>
            <a:r>
              <a:rPr lang="en-US" dirty="0" smtClean="0"/>
              <a:t>ISO 9000</a:t>
            </a:r>
          </a:p>
          <a:p>
            <a:r>
              <a:rPr lang="en-US" dirty="0" smtClean="0"/>
              <a:t>Deming</a:t>
            </a:r>
          </a:p>
          <a:p>
            <a:r>
              <a:rPr lang="en-US" dirty="0" err="1" smtClean="0"/>
              <a:t>Baldridge</a:t>
            </a:r>
            <a:endParaRPr lang="en-US" dirty="0" smtClean="0"/>
          </a:p>
          <a:p>
            <a:r>
              <a:rPr lang="en-US" dirty="0" smtClean="0"/>
              <a:t>CMM</a:t>
            </a:r>
          </a:p>
          <a:p>
            <a:r>
              <a:rPr lang="en-US" dirty="0" smtClean="0"/>
              <a:t>Six Sigma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470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Six Sigma: Methodology or Religion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Process change, Six Sigma style</a:t>
            </a:r>
          </a:p>
          <a:p>
            <a:pPr lvl="1"/>
            <a:r>
              <a:rPr lang="en-US" smtClean="0"/>
              <a:t>Management </a:t>
            </a:r>
          </a:p>
          <a:p>
            <a:pPr lvl="1"/>
            <a:r>
              <a:rPr lang="en-US" smtClean="0"/>
              <a:t>Improvement</a:t>
            </a:r>
          </a:p>
          <a:p>
            <a:pPr lvl="1"/>
            <a:r>
              <a:rPr lang="en-US" smtClean="0"/>
              <a:t>Redesign</a:t>
            </a:r>
          </a:p>
          <a:p>
            <a:r>
              <a:rPr lang="en-US" smtClean="0"/>
              <a:t>Zen and the art of process improvement</a:t>
            </a:r>
          </a:p>
          <a:p>
            <a:pPr lvl="1"/>
            <a:r>
              <a:rPr lang="en-US" smtClean="0"/>
              <a:t>If you look closely enough, you will see variation</a:t>
            </a:r>
          </a:p>
          <a:p>
            <a:pPr lvl="1"/>
            <a:r>
              <a:rPr lang="en-US" smtClean="0"/>
              <a:t>If you focus on it, will it improve?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594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Six Sigma Mechanics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No more than 3.4 defects per million opportunities (DPMO)</a:t>
            </a:r>
          </a:p>
          <a:p>
            <a:r>
              <a:rPr lang="en-US" smtClean="0"/>
              <a:t>Implies that</a:t>
            </a:r>
          </a:p>
          <a:p>
            <a:pPr lvl="1"/>
            <a:r>
              <a:rPr lang="en-US" smtClean="0"/>
              <a:t>We know (exactly) what a defect is</a:t>
            </a:r>
          </a:p>
          <a:p>
            <a:pPr lvl="1"/>
            <a:r>
              <a:rPr lang="en-US" smtClean="0"/>
              <a:t>We know (exactly) what an opportunity is</a:t>
            </a:r>
          </a:p>
          <a:p>
            <a:pPr lvl="1"/>
            <a:r>
              <a:rPr lang="en-US" smtClean="0"/>
              <a:t>We have a measurement process that</a:t>
            </a:r>
          </a:p>
          <a:p>
            <a:pPr lvl="2"/>
            <a:r>
              <a:rPr lang="en-US" smtClean="0"/>
              <a:t>Accurately detects any defect</a:t>
            </a:r>
          </a:p>
          <a:p>
            <a:pPr lvl="2"/>
            <a:r>
              <a:rPr lang="en-US" smtClean="0"/>
              <a:t>Is unobtrusive enough so as not to significantly impede productivity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89535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Statistically Speaking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Six Sigma assumes a normal distribution (bell curve) of event outcomes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99.99966% of outcomes will be within six standard deviations of the mean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 other words, only 3.4 of every million outcomes will be outside the six standard deviation range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only works if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really have a normal distribution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target the mean 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bound your acceptable range of outcomes at -/+ six standard deviations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132321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Six Sigma Projects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Suppliers, Inputs, Process, Outputs, Customers (SIPOC)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Critical-to-Quality (CTQ)</a:t>
            </a:r>
          </a:p>
          <a:p>
            <a:pPr>
              <a:lnSpc>
                <a:spcPct val="90000"/>
              </a:lnSpc>
            </a:pPr>
            <a:r>
              <a:rPr lang="en-US" smtClean="0"/>
              <a:t>Measure existing vs. desired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Focus on the “important” outputs that can be improved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data to identify causes</a:t>
            </a:r>
          </a:p>
          <a:p>
            <a:pPr>
              <a:lnSpc>
                <a:spcPct val="90000"/>
              </a:lnSpc>
            </a:pPr>
            <a:r>
              <a:rPr lang="en-US" smtClean="0"/>
              <a:t>Improve the process</a:t>
            </a:r>
          </a:p>
          <a:p>
            <a:pPr>
              <a:lnSpc>
                <a:spcPct val="90000"/>
              </a:lnSpc>
            </a:pPr>
            <a:r>
              <a:rPr lang="en-US" smtClean="0"/>
              <a:t>Control the results and maintain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7746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Capability Maturity Model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Developed to address software project failure rates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 Defense Department (</a:t>
            </a:r>
            <a:r>
              <a:rPr lang="en-US" dirty="0" err="1" smtClean="0"/>
              <a:t>DoD</a:t>
            </a:r>
            <a:r>
              <a:rPr lang="en-US" dirty="0" smtClean="0"/>
              <a:t>) and the Software Engineering Institute (SEI)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Lack of maturity of process in engineering software was believed to be the leading cause of an alarming failure rate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framework for improvement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Five distinct levels of process maturity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process areas that must be satisfied</a:t>
            </a:r>
          </a:p>
        </p:txBody>
      </p:sp>
    </p:spTree>
    <p:extLst>
      <p:ext uri="{BB962C8B-B14F-4D97-AF65-F5344CB8AC3E}">
        <p14:creationId xmlns:p14="http://schemas.microsoft.com/office/powerpoint/2010/main" val="3374687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CMM’s Levels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Initial (aka ad hoc, chaotic, disorderly)</a:t>
            </a:r>
          </a:p>
          <a:p>
            <a:pPr>
              <a:lnSpc>
                <a:spcPct val="90000"/>
              </a:lnSpc>
            </a:pPr>
            <a:r>
              <a:rPr lang="en-US" smtClean="0"/>
              <a:t>Repeatable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Disciplined enough to repeat successes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Defined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Defined and documented process, tailored</a:t>
            </a:r>
          </a:p>
          <a:p>
            <a:pPr>
              <a:lnSpc>
                <a:spcPct val="90000"/>
              </a:lnSpc>
            </a:pPr>
            <a:r>
              <a:rPr lang="en-US" smtClean="0"/>
              <a:t>Managed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Quantitatively understood and controlled</a:t>
            </a:r>
          </a:p>
          <a:p>
            <a:pPr>
              <a:lnSpc>
                <a:spcPct val="90000"/>
              </a:lnSpc>
            </a:pPr>
            <a:r>
              <a:rPr lang="en-US" smtClean="0"/>
              <a:t>Optimizing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Continuously improving</a:t>
            </a:r>
          </a:p>
        </p:txBody>
      </p:sp>
    </p:spTree>
    <p:extLst>
      <p:ext uri="{BB962C8B-B14F-4D97-AF65-F5344CB8AC3E}">
        <p14:creationId xmlns:p14="http://schemas.microsoft.com/office/powerpoint/2010/main" val="3812946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PM </a:t>
            </a:r>
            <a:r>
              <a:rPr lang="en-US" sz="7200" smtClean="0"/>
              <a:t>Life Cycle Models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Life Cycle Models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Linear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Incremental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Iterative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Adaptive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Extreme</a:t>
            </a:r>
          </a:p>
        </p:txBody>
      </p:sp>
    </p:spTree>
    <p:extLst>
      <p:ext uri="{BB962C8B-B14F-4D97-AF65-F5344CB8AC3E}">
        <p14:creationId xmlns:p14="http://schemas.microsoft.com/office/powerpoint/2010/main" val="473407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</a:t>
            </a:r>
            <a:r>
              <a:rPr lang="en-US" sz="7200" dirty="0" smtClean="0"/>
              <a:t>11</a:t>
            </a:r>
            <a:endParaRPr lang="en-US" sz="7200" dirty="0" smtClean="0"/>
          </a:p>
          <a:p>
            <a:r>
              <a:rPr lang="en-US" sz="7200" dirty="0" smtClean="0"/>
              <a:t>Process </a:t>
            </a:r>
            <a:r>
              <a:rPr lang="en-US" sz="7200" dirty="0" smtClean="0"/>
              <a:t>Improvement and PM Models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Model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Waterfall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Scope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 &amp;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Close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 relationships are finish-to-start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Very well understood goal and solution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“We’ve done this many times before”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Intolerant of learning / change</a:t>
            </a:r>
          </a:p>
        </p:txBody>
      </p:sp>
    </p:spTree>
    <p:extLst>
      <p:ext uri="{BB962C8B-B14F-4D97-AF65-F5344CB8AC3E}">
        <p14:creationId xmlns:p14="http://schemas.microsoft.com/office/powerpoint/2010/main" val="1506071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Incremental Model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Piecemeal version of the waterfall approach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Phased deliverables provide earlier, lesser value in increments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Learn as you go – change as necessary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801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Iteration is used to explore, discover and learn while moving toward an acceptable level of completion</a:t>
            </a:r>
          </a:p>
          <a:p>
            <a:pPr>
              <a:lnSpc>
                <a:spcPct val="80000"/>
              </a:lnSpc>
            </a:pPr>
            <a:r>
              <a:rPr lang="en-US" smtClean="0"/>
              <a:t>Iterations produce increasingly complete prototypes to facilitate discovery of the complete solution</a:t>
            </a:r>
          </a:p>
          <a:p>
            <a:pPr>
              <a:lnSpc>
                <a:spcPct val="80000"/>
              </a:lnSpc>
            </a:pPr>
            <a:r>
              <a:rPr lang="en-US" smtClean="0"/>
              <a:t>Scope can be “refined” between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9084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future is less certain</a:t>
            </a:r>
          </a:p>
          <a:p>
            <a:pPr>
              <a:lnSpc>
                <a:spcPct val="80000"/>
              </a:lnSpc>
            </a:pPr>
            <a:r>
              <a:rPr lang="en-US" smtClean="0"/>
              <a:t>Knowledge gained in one iteration will be used to direct the next iteration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Just-in-time planning</a:t>
            </a:r>
          </a:p>
          <a:p>
            <a:pPr>
              <a:lnSpc>
                <a:spcPct val="80000"/>
              </a:lnSpc>
            </a:pPr>
            <a:r>
              <a:rPr lang="en-US" smtClean="0"/>
              <a:t>The goal is convergence toward an acceptable solution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High-risk, high-reward?</a:t>
            </a:r>
          </a:p>
          <a:p>
            <a:pPr>
              <a:lnSpc>
                <a:spcPct val="80000"/>
              </a:lnSpc>
            </a:pPr>
            <a:r>
              <a:rPr lang="en-US" smtClean="0"/>
              <a:t>Partial solutions may be released at the discretion of the client</a:t>
            </a:r>
          </a:p>
        </p:txBody>
      </p:sp>
    </p:spTree>
    <p:extLst>
      <p:ext uri="{BB962C8B-B14F-4D97-AF65-F5344CB8AC3E}">
        <p14:creationId xmlns:p14="http://schemas.microsoft.com/office/powerpoint/2010/main" val="2913156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Project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Rapid and very visible progress toward a yet to be determined solution to a vague and evolving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Capability and desire in search of a solution which in turn will search for a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is a given since the next iteration is at best loosely defined until the current iteration is assessed</a:t>
            </a:r>
          </a:p>
          <a:p>
            <a:pPr>
              <a:lnSpc>
                <a:spcPct val="80000"/>
              </a:lnSpc>
            </a:pPr>
            <a:r>
              <a:rPr lang="en-US" smtClean="0"/>
              <a:t>Success must be thought of in different terms – knowledge gained</a:t>
            </a:r>
          </a:p>
        </p:txBody>
      </p:sp>
    </p:spTree>
    <p:extLst>
      <p:ext uri="{BB962C8B-B14F-4D97-AF65-F5344CB8AC3E}">
        <p14:creationId xmlns:p14="http://schemas.microsoft.com/office/powerpoint/2010/main" val="195510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PM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engaging (creative problem solving)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flexible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Rapid breezing over of many possible solutions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getting “out of the box”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Commitment to anything but exploration is futile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Encourages play, not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Drives sales and marketing crazy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Who’s paying for this? </a:t>
            </a:r>
          </a:p>
        </p:txBody>
      </p:sp>
    </p:spTree>
    <p:extLst>
      <p:ext uri="{BB962C8B-B14F-4D97-AF65-F5344CB8AC3E}">
        <p14:creationId xmlns:p14="http://schemas.microsoft.com/office/powerpoint/2010/main" val="3457454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573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Improvement and PM Models</a:t>
            </a:r>
            <a:endParaRPr lang="en-US" dirty="0" smtClean="0"/>
          </a:p>
          <a:p>
            <a:r>
              <a:rPr lang="en-US" dirty="0" smtClean="0"/>
              <a:t>Reading: Chapter 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Examine the topic of process improvement as it pertains to the project management process</a:t>
            </a:r>
          </a:p>
          <a:p>
            <a:pPr lvl="1"/>
            <a:r>
              <a:rPr lang="en-US" dirty="0" smtClean="0"/>
              <a:t>Discuss approaches for improving the PM process</a:t>
            </a:r>
          </a:p>
          <a:p>
            <a:pPr lvl="1"/>
            <a:r>
              <a:rPr lang="en-US" dirty="0" smtClean="0"/>
              <a:t>Analyze the role of metrics in improving the PM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Compare and contrast different PM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0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Process Improvement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a Process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Processes are inherently improvable</a:t>
            </a:r>
          </a:p>
          <a:p>
            <a:pPr lvl="1"/>
            <a:r>
              <a:rPr lang="en-US" dirty="0" smtClean="0"/>
              <a:t>The more you examine a process the more imperfections you’ll spot</a:t>
            </a:r>
          </a:p>
          <a:p>
            <a:pPr lvl="1"/>
            <a:r>
              <a:rPr lang="en-US" dirty="0" smtClean="0"/>
              <a:t>Just when you think you’ve squeezed out all of the inefficiencies, along comes a technology innovation!</a:t>
            </a:r>
          </a:p>
          <a:p>
            <a:r>
              <a:rPr lang="en-US" dirty="0" smtClean="0"/>
              <a:t>Improvements should be strategic</a:t>
            </a:r>
          </a:p>
          <a:p>
            <a:pPr lvl="1"/>
            <a:r>
              <a:rPr lang="en-US" dirty="0" smtClean="0"/>
              <a:t>Make decisions based on benefits </a:t>
            </a:r>
            <a:r>
              <a:rPr lang="en-US" u="sng" dirty="0" smtClean="0"/>
              <a:t>and</a:t>
            </a:r>
            <a:r>
              <a:rPr lang="en-US" dirty="0" smtClean="0"/>
              <a:t> costs</a:t>
            </a:r>
          </a:p>
          <a:p>
            <a:r>
              <a:rPr lang="en-US" dirty="0" smtClean="0"/>
              <a:t>Change is hard so be gentle</a:t>
            </a:r>
          </a:p>
        </p:txBody>
      </p:sp>
    </p:spTree>
    <p:extLst>
      <p:ext uri="{BB962C8B-B14F-4D97-AF65-F5344CB8AC3E}">
        <p14:creationId xmlns:p14="http://schemas.microsoft.com/office/powerpoint/2010/main" val="3959663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Change is a constant threat</a:t>
            </a:r>
          </a:p>
          <a:p>
            <a:pPr lvl="1"/>
            <a:r>
              <a:rPr lang="en-US" sz="2400" smtClean="0"/>
              <a:t>IT managers rely on the unreliable – people and tools</a:t>
            </a:r>
          </a:p>
          <a:p>
            <a:pPr lvl="1"/>
            <a:r>
              <a:rPr lang="en-US" sz="2400" smtClean="0"/>
              <a:t>People use tools </a:t>
            </a:r>
            <a:r>
              <a:rPr lang="en-US" sz="2400" i="1" smtClean="0"/>
              <a:t>in the context</a:t>
            </a:r>
            <a:r>
              <a:rPr lang="en-US" sz="2400" smtClean="0"/>
              <a:t> of a process to (hopefully) create value</a:t>
            </a:r>
          </a:p>
          <a:p>
            <a:pPr lvl="1"/>
            <a:r>
              <a:rPr lang="en-US" sz="2400" smtClean="0"/>
              <a:t>Processes are often more manageable and stable</a:t>
            </a:r>
          </a:p>
          <a:p>
            <a:r>
              <a:rPr lang="en-US" sz="2800" smtClean="0"/>
              <a:t>Knowledge is power</a:t>
            </a:r>
          </a:p>
          <a:p>
            <a:pPr lvl="1"/>
            <a:r>
              <a:rPr lang="en-US" sz="2400" smtClean="0"/>
              <a:t>Understanding the “as-is” allows us to move methodically (and strategically) toward the “to-be”</a:t>
            </a:r>
          </a:p>
          <a:p>
            <a:pPr lvl="1"/>
            <a:r>
              <a:rPr lang="en-US" sz="2400" smtClean="0"/>
              <a:t>Decreasing inefficiency and increasing productivity results in greater profit</a:t>
            </a:r>
          </a:p>
        </p:txBody>
      </p:sp>
    </p:spTree>
    <p:extLst>
      <p:ext uri="{BB962C8B-B14F-4D97-AF65-F5344CB8AC3E}">
        <p14:creationId xmlns:p14="http://schemas.microsoft.com/office/powerpoint/2010/main" val="1052607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Physics of Process 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Bottlenecks</a:t>
            </a:r>
          </a:p>
          <a:p>
            <a:pPr lvl="1"/>
            <a:r>
              <a:rPr lang="en-US" sz="2400" smtClean="0"/>
              <a:t>Where is the flow most restricted?</a:t>
            </a:r>
          </a:p>
          <a:p>
            <a:r>
              <a:rPr lang="en-US" sz="2800" smtClean="0"/>
              <a:t>Friction</a:t>
            </a:r>
          </a:p>
          <a:p>
            <a:pPr lvl="1"/>
            <a:r>
              <a:rPr lang="en-US" sz="2400" smtClean="0"/>
              <a:t>Is the flow inhibited? (bureaucracy, etc.)</a:t>
            </a:r>
          </a:p>
          <a:p>
            <a:r>
              <a:rPr lang="en-US" sz="2800" smtClean="0"/>
              <a:t>Inertia and momentum</a:t>
            </a:r>
          </a:p>
          <a:p>
            <a:pPr lvl="1"/>
            <a:r>
              <a:rPr lang="en-US" sz="2400" smtClean="0"/>
              <a:t>A process at rest tends to stay at rest</a:t>
            </a:r>
          </a:p>
          <a:p>
            <a:r>
              <a:rPr lang="en-US" sz="2800" smtClean="0"/>
              <a:t>Conductivity and insulation</a:t>
            </a:r>
          </a:p>
          <a:p>
            <a:pPr lvl="1"/>
            <a:r>
              <a:rPr lang="en-US" sz="2400" smtClean="0"/>
              <a:t>Do motivators exist to encourage positive flow?</a:t>
            </a:r>
          </a:p>
          <a:p>
            <a:pPr lvl="1"/>
            <a:r>
              <a:rPr lang="en-US" sz="2400" smtClean="0"/>
              <a:t>Is the process isolated from “distractions” and “noise”?</a:t>
            </a:r>
          </a:p>
          <a:p>
            <a:endParaRPr lang="en-US" sz="2800" smtClean="0"/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050701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Variability of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Variety</a:t>
            </a:r>
          </a:p>
          <a:p>
            <a:pPr lvl="1"/>
            <a:r>
              <a:rPr lang="en-US" sz="2400" smtClean="0"/>
              <a:t>The spice of life</a:t>
            </a:r>
          </a:p>
          <a:p>
            <a:pPr lvl="1"/>
            <a:r>
              <a:rPr lang="en-US" sz="2400" smtClean="0"/>
              <a:t>Death to a production line</a:t>
            </a:r>
          </a:p>
          <a:p>
            <a:r>
              <a:rPr lang="en-US" sz="2800" smtClean="0"/>
              <a:t>Managing variability requires knowledge of </a:t>
            </a:r>
          </a:p>
          <a:p>
            <a:pPr lvl="1"/>
            <a:r>
              <a:rPr lang="en-US" sz="2400" smtClean="0"/>
              <a:t>The desired output</a:t>
            </a:r>
          </a:p>
          <a:p>
            <a:pPr lvl="1"/>
            <a:r>
              <a:rPr lang="en-US" sz="2400" smtClean="0"/>
              <a:t>The degree of tolerance</a:t>
            </a:r>
          </a:p>
          <a:p>
            <a:r>
              <a:rPr lang="en-US" sz="2800" smtClean="0"/>
              <a:t>Reducing variability (increasing predictability) takes effort ($)</a:t>
            </a:r>
          </a:p>
          <a:p>
            <a:r>
              <a:rPr lang="en-US" sz="2800" smtClean="0"/>
              <a:t>Side benefits can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7549320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Goal-based Improvement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Focus on improvement</a:t>
            </a:r>
          </a:p>
          <a:p>
            <a:pPr lvl="1"/>
            <a:r>
              <a:rPr lang="en-US" smtClean="0"/>
              <a:t>A focal point is essential to achieving significant, sustainable improvement</a:t>
            </a:r>
          </a:p>
          <a:p>
            <a:r>
              <a:rPr lang="en-US" smtClean="0"/>
              <a:t>Don’t try to get it all in one swing</a:t>
            </a:r>
          </a:p>
          <a:p>
            <a:pPr lvl="1"/>
            <a:r>
              <a:rPr lang="en-US" smtClean="0"/>
              <a:t>If the end of the tunnel is so far away that we can’t see the light, then we need interim goals</a:t>
            </a:r>
          </a:p>
          <a:p>
            <a:pPr lvl="1"/>
            <a:r>
              <a:rPr lang="en-US" smtClean="0"/>
              <a:t>Success is a journey – just keep heading in the right direction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49577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1013</Words>
  <Application>Microsoft Office PowerPoint</Application>
  <PresentationFormat>On-screen Show (4:3)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PowerPoint Presentation</vt:lpstr>
      <vt:lpstr>Improving a Process</vt:lpstr>
      <vt:lpstr>Motivation</vt:lpstr>
      <vt:lpstr>The Physics of Process Flow</vt:lpstr>
      <vt:lpstr>Variability of Process</vt:lpstr>
      <vt:lpstr>Goal-based Improvement</vt:lpstr>
      <vt:lpstr>The Role of Feedback</vt:lpstr>
      <vt:lpstr>Quality Focus Thru the Years</vt:lpstr>
      <vt:lpstr>Six Sigma: Methodology or Religion</vt:lpstr>
      <vt:lpstr>Six Sigma Mechanics</vt:lpstr>
      <vt:lpstr>Statistically Speaking</vt:lpstr>
      <vt:lpstr>Six Sigma Projects</vt:lpstr>
      <vt:lpstr>The Capability Maturity Model</vt:lpstr>
      <vt:lpstr>CMM’s Levels</vt:lpstr>
      <vt:lpstr>PowerPoint Presentation</vt:lpstr>
      <vt:lpstr>PM Life Cycle Models</vt:lpstr>
      <vt:lpstr>The Linear Model</vt:lpstr>
      <vt:lpstr>The Incremental Model</vt:lpstr>
      <vt:lpstr>The Iterative Model</vt:lpstr>
      <vt:lpstr>The Adaptive Model</vt:lpstr>
      <vt:lpstr>Extreme Project Management</vt:lpstr>
      <vt:lpstr>Extreme PM Evaluated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2014-11-04T01:45:40Z</dcterms:modified>
</cp:coreProperties>
</file>