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81" r:id="rId3"/>
    <p:sldId id="394" r:id="rId4"/>
    <p:sldId id="393" r:id="rId5"/>
    <p:sldId id="396" r:id="rId6"/>
    <p:sldId id="398" r:id="rId7"/>
    <p:sldId id="400" r:id="rId8"/>
    <p:sldId id="402" r:id="rId9"/>
    <p:sldId id="404" r:id="rId10"/>
    <p:sldId id="406" r:id="rId11"/>
    <p:sldId id="4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94"/>
          </p14:sldIdLst>
        </p14:section>
        <p14:section name="Challenging Projects" id="{703B1F22-656B-46B5-A987-94962F2CFB75}">
          <p14:sldIdLst>
            <p14:sldId id="393"/>
            <p14:sldId id="396"/>
            <p14:sldId id="398"/>
            <p14:sldId id="400"/>
            <p14:sldId id="402"/>
            <p14:sldId id="404"/>
            <p14:sldId id="406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795A9F-4E9E-48EF-979C-F7BAC9E9259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326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140200-C950-4BEC-B1FD-774A5300669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37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D28383-6758-44A8-B202-23C500A091F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466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C4363-D5EB-4378-99AF-64BC7FA5F5CB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923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03D813-D2AC-456D-8981-E440EEF113F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23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1FA1E0-58D4-4173-8E18-73BE0E8E5C8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98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079A5-FB2E-4C0B-B739-A87B6981C687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531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7659BD-A686-4DB0-9A02-058B12EA1D4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10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Multi-team Projects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Collaboration and involvement of 2 or more teams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All project teams have multiple sub-teams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Crossing “political” boundaries is risky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The 2-boss problem of the matrix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Internal cultural differences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Managing contractors is especially hard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Command, control, communication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PMs must delegate to (trusted) sub-team leads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811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Multi-team Keys for Success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Communication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Proactive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Clear and concise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EVM-based checkpoint control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Risk management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Especially along the critical path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Delegation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Contracts!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Transfer and mitigate risk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82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</a:t>
            </a:r>
            <a:r>
              <a:rPr lang="en-US" sz="7200" dirty="0" smtClean="0"/>
              <a:t>12</a:t>
            </a:r>
            <a:endParaRPr lang="en-US" sz="7200" dirty="0" smtClean="0"/>
          </a:p>
          <a:p>
            <a:r>
              <a:rPr lang="en-US" sz="7200" dirty="0" smtClean="0"/>
              <a:t>Challenging Projects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1433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Distressed and Multi-team Projects</a:t>
            </a:r>
          </a:p>
          <a:p>
            <a:pPr>
              <a:defRPr/>
            </a:pPr>
            <a:r>
              <a:rPr lang="en-US" dirty="0" smtClean="0"/>
              <a:t>Reading: Chapters </a:t>
            </a:r>
            <a:r>
              <a:rPr lang="en-US" dirty="0" smtClean="0"/>
              <a:t>13 </a:t>
            </a:r>
            <a:r>
              <a:rPr lang="en-US" dirty="0" smtClean="0"/>
              <a:t>and </a:t>
            </a:r>
            <a:r>
              <a:rPr lang="en-US" dirty="0" smtClean="0"/>
              <a:t>14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Objectives</a:t>
            </a:r>
          </a:p>
          <a:p>
            <a:pPr lvl="1">
              <a:defRPr/>
            </a:pPr>
            <a:r>
              <a:rPr lang="en-US" dirty="0" smtClean="0"/>
              <a:t>Examine especially challenging project management situations</a:t>
            </a:r>
          </a:p>
          <a:p>
            <a:pPr lvl="1">
              <a:defRPr/>
            </a:pPr>
            <a:r>
              <a:rPr lang="en-US" dirty="0" smtClean="0"/>
              <a:t>Analyze the root causes of distress and discuss approaches for preventing such situations</a:t>
            </a:r>
          </a:p>
          <a:p>
            <a:pPr lvl="1">
              <a:defRPr/>
            </a:pPr>
            <a:r>
              <a:rPr lang="en-US" dirty="0" smtClean="0"/>
              <a:t>Discuss challenges associated with multi-team projects and approaches for managing them</a:t>
            </a:r>
          </a:p>
        </p:txBody>
      </p:sp>
    </p:spTree>
    <p:extLst>
      <p:ext uri="{BB962C8B-B14F-4D97-AF65-F5344CB8AC3E}">
        <p14:creationId xmlns:p14="http://schemas.microsoft.com/office/powerpoint/2010/main" val="2894948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Challenging Projects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5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Distressed Projects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 project seems headed for failure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EVM variance metrics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Trending toward failure over a significant duration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Recent metrics indicate a high risk of failure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 recent significant change threatens project success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Key personnel quit or become unavailable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Dramatic change in scope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Project de-prioritized by management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An “uh-oh”-moment (e.g., tool limitations)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Money troubles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“fire” breaks out with in production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123044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Root Causes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Inadequate requirements capture</a:t>
            </a:r>
          </a:p>
          <a:p>
            <a:pPr>
              <a:lnSpc>
                <a:spcPct val="80000"/>
              </a:lnSpc>
            </a:pPr>
            <a:r>
              <a:rPr lang="en-US" smtClean="0"/>
              <a:t>Lack of sponsorship</a:t>
            </a:r>
          </a:p>
          <a:p>
            <a:pPr>
              <a:lnSpc>
                <a:spcPct val="80000"/>
              </a:lnSpc>
            </a:pPr>
            <a:r>
              <a:rPr lang="en-US" smtClean="0"/>
              <a:t>Lack of planning, risk analysis,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Poor management of change</a:t>
            </a:r>
          </a:p>
          <a:p>
            <a:pPr>
              <a:lnSpc>
                <a:spcPct val="80000"/>
              </a:lnSpc>
            </a:pPr>
            <a:r>
              <a:rPr lang="en-US" smtClean="0"/>
              <a:t>Lack of oversight (monitoring)</a:t>
            </a:r>
          </a:p>
          <a:p>
            <a:pPr>
              <a:lnSpc>
                <a:spcPct val="80000"/>
              </a:lnSpc>
            </a:pPr>
            <a:r>
              <a:rPr lang="en-US" smtClean="0"/>
              <a:t>Over commitment / wishful thinking</a:t>
            </a:r>
          </a:p>
          <a:p>
            <a:pPr>
              <a:lnSpc>
                <a:spcPct val="80000"/>
              </a:lnSpc>
            </a:pPr>
            <a:r>
              <a:rPr lang="en-US" smtClean="0"/>
              <a:t>Poor communication / lack of visibility</a:t>
            </a:r>
          </a:p>
          <a:p>
            <a:pPr>
              <a:lnSpc>
                <a:spcPct val="80000"/>
              </a:lnSpc>
            </a:pPr>
            <a:r>
              <a:rPr lang="en-US" smtClean="0"/>
              <a:t>Inadequate training and/or technology evaluation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11409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Don’t Let This Happen to You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Learn from the past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Or else, history will likely repeat itself</a:t>
            </a:r>
          </a:p>
          <a:p>
            <a:pPr>
              <a:lnSpc>
                <a:spcPct val="80000"/>
              </a:lnSpc>
            </a:pPr>
            <a:r>
              <a:rPr lang="en-US" smtClean="0"/>
              <a:t>Take the time to manage risk</a:t>
            </a:r>
          </a:p>
          <a:p>
            <a:pPr>
              <a:lnSpc>
                <a:spcPct val="80000"/>
              </a:lnSpc>
            </a:pPr>
            <a:r>
              <a:rPr lang="en-US" smtClean="0"/>
              <a:t>Line up sponsorship</a:t>
            </a:r>
          </a:p>
          <a:p>
            <a:pPr>
              <a:lnSpc>
                <a:spcPct val="80000"/>
              </a:lnSpc>
            </a:pPr>
            <a:r>
              <a:rPr lang="en-US" smtClean="0"/>
              <a:t>Plan with detail (WBS, budget, etc.)</a:t>
            </a:r>
          </a:p>
          <a:p>
            <a:pPr>
              <a:lnSpc>
                <a:spcPct val="80000"/>
              </a:lnSpc>
            </a:pPr>
            <a:r>
              <a:rPr lang="en-US" smtClean="0"/>
              <a:t>Manage the critical path</a:t>
            </a:r>
          </a:p>
          <a:p>
            <a:pPr>
              <a:lnSpc>
                <a:spcPct val="80000"/>
              </a:lnSpc>
            </a:pPr>
            <a:r>
              <a:rPr lang="en-US" smtClean="0"/>
              <a:t>Manage change with discipline</a:t>
            </a:r>
          </a:p>
          <a:p>
            <a:pPr>
              <a:lnSpc>
                <a:spcPct val="80000"/>
              </a:lnSpc>
            </a:pPr>
            <a:r>
              <a:rPr lang="en-US" smtClean="0"/>
              <a:t>Respect the dynamics of people and teams</a:t>
            </a:r>
          </a:p>
          <a:p>
            <a:pPr>
              <a:lnSpc>
                <a:spcPct val="80000"/>
              </a:lnSpc>
            </a:pPr>
            <a:r>
              <a:rPr lang="en-US" smtClean="0"/>
              <a:t>EVM-based checkpoint control</a:t>
            </a:r>
          </a:p>
        </p:txBody>
      </p:sp>
    </p:spTree>
    <p:extLst>
      <p:ext uri="{BB962C8B-B14F-4D97-AF65-F5344CB8AC3E}">
        <p14:creationId xmlns:p14="http://schemas.microsoft.com/office/powerpoint/2010/main" val="1132802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Reporting Status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686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/>
              <a:t>Be concise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140 characters or less?</a:t>
            </a:r>
          </a:p>
          <a:p>
            <a:pPr>
              <a:lnSpc>
                <a:spcPct val="80000"/>
              </a:lnSpc>
            </a:pPr>
            <a:r>
              <a:rPr lang="en-US" smtClean="0"/>
              <a:t>Convey facts clearly (progress, issues, etc.)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Metrics, simple graphs,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Project optimism and control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It’s all about the plan</a:t>
            </a:r>
          </a:p>
          <a:p>
            <a:pPr>
              <a:lnSpc>
                <a:spcPct val="80000"/>
              </a:lnSpc>
            </a:pPr>
            <a:r>
              <a:rPr lang="en-US" smtClean="0"/>
              <a:t>Be realistic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Inform, don’t sell</a:t>
            </a:r>
          </a:p>
          <a:p>
            <a:pPr>
              <a:lnSpc>
                <a:spcPct val="80000"/>
              </a:lnSpc>
            </a:pPr>
            <a:r>
              <a:rPr lang="en-US" smtClean="0"/>
              <a:t>When necessary, raise the alarm loudly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Manage expectations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Obtain help</a:t>
            </a:r>
          </a:p>
        </p:txBody>
      </p:sp>
    </p:spTree>
    <p:extLst>
      <p:ext uri="{BB962C8B-B14F-4D97-AF65-F5344CB8AC3E}">
        <p14:creationId xmlns:p14="http://schemas.microsoft.com/office/powerpoint/2010/main" val="360392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Contingency Plans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Developed during risk planning </a:t>
            </a:r>
          </a:p>
          <a:p>
            <a:pPr>
              <a:lnSpc>
                <a:spcPct val="80000"/>
              </a:lnSpc>
            </a:pPr>
            <a:r>
              <a:rPr lang="en-US" smtClean="0"/>
              <a:t>Be prepared to obtain more effort, more time, more money,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Monitor risks closely, focus on triggers</a:t>
            </a:r>
          </a:p>
          <a:p>
            <a:pPr>
              <a:lnSpc>
                <a:spcPct val="80000"/>
              </a:lnSpc>
            </a:pPr>
            <a:r>
              <a:rPr lang="en-US" smtClean="0"/>
              <a:t>Change course if necessary, but do so with care</a:t>
            </a:r>
          </a:p>
          <a:p>
            <a:pPr>
              <a:lnSpc>
                <a:spcPct val="80000"/>
              </a:lnSpc>
            </a:pPr>
            <a:r>
              <a:rPr lang="en-US" smtClean="0"/>
              <a:t>Learn and improve next time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994077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412</Words>
  <Application>Microsoft Office PowerPoint</Application>
  <PresentationFormat>On-screen Show (4:3)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Wingdings</vt:lpstr>
      <vt:lpstr>Training</vt:lpstr>
      <vt:lpstr>Project Management for ITM ITM 471/571</vt:lpstr>
      <vt:lpstr>PowerPoint Presentation</vt:lpstr>
      <vt:lpstr>Lesson Overview</vt:lpstr>
      <vt:lpstr>PowerPoint Presentation</vt:lpstr>
      <vt:lpstr>Distressed Projects</vt:lpstr>
      <vt:lpstr>Root Causes</vt:lpstr>
      <vt:lpstr>Don’t Let This Happen to You</vt:lpstr>
      <vt:lpstr>Reporting Status</vt:lpstr>
      <vt:lpstr>Contingency Plans</vt:lpstr>
      <vt:lpstr>Multi-team Projects</vt:lpstr>
      <vt:lpstr>Multi-team Keys for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2014-11-10T23:00:20Z</dcterms:modified>
</cp:coreProperties>
</file>