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81" r:id="rId3"/>
    <p:sldId id="395" r:id="rId4"/>
    <p:sldId id="393" r:id="rId5"/>
    <p:sldId id="397" r:id="rId6"/>
    <p:sldId id="399" r:id="rId7"/>
    <p:sldId id="401" r:id="rId8"/>
    <p:sldId id="403" r:id="rId9"/>
    <p:sldId id="405" r:id="rId10"/>
    <p:sldId id="407" r:id="rId11"/>
    <p:sldId id="409" r:id="rId12"/>
    <p:sldId id="41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95"/>
          </p14:sldIdLst>
        </p14:section>
        <p14:section name="Agile and Extreme" id="{703B1F22-656B-46B5-A987-94962F2CFB75}">
          <p14:sldIdLst>
            <p14:sldId id="393"/>
            <p14:sldId id="397"/>
            <p14:sldId id="399"/>
            <p14:sldId id="401"/>
            <p14:sldId id="403"/>
            <p14:sldId id="405"/>
            <p14:sldId id="407"/>
            <p14:sldId id="409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54B101-E98F-40A6-A252-B5D636FC6FF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433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3A52B-8C18-4EB8-9EA5-79E2F03DB397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2116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1F17A-4472-4711-84AE-FF4B5AB1D9C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165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1E738-2B3C-47CA-9F74-3BEA4B8BE4B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153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2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ACAF84-AACB-4A53-AA1D-80784774D8D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600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3DBA37-F4FA-4B86-B21B-4679061DB4A0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28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B4CDB4-5AE5-4C8E-8C38-1892958DC9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045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E9189-64FC-4C74-B6C7-DB02BF04EC7A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84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Adaptive Model Evaluated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Strengths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Very focused, only essential work is performed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Minimal change management overhead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Minimal uncertainty management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Frequent production of business value</a:t>
            </a:r>
          </a:p>
          <a:p>
            <a:pPr>
              <a:lnSpc>
                <a:spcPct val="80000"/>
              </a:lnSpc>
            </a:pPr>
            <a:r>
              <a:rPr lang="en-US" smtClean="0"/>
              <a:t>Weaknesses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Only works with significant, timely, meaningful client involvement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Commitment to more meaningful deliverables is all but impossible</a:t>
            </a:r>
          </a:p>
        </p:txBody>
      </p:sp>
    </p:spTree>
    <p:extLst>
      <p:ext uri="{BB962C8B-B14F-4D97-AF65-F5344CB8AC3E}">
        <p14:creationId xmlns:p14="http://schemas.microsoft.com/office/powerpoint/2010/main" val="77383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Project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Rapid and very visible progress toward a yet to be determined solution to a vague and evolving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Capability and desire in search of a solution which in turn will search for a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Change is a given since the next iteration is at best loosely defined until the current iteration is assessed</a:t>
            </a:r>
          </a:p>
          <a:p>
            <a:pPr>
              <a:lnSpc>
                <a:spcPct val="80000"/>
              </a:lnSpc>
            </a:pPr>
            <a:r>
              <a:rPr lang="en-US" smtClean="0"/>
              <a:t>Success must be thought of in different terms – knowledge gained</a:t>
            </a:r>
          </a:p>
        </p:txBody>
      </p:sp>
    </p:spTree>
    <p:extLst>
      <p:ext uri="{BB962C8B-B14F-4D97-AF65-F5344CB8AC3E}">
        <p14:creationId xmlns:p14="http://schemas.microsoft.com/office/powerpoint/2010/main" val="1329860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PM Evaluated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Strengths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engaging (creative problem solving)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flexible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Rapid breezing over of many possible solutions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Facilitates getting “out of the box”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Weaknesses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Commitment to anything but exploration is futile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Encourages play, not work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Drives sales and marketing crazy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Who’s paying for this? </a:t>
            </a:r>
          </a:p>
        </p:txBody>
      </p:sp>
    </p:spTree>
    <p:extLst>
      <p:ext uri="{BB962C8B-B14F-4D97-AF65-F5344CB8AC3E}">
        <p14:creationId xmlns:p14="http://schemas.microsoft.com/office/powerpoint/2010/main" val="2776142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</a:t>
            </a:r>
            <a:r>
              <a:rPr lang="en-US" sz="7200" dirty="0" smtClean="0"/>
              <a:t>13</a:t>
            </a:r>
            <a:endParaRPr lang="en-US" sz="7200" dirty="0" smtClean="0"/>
          </a:p>
          <a:p>
            <a:r>
              <a:rPr lang="en-US" sz="7200" dirty="0" smtClean="0"/>
              <a:t>Agile and Extreme Project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Agile and Extreme Project Management</a:t>
            </a:r>
          </a:p>
          <a:p>
            <a:r>
              <a:rPr lang="en-US" dirty="0" smtClean="0"/>
              <a:t>Reading: Chapter </a:t>
            </a:r>
            <a:r>
              <a:rPr lang="en-US" dirty="0" smtClean="0"/>
              <a:t>10 </a:t>
            </a:r>
            <a:r>
              <a:rPr lang="en-US" dirty="0" smtClean="0"/>
              <a:t>and </a:t>
            </a:r>
            <a:r>
              <a:rPr lang="en-US" dirty="0" smtClean="0"/>
              <a:t>11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Distinguish agile and extreme projects from traditional projects</a:t>
            </a:r>
          </a:p>
          <a:p>
            <a:pPr lvl="1"/>
            <a:r>
              <a:rPr lang="en-US" dirty="0" smtClean="0"/>
              <a:t>Analyze the unique challenges of projects of these types and discuss ways to successfully overcome them</a:t>
            </a:r>
          </a:p>
        </p:txBody>
      </p:sp>
    </p:spTree>
    <p:extLst>
      <p:ext uri="{BB962C8B-B14F-4D97-AF65-F5344CB8AC3E}">
        <p14:creationId xmlns:p14="http://schemas.microsoft.com/office/powerpoint/2010/main" val="422734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Agile and Extreme Project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5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Non-traditional Projects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Agile projects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Goal is clearly understood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Exact solution is not at all clear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Periodic releases of working systems</a:t>
            </a:r>
          </a:p>
          <a:p>
            <a:pPr>
              <a:lnSpc>
                <a:spcPct val="80000"/>
              </a:lnSpc>
            </a:pPr>
            <a:r>
              <a:rPr lang="en-US" smtClean="0"/>
              <a:t>Extreme projects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Goal is idealistic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Solution is unknown or unrealistic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Do a little work, learn and evaluate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Project may end after any phase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513701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Agile Project Management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The Agile Manifesto (Fowler and </a:t>
            </a:r>
            <a:r>
              <a:rPr lang="en-US" dirty="0" err="1" smtClean="0"/>
              <a:t>Highsmith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Individuals and interactions over processes and tools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Working products over comprehensive documentation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Customer collaboration over contract negotiations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Responding to change over following a plan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Surface frequently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Co-located, small, agile project teams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Cross project dependencies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Partial solutions made visible periodically</a:t>
            </a:r>
          </a:p>
        </p:txBody>
      </p:sp>
    </p:spTree>
    <p:extLst>
      <p:ext uri="{BB962C8B-B14F-4D97-AF65-F5344CB8AC3E}">
        <p14:creationId xmlns:p14="http://schemas.microsoft.com/office/powerpoint/2010/main" val="140533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Iterative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Iteration is used to explore, discover and learn while moving toward an acceptable level of completion</a:t>
            </a:r>
          </a:p>
          <a:p>
            <a:pPr>
              <a:lnSpc>
                <a:spcPct val="80000"/>
              </a:lnSpc>
            </a:pPr>
            <a:r>
              <a:rPr lang="en-US" smtClean="0"/>
              <a:t>Iterations produce increasingly complete prototypes to facilitate discovery of the complete solution</a:t>
            </a:r>
          </a:p>
          <a:p>
            <a:pPr>
              <a:lnSpc>
                <a:spcPct val="80000"/>
              </a:lnSpc>
            </a:pPr>
            <a:r>
              <a:rPr lang="en-US" smtClean="0"/>
              <a:t>Scope can be “refined” between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392812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Iterative Model Evaluated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Strengths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Frequent opportunities for client review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Facilitates continual deepening of understanding of problem and solution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Suggested improvements vs. scope creep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Overall plan can be adapted with changing environment (e.g., market, technology, etc.)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Weaknesses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Client can be too involved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Co-location may be impractical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Supporting interim “solutions” may be burdensome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Number of iterations required to “finish” is not known</a:t>
            </a:r>
          </a:p>
        </p:txBody>
      </p:sp>
    </p:spTree>
    <p:extLst>
      <p:ext uri="{BB962C8B-B14F-4D97-AF65-F5344CB8AC3E}">
        <p14:creationId xmlns:p14="http://schemas.microsoft.com/office/powerpoint/2010/main" val="17477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Adaptive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future is less certain</a:t>
            </a:r>
          </a:p>
          <a:p>
            <a:pPr>
              <a:lnSpc>
                <a:spcPct val="80000"/>
              </a:lnSpc>
            </a:pPr>
            <a:r>
              <a:rPr lang="en-US" smtClean="0"/>
              <a:t>Knowledge gained in one iteration will be used to direct the next iteration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Just-in-time planning</a:t>
            </a:r>
          </a:p>
          <a:p>
            <a:pPr>
              <a:lnSpc>
                <a:spcPct val="80000"/>
              </a:lnSpc>
            </a:pPr>
            <a:r>
              <a:rPr lang="en-US" smtClean="0"/>
              <a:t>The goal is convergence toward an acceptable solution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High-risk, high-reward?</a:t>
            </a:r>
          </a:p>
          <a:p>
            <a:pPr>
              <a:lnSpc>
                <a:spcPct val="80000"/>
              </a:lnSpc>
            </a:pPr>
            <a:r>
              <a:rPr lang="en-US" smtClean="0"/>
              <a:t>Partial solutions may be released at the discretion of the client</a:t>
            </a:r>
          </a:p>
        </p:txBody>
      </p:sp>
    </p:spTree>
    <p:extLst>
      <p:ext uri="{BB962C8B-B14F-4D97-AF65-F5344CB8AC3E}">
        <p14:creationId xmlns:p14="http://schemas.microsoft.com/office/powerpoint/2010/main" val="3859177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492</Words>
  <Application>Microsoft Office PowerPoint</Application>
  <PresentationFormat>On-screen Show (4:3)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PowerPoint Presentation</vt:lpstr>
      <vt:lpstr>Non-traditional Projects</vt:lpstr>
      <vt:lpstr>Agile Project Management</vt:lpstr>
      <vt:lpstr>The Iterative Model</vt:lpstr>
      <vt:lpstr>The Iterative Model Evaluated</vt:lpstr>
      <vt:lpstr>The Adaptive Model</vt:lpstr>
      <vt:lpstr>The Adaptive Model Evaluated</vt:lpstr>
      <vt:lpstr>Extreme Project Management</vt:lpstr>
      <vt:lpstr>Extreme PM Evaluated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2014-11-17T22:36:40Z</dcterms:modified>
</cp:coreProperties>
</file>