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81" r:id="rId3"/>
    <p:sldId id="323" r:id="rId4"/>
    <p:sldId id="282" r:id="rId5"/>
    <p:sldId id="324" r:id="rId6"/>
    <p:sldId id="325" r:id="rId7"/>
    <p:sldId id="326" r:id="rId8"/>
    <p:sldId id="327" r:id="rId9"/>
    <p:sldId id="328" r:id="rId10"/>
    <p:sldId id="329" r:id="rId11"/>
    <p:sldId id="283" r:id="rId12"/>
    <p:sldId id="330" r:id="rId13"/>
    <p:sldId id="331" r:id="rId14"/>
    <p:sldId id="33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23"/>
          </p14:sldIdLst>
        </p14:section>
        <p14:section name="Definitions" id="{FC038627-430B-4A60-B486-15CCB2A9B693}">
          <p14:sldIdLst>
            <p14:sldId id="282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Process" id="{1BC2D845-A795-4677-916F-890CB5CF1FBA}">
          <p14:sldIdLst>
            <p14:sldId id="283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8A7B56-062C-460F-ACBB-43AC11FED7AA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9213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500363-3731-4913-9355-CB7AB5FEA8BA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714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64660C-3A1F-4D6E-A35B-E0C3111E00D4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251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B7AB64-738A-407F-A2D1-F0491B00D9AA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397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05EE7D-CAB7-49D4-AA72-899EDE5A63F7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513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63FCA5-73A3-4D4A-A1EA-72EDF36F872A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697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80E0079-4591-42D1-ABC9-2C556F79A745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1072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297391-982E-43D9-8672-DC6705BC6A4B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82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BBAD32-A3F0-43F7-B04C-9A1FB18D533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934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413258-6AFB-4FEA-8305-C9B1E9D67ECF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58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Organizational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Functional</a:t>
            </a:r>
          </a:p>
          <a:p>
            <a:pPr lvl="1"/>
            <a:r>
              <a:rPr lang="en-US" smtClean="0"/>
              <a:t>Organized by areas of specialization</a:t>
            </a:r>
          </a:p>
          <a:p>
            <a:pPr lvl="1"/>
            <a:r>
              <a:rPr lang="en-US" smtClean="0"/>
              <a:t>“Silos”</a:t>
            </a:r>
          </a:p>
          <a:p>
            <a:r>
              <a:rPr lang="en-US" smtClean="0"/>
              <a:t>Projectized</a:t>
            </a:r>
          </a:p>
          <a:p>
            <a:pPr lvl="1"/>
            <a:r>
              <a:rPr lang="en-US" smtClean="0"/>
              <a:t>Organized by project teams</a:t>
            </a:r>
          </a:p>
          <a:p>
            <a:r>
              <a:rPr lang="en-US" smtClean="0"/>
              <a:t>Matrix </a:t>
            </a:r>
          </a:p>
          <a:p>
            <a:pPr lvl="1"/>
            <a:r>
              <a:rPr lang="en-US" smtClean="0"/>
              <a:t>A combination of both</a:t>
            </a:r>
          </a:p>
          <a:p>
            <a:pPr lvl="1"/>
            <a:r>
              <a:rPr lang="en-US" smtClean="0"/>
              <a:t>Everyone has both a functional manager and a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4259985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Process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PM Life Cycle Models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Linear</a:t>
            </a:r>
          </a:p>
          <a:p>
            <a:pPr lvl="1">
              <a:defRPr/>
            </a:pPr>
            <a:r>
              <a:rPr lang="en-US" dirty="0" smtClean="0"/>
              <a:t>Clearly defined and stable</a:t>
            </a:r>
          </a:p>
          <a:p>
            <a:pPr>
              <a:defRPr/>
            </a:pPr>
            <a:r>
              <a:rPr lang="en-US" dirty="0" smtClean="0"/>
              <a:t>Incremental</a:t>
            </a:r>
          </a:p>
          <a:p>
            <a:pPr lvl="1">
              <a:defRPr/>
            </a:pPr>
            <a:r>
              <a:rPr lang="en-US" dirty="0" smtClean="0"/>
              <a:t>Deliver business value early and often</a:t>
            </a:r>
          </a:p>
          <a:p>
            <a:pPr>
              <a:defRPr/>
            </a:pPr>
            <a:r>
              <a:rPr lang="en-US" dirty="0" smtClean="0"/>
              <a:t>Iterative</a:t>
            </a:r>
          </a:p>
          <a:p>
            <a:pPr lvl="1">
              <a:defRPr/>
            </a:pPr>
            <a:r>
              <a:rPr lang="en-US" dirty="0" smtClean="0"/>
              <a:t>Incomplete requirements</a:t>
            </a:r>
          </a:p>
          <a:p>
            <a:pPr lvl="1">
              <a:defRPr/>
            </a:pPr>
            <a:r>
              <a:rPr lang="en-US" dirty="0" smtClean="0"/>
              <a:t>Approach must facilitate discovery</a:t>
            </a:r>
          </a:p>
          <a:p>
            <a:pPr>
              <a:defRPr/>
            </a:pPr>
            <a:r>
              <a:rPr lang="en-US" dirty="0" smtClean="0"/>
              <a:t>Adaptive</a:t>
            </a:r>
          </a:p>
          <a:p>
            <a:pPr lvl="1">
              <a:defRPr/>
            </a:pPr>
            <a:r>
              <a:rPr lang="en-US" dirty="0" smtClean="0"/>
              <a:t>Big-picture goal understood, but not solution</a:t>
            </a:r>
          </a:p>
          <a:p>
            <a:pPr>
              <a:defRPr/>
            </a:pPr>
            <a:r>
              <a:rPr lang="en-US" dirty="0" smtClean="0"/>
              <a:t>Extreme </a:t>
            </a:r>
          </a:p>
          <a:p>
            <a:pPr lvl="1">
              <a:defRPr/>
            </a:pPr>
            <a:r>
              <a:rPr lang="en-US" dirty="0" smtClean="0"/>
              <a:t>Even the goal is not yet understood</a:t>
            </a:r>
          </a:p>
        </p:txBody>
      </p:sp>
    </p:spTree>
    <p:extLst>
      <p:ext uri="{BB962C8B-B14F-4D97-AF65-F5344CB8AC3E}">
        <p14:creationId xmlns:p14="http://schemas.microsoft.com/office/powerpoint/2010/main" val="14371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Project Management Processes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Process groups</a:t>
            </a:r>
          </a:p>
          <a:p>
            <a:pPr lvl="1"/>
            <a:r>
              <a:rPr lang="en-US" smtClean="0"/>
              <a:t>Initiating or Scoping</a:t>
            </a:r>
          </a:p>
          <a:p>
            <a:pPr lvl="1"/>
            <a:r>
              <a:rPr lang="en-US" smtClean="0"/>
              <a:t>Planning</a:t>
            </a:r>
          </a:p>
          <a:p>
            <a:pPr lvl="1"/>
            <a:r>
              <a:rPr lang="en-US" smtClean="0"/>
              <a:t>Executing or Launching</a:t>
            </a:r>
          </a:p>
          <a:p>
            <a:pPr lvl="1"/>
            <a:r>
              <a:rPr lang="en-US" smtClean="0"/>
              <a:t>Monitoring and Controlling</a:t>
            </a:r>
          </a:p>
          <a:p>
            <a:pPr lvl="1"/>
            <a:r>
              <a:rPr lang="en-US" smtClean="0"/>
              <a:t>Closing </a:t>
            </a:r>
          </a:p>
          <a:p>
            <a:r>
              <a:rPr lang="en-US" smtClean="0"/>
              <a:t>The PM process can be instantiated several times during a 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323619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Knowledge Areas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Integration management</a:t>
            </a:r>
          </a:p>
          <a:p>
            <a:pPr>
              <a:defRPr/>
            </a:pPr>
            <a:r>
              <a:rPr lang="en-US" dirty="0" smtClean="0"/>
              <a:t>Scope management</a:t>
            </a:r>
          </a:p>
          <a:p>
            <a:pPr>
              <a:defRPr/>
            </a:pPr>
            <a:r>
              <a:rPr lang="en-US" dirty="0" smtClean="0"/>
              <a:t>Time management</a:t>
            </a:r>
          </a:p>
          <a:p>
            <a:pPr>
              <a:defRPr/>
            </a:pPr>
            <a:r>
              <a:rPr lang="en-US" dirty="0" smtClean="0"/>
              <a:t>Cost management</a:t>
            </a:r>
          </a:p>
          <a:p>
            <a:pPr>
              <a:defRPr/>
            </a:pPr>
            <a:r>
              <a:rPr lang="en-US" dirty="0" smtClean="0"/>
              <a:t>Quality management</a:t>
            </a:r>
          </a:p>
          <a:p>
            <a:pPr>
              <a:defRPr/>
            </a:pPr>
            <a:r>
              <a:rPr lang="en-US" dirty="0" smtClean="0"/>
              <a:t>Human resources management</a:t>
            </a:r>
          </a:p>
          <a:p>
            <a:pPr>
              <a:defRPr/>
            </a:pPr>
            <a:r>
              <a:rPr lang="en-US" dirty="0" smtClean="0"/>
              <a:t>Communications management</a:t>
            </a:r>
          </a:p>
          <a:p>
            <a:pPr>
              <a:defRPr/>
            </a:pPr>
            <a:r>
              <a:rPr lang="en-US" dirty="0" smtClean="0"/>
              <a:t>Risk management</a:t>
            </a:r>
          </a:p>
          <a:p>
            <a:pPr>
              <a:defRPr/>
            </a:pPr>
            <a:r>
              <a:rPr lang="en-US" dirty="0" smtClean="0"/>
              <a:t>Procurement management</a:t>
            </a:r>
          </a:p>
          <a:p>
            <a:pPr>
              <a:defRPr/>
            </a:pPr>
            <a:r>
              <a:rPr lang="en-US" smtClean="0"/>
              <a:t>Stakeholder 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504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Week 2</a:t>
            </a:r>
          </a:p>
          <a:p>
            <a:r>
              <a:rPr lang="en-US" sz="7200" dirty="0" smtClean="0"/>
              <a:t>The Project Management Process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The PM Process</a:t>
            </a:r>
          </a:p>
          <a:p>
            <a:r>
              <a:rPr lang="en-US" smtClean="0"/>
              <a:t>Reading: Ch. 2-3</a:t>
            </a:r>
          </a:p>
          <a:p>
            <a:r>
              <a:rPr lang="en-US" smtClean="0"/>
              <a:t>Objectives</a:t>
            </a:r>
          </a:p>
          <a:p>
            <a:pPr lvl="1"/>
            <a:r>
              <a:rPr lang="en-US" smtClean="0"/>
              <a:t>Establish a process for managing projects</a:t>
            </a:r>
          </a:p>
          <a:p>
            <a:pPr lvl="1"/>
            <a:r>
              <a:rPr lang="en-US" smtClean="0"/>
              <a:t>Examine the life cycle of projects</a:t>
            </a:r>
          </a:p>
          <a:p>
            <a:pPr lvl="1"/>
            <a:r>
              <a:rPr lang="en-US" smtClean="0"/>
              <a:t>Analysis the role of stakeholders and other organizational elements in projects</a:t>
            </a:r>
          </a:p>
          <a:p>
            <a:pPr lvl="1"/>
            <a:r>
              <a:rPr lang="en-US" smtClean="0"/>
              <a:t>Discuss the PMBOK’s PM Processes and Knowledge Areas</a:t>
            </a:r>
          </a:p>
        </p:txBody>
      </p:sp>
    </p:spTree>
    <p:extLst>
      <p:ext uri="{BB962C8B-B14F-4D97-AF65-F5344CB8AC3E}">
        <p14:creationId xmlns:p14="http://schemas.microsoft.com/office/powerpoint/2010/main" val="4011042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Definitions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709025" cy="971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What Exactly Is Project Management?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What business situation is being addressed by this project?</a:t>
            </a:r>
          </a:p>
          <a:p>
            <a:r>
              <a:rPr lang="en-US" smtClean="0"/>
              <a:t>What do we need to accomplish?</a:t>
            </a:r>
          </a:p>
          <a:p>
            <a:r>
              <a:rPr lang="en-US" smtClean="0"/>
              <a:t>What will we commit to?</a:t>
            </a:r>
          </a:p>
          <a:p>
            <a:r>
              <a:rPr lang="en-US" smtClean="0"/>
              <a:t>How will we do it?</a:t>
            </a:r>
          </a:p>
          <a:p>
            <a:r>
              <a:rPr lang="en-US" smtClean="0"/>
              <a:t>How will we know that we did it?</a:t>
            </a:r>
          </a:p>
          <a:p>
            <a:r>
              <a:rPr lang="en-US" smtClean="0"/>
              <a:t>When it’s over, how will we assess our performance?</a:t>
            </a:r>
          </a:p>
        </p:txBody>
      </p:sp>
    </p:spTree>
    <p:extLst>
      <p:ext uri="{BB962C8B-B14F-4D97-AF65-F5344CB8AC3E}">
        <p14:creationId xmlns:p14="http://schemas.microsoft.com/office/powerpoint/2010/main" val="3931922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a Project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Ex.: Your car won’t start.  You ask the mechanic to find out what’s wrong and fix it.</a:t>
            </a:r>
          </a:p>
          <a:p>
            <a:pPr lvl="1"/>
            <a:r>
              <a:rPr lang="en-US" smtClean="0"/>
              <a:t>Is this a project?  Is it more than one project?</a:t>
            </a:r>
          </a:p>
          <a:p>
            <a:r>
              <a:rPr lang="en-US" smtClean="0"/>
              <a:t>Ex:  Your group is responsible for maintaining the XYZ system</a:t>
            </a:r>
          </a:p>
          <a:p>
            <a:pPr lvl="1"/>
            <a:r>
              <a:rPr lang="en-US" smtClean="0"/>
              <a:t>Is this a project?</a:t>
            </a:r>
          </a:p>
        </p:txBody>
      </p:sp>
    </p:spTree>
    <p:extLst>
      <p:ext uri="{BB962C8B-B14F-4D97-AF65-F5344CB8AC3E}">
        <p14:creationId xmlns:p14="http://schemas.microsoft.com/office/powerpoint/2010/main" val="1054825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PM and Project Requirements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56600" cy="4876800"/>
          </a:xfrm>
        </p:spPr>
        <p:txBody>
          <a:bodyPr/>
          <a:lstStyle/>
          <a:p>
            <a:r>
              <a:rPr lang="en-US" smtClean="0"/>
              <a:t>PM is an organized common-sense approach that utilizes appropriate client involvement in order to deliver client requirements that meet expected incremental business value</a:t>
            </a:r>
          </a:p>
          <a:p>
            <a:r>
              <a:rPr lang="en-US" smtClean="0"/>
              <a:t>A requirement is a desired end-state whose successful integration into the solution delivers specific, measurable, and incremental business value to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15403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 and Constraints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Objectives are desired results and form the basis of project planning</a:t>
            </a:r>
          </a:p>
          <a:p>
            <a:pPr lvl="1"/>
            <a:r>
              <a:rPr lang="en-US" smtClean="0"/>
              <a:t>The project plan is designed to achieve the project’s objectives</a:t>
            </a:r>
          </a:p>
          <a:p>
            <a:pPr lvl="1"/>
            <a:r>
              <a:rPr lang="en-US" smtClean="0"/>
              <a:t>The project is done when the objectives have been met (generally speaking)</a:t>
            </a:r>
          </a:p>
          <a:p>
            <a:r>
              <a:rPr lang="en-US" smtClean="0"/>
              <a:t>Constraints</a:t>
            </a:r>
          </a:p>
          <a:p>
            <a:pPr lvl="1"/>
            <a:r>
              <a:rPr lang="en-US" smtClean="0"/>
              <a:t>Restrictions on the structure of the project primarily associated with the parameters of the scope triangle</a:t>
            </a:r>
          </a:p>
        </p:txBody>
      </p:sp>
    </p:spTree>
    <p:extLst>
      <p:ext uri="{BB962C8B-B14F-4D97-AF65-F5344CB8AC3E}">
        <p14:creationId xmlns:p14="http://schemas.microsoft.com/office/powerpoint/2010/main" val="3980106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Stakeholders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A stakeholder is anyone impacted by the project and/or its outcome</a:t>
            </a:r>
          </a:p>
          <a:p>
            <a:pPr lvl="1"/>
            <a:r>
              <a:rPr lang="en-US" smtClean="0"/>
              <a:t>Customer</a:t>
            </a:r>
          </a:p>
          <a:p>
            <a:pPr lvl="1"/>
            <a:r>
              <a:rPr lang="en-US" smtClean="0"/>
              <a:t>Sponsor</a:t>
            </a:r>
          </a:p>
          <a:p>
            <a:pPr lvl="1"/>
            <a:r>
              <a:rPr lang="en-US" smtClean="0"/>
              <a:t>Management</a:t>
            </a:r>
          </a:p>
          <a:p>
            <a:pPr lvl="1"/>
            <a:r>
              <a:rPr lang="en-US" smtClean="0"/>
              <a:t>Project team</a:t>
            </a:r>
          </a:p>
          <a:p>
            <a:pPr lvl="1"/>
            <a:r>
              <a:rPr lang="en-US" smtClean="0"/>
              <a:t>Partners, etc.</a:t>
            </a:r>
          </a:p>
          <a:p>
            <a:r>
              <a:rPr lang="en-US" smtClean="0"/>
              <a:t>Proactive communication is critical to the stakeholders’ satisfaction</a:t>
            </a:r>
          </a:p>
        </p:txBody>
      </p:sp>
    </p:spTree>
    <p:extLst>
      <p:ext uri="{BB962C8B-B14F-4D97-AF65-F5344CB8AC3E}">
        <p14:creationId xmlns:p14="http://schemas.microsoft.com/office/powerpoint/2010/main" val="2499990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442</Words>
  <Application>Microsoft Office PowerPoint</Application>
  <PresentationFormat>On-screen Show (4:3)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PowerPoint Presentation</vt:lpstr>
      <vt:lpstr>Lesson Overview</vt:lpstr>
      <vt:lpstr>PowerPoint Presentation</vt:lpstr>
      <vt:lpstr>What Exactly Is Project Management?</vt:lpstr>
      <vt:lpstr>Definition of a Project</vt:lpstr>
      <vt:lpstr>PM and Project Requirements</vt:lpstr>
      <vt:lpstr>Objectives and Constraints</vt:lpstr>
      <vt:lpstr>Stakeholders </vt:lpstr>
      <vt:lpstr>Organizational Structure</vt:lpstr>
      <vt:lpstr>PowerPoint Presentation</vt:lpstr>
      <vt:lpstr>PM Life Cycle Models</vt:lpstr>
      <vt:lpstr>Project Management Processes</vt:lpstr>
      <vt:lpstr>Knowledge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2014-08-31T13:32:42Z</dcterms:modified>
</cp:coreProperties>
</file>