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9" r:id="rId2"/>
    <p:sldId id="281" r:id="rId3"/>
    <p:sldId id="333" r:id="rId4"/>
    <p:sldId id="282" r:id="rId5"/>
    <p:sldId id="334" r:id="rId6"/>
    <p:sldId id="335" r:id="rId7"/>
    <p:sldId id="336" r:id="rId8"/>
    <p:sldId id="337" r:id="rId9"/>
    <p:sldId id="338" r:id="rId10"/>
    <p:sldId id="359" r:id="rId11"/>
    <p:sldId id="339" r:id="rId12"/>
    <p:sldId id="340" r:id="rId13"/>
    <p:sldId id="341" r:id="rId14"/>
    <p:sldId id="342" r:id="rId15"/>
    <p:sldId id="343" r:id="rId16"/>
    <p:sldId id="344" r:id="rId17"/>
    <p:sldId id="360" r:id="rId18"/>
    <p:sldId id="345" r:id="rId19"/>
    <p:sldId id="346" r:id="rId20"/>
    <p:sldId id="347" r:id="rId21"/>
    <p:sldId id="348" r:id="rId22"/>
    <p:sldId id="349" r:id="rId23"/>
    <p:sldId id="361" r:id="rId24"/>
    <p:sldId id="350" r:id="rId25"/>
    <p:sldId id="362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81"/>
            <p14:sldId id="333"/>
          </p14:sldIdLst>
        </p14:section>
        <p14:section name="Strategy" id="{FC038627-430B-4A60-B486-15CCB2A9B693}">
          <p14:sldIdLst>
            <p14:sldId id="282"/>
            <p14:sldId id="334"/>
            <p14:sldId id="335"/>
            <p14:sldId id="336"/>
            <p14:sldId id="337"/>
            <p14:sldId id="338"/>
          </p14:sldIdLst>
        </p14:section>
        <p14:section name="Project Scope" id="{7335570E-4914-42EF-8A76-FF46255F9C28}">
          <p14:sldIdLst>
            <p14:sldId id="359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Structure" id="{F6CD1B67-BD6B-42E0-ADE4-9DB143A3D0C2}">
          <p14:sldIdLst>
            <p14:sldId id="360"/>
            <p14:sldId id="345"/>
            <p14:sldId id="346"/>
            <p14:sldId id="347"/>
            <p14:sldId id="348"/>
            <p14:sldId id="349"/>
          </p14:sldIdLst>
        </p14:section>
        <p14:section name="Project Initiation" id="{1ADC45E3-91A7-42D9-8539-3DEAD5BE63F2}">
          <p14:sldIdLst>
            <p14:sldId id="361"/>
            <p14:sldId id="350"/>
          </p14:sldIdLst>
        </p14:section>
        <p14:section name="Integration Management" id="{F6B852B3-366A-48BE-B9D4-B9F06624FBA8}">
          <p14:sldIdLst>
            <p14:sldId id="362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34" autoAdjust="0"/>
  </p:normalViewPr>
  <p:slideViewPr>
    <p:cSldViewPr>
      <p:cViewPr varScale="1">
        <p:scale>
          <a:sx n="52" d="100"/>
          <a:sy n="52" d="100"/>
        </p:scale>
        <p:origin x="17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1AF9C6-01A1-4CB8-8D29-88A481607BD0}" type="slidenum">
              <a:rPr lang="en-US" sz="1200" b="0"/>
              <a:pPr eaLnBrk="1" hangingPunct="1"/>
              <a:t>11</a:t>
            </a:fld>
            <a:endParaRPr 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21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101B9-7100-4893-B613-D156770CAFB5}" type="slidenum">
              <a:rPr lang="en-US" sz="1200" b="0"/>
              <a:pPr eaLnBrk="1" hangingPunct="1"/>
              <a:t>12</a:t>
            </a:fld>
            <a:endParaRPr 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1427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02BEC6-6F16-4A9E-97B2-291527AFC75D}" type="slidenum">
              <a:rPr lang="en-US" sz="1200" b="0"/>
              <a:pPr eaLnBrk="1" hangingPunct="1"/>
              <a:t>13</a:t>
            </a:fld>
            <a:endParaRPr lang="en-US" sz="1200" b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314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07D4C6-97A0-4B31-A9D4-B55CE84E468B}" type="slidenum">
              <a:rPr lang="en-US" sz="1200" b="0"/>
              <a:pPr eaLnBrk="1" hangingPunct="1"/>
              <a:t>14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587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0F1C31-4A39-4DA3-96D2-0ECE6E71F2BB}" type="slidenum">
              <a:rPr lang="en-US" sz="1200" b="0"/>
              <a:pPr eaLnBrk="1" hangingPunct="1"/>
              <a:t>15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850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4744FC-3FD7-4EA9-8A9B-44639314D810}" type="slidenum">
              <a:rPr lang="en-US" sz="1200" b="0"/>
              <a:pPr eaLnBrk="1" hangingPunct="1"/>
              <a:t>16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456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2AB778-D14F-4CFF-92A6-F0292A239F81}" type="slidenum">
              <a:rPr lang="en-US" sz="1200" b="0"/>
              <a:pPr eaLnBrk="1" hangingPunct="1"/>
              <a:t>18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515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86760F-AC41-4D27-B354-E3AF86315AA1}" type="slidenum">
              <a:rPr lang="en-US" sz="1200" b="0"/>
              <a:pPr eaLnBrk="1" hangingPunct="1"/>
              <a:t>19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1776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3098E6-F67E-4366-8196-9F677D0F6EAE}" type="slidenum">
              <a:rPr lang="en-US" sz="1200" b="0"/>
              <a:pPr eaLnBrk="1" hangingPunct="1"/>
              <a:t>20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029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D52E64-F754-4D62-9580-971B22F0D1C4}" type="slidenum">
              <a:rPr lang="en-US" sz="1200" b="0"/>
              <a:pPr eaLnBrk="1" hangingPunct="1"/>
              <a:t>21</a:t>
            </a:fld>
            <a:endParaRPr lang="en-US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152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DDCF9E-4F1B-4695-A4EB-B8D0C03A71CD}" type="slidenum">
              <a:rPr lang="en-US" sz="1200" b="0"/>
              <a:pPr eaLnBrk="1" hangingPunct="1"/>
              <a:t>22</a:t>
            </a:fld>
            <a:endParaRPr lang="en-US" sz="1200" b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245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2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0C8A33-8CDF-458B-876B-22F50C009659}" type="slidenum">
              <a:rPr lang="en-US" sz="1200" b="0"/>
              <a:pPr eaLnBrk="1" hangingPunct="1"/>
              <a:t>24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2384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2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4C9E5E-B1ED-476B-90DC-A48D260042D2}" type="slidenum">
              <a:rPr lang="en-US" sz="1200" b="0"/>
              <a:pPr eaLnBrk="1" hangingPunct="1"/>
              <a:t>26</a:t>
            </a:fld>
            <a:endParaRPr lang="en-US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176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392F01-A887-4C28-95F3-7D7E5771B848}" type="slidenum">
              <a:rPr lang="en-US" sz="1200" b="0"/>
              <a:pPr eaLnBrk="1" hangingPunct="1"/>
              <a:t>27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4942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C336B9-3C78-4873-BF0F-3C0F760B5794}" type="slidenum">
              <a:rPr lang="en-US" sz="1200" b="0"/>
              <a:pPr eaLnBrk="1" hangingPunct="1"/>
              <a:t>28</a:t>
            </a:fld>
            <a:endParaRPr lang="en-US" sz="12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2075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2C70E9-9BAD-46B1-B81D-6DB8FE24C273}" type="slidenum">
              <a:rPr lang="en-US" sz="1200" b="0"/>
              <a:pPr eaLnBrk="1" hangingPunct="1"/>
              <a:t>29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369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9BCBE4-81D3-4736-A8B3-E2E97A408457}" type="slidenum">
              <a:rPr lang="en-US" sz="1200" b="0"/>
              <a:pPr eaLnBrk="1" hangingPunct="1"/>
              <a:t>3</a:t>
            </a:fld>
            <a:endParaRPr lang="en-US" sz="1200" b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340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53F6C0F-128A-4AAC-A98B-212BA0A00F23}" type="slidenum">
              <a:rPr lang="en-US" sz="1200" b="0"/>
              <a:pPr eaLnBrk="1" hangingPunct="1"/>
              <a:t>30</a:t>
            </a:fld>
            <a:endParaRPr lang="en-US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4689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425A8F-E37C-4A39-8E31-77B7B90F5CED}" type="slidenum">
              <a:rPr lang="en-US" sz="1200" b="0"/>
              <a:pPr eaLnBrk="1" hangingPunct="1"/>
              <a:t>31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539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521D27-0D84-436C-94ED-632A44B773A0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950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925F15-F1A1-494D-A5A7-CB35F604B4E0}" type="slidenum">
              <a:rPr lang="en-US" sz="1200" b="0"/>
              <a:pPr eaLnBrk="1" hangingPunct="1"/>
              <a:t>33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527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96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2067A9-27C6-4B74-8639-88E608D3B02A}" type="slidenum">
              <a:rPr lang="en-US" sz="1200" b="0"/>
              <a:pPr eaLnBrk="1" hangingPunct="1"/>
              <a:t>5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80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434EB9-A9F2-4B52-B2AD-EBAB74970CC4}" type="slidenum">
              <a:rPr lang="en-US" sz="1200" b="0"/>
              <a:pPr eaLnBrk="1" hangingPunct="1"/>
              <a:t>6</a:t>
            </a:fld>
            <a:endParaRPr lang="en-US" sz="1200" b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398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F5C44A-449E-45F1-A3EF-FB038B28C175}" type="slidenum">
              <a:rPr lang="en-US" sz="1200" b="0"/>
              <a:pPr eaLnBrk="1" hangingPunct="1"/>
              <a:t>7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1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5328C3-61CF-4042-A7B0-D915E5C88A55}" type="slidenum">
              <a:rPr lang="en-US" sz="1200" b="0"/>
              <a:pPr eaLnBrk="1" hangingPunct="1"/>
              <a:t>8</a:t>
            </a:fld>
            <a:endParaRPr 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3964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4051A6-58F9-4E61-BE7E-B657029C4480}" type="slidenum">
              <a:rPr lang="en-US" sz="1200" b="0"/>
              <a:pPr eaLnBrk="1" hangingPunct="1"/>
              <a:t>9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002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Dennis J. Hood</a:t>
            </a:r>
          </a:p>
          <a:p>
            <a:r>
              <a:rPr lang="en-US" dirty="0" smtClean="0"/>
              <a:t>School of Applied Technology</a:t>
            </a:r>
          </a:p>
          <a:p>
            <a:r>
              <a:rPr lang="en-US" dirty="0" smtClean="0"/>
              <a:t>Spring ‘14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 smtClean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 smtClean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 smtClean="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smtClean="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 smtClean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Week 1 – Intro and Motivation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Management for ITM</a:t>
            </a:r>
            <a:br>
              <a:rPr lang="en-US" dirty="0" smtClean="0"/>
            </a:br>
            <a:r>
              <a:rPr lang="en-US" dirty="0" err="1" smtClean="0"/>
              <a:t>ITM</a:t>
            </a:r>
            <a:r>
              <a:rPr lang="en-US" dirty="0" smtClean="0"/>
              <a:t> 471/571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Dennis Hood</a:t>
            </a:r>
          </a:p>
          <a:p>
            <a:r>
              <a:rPr lang="en-US" sz="2400" dirty="0" smtClean="0">
                <a:latin typeface="+mn-lt"/>
              </a:rPr>
              <a:t>School of Applied Technology</a:t>
            </a:r>
          </a:p>
          <a:p>
            <a:r>
              <a:rPr lang="en-US" sz="2400" dirty="0" smtClean="0">
                <a:latin typeface="+mn-lt"/>
              </a:rPr>
              <a:t>Fall ‘14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Project Scope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35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for Project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By “definition” we mean establishing the purpose and parameters of the project</a:t>
            </a:r>
          </a:p>
          <a:p>
            <a:pPr lvl="1"/>
            <a:r>
              <a:rPr lang="en-US" smtClean="0"/>
              <a:t>What will this project achieve?</a:t>
            </a:r>
          </a:p>
          <a:p>
            <a:pPr lvl="1"/>
            <a:r>
              <a:rPr lang="en-US" smtClean="0"/>
              <a:t>When will it complete?</a:t>
            </a:r>
          </a:p>
          <a:p>
            <a:pPr lvl="1"/>
            <a:r>
              <a:rPr lang="en-US" smtClean="0"/>
              <a:t>How many people?, having which skills?</a:t>
            </a:r>
          </a:p>
          <a:p>
            <a:pPr lvl="1"/>
            <a:r>
              <a:rPr lang="en-US" smtClean="0"/>
              <a:t>How much will it cost?</a:t>
            </a:r>
          </a:p>
          <a:p>
            <a:r>
              <a:rPr lang="en-US" smtClean="0"/>
              <a:t>Consensus among stakeholders is critical to success</a:t>
            </a:r>
          </a:p>
          <a:p>
            <a:r>
              <a:rPr lang="en-US" smtClean="0"/>
              <a:t>Definition must precede planning</a:t>
            </a:r>
          </a:p>
        </p:txBody>
      </p:sp>
    </p:spTree>
    <p:extLst>
      <p:ext uri="{BB962C8B-B14F-4D97-AF65-F5344CB8AC3E}">
        <p14:creationId xmlns:p14="http://schemas.microsoft.com/office/powerpoint/2010/main" val="1749327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Scope of Work to be Performed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Scope defines the objectives and the work to be produced</a:t>
            </a:r>
          </a:p>
          <a:p>
            <a:pPr lvl="1"/>
            <a:r>
              <a:rPr lang="en-US" smtClean="0"/>
              <a:t>Begins as a client request and is negotiated into a contract of deliverables</a:t>
            </a:r>
          </a:p>
          <a:p>
            <a:pPr lvl="1"/>
            <a:r>
              <a:rPr lang="en-US" smtClean="0"/>
              <a:t>Must also define what won’t be done</a:t>
            </a:r>
          </a:p>
          <a:p>
            <a:pPr lvl="1"/>
            <a:r>
              <a:rPr lang="en-US" smtClean="0"/>
              <a:t>Establishes key milestones and environmental requirements</a:t>
            </a:r>
          </a:p>
          <a:p>
            <a:pPr lvl="1"/>
            <a:r>
              <a:rPr lang="en-US" smtClean="0"/>
              <a:t>Also agree to conditions of satisfaction</a:t>
            </a:r>
          </a:p>
          <a:p>
            <a:pPr lvl="1"/>
            <a:r>
              <a:rPr lang="en-US" smtClean="0"/>
              <a:t>Project scope vs. product scope</a:t>
            </a:r>
          </a:p>
        </p:txBody>
      </p:sp>
    </p:spTree>
    <p:extLst>
      <p:ext uri="{BB962C8B-B14F-4D97-AF65-F5344CB8AC3E}">
        <p14:creationId xmlns:p14="http://schemas.microsoft.com/office/powerpoint/2010/main" val="649555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A requirement is something the product should do or a quality that it must have</a:t>
            </a:r>
          </a:p>
          <a:p>
            <a:r>
              <a:rPr lang="en-US" smtClean="0"/>
              <a:t>The project’s scope is largely comprised of the product’s requirements</a:t>
            </a:r>
          </a:p>
          <a:p>
            <a:r>
              <a:rPr lang="en-US" smtClean="0"/>
              <a:t>Requirements are gathered by analyzing customer needs, market trends, competitor’s products, etc.</a:t>
            </a:r>
          </a:p>
        </p:txBody>
      </p:sp>
    </p:spTree>
    <p:extLst>
      <p:ext uri="{BB962C8B-B14F-4D97-AF65-F5344CB8AC3E}">
        <p14:creationId xmlns:p14="http://schemas.microsoft.com/office/powerpoint/2010/main" val="843854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Completeness</a:t>
            </a:r>
          </a:p>
          <a:p>
            <a:pPr lvl="1">
              <a:defRPr/>
            </a:pPr>
            <a:r>
              <a:rPr lang="en-US" dirty="0" smtClean="0"/>
              <a:t>Have all requirements been captured? </a:t>
            </a:r>
          </a:p>
          <a:p>
            <a:pPr>
              <a:defRPr/>
            </a:pPr>
            <a:r>
              <a:rPr lang="en-US" dirty="0" smtClean="0"/>
              <a:t>Clarity</a:t>
            </a:r>
          </a:p>
          <a:p>
            <a:pPr lvl="1">
              <a:defRPr/>
            </a:pPr>
            <a:r>
              <a:rPr lang="en-US" dirty="0" smtClean="0"/>
              <a:t>Are they clearly stated?</a:t>
            </a:r>
          </a:p>
          <a:p>
            <a:pPr>
              <a:defRPr/>
            </a:pPr>
            <a:r>
              <a:rPr lang="en-US" dirty="0" smtClean="0"/>
              <a:t>Validity</a:t>
            </a:r>
          </a:p>
          <a:p>
            <a:pPr lvl="1">
              <a:defRPr/>
            </a:pPr>
            <a:r>
              <a:rPr lang="en-US" dirty="0" smtClean="0"/>
              <a:t>Do they accurately reflect customer needs?</a:t>
            </a:r>
          </a:p>
          <a:p>
            <a:pPr>
              <a:defRPr/>
            </a:pPr>
            <a:r>
              <a:rPr lang="en-US" dirty="0" smtClean="0"/>
              <a:t>Measurability</a:t>
            </a:r>
          </a:p>
          <a:p>
            <a:pPr lvl="1">
              <a:defRPr/>
            </a:pPr>
            <a:r>
              <a:rPr lang="en-US" dirty="0" smtClean="0"/>
              <a:t>Can each be measured?</a:t>
            </a:r>
          </a:p>
          <a:p>
            <a:pPr>
              <a:defRPr/>
            </a:pPr>
            <a:r>
              <a:rPr lang="en-US" dirty="0" smtClean="0"/>
              <a:t>Testability </a:t>
            </a:r>
          </a:p>
          <a:p>
            <a:pPr lvl="1">
              <a:defRPr/>
            </a:pPr>
            <a:r>
              <a:rPr lang="en-US" dirty="0" smtClean="0"/>
              <a:t>Can the implementation of each be tested for correctness?</a:t>
            </a:r>
          </a:p>
        </p:txBody>
      </p:sp>
    </p:spTree>
    <p:extLst>
      <p:ext uri="{BB962C8B-B14F-4D97-AF65-F5344CB8AC3E}">
        <p14:creationId xmlns:p14="http://schemas.microsoft.com/office/powerpoint/2010/main" val="116724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Maintainability</a:t>
            </a:r>
          </a:p>
          <a:p>
            <a:pPr lvl="1">
              <a:defRPr/>
            </a:pPr>
            <a:r>
              <a:rPr lang="en-US" dirty="0" smtClean="0"/>
              <a:t>Will the implementation be maintainable?</a:t>
            </a:r>
          </a:p>
          <a:p>
            <a:pPr>
              <a:defRPr/>
            </a:pPr>
            <a:r>
              <a:rPr lang="en-US" dirty="0" smtClean="0"/>
              <a:t>Reliability</a:t>
            </a:r>
          </a:p>
          <a:p>
            <a:pPr lvl="1">
              <a:defRPr/>
            </a:pPr>
            <a:r>
              <a:rPr lang="en-US" dirty="0" smtClean="0"/>
              <a:t>Will the system be reliable/available?</a:t>
            </a:r>
          </a:p>
          <a:p>
            <a:pPr>
              <a:defRPr/>
            </a:pPr>
            <a:r>
              <a:rPr lang="en-US" dirty="0" smtClean="0"/>
              <a:t>Look and feel</a:t>
            </a:r>
          </a:p>
          <a:p>
            <a:pPr lvl="1">
              <a:defRPr/>
            </a:pPr>
            <a:r>
              <a:rPr lang="en-US" dirty="0" smtClean="0"/>
              <a:t>Will the system be adequately usable?</a:t>
            </a:r>
          </a:p>
          <a:p>
            <a:pPr>
              <a:defRPr/>
            </a:pPr>
            <a:r>
              <a:rPr lang="en-US" dirty="0" smtClean="0"/>
              <a:t>Feasibility</a:t>
            </a:r>
          </a:p>
          <a:p>
            <a:pPr lvl="1">
              <a:defRPr/>
            </a:pPr>
            <a:r>
              <a:rPr lang="en-US" dirty="0" smtClean="0"/>
              <a:t>Can the requirements be implemented?</a:t>
            </a:r>
          </a:p>
          <a:p>
            <a:pPr>
              <a:defRPr/>
            </a:pPr>
            <a:r>
              <a:rPr lang="en-US" dirty="0" smtClean="0"/>
              <a:t>Precedent </a:t>
            </a:r>
          </a:p>
          <a:p>
            <a:pPr lvl="1">
              <a:defRPr/>
            </a:pPr>
            <a:r>
              <a:rPr lang="en-US" dirty="0" smtClean="0"/>
              <a:t>Have we previously implemented something similar?</a:t>
            </a:r>
          </a:p>
        </p:txBody>
      </p:sp>
    </p:spTree>
    <p:extLst>
      <p:ext uri="{BB962C8B-B14F-4D97-AF65-F5344CB8AC3E}">
        <p14:creationId xmlns:p14="http://schemas.microsoft.com/office/powerpoint/2010/main" val="57376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Requirements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Scale </a:t>
            </a:r>
          </a:p>
          <a:p>
            <a:pPr lvl="1">
              <a:defRPr/>
            </a:pPr>
            <a:r>
              <a:rPr lang="en-US" dirty="0" smtClean="0"/>
              <a:t>Are the requirements large and/or complex?</a:t>
            </a:r>
          </a:p>
          <a:p>
            <a:pPr>
              <a:defRPr/>
            </a:pPr>
            <a:r>
              <a:rPr lang="en-US" dirty="0" smtClean="0"/>
              <a:t>Stability</a:t>
            </a:r>
          </a:p>
          <a:p>
            <a:pPr lvl="1">
              <a:defRPr/>
            </a:pPr>
            <a:r>
              <a:rPr lang="en-US" dirty="0" smtClean="0"/>
              <a:t>Are the requirements likely to change?</a:t>
            </a:r>
          </a:p>
          <a:p>
            <a:pPr>
              <a:defRPr/>
            </a:pPr>
            <a:r>
              <a:rPr lang="en-US" dirty="0" smtClean="0"/>
              <a:t>Performance</a:t>
            </a:r>
          </a:p>
          <a:p>
            <a:pPr lvl="1">
              <a:defRPr/>
            </a:pPr>
            <a:r>
              <a:rPr lang="en-US" dirty="0" smtClean="0"/>
              <a:t>Can performance requirements be met?</a:t>
            </a:r>
          </a:p>
          <a:p>
            <a:pPr>
              <a:defRPr/>
            </a:pPr>
            <a:r>
              <a:rPr lang="en-US" dirty="0" smtClean="0"/>
              <a:t>Safety</a:t>
            </a:r>
          </a:p>
          <a:p>
            <a:pPr lvl="1">
              <a:defRPr/>
            </a:pPr>
            <a:r>
              <a:rPr lang="en-US" dirty="0" smtClean="0"/>
              <a:t>Are safety issues adequately addressed?</a:t>
            </a:r>
          </a:p>
          <a:p>
            <a:pPr>
              <a:defRPr/>
            </a:pPr>
            <a:r>
              <a:rPr lang="en-US" dirty="0" smtClean="0"/>
              <a:t>Specifications </a:t>
            </a:r>
          </a:p>
          <a:p>
            <a:pPr lvl="1">
              <a:defRPr/>
            </a:pPr>
            <a:r>
              <a:rPr lang="en-US" dirty="0" smtClean="0"/>
              <a:t>Is documentation adequate?</a:t>
            </a:r>
          </a:p>
        </p:txBody>
      </p:sp>
    </p:spTree>
    <p:extLst>
      <p:ext uri="{BB962C8B-B14F-4D97-AF65-F5344CB8AC3E}">
        <p14:creationId xmlns:p14="http://schemas.microsoft.com/office/powerpoint/2010/main" val="1873368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867400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Organizational Structure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18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for Structure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Administration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HR, budget, career development, etc.</a:t>
            </a:r>
          </a:p>
          <a:p>
            <a:pPr>
              <a:lnSpc>
                <a:spcPct val="90000"/>
              </a:lnSpc>
            </a:pPr>
            <a:r>
              <a:rPr lang="en-US" smtClean="0"/>
              <a:t>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Command and control</a:t>
            </a:r>
          </a:p>
          <a:p>
            <a:pPr>
              <a:lnSpc>
                <a:spcPct val="90000"/>
              </a:lnSpc>
            </a:pPr>
            <a:r>
              <a:rPr lang="en-US" smtClean="0"/>
              <a:t>Authority and Responsibility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Accountability is essential</a:t>
            </a:r>
          </a:p>
          <a:p>
            <a:pPr>
              <a:lnSpc>
                <a:spcPct val="90000"/>
              </a:lnSpc>
            </a:pPr>
            <a:r>
              <a:rPr lang="en-US" smtClean="0"/>
              <a:t>Functional Cohesion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Skill and competency development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Economies of scale</a:t>
            </a:r>
          </a:p>
        </p:txBody>
      </p:sp>
    </p:spTree>
    <p:extLst>
      <p:ext uri="{BB962C8B-B14F-4D97-AF65-F5344CB8AC3E}">
        <p14:creationId xmlns:p14="http://schemas.microsoft.com/office/powerpoint/2010/main" val="2777928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Team Differences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smtClean="0"/>
              <a:t>Projects are temporary</a:t>
            </a:r>
          </a:p>
          <a:p>
            <a:pPr lvl="1"/>
            <a:r>
              <a:rPr lang="en-US" sz="2400" smtClean="0"/>
              <a:t>Project teams are only needed for a relatively short period of time</a:t>
            </a:r>
          </a:p>
          <a:p>
            <a:pPr lvl="1"/>
            <a:r>
              <a:rPr lang="en-US" sz="2400" smtClean="0"/>
              <a:t>They are expected to gel quickly and display a burst of productivity</a:t>
            </a:r>
          </a:p>
          <a:p>
            <a:r>
              <a:rPr lang="en-US" sz="2800" smtClean="0"/>
              <a:t>Projects are cross-functional</a:t>
            </a:r>
          </a:p>
          <a:p>
            <a:pPr lvl="1"/>
            <a:r>
              <a:rPr lang="en-US" sz="2400" smtClean="0"/>
              <a:t>Membership is based primarily on value to the project (not historical ties, etc.)</a:t>
            </a:r>
          </a:p>
          <a:p>
            <a:pPr lvl="1"/>
            <a:r>
              <a:rPr lang="en-US" sz="2400" smtClean="0"/>
              <a:t>Understanding of roles is critical</a:t>
            </a:r>
          </a:p>
          <a:p>
            <a:r>
              <a:rPr lang="en-US" sz="2800" smtClean="0"/>
              <a:t>Projects have a small set of well-defined objectives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162202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Week 3</a:t>
            </a:r>
          </a:p>
          <a:p>
            <a:r>
              <a:rPr lang="en-US" sz="7200" dirty="0" smtClean="0"/>
              <a:t>Strategy, Scope and Initiation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1 – Functional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Surface Project from Functional Org</a:t>
            </a:r>
          </a:p>
          <a:p>
            <a:pPr lvl="1"/>
            <a:r>
              <a:rPr lang="en-US" smtClean="0"/>
              <a:t>Organize by function, Manage by project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Structural integrity</a:t>
            </a:r>
          </a:p>
          <a:p>
            <a:pPr lvl="1"/>
            <a:r>
              <a:rPr lang="en-US" smtClean="0"/>
              <a:t>Supports career paths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Focus is not on projects</a:t>
            </a:r>
          </a:p>
          <a:p>
            <a:pPr lvl="1"/>
            <a:r>
              <a:rPr lang="en-US" smtClean="0"/>
              <a:t>Project manager has limited authority</a:t>
            </a:r>
          </a:p>
          <a:p>
            <a:pPr lvl="1"/>
            <a:r>
              <a:rPr lang="en-US" smtClean="0"/>
              <a:t>Communication is strained</a:t>
            </a:r>
          </a:p>
        </p:txBody>
      </p:sp>
    </p:spTree>
    <p:extLst>
      <p:ext uri="{BB962C8B-B14F-4D97-AF65-F5344CB8AC3E}">
        <p14:creationId xmlns:p14="http://schemas.microsoft.com/office/powerpoint/2010/main" val="30427498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Option 2 – Projectized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Organize the staff as project teams</a:t>
            </a:r>
          </a:p>
          <a:p>
            <a:pPr lvl="1"/>
            <a:r>
              <a:rPr lang="en-US" smtClean="0"/>
              <a:t>PMs have dedicated staff (senior managers)</a:t>
            </a:r>
          </a:p>
          <a:p>
            <a:pPr lvl="1"/>
            <a:r>
              <a:rPr lang="en-US" smtClean="0"/>
              <a:t>Some functional presence for operations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PM has direct authority</a:t>
            </a:r>
          </a:p>
          <a:p>
            <a:pPr lvl="1"/>
            <a:r>
              <a:rPr lang="en-US" smtClean="0"/>
              <a:t>Team is diverse, focused and unified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Difficult to optimize utilization (bench?)</a:t>
            </a:r>
          </a:p>
          <a:p>
            <a:pPr lvl="1"/>
            <a:r>
              <a:rPr lang="en-US" smtClean="0"/>
              <a:t>Consistent skill development is impeded</a:t>
            </a:r>
          </a:p>
        </p:txBody>
      </p:sp>
    </p:spTree>
    <p:extLst>
      <p:ext uri="{BB962C8B-B14F-4D97-AF65-F5344CB8AC3E}">
        <p14:creationId xmlns:p14="http://schemas.microsoft.com/office/powerpoint/2010/main" val="10733707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3 – Matrix Organization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Hybrid of 1 and 2</a:t>
            </a:r>
          </a:p>
          <a:p>
            <a:pPr lvl="1"/>
            <a:r>
              <a:rPr lang="en-US" smtClean="0"/>
              <a:t>PM’s “horizontal” authority overlays “vertical” functional hierarchy</a:t>
            </a:r>
          </a:p>
          <a:p>
            <a:pPr lvl="1"/>
            <a:r>
              <a:rPr lang="en-US" smtClean="0"/>
              <a:t>Weak vs. Balanced vs. Strong</a:t>
            </a:r>
          </a:p>
          <a:p>
            <a:r>
              <a:rPr lang="en-US" smtClean="0"/>
              <a:t>Pros:</a:t>
            </a:r>
          </a:p>
          <a:p>
            <a:pPr lvl="1"/>
            <a:r>
              <a:rPr lang="en-US" smtClean="0"/>
              <a:t>More project-focused than hierarchy</a:t>
            </a:r>
          </a:p>
          <a:p>
            <a:pPr lvl="1"/>
            <a:r>
              <a:rPr lang="en-US" smtClean="0"/>
              <a:t>More efficient than project organization</a:t>
            </a:r>
          </a:p>
          <a:p>
            <a:r>
              <a:rPr lang="en-US" smtClean="0"/>
              <a:t>Cons:</a:t>
            </a:r>
          </a:p>
          <a:p>
            <a:pPr lvl="1"/>
            <a:r>
              <a:rPr lang="en-US" smtClean="0"/>
              <a:t>Everyone has two bosses</a:t>
            </a:r>
          </a:p>
        </p:txBody>
      </p:sp>
    </p:spTree>
    <p:extLst>
      <p:ext uri="{BB962C8B-B14F-4D97-AF65-F5344CB8AC3E}">
        <p14:creationId xmlns:p14="http://schemas.microsoft.com/office/powerpoint/2010/main" val="13950629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Project Initiation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69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Project Initiation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Develop Project Charter (Integration Management)</a:t>
            </a:r>
          </a:p>
          <a:p>
            <a:pPr lvl="1"/>
            <a:r>
              <a:rPr lang="en-US" smtClean="0"/>
              <a:t>Purpose</a:t>
            </a:r>
          </a:p>
          <a:p>
            <a:pPr lvl="1"/>
            <a:r>
              <a:rPr lang="en-US" smtClean="0"/>
              <a:t>Business value</a:t>
            </a:r>
          </a:p>
          <a:p>
            <a:pPr lvl="1"/>
            <a:r>
              <a:rPr lang="en-US" smtClean="0"/>
              <a:t>High-level requirements</a:t>
            </a:r>
          </a:p>
          <a:p>
            <a:r>
              <a:rPr lang="en-US" smtClean="0"/>
              <a:t>Identify Stakeholders (Communications Management)</a:t>
            </a:r>
          </a:p>
          <a:p>
            <a:pPr lvl="1"/>
            <a:r>
              <a:rPr lang="en-US" smtClean="0"/>
              <a:t>Highest level of roles and responsibilities</a:t>
            </a:r>
          </a:p>
          <a:p>
            <a:pPr lvl="1"/>
            <a:r>
              <a:rPr lang="en-US" smtClean="0"/>
              <a:t>Establish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3661524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Integration Management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1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Integration Management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Defines the overlap and interfacing among the activities of managing a project</a:t>
            </a:r>
          </a:p>
          <a:p>
            <a:pPr lvl="1">
              <a:defRPr/>
            </a:pPr>
            <a:r>
              <a:rPr lang="en-US" dirty="0" smtClean="0"/>
              <a:t>The PM’s reason for being</a:t>
            </a:r>
          </a:p>
          <a:p>
            <a:pPr>
              <a:defRPr/>
            </a:pPr>
            <a:r>
              <a:rPr lang="en-US" dirty="0" smtClean="0"/>
              <a:t>Most PM activities involve more than one knowledge area</a:t>
            </a:r>
          </a:p>
          <a:p>
            <a:pPr lvl="1">
              <a:defRPr/>
            </a:pPr>
            <a:r>
              <a:rPr lang="en-US" dirty="0" smtClean="0"/>
              <a:t>Cost estimates are dependent on time</a:t>
            </a:r>
          </a:p>
          <a:p>
            <a:pPr lvl="1">
              <a:defRPr/>
            </a:pPr>
            <a:r>
              <a:rPr lang="en-US" dirty="0" smtClean="0"/>
              <a:t>Risk management involves understanding the capabilities of the project resources, etc.</a:t>
            </a:r>
          </a:p>
          <a:p>
            <a:pPr>
              <a:defRPr/>
            </a:pPr>
            <a:r>
              <a:rPr lang="en-US" dirty="0" smtClean="0"/>
              <a:t>The IM knowledge area ensures that all PM processes are addressed </a:t>
            </a:r>
          </a:p>
          <a:p>
            <a:pPr lvl="1">
              <a:defRPr/>
            </a:pPr>
            <a:r>
              <a:rPr lang="en-US" dirty="0" smtClean="0"/>
              <a:t>Even if it is determined that a given process is not needed on a given project (tailoring)</a:t>
            </a:r>
          </a:p>
        </p:txBody>
      </p:sp>
    </p:spTree>
    <p:extLst>
      <p:ext uri="{BB962C8B-B14F-4D97-AF65-F5344CB8AC3E}">
        <p14:creationId xmlns:p14="http://schemas.microsoft.com/office/powerpoint/2010/main" val="15559303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Integration Management Processes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Develop Project Charter</a:t>
            </a:r>
          </a:p>
          <a:p>
            <a:r>
              <a:rPr lang="en-US" smtClean="0"/>
              <a:t>Develop Project Management Plan</a:t>
            </a:r>
          </a:p>
          <a:p>
            <a:r>
              <a:rPr lang="en-US" smtClean="0"/>
              <a:t>Direct and Manage Project Execution</a:t>
            </a:r>
          </a:p>
          <a:p>
            <a:r>
              <a:rPr lang="en-US" smtClean="0"/>
              <a:t>Monitor and Control Project Work</a:t>
            </a:r>
          </a:p>
          <a:p>
            <a:r>
              <a:rPr lang="en-US" smtClean="0"/>
              <a:t>Perform Integration Change Control</a:t>
            </a:r>
          </a:p>
          <a:p>
            <a:r>
              <a:rPr lang="en-US" smtClean="0"/>
              <a:t>Close Project or Phase</a:t>
            </a:r>
          </a:p>
        </p:txBody>
      </p:sp>
    </p:spTree>
    <p:extLst>
      <p:ext uri="{BB962C8B-B14F-4D97-AF65-F5344CB8AC3E}">
        <p14:creationId xmlns:p14="http://schemas.microsoft.com/office/powerpoint/2010/main" val="20086253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Develop Project Charter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Formally authorizes the project and gives the authority to the project manager to allocate resources</a:t>
            </a:r>
          </a:p>
          <a:p>
            <a:pPr lvl="1"/>
            <a:r>
              <a:rPr lang="en-US" smtClean="0"/>
              <a:t>Statement of work</a:t>
            </a:r>
          </a:p>
          <a:p>
            <a:pPr lvl="1"/>
            <a:r>
              <a:rPr lang="en-US" smtClean="0"/>
              <a:t>Business case</a:t>
            </a:r>
          </a:p>
          <a:p>
            <a:pPr lvl="1"/>
            <a:r>
              <a:rPr lang="en-US" smtClean="0"/>
              <a:t>Measurable project objectives</a:t>
            </a:r>
          </a:p>
          <a:p>
            <a:pPr lvl="1"/>
            <a:r>
              <a:rPr lang="en-US" smtClean="0"/>
              <a:t>First-cut risk analysis</a:t>
            </a:r>
          </a:p>
          <a:p>
            <a:r>
              <a:rPr lang="en-US" smtClean="0"/>
              <a:t>Approved by the project sponsor</a:t>
            </a:r>
          </a:p>
        </p:txBody>
      </p:sp>
    </p:spTree>
    <p:extLst>
      <p:ext uri="{BB962C8B-B14F-4D97-AF65-F5344CB8AC3E}">
        <p14:creationId xmlns:p14="http://schemas.microsoft.com/office/powerpoint/2010/main" val="29761025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Develop Project Management Plan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Defines how the project will be executed, monitored and controlled, and closed</a:t>
            </a:r>
          </a:p>
          <a:p>
            <a:pPr>
              <a:defRPr/>
            </a:pPr>
            <a:r>
              <a:rPr lang="en-US" dirty="0" smtClean="0"/>
              <a:t>Encompasses plans for all of the other knowledge areas and plans for </a:t>
            </a:r>
          </a:p>
          <a:p>
            <a:pPr lvl="1">
              <a:defRPr/>
            </a:pPr>
            <a:r>
              <a:rPr lang="en-US" dirty="0" smtClean="0"/>
              <a:t>Change and configuration management</a:t>
            </a:r>
          </a:p>
          <a:p>
            <a:pPr lvl="1">
              <a:defRPr/>
            </a:pPr>
            <a:r>
              <a:rPr lang="en-US" dirty="0" smtClean="0"/>
              <a:t>Scope management</a:t>
            </a:r>
          </a:p>
          <a:p>
            <a:pPr lvl="1">
              <a:defRPr/>
            </a:pPr>
            <a:r>
              <a:rPr lang="en-US" dirty="0" smtClean="0"/>
              <a:t>Process improvement</a:t>
            </a:r>
          </a:p>
          <a:p>
            <a:pPr>
              <a:defRPr/>
            </a:pPr>
            <a:r>
              <a:rPr lang="en-US" dirty="0" smtClean="0"/>
              <a:t>Represents the result of tailoring the general project management process</a:t>
            </a:r>
          </a:p>
          <a:p>
            <a:pPr>
              <a:defRPr/>
            </a:pPr>
            <a:r>
              <a:rPr lang="en-US" dirty="0" smtClean="0"/>
              <a:t>Must be formally approved by stakeholders</a:t>
            </a:r>
          </a:p>
        </p:txBody>
      </p:sp>
    </p:spTree>
    <p:extLst>
      <p:ext uri="{BB962C8B-B14F-4D97-AF65-F5344CB8AC3E}">
        <p14:creationId xmlns:p14="http://schemas.microsoft.com/office/powerpoint/2010/main" val="38055850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Overview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Strategy, Scope and Project Initiation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Reading: Chapter 4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Discuss the impact of business strategy on project management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Explore methods for selecting the “right” projects given business objectives and resource availability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Examine the process of pulling together the management elements crucial for project success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Analyze organizational structure alternatives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Examine the Initiation process group and the Integration Management knowledge area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125782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Direct and Manage Execution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Captures the integration piece of executing the project</a:t>
            </a:r>
          </a:p>
          <a:p>
            <a:pPr lvl="1"/>
            <a:r>
              <a:rPr lang="en-US" smtClean="0"/>
              <a:t>Basically making sure the project goes smoothly, especially at points of interaction</a:t>
            </a:r>
          </a:p>
          <a:p>
            <a:pPr lvl="1"/>
            <a:r>
              <a:rPr lang="en-US" smtClean="0"/>
              <a:t>Ensuring common understanding of project elements (e.g., responsibilities, etc.)</a:t>
            </a:r>
          </a:p>
          <a:p>
            <a:pPr lvl="1"/>
            <a:r>
              <a:rPr lang="en-US" smtClean="0"/>
              <a:t>Being of service (e.g., offer assistance, etc.)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9174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Monitor and Control Project 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Tracking, reviewing, and regulating progress</a:t>
            </a:r>
          </a:p>
          <a:p>
            <a:r>
              <a:rPr lang="en-US" smtClean="0"/>
              <a:t>Monitoring</a:t>
            </a:r>
          </a:p>
          <a:p>
            <a:pPr lvl="1"/>
            <a:r>
              <a:rPr lang="en-US" smtClean="0"/>
              <a:t>Collecting, assessing, analyzing, etc.</a:t>
            </a:r>
          </a:p>
          <a:p>
            <a:pPr lvl="1"/>
            <a:r>
              <a:rPr lang="en-US" smtClean="0"/>
              <a:t>Communicating status</a:t>
            </a:r>
          </a:p>
          <a:p>
            <a:r>
              <a:rPr lang="en-US" smtClean="0"/>
              <a:t>Controlling</a:t>
            </a:r>
          </a:p>
          <a:p>
            <a:pPr lvl="1"/>
            <a:r>
              <a:rPr lang="en-US" smtClean="0"/>
              <a:t>Determining correcting or preventive actions</a:t>
            </a:r>
          </a:p>
          <a:p>
            <a:pPr lvl="1"/>
            <a:r>
              <a:rPr lang="en-US" smtClean="0"/>
              <a:t>Replanning if necessary</a:t>
            </a:r>
          </a:p>
        </p:txBody>
      </p:sp>
    </p:spTree>
    <p:extLst>
      <p:ext uri="{BB962C8B-B14F-4D97-AF65-F5344CB8AC3E}">
        <p14:creationId xmlns:p14="http://schemas.microsoft.com/office/powerpoint/2010/main" val="4652412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Perform Integration Change Control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Change is a significant threat, but also a fact of life</a:t>
            </a:r>
          </a:p>
          <a:p>
            <a:r>
              <a:rPr lang="en-US" smtClean="0"/>
              <a:t>Requests must be evaluated </a:t>
            </a:r>
          </a:p>
          <a:p>
            <a:pPr lvl="1"/>
            <a:r>
              <a:rPr lang="en-US" smtClean="0"/>
              <a:t>Impact/risk</a:t>
            </a:r>
          </a:p>
          <a:p>
            <a:pPr lvl="1"/>
            <a:r>
              <a:rPr lang="en-US" smtClean="0"/>
              <a:t>Time and effort required</a:t>
            </a:r>
          </a:p>
          <a:p>
            <a:pPr lvl="1"/>
            <a:r>
              <a:rPr lang="en-US" smtClean="0"/>
              <a:t>Cost</a:t>
            </a:r>
          </a:p>
          <a:p>
            <a:r>
              <a:rPr lang="en-US" smtClean="0"/>
              <a:t>The implementation of formally approved changes must be managed</a:t>
            </a:r>
          </a:p>
          <a:p>
            <a:pPr lvl="1"/>
            <a:r>
              <a:rPr lang="en-US" smtClean="0"/>
              <a:t>Change Control Board (CCB)</a:t>
            </a:r>
          </a:p>
        </p:txBody>
      </p:sp>
    </p:spTree>
    <p:extLst>
      <p:ext uri="{BB962C8B-B14F-4D97-AF65-F5344CB8AC3E}">
        <p14:creationId xmlns:p14="http://schemas.microsoft.com/office/powerpoint/2010/main" val="4079092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smtClean="0"/>
              <a:t>Close Project or Phase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The project doesn’t end with the completion of the technical work</a:t>
            </a:r>
          </a:p>
          <a:p>
            <a:pPr lvl="1"/>
            <a:r>
              <a:rPr lang="en-US" smtClean="0"/>
              <a:t>Formal acceptance of completion</a:t>
            </a:r>
          </a:p>
          <a:p>
            <a:pPr lvl="1"/>
            <a:r>
              <a:rPr lang="en-US" smtClean="0"/>
              <a:t>Final documentation</a:t>
            </a:r>
          </a:p>
          <a:p>
            <a:pPr lvl="1"/>
            <a:r>
              <a:rPr lang="en-US" smtClean="0"/>
              <a:t>Lessons learned analysis</a:t>
            </a:r>
          </a:p>
          <a:p>
            <a:pPr lvl="1"/>
            <a:r>
              <a:rPr lang="en-US" smtClean="0"/>
              <a:t>Capture of metrics and analysis</a:t>
            </a:r>
          </a:p>
          <a:p>
            <a:pPr lvl="1"/>
            <a:r>
              <a:rPr lang="en-US" smtClean="0"/>
              <a:t>Deliver final product and transfer responsibility</a:t>
            </a:r>
          </a:p>
          <a:p>
            <a:pPr lvl="1"/>
            <a:r>
              <a:rPr lang="en-US" smtClean="0"/>
              <a:t>Release project resources</a:t>
            </a:r>
          </a:p>
        </p:txBody>
      </p:sp>
    </p:spTree>
    <p:extLst>
      <p:ext uri="{BB962C8B-B14F-4D97-AF65-F5344CB8AC3E}">
        <p14:creationId xmlns:p14="http://schemas.microsoft.com/office/powerpoint/2010/main" val="2834974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Strategy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Organizational Mission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 marL="609600" indent="-609600"/>
            <a:r>
              <a:rPr lang="en-US" sz="2800" smtClean="0"/>
              <a:t>Strategic Management</a:t>
            </a:r>
          </a:p>
          <a:p>
            <a:pPr marL="1109663" lvl="1" indent="-533400"/>
            <a:r>
              <a:rPr lang="en-US" sz="2400" smtClean="0"/>
              <a:t>“You Are Here”; Destination and Plan</a:t>
            </a:r>
          </a:p>
          <a:p>
            <a:pPr marL="1109663" lvl="1" indent="-533400"/>
            <a:r>
              <a:rPr lang="en-US" sz="2400" smtClean="0"/>
              <a:t>How the organization plans to compete with available resources in current and anticipated environments</a:t>
            </a:r>
          </a:p>
          <a:p>
            <a:pPr marL="609600" indent="-609600"/>
            <a:r>
              <a:rPr lang="en-US" sz="2800" smtClean="0"/>
              <a:t>Steps for accomplishing the mission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Define (or redefine) organizational mission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Set long-range goals and objectives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Analyze and formulate strategies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Implement strategies through projects</a:t>
            </a:r>
          </a:p>
          <a:p>
            <a:pPr marL="1109663" lvl="1" indent="-533400">
              <a:buFontTx/>
              <a:buAutoNum type="arabicPeriod"/>
            </a:pPr>
            <a:r>
              <a:rPr lang="en-US" sz="2400" smtClean="0"/>
              <a:t>Go back to step 1 and repeat</a:t>
            </a:r>
          </a:p>
          <a:p>
            <a:pPr marL="1109663" lvl="1" indent="-533400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236315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SMART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z="2800" b="1" i="1" smtClean="0"/>
              <a:t>S</a:t>
            </a:r>
            <a:r>
              <a:rPr lang="en-US" sz="2800" smtClean="0"/>
              <a:t>pecific</a:t>
            </a:r>
          </a:p>
          <a:p>
            <a:pPr lvl="1"/>
            <a:r>
              <a:rPr lang="en-US" sz="2400" smtClean="0"/>
              <a:t>Be unambiguous</a:t>
            </a:r>
          </a:p>
          <a:p>
            <a:r>
              <a:rPr lang="en-US" sz="2800" b="1" i="1" smtClean="0"/>
              <a:t>M</a:t>
            </a:r>
            <a:r>
              <a:rPr lang="en-US" sz="2800" smtClean="0"/>
              <a:t>easurable</a:t>
            </a:r>
          </a:p>
          <a:p>
            <a:pPr lvl="1"/>
            <a:r>
              <a:rPr lang="en-US" sz="2400" smtClean="0"/>
              <a:t>Establish objective metrics</a:t>
            </a:r>
          </a:p>
          <a:p>
            <a:r>
              <a:rPr lang="en-US" sz="2800" b="1" i="1" smtClean="0"/>
              <a:t>A</a:t>
            </a:r>
            <a:r>
              <a:rPr lang="en-US" sz="2800" smtClean="0"/>
              <a:t>ssignable</a:t>
            </a:r>
          </a:p>
          <a:p>
            <a:pPr lvl="1"/>
            <a:r>
              <a:rPr lang="en-US" sz="2400" smtClean="0"/>
              <a:t>Identify accountability</a:t>
            </a:r>
          </a:p>
          <a:p>
            <a:r>
              <a:rPr lang="en-US" sz="2800" b="1" i="1" smtClean="0"/>
              <a:t>R</a:t>
            </a:r>
            <a:r>
              <a:rPr lang="en-US" sz="2800" smtClean="0"/>
              <a:t>ealistic</a:t>
            </a:r>
          </a:p>
          <a:p>
            <a:pPr lvl="1"/>
            <a:r>
              <a:rPr lang="en-US" sz="2400" smtClean="0"/>
              <a:t>Be sure it’s feasible</a:t>
            </a:r>
          </a:p>
          <a:p>
            <a:r>
              <a:rPr lang="en-US" sz="2800" b="1" i="1" smtClean="0"/>
              <a:t>T</a:t>
            </a:r>
            <a:r>
              <a:rPr lang="en-US" sz="2800" smtClean="0"/>
              <a:t>ime-bound</a:t>
            </a:r>
          </a:p>
          <a:p>
            <a:pPr lvl="1"/>
            <a:r>
              <a:rPr lang="en-US" sz="2400" smtClean="0"/>
              <a:t>Identify the finish line</a:t>
            </a:r>
          </a:p>
          <a:p>
            <a:pPr lvl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3034643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Strategic Projects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Projects are how strategies are realized</a:t>
            </a:r>
          </a:p>
          <a:p>
            <a:r>
              <a:rPr lang="en-US" smtClean="0"/>
              <a:t>Implementation Issues</a:t>
            </a:r>
          </a:p>
          <a:p>
            <a:pPr lvl="1"/>
            <a:r>
              <a:rPr lang="en-US" smtClean="0"/>
              <a:t>Multiple dimensions of shared resources</a:t>
            </a:r>
          </a:p>
          <a:p>
            <a:pPr lvl="1"/>
            <a:r>
              <a:rPr lang="en-US" smtClean="0"/>
              <a:t>Prioritization</a:t>
            </a:r>
          </a:p>
          <a:p>
            <a:pPr lvl="1"/>
            <a:r>
              <a:rPr lang="en-US" smtClean="0"/>
              <a:t>Formal and informal coordination</a:t>
            </a:r>
          </a:p>
          <a:p>
            <a:pPr lvl="1"/>
            <a:r>
              <a:rPr lang="en-US" smtClean="0"/>
              <a:t>Authority and accountability</a:t>
            </a:r>
          </a:p>
          <a:p>
            <a:pPr lvl="1"/>
            <a:r>
              <a:rPr lang="en-US" smtClean="0"/>
              <a:t>Communication</a:t>
            </a:r>
          </a:p>
          <a:p>
            <a:pPr lvl="1"/>
            <a:r>
              <a:rPr lang="en-US" smtClean="0"/>
              <a:t>System support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489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Governance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 smtClean="0"/>
              <a:t>Project Classification</a:t>
            </a:r>
          </a:p>
          <a:p>
            <a:pPr lvl="1"/>
            <a:r>
              <a:rPr lang="en-US" smtClean="0"/>
              <a:t>“Must Do” vs. Operational vs. Strategic</a:t>
            </a:r>
          </a:p>
          <a:p>
            <a:r>
              <a:rPr lang="en-US" smtClean="0"/>
              <a:t>Selection Criteria</a:t>
            </a:r>
          </a:p>
          <a:p>
            <a:pPr lvl="1"/>
            <a:r>
              <a:rPr lang="en-US" smtClean="0"/>
              <a:t>Alignment with strategic objectives</a:t>
            </a:r>
          </a:p>
          <a:p>
            <a:pPr lvl="1"/>
            <a:r>
              <a:rPr lang="en-US" smtClean="0"/>
              <a:t>Return on investment (over time)</a:t>
            </a:r>
          </a:p>
          <a:p>
            <a:pPr lvl="1"/>
            <a:r>
              <a:rPr lang="en-US" smtClean="0"/>
              <a:t>Resource availability</a:t>
            </a:r>
          </a:p>
          <a:p>
            <a:pPr lvl="1"/>
            <a:r>
              <a:rPr lang="en-US" smtClean="0"/>
              <a:t>Risk </a:t>
            </a:r>
          </a:p>
          <a:p>
            <a:r>
              <a:rPr lang="en-US" smtClean="0"/>
              <a:t>Formal Proposal Process</a:t>
            </a:r>
          </a:p>
        </p:txBody>
      </p:sp>
    </p:spTree>
    <p:extLst>
      <p:ext uri="{BB962C8B-B14F-4D97-AF65-F5344CB8AC3E}">
        <p14:creationId xmlns:p14="http://schemas.microsoft.com/office/powerpoint/2010/main" val="94088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Proposals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Proposals capture relevant information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Brief description (incl. category and timing)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Selection criteria ratings</a:t>
            </a:r>
          </a:p>
          <a:p>
            <a:pPr>
              <a:lnSpc>
                <a:spcPct val="90000"/>
              </a:lnSpc>
            </a:pPr>
            <a:r>
              <a:rPr lang="en-US" smtClean="0"/>
              <a:t>Initial assessment screening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Criteria weighting gives objective score</a:t>
            </a:r>
          </a:p>
          <a:p>
            <a:pPr>
              <a:lnSpc>
                <a:spcPct val="90000"/>
              </a:lnSpc>
            </a:pPr>
            <a:r>
              <a:rPr lang="en-US" smtClean="0"/>
              <a:t>Formal Approval Process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Signing authority based on total cost</a:t>
            </a:r>
          </a:p>
          <a:p>
            <a:pPr>
              <a:lnSpc>
                <a:spcPct val="90000"/>
              </a:lnSpc>
            </a:pPr>
            <a:r>
              <a:rPr lang="en-US" smtClean="0"/>
              <a:t>Approved projects are prioritized</a:t>
            </a:r>
          </a:p>
        </p:txBody>
      </p:sp>
    </p:spTree>
    <p:extLst>
      <p:ext uri="{BB962C8B-B14F-4D97-AF65-F5344CB8AC3E}">
        <p14:creationId xmlns:p14="http://schemas.microsoft.com/office/powerpoint/2010/main" val="716565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1190</Words>
  <Application>Microsoft Office PowerPoint</Application>
  <PresentationFormat>On-screen Show (4:3)</PresentationFormat>
  <Paragraphs>268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Project Management for ITM ITM 471/571</vt:lpstr>
      <vt:lpstr>PowerPoint Presentation</vt:lpstr>
      <vt:lpstr>Lesson Overview</vt:lpstr>
      <vt:lpstr>PowerPoint Presentation</vt:lpstr>
      <vt:lpstr>Organizational Mission</vt:lpstr>
      <vt:lpstr>SMART Objectives</vt:lpstr>
      <vt:lpstr>Strategic Projects</vt:lpstr>
      <vt:lpstr>Governance</vt:lpstr>
      <vt:lpstr>Project Proposals</vt:lpstr>
      <vt:lpstr>PowerPoint Presentation</vt:lpstr>
      <vt:lpstr>The Need for Project Definition</vt:lpstr>
      <vt:lpstr>Scope of Work to be Performed</vt:lpstr>
      <vt:lpstr>Requirements</vt:lpstr>
      <vt:lpstr>Testing Requirements</vt:lpstr>
      <vt:lpstr>Testing Requirements (cont.)</vt:lpstr>
      <vt:lpstr>Testing Requirements (cont.)</vt:lpstr>
      <vt:lpstr>PowerPoint Presentation</vt:lpstr>
      <vt:lpstr>The Need for Structure</vt:lpstr>
      <vt:lpstr>Project Team Differences</vt:lpstr>
      <vt:lpstr>Option 1 – Functional</vt:lpstr>
      <vt:lpstr>Option 2 – Projectized</vt:lpstr>
      <vt:lpstr>Option 3 – Matrix Organization</vt:lpstr>
      <vt:lpstr>PowerPoint Presentation</vt:lpstr>
      <vt:lpstr>Project Initiation</vt:lpstr>
      <vt:lpstr>PowerPoint Presentation</vt:lpstr>
      <vt:lpstr>Integration Management</vt:lpstr>
      <vt:lpstr>Integration Management Processes</vt:lpstr>
      <vt:lpstr>Develop Project Charter</vt:lpstr>
      <vt:lpstr>Develop Project Management Plan</vt:lpstr>
      <vt:lpstr>Direct and Manage Execution</vt:lpstr>
      <vt:lpstr>Monitor and Control Project Work</vt:lpstr>
      <vt:lpstr>Perform Integration Change Control</vt:lpstr>
      <vt:lpstr>Close Project or Phase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2014-09-08T21:59:27Z</dcterms:modified>
</cp:coreProperties>
</file>