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1" r:id="rId3"/>
    <p:sldId id="333" r:id="rId4"/>
    <p:sldId id="336" r:id="rId5"/>
    <p:sldId id="338" r:id="rId6"/>
    <p:sldId id="340" r:id="rId7"/>
    <p:sldId id="342" r:id="rId8"/>
    <p:sldId id="344" r:id="rId9"/>
    <p:sldId id="346" r:id="rId10"/>
    <p:sldId id="348" r:id="rId11"/>
    <p:sldId id="349" r:id="rId12"/>
    <p:sldId id="35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33"/>
            <p14:sldId id="336"/>
            <p14:sldId id="338"/>
            <p14:sldId id="340"/>
            <p14:sldId id="342"/>
            <p14:sldId id="344"/>
            <p14:sldId id="346"/>
            <p14:sldId id="348"/>
            <p14:sldId id="349"/>
            <p14:sldId id="351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A1F3FD-8CB9-4717-B0B2-79D66EC17B1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741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8494ED-D9BE-4327-BBAC-D069ECA65DA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73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3310F0-CAFB-4BC7-AEEA-3C297E4FFC7C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398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9BCBE4-81D3-4736-A8B3-E2E97A408457}" type="slidenum">
              <a:rPr lang="en-US" sz="1200" b="0"/>
              <a:pPr eaLnBrk="1" hangingPunct="1"/>
              <a:t>3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4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3DD904-3A15-4651-8A5F-79DF8BF2BFB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98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394C82-064F-4DA1-8231-12432564D2F3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779E3A-75BD-48B6-9058-B6C1894DBCD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37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B4E8F6-AAB3-4299-8AF2-B5643285F92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776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A6C6D9-2E9F-4FE2-8A09-2AB98431D96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18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E93D38-73A0-4D86-B6DE-51D6FE8E75E1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02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Breakdown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A representation of the hierarchy of decomposed activities</a:t>
            </a:r>
          </a:p>
          <a:p>
            <a:pPr lvl="1"/>
            <a:r>
              <a:rPr lang="en-US" smtClean="0"/>
              <a:t>The top level represents the project’s goal</a:t>
            </a:r>
          </a:p>
          <a:p>
            <a:pPr lvl="1"/>
            <a:r>
              <a:rPr lang="en-US" smtClean="0"/>
              <a:t>The leaves represent the assignable work</a:t>
            </a:r>
          </a:p>
          <a:p>
            <a:pPr lvl="1"/>
            <a:r>
              <a:rPr lang="en-US" smtClean="0"/>
              <a:t>Intermediary levels represent “roll-ups” of related activities (phases, components, etc.)</a:t>
            </a:r>
          </a:p>
          <a:p>
            <a:r>
              <a:rPr lang="en-US" smtClean="0"/>
              <a:t>Roll-ups</a:t>
            </a:r>
          </a:p>
          <a:p>
            <a:pPr lvl="1"/>
            <a:r>
              <a:rPr lang="en-US" smtClean="0"/>
              <a:t>Provide cost and effort summaries for logically-related activities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809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0753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985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for the WBS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Helps analyze the project’s activities and deliverables</a:t>
            </a:r>
          </a:p>
          <a:p>
            <a:r>
              <a:rPr lang="en-US" smtClean="0"/>
              <a:t>Helps frame the system architecture</a:t>
            </a:r>
          </a:p>
          <a:p>
            <a:r>
              <a:rPr lang="en-US" smtClean="0"/>
              <a:t>Helps organize the project team</a:t>
            </a:r>
          </a:p>
          <a:p>
            <a:r>
              <a:rPr lang="en-US" smtClean="0"/>
              <a:t>Helps analyze costs and establish budget</a:t>
            </a:r>
          </a:p>
          <a:p>
            <a:r>
              <a:rPr lang="en-US" smtClean="0"/>
              <a:t>Provides a baseline for reporting status</a:t>
            </a:r>
          </a:p>
          <a:p>
            <a:r>
              <a:rPr lang="en-US" smtClean="0"/>
              <a:t>Helps communicate work assignments and inter-dependencies</a:t>
            </a:r>
          </a:p>
        </p:txBody>
      </p:sp>
    </p:spTree>
    <p:extLst>
      <p:ext uri="{BB962C8B-B14F-4D97-AF65-F5344CB8AC3E}">
        <p14:creationId xmlns:p14="http://schemas.microsoft.com/office/powerpoint/2010/main" val="153550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smtClean="0"/>
              <a:t>Looking Ahead: Controlling Scope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Scope change may be the most significant threat to project success</a:t>
            </a:r>
          </a:p>
          <a:p>
            <a:pPr lvl="1">
              <a:defRPr/>
            </a:pPr>
            <a:r>
              <a:rPr lang="en-US" dirty="0" smtClean="0"/>
              <a:t>The initial effort to establish a clear understanding of scope is invaluable</a:t>
            </a:r>
          </a:p>
          <a:p>
            <a:pPr lvl="1">
              <a:defRPr/>
            </a:pPr>
            <a:r>
              <a:rPr lang="en-US" dirty="0" smtClean="0"/>
              <a:t>Disciplined change management must be employed to maintain control of the project</a:t>
            </a:r>
          </a:p>
          <a:p>
            <a:pPr>
              <a:defRPr/>
            </a:pPr>
            <a:r>
              <a:rPr lang="en-US" dirty="0" smtClean="0"/>
              <a:t>Progress will be measured in terms of activity completion</a:t>
            </a:r>
          </a:p>
          <a:p>
            <a:pPr lvl="1">
              <a:defRPr/>
            </a:pPr>
            <a:r>
              <a:rPr lang="en-US" dirty="0" smtClean="0"/>
              <a:t>Independent verification of completion</a:t>
            </a:r>
          </a:p>
          <a:p>
            <a:pPr lvl="1">
              <a:defRPr/>
            </a:pPr>
            <a:r>
              <a:rPr lang="en-US" dirty="0" smtClean="0"/>
              <a:t>Milestones </a:t>
            </a:r>
          </a:p>
        </p:txBody>
      </p:sp>
    </p:spTree>
    <p:extLst>
      <p:ext uri="{BB962C8B-B14F-4D97-AF65-F5344CB8AC3E}">
        <p14:creationId xmlns:p14="http://schemas.microsoft.com/office/powerpoint/2010/main" val="144023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4</a:t>
            </a:r>
          </a:p>
          <a:p>
            <a:r>
              <a:rPr lang="en-US" sz="7200" dirty="0" smtClean="0"/>
              <a:t>Planning and WBS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Planning Documents and Work Breakdown Structures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Reading: Chapter 5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Objectives</a:t>
            </a:r>
          </a:p>
          <a:p>
            <a:pPr lvl="1"/>
            <a:r>
              <a:rPr lang="en-US" sz="2400" dirty="0"/>
              <a:t>Examine the planning process and associated documentation</a:t>
            </a:r>
          </a:p>
          <a:p>
            <a:pPr lvl="1"/>
            <a:r>
              <a:rPr lang="en-US" sz="2400" dirty="0"/>
              <a:t>Analyze the process of defining scope</a:t>
            </a:r>
          </a:p>
          <a:p>
            <a:pPr lvl="1"/>
            <a:r>
              <a:rPr lang="en-US" sz="2400" dirty="0"/>
              <a:t>Examine the Work Breakdown Structure (WBS) as a tool for establishing scope</a:t>
            </a:r>
          </a:p>
          <a:p>
            <a:pPr lvl="1"/>
            <a:r>
              <a:rPr lang="en-US" sz="2400" dirty="0"/>
              <a:t>Analyze requirements verification and </a:t>
            </a:r>
            <a:r>
              <a:rPr lang="en-US" sz="2400" dirty="0" smtClean="0"/>
              <a:t>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78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Planning Process Group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Develop Project Management Plan</a:t>
            </a:r>
          </a:p>
          <a:p>
            <a:pPr>
              <a:defRPr/>
            </a:pPr>
            <a:r>
              <a:rPr lang="en-US" dirty="0" smtClean="0"/>
              <a:t>Scope Management Planning</a:t>
            </a:r>
          </a:p>
          <a:p>
            <a:pPr lvl="1">
              <a:defRPr/>
            </a:pPr>
            <a:r>
              <a:rPr lang="en-US" dirty="0" smtClean="0"/>
              <a:t>Collect Requirements</a:t>
            </a:r>
          </a:p>
          <a:p>
            <a:pPr lvl="1">
              <a:defRPr/>
            </a:pPr>
            <a:r>
              <a:rPr lang="en-US" dirty="0" smtClean="0"/>
              <a:t>Define Scope</a:t>
            </a:r>
          </a:p>
          <a:p>
            <a:pPr lvl="1">
              <a:defRPr/>
            </a:pPr>
            <a:r>
              <a:rPr lang="en-US" dirty="0" smtClean="0"/>
              <a:t>Create WBS</a:t>
            </a:r>
          </a:p>
          <a:p>
            <a:pPr>
              <a:defRPr/>
            </a:pPr>
            <a:r>
              <a:rPr lang="en-US" dirty="0" smtClean="0"/>
              <a:t>Schedule and Budget Planning</a:t>
            </a:r>
          </a:p>
          <a:p>
            <a:pPr>
              <a:defRPr/>
            </a:pPr>
            <a:r>
              <a:rPr lang="en-US" dirty="0" smtClean="0"/>
              <a:t>Plan Quality and Develop HR Plan</a:t>
            </a:r>
          </a:p>
          <a:p>
            <a:pPr>
              <a:defRPr/>
            </a:pPr>
            <a:r>
              <a:rPr lang="en-US" dirty="0" smtClean="0"/>
              <a:t>Plan Communications</a:t>
            </a:r>
          </a:p>
          <a:p>
            <a:pPr>
              <a:defRPr/>
            </a:pPr>
            <a:r>
              <a:rPr lang="en-US" dirty="0" smtClean="0"/>
              <a:t>Risk Management Planning</a:t>
            </a:r>
          </a:p>
          <a:p>
            <a:pPr>
              <a:defRPr/>
            </a:pPr>
            <a:r>
              <a:rPr lang="en-US" dirty="0" smtClean="0"/>
              <a:t>Plan Procurements</a:t>
            </a:r>
          </a:p>
        </p:txBody>
      </p:sp>
    </p:spTree>
    <p:extLst>
      <p:ext uri="{BB962C8B-B14F-4D97-AF65-F5344CB8AC3E}">
        <p14:creationId xmlns:p14="http://schemas.microsoft.com/office/powerpoint/2010/main" val="7124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Scope Management Processes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During Planning</a:t>
            </a:r>
          </a:p>
          <a:p>
            <a:pPr lvl="1"/>
            <a:r>
              <a:rPr lang="en-US" smtClean="0"/>
              <a:t>Collect Requirements</a:t>
            </a:r>
          </a:p>
          <a:p>
            <a:pPr lvl="1"/>
            <a:r>
              <a:rPr lang="en-US" smtClean="0"/>
              <a:t>Define Scope</a:t>
            </a:r>
          </a:p>
          <a:p>
            <a:pPr lvl="1"/>
            <a:r>
              <a:rPr lang="en-US" smtClean="0"/>
              <a:t>Create Work Breakdown Structure (WBS)</a:t>
            </a:r>
          </a:p>
          <a:p>
            <a:r>
              <a:rPr lang="en-US" smtClean="0"/>
              <a:t>During Monitoring and Controlling</a:t>
            </a:r>
          </a:p>
          <a:p>
            <a:pPr lvl="1"/>
            <a:r>
              <a:rPr lang="en-US" smtClean="0"/>
              <a:t>Verify Scope</a:t>
            </a:r>
          </a:p>
          <a:p>
            <a:pPr lvl="1"/>
            <a:r>
              <a:rPr lang="en-US" smtClean="0"/>
              <a:t>Control Scope</a:t>
            </a:r>
          </a:p>
        </p:txBody>
      </p:sp>
    </p:spTree>
    <p:extLst>
      <p:ext uri="{BB962C8B-B14F-4D97-AF65-F5344CB8AC3E}">
        <p14:creationId xmlns:p14="http://schemas.microsoft.com/office/powerpoint/2010/main" val="60854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Scope Statement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Describes the project’s deliverables and the work required to create them</a:t>
            </a:r>
          </a:p>
          <a:p>
            <a:r>
              <a:rPr lang="en-US" smtClean="0"/>
              <a:t>Consists of:</a:t>
            </a:r>
          </a:p>
          <a:p>
            <a:pPr lvl="1"/>
            <a:r>
              <a:rPr lang="en-US" smtClean="0"/>
              <a:t>Product scope description</a:t>
            </a:r>
          </a:p>
          <a:p>
            <a:pPr lvl="1"/>
            <a:r>
              <a:rPr lang="en-US" smtClean="0"/>
              <a:t>Product acceptance criteria</a:t>
            </a:r>
          </a:p>
          <a:p>
            <a:pPr lvl="1"/>
            <a:r>
              <a:rPr lang="en-US" smtClean="0"/>
              <a:t>Project deliverables</a:t>
            </a:r>
          </a:p>
          <a:p>
            <a:pPr lvl="1"/>
            <a:r>
              <a:rPr lang="en-US" smtClean="0"/>
              <a:t>Project exclusions</a:t>
            </a:r>
          </a:p>
          <a:p>
            <a:pPr lvl="1"/>
            <a:r>
              <a:rPr lang="en-US" smtClean="0"/>
              <a:t>Project constraints</a:t>
            </a:r>
          </a:p>
          <a:p>
            <a:pPr lvl="1"/>
            <a:r>
              <a:rPr lang="en-US" smtClean="0"/>
              <a:t>Project assumptions</a:t>
            </a:r>
          </a:p>
        </p:txBody>
      </p:sp>
    </p:spTree>
    <p:extLst>
      <p:ext uri="{BB962C8B-B14F-4D97-AF65-F5344CB8AC3E}">
        <p14:creationId xmlns:p14="http://schemas.microsoft.com/office/powerpoint/2010/main" val="328954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Inter-related Project Parameters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What we can accomplish (</a:t>
            </a:r>
            <a:r>
              <a:rPr lang="en-US" i="1" smtClean="0"/>
              <a:t>scope</a:t>
            </a:r>
            <a:r>
              <a:rPr lang="en-US" smtClean="0"/>
              <a:t>) and how well we do it (</a:t>
            </a:r>
            <a:r>
              <a:rPr lang="en-US" i="1" smtClean="0"/>
              <a:t>quality</a:t>
            </a:r>
            <a:r>
              <a:rPr lang="en-US" smtClean="0"/>
              <a:t>) are factors of: </a:t>
            </a:r>
          </a:p>
          <a:p>
            <a:pPr lvl="1"/>
            <a:r>
              <a:rPr lang="en-US" smtClean="0"/>
              <a:t>How much we invest (</a:t>
            </a:r>
            <a:r>
              <a:rPr lang="en-US" i="1" smtClean="0"/>
              <a:t>cost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How long we take (calendar </a:t>
            </a:r>
            <a:r>
              <a:rPr lang="en-US" i="1" smtClean="0"/>
              <a:t>time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And how hard we work (resource </a:t>
            </a:r>
            <a:r>
              <a:rPr lang="en-US" i="1" smtClean="0"/>
              <a:t>effort</a:t>
            </a:r>
            <a:r>
              <a:rPr lang="en-US" smtClean="0"/>
              <a:t>)</a:t>
            </a:r>
          </a:p>
          <a:p>
            <a:r>
              <a:rPr lang="en-US" smtClean="0"/>
              <a:t>A change to any of these 5 factors forces a change to at least 1 of the other 4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187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Project Priorities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Priorities determine which factors are:</a:t>
            </a:r>
          </a:p>
          <a:p>
            <a:pPr lvl="1"/>
            <a:r>
              <a:rPr lang="en-US" smtClean="0"/>
              <a:t>Constrained / Fixed – cannot be altered</a:t>
            </a:r>
          </a:p>
          <a:p>
            <a:pPr lvl="1"/>
            <a:r>
              <a:rPr lang="en-US" smtClean="0"/>
              <a:t>Enhance – should be optimized</a:t>
            </a:r>
          </a:p>
          <a:p>
            <a:pPr lvl="1"/>
            <a:r>
              <a:rPr lang="en-US" smtClean="0"/>
              <a:t>Accept / Tolerate – can be slackened</a:t>
            </a:r>
          </a:p>
          <a:p>
            <a:r>
              <a:rPr lang="en-US" smtClean="0"/>
              <a:t>Factors must be negotiated to meet the objectives of the project while still maintaining the equilibrium of the scope triangle</a:t>
            </a:r>
          </a:p>
        </p:txBody>
      </p:sp>
    </p:spTree>
    <p:extLst>
      <p:ext uri="{BB962C8B-B14F-4D97-AF65-F5344CB8AC3E}">
        <p14:creationId xmlns:p14="http://schemas.microsoft.com/office/powerpoint/2010/main" val="79349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Decomposition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Breaking the goal into manageable pieces</a:t>
            </a:r>
          </a:p>
          <a:p>
            <a:pPr>
              <a:defRPr/>
            </a:pPr>
            <a:r>
              <a:rPr lang="en-US" dirty="0" smtClean="0"/>
              <a:t>Decomposition techniques</a:t>
            </a:r>
          </a:p>
          <a:p>
            <a:pPr lvl="1">
              <a:defRPr/>
            </a:pPr>
            <a:r>
              <a:rPr lang="en-US" dirty="0" smtClean="0"/>
              <a:t>Top-down vs. bottom-up</a:t>
            </a:r>
          </a:p>
          <a:p>
            <a:pPr lvl="1">
              <a:defRPr/>
            </a:pPr>
            <a:r>
              <a:rPr lang="en-US" dirty="0" smtClean="0"/>
              <a:t>Activities vs. deliverables</a:t>
            </a:r>
          </a:p>
          <a:p>
            <a:pPr>
              <a:defRPr/>
            </a:pPr>
            <a:r>
              <a:rPr lang="en-US" dirty="0" smtClean="0"/>
              <a:t>Stopping Rules </a:t>
            </a:r>
          </a:p>
          <a:p>
            <a:pPr lvl="1">
              <a:defRPr/>
            </a:pPr>
            <a:r>
              <a:rPr lang="en-US" dirty="0" smtClean="0"/>
              <a:t>Progress and completion can be measured</a:t>
            </a:r>
          </a:p>
          <a:p>
            <a:pPr lvl="1">
              <a:defRPr/>
            </a:pPr>
            <a:r>
              <a:rPr lang="en-US" dirty="0" smtClean="0"/>
              <a:t>Start and end events are clearly defined</a:t>
            </a:r>
          </a:p>
          <a:p>
            <a:pPr lvl="1">
              <a:defRPr/>
            </a:pPr>
            <a:r>
              <a:rPr lang="en-US" dirty="0" smtClean="0"/>
              <a:t>Each activity has a deliverable</a:t>
            </a:r>
          </a:p>
          <a:p>
            <a:pPr lvl="1">
              <a:defRPr/>
            </a:pPr>
            <a:r>
              <a:rPr lang="en-US" dirty="0" smtClean="0"/>
              <a:t>Effort can be estimated with confidence</a:t>
            </a:r>
          </a:p>
          <a:p>
            <a:pPr lvl="1">
              <a:defRPr/>
            </a:pPr>
            <a:r>
              <a:rPr lang="en-US" dirty="0" smtClean="0"/>
              <a:t>Required skills are well understood</a:t>
            </a:r>
          </a:p>
        </p:txBody>
      </p:sp>
    </p:spTree>
    <p:extLst>
      <p:ext uri="{BB962C8B-B14F-4D97-AF65-F5344CB8AC3E}">
        <p14:creationId xmlns:p14="http://schemas.microsoft.com/office/powerpoint/2010/main" val="2050377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470</Words>
  <Application>Microsoft Office PowerPoint</Application>
  <PresentationFormat>On-screen Show (4:3)</PresentationFormat>
  <Paragraphs>98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Wingdings</vt:lpstr>
      <vt:lpstr>Training</vt:lpstr>
      <vt:lpstr>Project Management for ITM ITM 471/571</vt:lpstr>
      <vt:lpstr>PowerPoint Presentation</vt:lpstr>
      <vt:lpstr>Lesson Overview</vt:lpstr>
      <vt:lpstr>The Planning Process Group</vt:lpstr>
      <vt:lpstr>The Scope Management Processes</vt:lpstr>
      <vt:lpstr>The Scope Statement</vt:lpstr>
      <vt:lpstr>Inter-related Project Parameters</vt:lpstr>
      <vt:lpstr>Managing Project Priorities</vt:lpstr>
      <vt:lpstr>Work Decomposition</vt:lpstr>
      <vt:lpstr>Work Breakdown Structures</vt:lpstr>
      <vt:lpstr>PowerPoint Presentation</vt:lpstr>
      <vt:lpstr>Uses for the WBS</vt:lpstr>
      <vt:lpstr>Looking Ahead: Controlling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2014-09-16T01:11:01Z</dcterms:modified>
</cp:coreProperties>
</file>