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81" r:id="rId3"/>
    <p:sldId id="341" r:id="rId4"/>
    <p:sldId id="363" r:id="rId5"/>
    <p:sldId id="364" r:id="rId6"/>
    <p:sldId id="282" r:id="rId7"/>
    <p:sldId id="342" r:id="rId8"/>
    <p:sldId id="344" r:id="rId9"/>
    <p:sldId id="346" r:id="rId10"/>
    <p:sldId id="348" r:id="rId11"/>
    <p:sldId id="350" r:id="rId12"/>
    <p:sldId id="352" r:id="rId13"/>
    <p:sldId id="354" r:id="rId14"/>
    <p:sldId id="356" r:id="rId15"/>
    <p:sldId id="358" r:id="rId16"/>
    <p:sldId id="360" r:id="rId17"/>
    <p:sldId id="3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41"/>
            <p14:sldId id="363"/>
            <p14:sldId id="364"/>
          </p14:sldIdLst>
        </p14:section>
        <p14:section name="Risk Management Process" id="{FC038627-430B-4A60-B486-15CCB2A9B693}">
          <p14:sldIdLst>
            <p14:sldId id="282"/>
            <p14:sldId id="342"/>
            <p14:sldId id="344"/>
            <p14:sldId id="346"/>
            <p14:sldId id="348"/>
            <p14:sldId id="350"/>
            <p14:sldId id="352"/>
            <p14:sldId id="354"/>
            <p14:sldId id="356"/>
            <p14:sldId id="358"/>
            <p14:sldId id="36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2E7A15-AA26-4F09-B5E1-0658919FD4F2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782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49F6DD-E466-4016-ABF9-B18D7AC0A01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8687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65B9E7-2FC7-45B1-9CAA-E3D7BC8D4596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6148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C09195-543F-4528-A82F-5BC707CF7354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292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1984E-5B40-40B7-885F-9643F666967C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58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F524A-34CB-42F9-A1EF-30FA5B8FEAB4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6501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A6CEB3-E048-496A-B670-914CA470A9C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094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8D184B-8F12-481A-8CFD-4DD38C9CA6D6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4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3A6F24-CF57-4586-A897-4CF29398424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324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A2EF6D-3E5E-4CE9-84FB-95BED675130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49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618FDF-7674-474B-BBDC-6A64E8663099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291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A89186-53E7-45AF-AD7D-5903B4F47EDB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521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3F514F-332F-4870-9A09-E2B76680DC4E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718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94B7-8D0C-4CAD-922A-B103DBBB07D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182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Identify Risks: Tools and Techniques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Reflect on past projects to determine causes of past failures and near failures</a:t>
            </a:r>
          </a:p>
          <a:p>
            <a:pPr>
              <a:lnSpc>
                <a:spcPct val="80000"/>
              </a:lnSpc>
            </a:pPr>
            <a:r>
              <a:rPr lang="en-US" smtClean="0"/>
              <a:t>Ask those being asked to commit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Commitment leads to anxiety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Anxiety reflects risk</a:t>
            </a:r>
          </a:p>
          <a:p>
            <a:pPr>
              <a:lnSpc>
                <a:spcPct val="80000"/>
              </a:lnSpc>
            </a:pPr>
            <a:r>
              <a:rPr lang="en-US" smtClean="0"/>
              <a:t>Talk to the experts</a:t>
            </a:r>
          </a:p>
          <a:p>
            <a:pPr>
              <a:lnSpc>
                <a:spcPct val="80000"/>
              </a:lnSpc>
            </a:pPr>
            <a:r>
              <a:rPr lang="en-US" smtClean="0"/>
              <a:t>SWOT analysis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Strengths and weaknesses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Opportunities and threats</a:t>
            </a:r>
          </a:p>
        </p:txBody>
      </p:sp>
    </p:spTree>
    <p:extLst>
      <p:ext uri="{BB962C8B-B14F-4D97-AF65-F5344CB8AC3E}">
        <p14:creationId xmlns:p14="http://schemas.microsoft.com/office/powerpoint/2010/main" val="62679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Risks: Sources of Risk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Activity scheduling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Activity dependencies and critical paths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Time pressure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Organization and resource management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Structure - Command, control and communication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Human issues – team play, skills, experience, etc.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Funding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Scope creep and related changes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Ambiguous constraints, especially quality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Lack of process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New technology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353539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Qualitative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Relatively quick initial assessment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Fuzzy assessments of likelihood and impact at first (e.g., low, medium, high)</a:t>
            </a:r>
          </a:p>
          <a:p>
            <a:pPr>
              <a:lnSpc>
                <a:spcPct val="90000"/>
              </a:lnSpc>
            </a:pPr>
            <a:r>
              <a:rPr lang="en-US" smtClean="0"/>
              <a:t>Quantitative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Get to financial measure of exposure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Likelihood is a probability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Impact is a financial assessment</a:t>
            </a:r>
          </a:p>
          <a:p>
            <a:pPr>
              <a:lnSpc>
                <a:spcPct val="90000"/>
              </a:lnSpc>
            </a:pPr>
            <a:r>
              <a:rPr lang="en-US" smtClean="0"/>
              <a:t>Prioritize by exposure ratings</a:t>
            </a:r>
          </a:p>
          <a:p>
            <a:pPr>
              <a:lnSpc>
                <a:spcPct val="90000"/>
              </a:lnSpc>
            </a:pPr>
            <a:r>
              <a:rPr lang="en-US" smtClean="0"/>
              <a:t>Set aside “acceptable” risks</a:t>
            </a:r>
          </a:p>
        </p:txBody>
      </p:sp>
    </p:spTree>
    <p:extLst>
      <p:ext uri="{BB962C8B-B14F-4D97-AF65-F5344CB8AC3E}">
        <p14:creationId xmlns:p14="http://schemas.microsoft.com/office/powerpoint/2010/main" val="2525787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Risk Responses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Avoid</a:t>
            </a:r>
          </a:p>
          <a:p>
            <a:pPr lvl="1"/>
            <a:r>
              <a:rPr lang="en-US" sz="2400" smtClean="0"/>
              <a:t>Consider a different, risk-free approach</a:t>
            </a:r>
          </a:p>
          <a:p>
            <a:r>
              <a:rPr lang="en-US" sz="2800" smtClean="0"/>
              <a:t>Transfer</a:t>
            </a:r>
          </a:p>
          <a:p>
            <a:pPr lvl="1"/>
            <a:r>
              <a:rPr lang="en-US" sz="2400" smtClean="0"/>
              <a:t>Transfer ownership to a 3</a:t>
            </a:r>
            <a:r>
              <a:rPr lang="en-US" sz="2400" baseline="30000" smtClean="0"/>
              <a:t>rd</a:t>
            </a:r>
            <a:r>
              <a:rPr lang="en-US" sz="2400" smtClean="0"/>
              <a:t>-party</a:t>
            </a:r>
          </a:p>
          <a:p>
            <a:r>
              <a:rPr lang="en-US" sz="2800" smtClean="0"/>
              <a:t>Mitigate</a:t>
            </a:r>
          </a:p>
          <a:p>
            <a:pPr lvl="1"/>
            <a:r>
              <a:rPr lang="en-US" sz="2400" smtClean="0"/>
              <a:t>Reducing the likelihood and/or impact</a:t>
            </a:r>
          </a:p>
          <a:p>
            <a:pPr lvl="1"/>
            <a:r>
              <a:rPr lang="en-US" sz="2400" smtClean="0"/>
              <a:t>May result in either transfer or avoidance</a:t>
            </a:r>
          </a:p>
          <a:p>
            <a:r>
              <a:rPr lang="en-US" sz="2800" smtClean="0"/>
              <a:t>Accept </a:t>
            </a:r>
          </a:p>
          <a:p>
            <a:pPr lvl="1"/>
            <a:r>
              <a:rPr lang="en-US" sz="2400" smtClean="0"/>
              <a:t>Create a monitoring process</a:t>
            </a:r>
          </a:p>
          <a:p>
            <a:pPr lvl="1"/>
            <a:r>
              <a:rPr lang="en-US" sz="2400" smtClean="0"/>
              <a:t>Establish 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3625743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Plans for Common Risks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Activity scheduling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Insert buffers such as reviews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Attend to the critical path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Organization and resource management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Close communication gaps and look for cross-impacts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Skills, experience and a good night’s sleep all matter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Engage and involve the team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Funding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Proactively manage the flow of cash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Scope creep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Thoroughly analyze requirements then lock them down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Make the users part of the process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Establish and enforce change management procedures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Develop formal processes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658439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Technology Risks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Technology changes frequently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Keep projects short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Anticipate upcoming advancements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Change leads to growth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Establish a culture of R&amp;D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Reward prudent risk taking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Manage new technology insertion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Provide adequate training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Test drive before you commit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Import expertise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Participate in lessons-learned forums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219240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Cost-Benefit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Compare the cost of mitigation with the benefit (the reduced exposure)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Exposure is a financial value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Mitigation always costs something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Benefit = ∆Exposure</a:t>
            </a:r>
          </a:p>
          <a:p>
            <a:pPr>
              <a:lnSpc>
                <a:spcPct val="90000"/>
              </a:lnSpc>
            </a:pPr>
            <a:r>
              <a:rPr lang="en-US" smtClean="0"/>
              <a:t>Analyze completely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Exposure changes with time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Account for transferred risks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895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Monitoring and Controlling Risks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Monitor the prioritized list of risks</a:t>
            </a:r>
          </a:p>
          <a:p>
            <a:r>
              <a:rPr lang="en-US" smtClean="0"/>
              <a:t>Establish metrics and the associated measurement process for each risk</a:t>
            </a:r>
          </a:p>
          <a:p>
            <a:r>
              <a:rPr lang="en-US" smtClean="0"/>
              <a:t>Determine triggers that will initiate action</a:t>
            </a:r>
          </a:p>
          <a:p>
            <a:r>
              <a:rPr lang="en-US" smtClean="0"/>
              <a:t>Document the contingency plan for each</a:t>
            </a:r>
          </a:p>
          <a:p>
            <a:r>
              <a:rPr lang="en-US" smtClean="0"/>
              <a:t>Recognize that monitoring is intrusive</a:t>
            </a:r>
          </a:p>
          <a:p>
            <a:r>
              <a:rPr lang="en-US" smtClean="0"/>
              <a:t>Reassess risks frequently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7089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5</a:t>
            </a:r>
          </a:p>
          <a:p>
            <a:r>
              <a:rPr lang="en-US" sz="7200" dirty="0" smtClean="0"/>
              <a:t>Risk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Risk Management</a:t>
            </a:r>
          </a:p>
          <a:p>
            <a:r>
              <a:rPr lang="en-US" smtClean="0"/>
              <a:t>Reading: Ch. 6</a:t>
            </a:r>
          </a:p>
          <a:p>
            <a:r>
              <a:rPr lang="en-US" smtClean="0"/>
              <a:t>Objectives</a:t>
            </a:r>
          </a:p>
          <a:p>
            <a:pPr lvl="1"/>
            <a:r>
              <a:rPr lang="en-US" smtClean="0"/>
              <a:t>Explore the sources of risk and approaches for managing it</a:t>
            </a:r>
          </a:p>
          <a:p>
            <a:pPr lvl="1"/>
            <a:r>
              <a:rPr lang="en-US" smtClean="0"/>
              <a:t>Define risk in terms of likelihood and impact</a:t>
            </a:r>
          </a:p>
          <a:p>
            <a:pPr lvl="1"/>
            <a:r>
              <a:rPr lang="en-US" smtClean="0"/>
              <a:t>Analyze mitigation and contingency planning as part of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136547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You are the </a:t>
            </a:r>
            <a:r>
              <a:rPr lang="en-US" dirty="0" smtClean="0"/>
              <a:t>PM of </a:t>
            </a:r>
            <a:r>
              <a:rPr lang="en-US" dirty="0" smtClean="0"/>
              <a:t>a project which must complete on time </a:t>
            </a:r>
            <a:r>
              <a:rPr lang="en-US" dirty="0" smtClean="0"/>
              <a:t>to avoid a </a:t>
            </a:r>
            <a:r>
              <a:rPr lang="en-US" dirty="0" smtClean="0"/>
              <a:t>$500k fine</a:t>
            </a:r>
          </a:p>
          <a:p>
            <a:pPr>
              <a:defRPr/>
            </a:pPr>
            <a:r>
              <a:rPr lang="en-US" dirty="0" smtClean="0"/>
              <a:t>You have identified the following threats to on-time completion and estimated the likelihood of each:</a:t>
            </a:r>
          </a:p>
          <a:p>
            <a:pPr marL="1090612" lvl="1" indent="-514350">
              <a:buFont typeface="+mj-lt"/>
              <a:buAutoNum type="arabicParenR"/>
              <a:defRPr/>
            </a:pPr>
            <a:r>
              <a:rPr lang="en-US" dirty="0" smtClean="0"/>
              <a:t>Not enough time (30</a:t>
            </a:r>
            <a:r>
              <a:rPr lang="en-US" dirty="0" smtClean="0"/>
              <a:t>%)</a:t>
            </a:r>
          </a:p>
          <a:p>
            <a:pPr marL="1090612" lvl="1" indent="-514350">
              <a:buFont typeface="+mj-lt"/>
              <a:buAutoNum type="arabicParenR"/>
              <a:defRPr/>
            </a:pPr>
            <a:r>
              <a:rPr lang="en-US" dirty="0" smtClean="0"/>
              <a:t>Insufficient funding (20</a:t>
            </a:r>
            <a:r>
              <a:rPr lang="en-US" dirty="0" smtClean="0"/>
              <a:t>%)</a:t>
            </a:r>
          </a:p>
          <a:p>
            <a:pPr marL="1090612" lvl="1" indent="-514350">
              <a:buFont typeface="+mj-lt"/>
              <a:buAutoNum type="arabicParenR"/>
              <a:defRPr/>
            </a:pPr>
            <a:r>
              <a:rPr lang="en-US" dirty="0" smtClean="0"/>
              <a:t>Insufficient effort (25%)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14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 1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Document your risk management plan</a:t>
            </a:r>
          </a:p>
          <a:p>
            <a:pPr lvl="1">
              <a:defRPr/>
            </a:pPr>
            <a:r>
              <a:rPr lang="en-US" dirty="0" smtClean="0"/>
              <a:t>Provide the exposure for each risk</a:t>
            </a:r>
          </a:p>
          <a:p>
            <a:pPr lvl="1">
              <a:defRPr/>
            </a:pPr>
            <a:r>
              <a:rPr lang="en-US" dirty="0" smtClean="0"/>
              <a:t>Provide a response plan for each risk</a:t>
            </a:r>
          </a:p>
          <a:p>
            <a:pPr lvl="2">
              <a:defRPr/>
            </a:pPr>
            <a:r>
              <a:rPr lang="en-US" dirty="0" smtClean="0"/>
              <a:t>Mitigation / transfer action(s)</a:t>
            </a:r>
          </a:p>
          <a:p>
            <a:pPr lvl="2">
              <a:defRPr/>
            </a:pPr>
            <a:r>
              <a:rPr lang="en-US" dirty="0" smtClean="0"/>
              <a:t>Estimated response cost and revised exposure</a:t>
            </a:r>
          </a:p>
          <a:p>
            <a:pPr lvl="2">
              <a:defRPr/>
            </a:pPr>
            <a:r>
              <a:rPr lang="en-US" dirty="0" smtClean="0"/>
              <a:t>Statement of cost vs. benefit</a:t>
            </a:r>
          </a:p>
          <a:p>
            <a:pPr lvl="1">
              <a:defRPr/>
            </a:pPr>
            <a:r>
              <a:rPr lang="en-US" dirty="0" smtClean="0"/>
              <a:t>Describe a </a:t>
            </a:r>
            <a:r>
              <a:rPr lang="en-US" dirty="0" smtClean="0"/>
              <a:t>plan to monitor each risk</a:t>
            </a:r>
          </a:p>
          <a:p>
            <a:pPr lvl="2">
              <a:defRPr/>
            </a:pPr>
            <a:r>
              <a:rPr lang="en-US" dirty="0" smtClean="0"/>
              <a:t>Metrics collection</a:t>
            </a:r>
          </a:p>
          <a:p>
            <a:pPr lvl="2">
              <a:defRPr/>
            </a:pPr>
            <a:r>
              <a:rPr lang="en-US" dirty="0" smtClean="0"/>
              <a:t>Contingency plan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Submit to Blackboard by 10/4/14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759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The Risk Management Process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Plan Risk Management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Identify Risks</a:t>
            </a:r>
          </a:p>
          <a:p>
            <a:pPr>
              <a:lnSpc>
                <a:spcPct val="90000"/>
              </a:lnSpc>
            </a:pPr>
            <a:r>
              <a:rPr lang="en-US" smtClean="0"/>
              <a:t>Perform Qualitative Risk Analysis</a:t>
            </a:r>
          </a:p>
          <a:p>
            <a:pPr>
              <a:lnSpc>
                <a:spcPct val="90000"/>
              </a:lnSpc>
            </a:pPr>
            <a:r>
              <a:rPr lang="en-US" smtClean="0"/>
              <a:t>Perform Quantitative Risk Analysis</a:t>
            </a:r>
          </a:p>
          <a:p>
            <a:pPr>
              <a:lnSpc>
                <a:spcPct val="90000"/>
              </a:lnSpc>
            </a:pPr>
            <a:r>
              <a:rPr lang="en-US" smtClean="0"/>
              <a:t>Plan Risk Response</a:t>
            </a:r>
          </a:p>
          <a:p>
            <a:pPr>
              <a:lnSpc>
                <a:spcPct val="90000"/>
              </a:lnSpc>
            </a:pPr>
            <a:r>
              <a:rPr lang="en-US" smtClean="0"/>
              <a:t>Monitor and Control Risks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252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Nature of Risks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Risk and opportunity go hand-in-hand</a:t>
            </a:r>
          </a:p>
          <a:p>
            <a:pPr lvl="1"/>
            <a:r>
              <a:rPr lang="en-US" sz="2400" smtClean="0"/>
              <a:t>Strategically taking risks and succeeding puts you ahead of the competition</a:t>
            </a:r>
          </a:p>
          <a:p>
            <a:pPr lvl="1"/>
            <a:r>
              <a:rPr lang="en-US" sz="2400" smtClean="0"/>
              <a:t>Risk-taking is energizing and unifying</a:t>
            </a:r>
          </a:p>
          <a:p>
            <a:r>
              <a:rPr lang="en-US" sz="2800" smtClean="0"/>
              <a:t>Risk-taking expands knowledge</a:t>
            </a:r>
          </a:p>
          <a:p>
            <a:pPr lvl="1"/>
            <a:r>
              <a:rPr lang="en-US" sz="2400" smtClean="0"/>
              <a:t>Discovery comes from plunging into the unknown</a:t>
            </a:r>
          </a:p>
          <a:p>
            <a:r>
              <a:rPr lang="en-US" sz="2800" smtClean="0"/>
              <a:t>Cost-Benefit is based on utility and exposure</a:t>
            </a:r>
          </a:p>
          <a:p>
            <a:pPr lvl="1"/>
            <a:r>
              <a:rPr lang="en-US" sz="2000" smtClean="0"/>
              <a:t>(Perceived) Benefit = Intrinsic Value + Actual Gain – Cost</a:t>
            </a:r>
          </a:p>
          <a:p>
            <a:pPr lvl="1"/>
            <a:r>
              <a:rPr lang="en-US" sz="2000" smtClean="0"/>
              <a:t>(Perceived) Loss = Intrinsic Impact + Actual Loss + Cost</a:t>
            </a:r>
          </a:p>
          <a:p>
            <a:pPr lvl="1"/>
            <a:r>
              <a:rPr lang="en-US" sz="2000" smtClean="0"/>
              <a:t>Expected Utility = P</a:t>
            </a:r>
            <a:r>
              <a:rPr lang="en-US" sz="2000" baseline="-25000" smtClean="0"/>
              <a:t>success</a:t>
            </a:r>
            <a:r>
              <a:rPr lang="en-US" sz="2000" smtClean="0"/>
              <a:t>•Benefit - (1-P</a:t>
            </a:r>
            <a:r>
              <a:rPr lang="en-US" sz="2000" baseline="-25000" smtClean="0"/>
              <a:t>success</a:t>
            </a:r>
            <a:r>
              <a:rPr lang="en-US" sz="2000" smtClean="0"/>
              <a:t>)•Loss</a:t>
            </a:r>
          </a:p>
          <a:p>
            <a:pPr lvl="1"/>
            <a:r>
              <a:rPr lang="en-US" sz="2000" smtClean="0"/>
              <a:t>Risk Exposure = Likelihood • Impact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16372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Inputs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Scope and quality requirements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Constraints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Time, cost, resources, etc.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Past history</a:t>
            </a:r>
          </a:p>
          <a:p>
            <a:pPr>
              <a:lnSpc>
                <a:spcPct val="90000"/>
              </a:lnSpc>
            </a:pPr>
            <a:r>
              <a:rPr lang="en-US" smtClean="0"/>
              <a:t>Planning meetings and analysis</a:t>
            </a:r>
          </a:p>
          <a:p>
            <a:pPr>
              <a:lnSpc>
                <a:spcPct val="90000"/>
              </a:lnSpc>
            </a:pPr>
            <a:r>
              <a:rPr lang="en-US" smtClean="0"/>
              <a:t>Risk management plan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Framework for dealing with threats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Responsibilities, general sense of impact, etc.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992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708</Words>
  <Application>Microsoft Office PowerPoint</Application>
  <PresentationFormat>On-screen Show (4:3)</PresentationFormat>
  <Paragraphs>160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Lesson Overview</vt:lpstr>
      <vt:lpstr>Homework Assignment 1</vt:lpstr>
      <vt:lpstr>Homework Assignment 1 (cont.)</vt:lpstr>
      <vt:lpstr>PowerPoint Presentation</vt:lpstr>
      <vt:lpstr>Risk Management</vt:lpstr>
      <vt:lpstr>The Nature of Risks</vt:lpstr>
      <vt:lpstr>Planning</vt:lpstr>
      <vt:lpstr>Identify Risks: Tools and Techniques</vt:lpstr>
      <vt:lpstr>Identify Risks: Sources of Risk</vt:lpstr>
      <vt:lpstr>Risk Analysis</vt:lpstr>
      <vt:lpstr>Plan Risk Responses</vt:lpstr>
      <vt:lpstr>Plans for Common Risks</vt:lpstr>
      <vt:lpstr>Dealing with Technology Risks</vt:lpstr>
      <vt:lpstr>Cost-Benefit Analysis</vt:lpstr>
      <vt:lpstr>Monitoring and Controlling Risks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2014-09-23T01:37:24Z</dcterms:modified>
</cp:coreProperties>
</file>