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81" r:id="rId3"/>
    <p:sldId id="341" r:id="rId4"/>
    <p:sldId id="342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63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41"/>
          </p14:sldIdLst>
        </p14:section>
        <p14:section name="Estimation" id="{FC038627-430B-4A60-B486-15CCB2A9B693}">
          <p14:sldIdLst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63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20784B-4C04-48AC-832D-09CBE22F9A0C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554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F90725-B05D-43BF-A6F1-C29BBB3A1BE3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980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F90725-B05D-43BF-A6F1-C29BBB3A1BE3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1037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20289D-70D1-42CA-8E3B-16E543DDD657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304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DD04B4-31BB-4A85-9FE3-6D39FC04EA85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848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716305-0F30-400E-A9AA-0D955D2264D4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592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D1210D-F240-4F92-A1FC-FE44AC403114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0488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6EDD5E-B176-45D6-B07E-5D778ECBB568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2446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2ACED2-5096-464C-87C1-D457940DF155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062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B03578-8521-4960-A80C-1C3AE5C315B8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490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09D7D5-62EC-46E8-B75A-F4852BFB5B5C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564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57C9CF-037D-4EF5-AFF4-7C37B3230430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8392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414B1B-3541-403C-9E3B-CA5A28010A6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12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387FDE-1A01-4A59-AE9E-72F6ED27E96B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627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3A6F24-CF57-4586-A897-4CF29398424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324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AAC5DE-4AB8-48A2-A4BD-ED21CC6D90F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288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0D8F56-26A2-4398-92B2-A3DE39F9D659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1660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0DCF31-F96A-4D95-AFDB-46B16B62A4E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706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CF04FF-E5C6-4EA6-AF6E-ADF8361AFAEF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140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8B6F0B-B3AA-44F4-9273-9CC41A6E0A3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6216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0FF844-014B-4070-A612-08291C4CE0D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607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Spring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Durations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Past experience is the best predictor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Expert opinion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Analogous estimating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Look to previous, similar projects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Parametric estimating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Statistical basis based on significant parameters such as square footage, number of requirements, etc.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Three-point estimates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Expected = {[Opt. + (4 X Most Likely) + Pess.] / 6}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Standard Deviation = (Pess. – Opt.) / 6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Variance = (SD)</a:t>
            </a:r>
            <a:r>
              <a:rPr lang="en-US" sz="2000" baseline="30000" smtClean="0"/>
              <a:t>2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Contingency reserves are OK, but don’t pad</a:t>
            </a:r>
          </a:p>
        </p:txBody>
      </p:sp>
    </p:spTree>
    <p:extLst>
      <p:ext uri="{BB962C8B-B14F-4D97-AF65-F5344CB8AC3E}">
        <p14:creationId xmlns:p14="http://schemas.microsoft.com/office/powerpoint/2010/main" val="242449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Refining and Finalizing Estimates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r>
              <a:rPr lang="en-US" sz="2800" smtClean="0"/>
              <a:t>Account for “passing the baton”</a:t>
            </a:r>
          </a:p>
          <a:p>
            <a:r>
              <a:rPr lang="en-US" sz="2800" smtClean="0"/>
              <a:t>Adjust for known “abnormalities”</a:t>
            </a:r>
          </a:p>
          <a:p>
            <a:r>
              <a:rPr lang="en-US" sz="2800" smtClean="0"/>
              <a:t>Build in rework loops if necessary</a:t>
            </a:r>
          </a:p>
          <a:p>
            <a:r>
              <a:rPr lang="en-US" sz="2800" smtClean="0"/>
              <a:t>Account for change (insurance contract?)</a:t>
            </a:r>
          </a:p>
          <a:p>
            <a:r>
              <a:rPr lang="en-US" sz="2800" smtClean="0"/>
              <a:t>Schedule in refinement milestones</a:t>
            </a:r>
          </a:p>
          <a:p>
            <a:r>
              <a:rPr lang="en-US" sz="2800" smtClean="0"/>
              <a:t>Establish contingency funds and time buffers where necessary for survival</a:t>
            </a:r>
          </a:p>
          <a:p>
            <a:pPr lvl="1"/>
            <a:r>
              <a:rPr lang="en-US" sz="2400" smtClean="0"/>
              <a:t>Use with extreme caution!</a:t>
            </a:r>
          </a:p>
          <a:p>
            <a:r>
              <a:rPr lang="en-US" sz="2800" smtClean="0"/>
              <a:t>Track and store actuals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449261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into the Flow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Purpose of the Precedence Diagram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Establish the relationships and dependencies among the project’s activities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Optimize sequencing and analyze risks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Begin planning resource allocation and scheduling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Work packages from the WBS decomposition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The lowest level of decomposition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Knowledge of activity relationships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Outputs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Precedence diagram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“Best Case” schedule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Resource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91309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Sequencing Activities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Define activities</a:t>
            </a:r>
            <a:r>
              <a:rPr lang="en-US" sz="2800" dirty="0"/>
              <a:t> </a:t>
            </a:r>
            <a:r>
              <a:rPr lang="en-US" sz="2800" dirty="0" smtClean="0"/>
              <a:t>from the WBS work packages</a:t>
            </a: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Activities consume time, money and effort to produce deliverables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Identify inter-activity dependencies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Graphically represent the sequence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Identify possible areas of improvement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Parallel activity execution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Minimize idle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Smooth resource utilization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Identify possible areas of risk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Fan-in (merge) and fan-out (burst)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Not enough room for error (slack)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Inadequate resource pool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Refine the WBS as necessary</a:t>
            </a:r>
          </a:p>
        </p:txBody>
      </p:sp>
    </p:spTree>
    <p:extLst>
      <p:ext uri="{BB962C8B-B14F-4D97-AF65-F5344CB8AC3E}">
        <p14:creationId xmlns:p14="http://schemas.microsoft.com/office/powerpoint/2010/main" val="3223472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Validate estimates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Analyze interdependencies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Effective in developing the plan and helps set the stage for controlling the project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Communication vehicle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Risk management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Resource planning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Identify compression and other optimization opportunities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Helps to determine the viability of the project given available time, money, and resources</a:t>
            </a:r>
          </a:p>
        </p:txBody>
      </p:sp>
    </p:spTree>
    <p:extLst>
      <p:ext uri="{BB962C8B-B14F-4D97-AF65-F5344CB8AC3E}">
        <p14:creationId xmlns:p14="http://schemas.microsoft.com/office/powerpoint/2010/main" val="3528295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Constraints usually come from the following dependencies: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Mandatory (hard logic)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Work flow - one activity requires output from another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Discretionary (preferred, soft logic)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Best-practices dictate task ordering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External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Imposed from above (e.g., drop-dead dates)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Availability of shared resources / unique skill set requirements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Government regulations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Supplier constraints</a:t>
            </a:r>
          </a:p>
        </p:txBody>
      </p:sp>
    </p:spTree>
    <p:extLst>
      <p:ext uri="{BB962C8B-B14F-4D97-AF65-F5344CB8AC3E}">
        <p14:creationId xmlns:p14="http://schemas.microsoft.com/office/powerpoint/2010/main" val="406110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Diagramming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Arrows and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P</a:t>
            </a:r>
            <a:r>
              <a:rPr lang="en-US" dirty="0" smtClean="0"/>
              <a:t>recedence diagramming method (PDM) depicts activity dependency relationships (preferred)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Also known as activity-on-node (AON)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Activity-on-arrow depicts state transitions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All WBS work packages must be represented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All activities must be exist on a path between the start and end nodes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Project networks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Are acyclic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Flow from left (project start) to right (project end)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Have no 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1030234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Finish-to-start (FS)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Activity completion gives successor the green light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By far the most common representation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Start-to-start (SS)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Activity B cannot begin until activity A has started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You must begin plowing before you can start sowing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Finish-to-finish (FF)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B cannot finish until A has finished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You must complete building before you can finish testing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Start-to-finish (SF)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B cannot finish until A has started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Don’t order the inventory until you’ve started preparing the warehouse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Most relationships can be converted to FS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For example, subdividing tasks to achieve greater parallelism (known as laddering)</a:t>
            </a:r>
          </a:p>
        </p:txBody>
      </p:sp>
    </p:spTree>
    <p:extLst>
      <p:ext uri="{BB962C8B-B14F-4D97-AF65-F5344CB8AC3E}">
        <p14:creationId xmlns:p14="http://schemas.microsoft.com/office/powerpoint/2010/main" val="2588067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Leads and Lags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Lead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Time removed from the schedule to bring an activity closer to the beginning of the project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Example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Painting is planned to begin once priming is complete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The PM puts 1 day of lead in to begin the painting activity 1 day before the priming activity is finished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Lag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Slack built into the schedule to intentionally delay the start of downstream activities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Example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Putting in the carpeting can begin once the painting is done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The PM puts in 1 day of lag to make sure the paint is dry</a:t>
            </a:r>
          </a:p>
        </p:txBody>
      </p:sp>
    </p:spTree>
    <p:extLst>
      <p:ext uri="{BB962C8B-B14F-4D97-AF65-F5344CB8AC3E}">
        <p14:creationId xmlns:p14="http://schemas.microsoft.com/office/powerpoint/2010/main" val="1186555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Duration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Forward Pass – Earliest Times (optimistic)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Starts at 0 and computes ES and EF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ES</a:t>
            </a:r>
            <a:r>
              <a:rPr lang="en-US" sz="2400" baseline="-25000" smtClean="0"/>
              <a:t>act</a:t>
            </a:r>
            <a:r>
              <a:rPr lang="en-US" sz="2400" smtClean="0"/>
              <a:t> + Duration</a:t>
            </a:r>
            <a:r>
              <a:rPr lang="en-US" sz="2400" baseline="-25000" smtClean="0"/>
              <a:t>act</a:t>
            </a:r>
            <a:r>
              <a:rPr lang="en-US" sz="2400" smtClean="0"/>
              <a:t> = EF</a:t>
            </a:r>
            <a:r>
              <a:rPr lang="en-US" sz="2400" baseline="-25000" smtClean="0"/>
              <a:t>act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 activity’s ES is its predecessor’s EF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Backward Pass – Latest Times (risk averse)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Starts at EF and computes LS and LF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LF</a:t>
            </a:r>
            <a:r>
              <a:rPr lang="en-US" sz="2400" baseline="-25000" smtClean="0"/>
              <a:t>act</a:t>
            </a:r>
            <a:r>
              <a:rPr lang="en-US" sz="2400" smtClean="0"/>
              <a:t> - Duration</a:t>
            </a:r>
            <a:r>
              <a:rPr lang="en-US" sz="2400" baseline="-25000" smtClean="0"/>
              <a:t>act</a:t>
            </a:r>
            <a:r>
              <a:rPr lang="en-US" sz="2400" smtClean="0"/>
              <a:t> = LS</a:t>
            </a:r>
            <a:r>
              <a:rPr lang="en-US" sz="2400" baseline="-25000" smtClean="0"/>
              <a:t>act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 activity’s LF is its successor’s LS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Slack is the cushion between early and late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SL = LS – ES as well as LF – EF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0 slack indicates a critical path activity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764365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6</a:t>
            </a:r>
          </a:p>
          <a:p>
            <a:r>
              <a:rPr lang="en-US" sz="7200" dirty="0" smtClean="0"/>
              <a:t>Estimation and </a:t>
            </a:r>
            <a:r>
              <a:rPr lang="en-US" sz="7200" dirty="0" smtClean="0"/>
              <a:t>Control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Critical Path Characteristics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Start to finish connection of activities with no float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 path of longest duration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Determines the project duration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Any delay in a CP task slips the project end date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Critical Path Planning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Manage CP tasks aggressively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Watch for migration of the CP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Critical Chain Project Management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Focuses on the CP as a significant project constraint</a:t>
            </a:r>
          </a:p>
        </p:txBody>
      </p:sp>
    </p:spTree>
    <p:extLst>
      <p:ext uri="{BB962C8B-B14F-4D97-AF65-F5344CB8AC3E}">
        <p14:creationId xmlns:p14="http://schemas.microsoft.com/office/powerpoint/2010/main" val="1601767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Milestones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Choose points of significant accomplishment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Successfully achieving a milestone should be reason to celebrate for the entire team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Milestones should be focal points for the team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Choose points of transition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Analogous to reaching a plateau when climbing a mountain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 place to catch your breathe, reflect on what’s been accomplished, and re-evaluate the plan before moving on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Milestones must be clearly defined and attainable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Not too many, not too few</a:t>
            </a:r>
          </a:p>
        </p:txBody>
      </p:sp>
    </p:spTree>
    <p:extLst>
      <p:ext uri="{BB962C8B-B14F-4D97-AF65-F5344CB8AC3E}">
        <p14:creationId xmlns:p14="http://schemas.microsoft.com/office/powerpoint/2010/main" val="3672209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It Real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Apply the network diagram to a calendar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Real-time means account for holidays, weekends, meetings, downtime,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Assign resources to the activities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Match by skill set first,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then look at availability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Account for vacations, possible sick time,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This is usually done with a GANTT Chart</a:t>
            </a:r>
          </a:p>
        </p:txBody>
      </p:sp>
    </p:spTree>
    <p:extLst>
      <p:ext uri="{BB962C8B-B14F-4D97-AF65-F5344CB8AC3E}">
        <p14:creationId xmlns:p14="http://schemas.microsoft.com/office/powerpoint/2010/main" val="245121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WBS to Schedule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Evolution of analysis</a:t>
            </a:r>
          </a:p>
          <a:p>
            <a:pPr lvl="1"/>
            <a:r>
              <a:rPr lang="en-US" sz="2400" smtClean="0"/>
              <a:t>All activities from the WBS analysis must be accounted for</a:t>
            </a:r>
          </a:p>
          <a:p>
            <a:pPr lvl="1"/>
            <a:r>
              <a:rPr lang="en-US" sz="2400" smtClean="0"/>
              <a:t>All dependency relationships from the Precedence Diagram must be respected</a:t>
            </a:r>
          </a:p>
          <a:p>
            <a:pPr lvl="1"/>
            <a:r>
              <a:rPr lang="en-US" sz="2400" smtClean="0"/>
              <a:t>Schedules are typically depicted in Gantt chart form</a:t>
            </a:r>
          </a:p>
          <a:p>
            <a:r>
              <a:rPr lang="en-US" sz="2800" smtClean="0"/>
              <a:t>Resource Allocation</a:t>
            </a:r>
          </a:p>
          <a:p>
            <a:pPr lvl="1"/>
            <a:r>
              <a:rPr lang="en-US" sz="2400" smtClean="0"/>
              <a:t>Each activity must have a logical resource allocated to it (in terms of skills and experience)</a:t>
            </a:r>
          </a:p>
          <a:p>
            <a:pPr lvl="1"/>
            <a:r>
              <a:rPr lang="en-US" sz="2400" smtClean="0"/>
              <a:t>Resources must not be over-allocated</a:t>
            </a:r>
          </a:p>
        </p:txBody>
      </p:sp>
    </p:spTree>
    <p:extLst>
      <p:ext uri="{BB962C8B-B14F-4D97-AF65-F5344CB8AC3E}">
        <p14:creationId xmlns:p14="http://schemas.microsoft.com/office/powerpoint/2010/main" val="215399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Estimation</a:t>
            </a:r>
          </a:p>
          <a:p>
            <a:r>
              <a:rPr lang="en-US" dirty="0" smtClean="0"/>
              <a:t>Sequencing Activities (Precedence Diagrams)</a:t>
            </a:r>
          </a:p>
          <a:p>
            <a:r>
              <a:rPr lang="en-US" dirty="0" smtClean="0"/>
              <a:t>Reading: Ch. 7</a:t>
            </a:r>
          </a:p>
          <a:p>
            <a:r>
              <a:rPr lang="en-US" dirty="0" smtClean="0"/>
              <a:t>Objectives</a:t>
            </a:r>
          </a:p>
          <a:p>
            <a:pPr lvl="1">
              <a:defRPr/>
            </a:pPr>
            <a:r>
              <a:rPr lang="en-US" dirty="0"/>
              <a:t>Develop methods for sequencing project activities</a:t>
            </a:r>
          </a:p>
          <a:p>
            <a:pPr lvl="1">
              <a:defRPr/>
            </a:pPr>
            <a:r>
              <a:rPr lang="en-US" dirty="0"/>
              <a:t>Discuss techniques for optimizing networks</a:t>
            </a:r>
          </a:p>
          <a:p>
            <a:pPr lvl="1">
              <a:defRPr/>
            </a:pPr>
            <a:r>
              <a:rPr lang="en-US" dirty="0"/>
              <a:t>Explore critical path management and other advanced sequencing topics</a:t>
            </a:r>
          </a:p>
          <a:p>
            <a:pPr lvl="1">
              <a:defRPr/>
            </a:pPr>
            <a:r>
              <a:rPr lang="en-US" dirty="0"/>
              <a:t>Evolve project planning from WBS analysis to calendar scheduling</a:t>
            </a:r>
          </a:p>
        </p:txBody>
      </p:sp>
    </p:spTree>
    <p:extLst>
      <p:ext uri="{BB962C8B-B14F-4D97-AF65-F5344CB8AC3E}">
        <p14:creationId xmlns:p14="http://schemas.microsoft.com/office/powerpoint/2010/main" val="3136547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Storm Going to Hit?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r>
              <a:rPr lang="en-US" smtClean="0"/>
              <a:t>Pressure to provide an early answer can lead to errors and certainly lowers certainty</a:t>
            </a:r>
          </a:p>
          <a:p>
            <a:r>
              <a:rPr lang="en-US" smtClean="0"/>
              <a:t>Change is inevitable</a:t>
            </a:r>
          </a:p>
          <a:p>
            <a:r>
              <a:rPr lang="en-US" smtClean="0"/>
              <a:t>Variability due to risk is difficult to factor in</a:t>
            </a:r>
          </a:p>
          <a:p>
            <a:r>
              <a:rPr lang="en-US" smtClean="0"/>
              <a:t>Political pressure to provide the </a:t>
            </a:r>
            <a:r>
              <a:rPr lang="en-US" i="1" smtClean="0"/>
              <a:t>right</a:t>
            </a:r>
            <a:r>
              <a:rPr lang="en-US" smtClean="0"/>
              <a:t> answer breeds cynicism</a:t>
            </a:r>
          </a:p>
          <a:p>
            <a:r>
              <a:rPr lang="en-US" smtClean="0"/>
              <a:t>Fear of punishment breeds padding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8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Benefits of Good Estimating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Estimate Defined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 credible approximation of the effort, time and cost required to successfully complete the project determined through careful analysis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Risk Reduction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Enables more accurate resource planning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Reduces the likelihood of running short or running out of critical resources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Sets realistic stakeholder expectations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Motivates Early Analysis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Facilitates Communication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Improves Plan Credibility</a:t>
            </a:r>
          </a:p>
        </p:txBody>
      </p:sp>
    </p:spTree>
    <p:extLst>
      <p:ext uri="{BB962C8B-B14F-4D97-AF65-F5344CB8AC3E}">
        <p14:creationId xmlns:p14="http://schemas.microsoft.com/office/powerpoint/2010/main" val="3914589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Estimation Challenges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Uniqueness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History is the best predictor of future results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Discovery will provide answers that lead to more accurate estimates, but we need an estimate now!</a:t>
            </a:r>
          </a:p>
          <a:p>
            <a:pPr>
              <a:lnSpc>
                <a:spcPct val="90000"/>
              </a:lnSpc>
            </a:pPr>
            <a:r>
              <a:rPr lang="en-US" smtClean="0"/>
              <a:t>Complexity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Many variables to consider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May need to view multiple perspectives</a:t>
            </a:r>
          </a:p>
          <a:p>
            <a:pPr>
              <a:lnSpc>
                <a:spcPct val="90000"/>
              </a:lnSpc>
            </a:pPr>
            <a:r>
              <a:rPr lang="en-US" smtClean="0"/>
              <a:t>Is the project team doing the estimating?</a:t>
            </a:r>
          </a:p>
        </p:txBody>
      </p:sp>
    </p:spTree>
    <p:extLst>
      <p:ext uri="{BB962C8B-B14F-4D97-AF65-F5344CB8AC3E}">
        <p14:creationId xmlns:p14="http://schemas.microsoft.com/office/powerpoint/2010/main" val="1103101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Estimating Part of the Project?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r>
              <a:rPr lang="en-US" sz="2800" smtClean="0"/>
              <a:t>Estimation takes time and resources</a:t>
            </a:r>
          </a:p>
          <a:p>
            <a:r>
              <a:rPr lang="en-US" sz="2800" smtClean="0"/>
              <a:t>More such investment leads to more accurate estimates</a:t>
            </a:r>
          </a:p>
          <a:p>
            <a:r>
              <a:rPr lang="en-US" sz="2800" smtClean="0"/>
              <a:t>Is this effort part of the project?</a:t>
            </a:r>
          </a:p>
          <a:p>
            <a:pPr lvl="1"/>
            <a:r>
              <a:rPr lang="en-US" sz="2400" smtClean="0"/>
              <a:t>Generally, initial estimates (macro) associated with project selection are not (Project Office and experienced personnel)</a:t>
            </a:r>
          </a:p>
          <a:p>
            <a:pPr lvl="1"/>
            <a:r>
              <a:rPr lang="en-US" sz="2400" smtClean="0"/>
              <a:t>More detailed estimates (micro) necessary to build the plan are (PM and key team members)</a:t>
            </a:r>
          </a:p>
          <a:p>
            <a:pPr lvl="1"/>
            <a:r>
              <a:rPr lang="en-US" sz="2400" smtClean="0"/>
              <a:t>This is largely semantics and accounting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817299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Activity 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Finalize your definition of each activity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Resources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Skills required, desired level of experience, etc.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Match with available (or attainable) resources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Systems, tools, etc.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Compile a resource calendar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Duration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How much time is required to complete the activity?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Highly dependent on the capabilities of the resources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Cost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(labor rate X duration) plus materials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Systems, tools, etc.</a:t>
            </a:r>
          </a:p>
        </p:txBody>
      </p:sp>
    </p:spTree>
    <p:extLst>
      <p:ext uri="{BB962C8B-B14F-4D97-AF65-F5344CB8AC3E}">
        <p14:creationId xmlns:p14="http://schemas.microsoft.com/office/powerpoint/2010/main" val="374532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Guidelines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Get estimates from those responsible</a:t>
            </a:r>
          </a:p>
          <a:p>
            <a:pPr>
              <a:lnSpc>
                <a:spcPct val="90000"/>
              </a:lnSpc>
            </a:pPr>
            <a:r>
              <a:rPr lang="en-US" smtClean="0"/>
              <a:t>Get multiple opinions / perspectives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Delphi</a:t>
            </a:r>
          </a:p>
          <a:p>
            <a:pPr>
              <a:lnSpc>
                <a:spcPct val="90000"/>
              </a:lnSpc>
            </a:pPr>
            <a:r>
              <a:rPr lang="en-US" smtClean="0"/>
              <a:t>Estimate based on “normal” conditions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8-hour days, 80% availability, etc.</a:t>
            </a:r>
          </a:p>
          <a:p>
            <a:pPr>
              <a:lnSpc>
                <a:spcPct val="90000"/>
              </a:lnSpc>
            </a:pPr>
            <a:r>
              <a:rPr lang="en-US" smtClean="0"/>
              <a:t>Use consistent units</a:t>
            </a:r>
          </a:p>
          <a:p>
            <a:pPr>
              <a:lnSpc>
                <a:spcPct val="90000"/>
              </a:lnSpc>
            </a:pPr>
            <a:r>
              <a:rPr lang="en-US" smtClean="0"/>
              <a:t>Estimate independent tasks independently</a:t>
            </a:r>
          </a:p>
          <a:p>
            <a:pPr>
              <a:lnSpc>
                <a:spcPct val="90000"/>
              </a:lnSpc>
            </a:pPr>
            <a:r>
              <a:rPr lang="en-US" smtClean="0"/>
              <a:t>Analyze the possible impact of risks</a:t>
            </a:r>
          </a:p>
        </p:txBody>
      </p:sp>
    </p:spTree>
    <p:extLst>
      <p:ext uri="{BB962C8B-B14F-4D97-AF65-F5344CB8AC3E}">
        <p14:creationId xmlns:p14="http://schemas.microsoft.com/office/powerpoint/2010/main" val="410400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1397</Words>
  <Application>Microsoft Office PowerPoint</Application>
  <PresentationFormat>On-screen Show (4:3)</PresentationFormat>
  <Paragraphs>244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Lesson Overview</vt:lpstr>
      <vt:lpstr>Where is the Storm Going to Hit?</vt:lpstr>
      <vt:lpstr>The Benefits of Good Estimating</vt:lpstr>
      <vt:lpstr>Estimation Challenges</vt:lpstr>
      <vt:lpstr>Is Estimating Part of the Project?</vt:lpstr>
      <vt:lpstr>Estimating Activity Attributes</vt:lpstr>
      <vt:lpstr>Estimating Guidelines</vt:lpstr>
      <vt:lpstr>Estimating Durations</vt:lpstr>
      <vt:lpstr>Refining and Finalizing Estimates</vt:lpstr>
      <vt:lpstr>Getting into the Flow</vt:lpstr>
      <vt:lpstr>Sequencing Activities</vt:lpstr>
      <vt:lpstr>Benefits</vt:lpstr>
      <vt:lpstr>Constraints</vt:lpstr>
      <vt:lpstr>Diagramming Basics</vt:lpstr>
      <vt:lpstr>Types of Relationships</vt:lpstr>
      <vt:lpstr>Leads and Lags</vt:lpstr>
      <vt:lpstr>Computing Duration</vt:lpstr>
      <vt:lpstr>Critical Path Analysis</vt:lpstr>
      <vt:lpstr>Identifying Milestones</vt:lpstr>
      <vt:lpstr>Making It Real</vt:lpstr>
      <vt:lpstr>WBS to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2014-09-29T20:26:02Z</dcterms:modified>
</cp:coreProperties>
</file>