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386" r:id="rId3"/>
    <p:sldId id="387" r:id="rId4"/>
    <p:sldId id="388" r:id="rId5"/>
    <p:sldId id="281" r:id="rId6"/>
    <p:sldId id="389" r:id="rId7"/>
    <p:sldId id="390" r:id="rId8"/>
    <p:sldId id="392" r:id="rId9"/>
    <p:sldId id="394" r:id="rId10"/>
    <p:sldId id="396" r:id="rId11"/>
    <p:sldId id="398" r:id="rId12"/>
    <p:sldId id="400" r:id="rId13"/>
    <p:sldId id="402" r:id="rId14"/>
    <p:sldId id="404" r:id="rId15"/>
    <p:sldId id="406" r:id="rId16"/>
    <p:sldId id="408" r:id="rId17"/>
    <p:sldId id="410" r:id="rId18"/>
    <p:sldId id="411" r:id="rId19"/>
    <p:sldId id="413" r:id="rId20"/>
    <p:sldId id="415" r:id="rId21"/>
    <p:sldId id="417" r:id="rId22"/>
    <p:sldId id="419" r:id="rId23"/>
    <p:sldId id="42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Homework 2" id="{BB94A906-ADE2-4EED-859C-8856ABA404C1}">
          <p14:sldIdLst>
            <p14:sldId id="386"/>
            <p14:sldId id="387"/>
            <p14:sldId id="388"/>
          </p14:sldIdLst>
        </p14:section>
        <p14:section name="Overview and Objectives" id="{ABA716BF-3A5C-4ADB-94C9-CFEF84EBA240}">
          <p14:sldIdLst>
            <p14:sldId id="281"/>
            <p14:sldId id="389"/>
          </p14:sldIdLst>
        </p14:section>
        <p14:section name="Schedule Management" id="{FC038627-430B-4A60-B486-15CCB2A9B693}">
          <p14:sldIdLst>
            <p14:sldId id="390"/>
            <p14:sldId id="392"/>
            <p14:sldId id="394"/>
            <p14:sldId id="396"/>
            <p14:sldId id="398"/>
            <p14:sldId id="400"/>
            <p14:sldId id="402"/>
            <p14:sldId id="404"/>
            <p14:sldId id="406"/>
            <p14:sldId id="408"/>
            <p14:sldId id="410"/>
            <p14:sldId id="411"/>
            <p14:sldId id="413"/>
            <p14:sldId id="415"/>
            <p14:sldId id="417"/>
            <p14:sldId id="419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68380D-A94E-40D5-89F9-C6436BF79D5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55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9C8941-7D6E-4DC4-838C-45E96EB50063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905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0EB03-B0C1-47C4-82D6-99715D9A397F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856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FAD110-BB2C-417C-8EC1-426991AE33F7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3021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F90D0D-E60F-4206-81BC-0DF312036C97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158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CCC750-5056-497E-B924-21D8E8CB2F2A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9794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FCE316-6A01-40EE-8CB2-B859E18196D5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8869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1D0D36-2E3B-48DE-BE84-CD4CBED35D76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9070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69E607-F29B-4FC0-B3A1-40EB325CC11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228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B0819E-9A69-4B62-9A83-18A21DAC522A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84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AF8E2A-4A56-41B5-9073-E4061EC4E0D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245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B63CE2-3D8C-42D5-AE0F-203FF095E4C8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6793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8D2AAF-3514-47B7-A0A4-100BA5F03F45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633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3A2D02-AC25-4FAC-906E-99CF7AD43398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7729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E3EF7-D027-4DC7-A317-4D2B3E9C45DE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2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22B41-0BC0-46D9-9AA0-EC04F287CE9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89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72C06C-4DE0-42FA-91AC-934B7B4FAD67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687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6B8550-FA41-4580-A883-5E232DA3910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185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5BFE94-D94A-4B35-B96C-29E8D256DFEB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455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A28341-2A91-47C4-B4B3-2F551142AE4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99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A9D791-A987-4EF5-B350-B87C373B3798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316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Spring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 Your Critical Path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critical path dictates the project’s duration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All other paths contain float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Delays to critical activities delay the project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Manage risk along the CP aggressively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Dependable resources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Milestones and quality reviews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Strategic buffers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Compression is only possible along the CP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Compressing a CP activity will compress the project by the same amount as long as enough float exists in the non-critical paths</a:t>
            </a:r>
          </a:p>
        </p:txBody>
      </p:sp>
    </p:spTree>
    <p:extLst>
      <p:ext uri="{BB962C8B-B14F-4D97-AF65-F5344CB8AC3E}">
        <p14:creationId xmlns:p14="http://schemas.microsoft.com/office/powerpoint/2010/main" val="106759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Chain Method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Goldratt, </a:t>
            </a:r>
            <a:r>
              <a:rPr lang="en-US" sz="2800" i="1" smtClean="0"/>
              <a:t>The Goal</a:t>
            </a:r>
            <a:r>
              <a:rPr lang="en-US" sz="2800" smtClean="0"/>
              <a:t> and </a:t>
            </a:r>
            <a:r>
              <a:rPr lang="en-US" sz="2800" i="1" smtClean="0"/>
              <a:t>Critical Chain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Theory of Constraints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Respects both resource and technical constraints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People pad estimates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But people tend to use the padding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Early completion is often not reported so the opportunity is lost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Multitasking overhead is under estimated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few key resources truly drive the project and therefore bottlenecks are created around people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People procrastinate</a:t>
            </a:r>
          </a:p>
        </p:txBody>
      </p:sp>
    </p:spTree>
    <p:extLst>
      <p:ext uri="{BB962C8B-B14F-4D97-AF65-F5344CB8AC3E}">
        <p14:creationId xmlns:p14="http://schemas.microsoft.com/office/powerpoint/2010/main" val="1492416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Pressure to Compress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Reasonable sources of pressure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is money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Though not completely correlated: if the project completes sooner it will cost less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Market windows and competition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 all know you padded the schedule!</a:t>
            </a:r>
          </a:p>
          <a:p>
            <a:pPr>
              <a:lnSpc>
                <a:spcPct val="90000"/>
              </a:lnSpc>
            </a:pPr>
            <a:r>
              <a:rPr lang="en-US" smtClean="0"/>
              <a:t>Unreasonable sources of pressure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Management is trying to appease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 have to fit the budget cycle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We’re late!</a:t>
            </a:r>
          </a:p>
        </p:txBody>
      </p:sp>
    </p:spTree>
    <p:extLst>
      <p:ext uri="{BB962C8B-B14F-4D97-AF65-F5344CB8AC3E}">
        <p14:creationId xmlns:p14="http://schemas.microsoft.com/office/powerpoint/2010/main" val="2757463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Getting it Done Sooner (or Cheaper)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Respect the scope triangle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Reducing time usually increases cost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Unless scope and/or quality is sacrificed</a:t>
            </a:r>
          </a:p>
          <a:p>
            <a:pPr>
              <a:lnSpc>
                <a:spcPct val="90000"/>
              </a:lnSpc>
            </a:pPr>
            <a:r>
              <a:rPr lang="en-US" smtClean="0"/>
              <a:t>Focus on critical path activities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You can only reduce total project duration by reducing critical path activity durations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Remember – compression creates new CPs</a:t>
            </a:r>
          </a:p>
          <a:p>
            <a:pPr>
              <a:lnSpc>
                <a:spcPct val="90000"/>
              </a:lnSpc>
            </a:pPr>
            <a:r>
              <a:rPr lang="en-US" smtClean="0"/>
              <a:t>Reassess risk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Schedule compression is inherently risky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Beware the </a:t>
            </a:r>
            <a:r>
              <a:rPr lang="en-US" i="1" smtClean="0"/>
              <a:t>Mythical Man Month</a:t>
            </a:r>
            <a:r>
              <a:rPr lang="en-US" smtClean="0"/>
              <a:t> (Brooks)</a:t>
            </a:r>
          </a:p>
        </p:txBody>
      </p:sp>
    </p:spTree>
    <p:extLst>
      <p:ext uri="{BB962C8B-B14F-4D97-AF65-F5344CB8AC3E}">
        <p14:creationId xmlns:p14="http://schemas.microsoft.com/office/powerpoint/2010/main" val="3083047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Compression Options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Feasible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Reduce scope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Phased-delivery, throwaways and prototypes (extreme programming)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Outsource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Dedicated project teams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Fast-track and crashing 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Risky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Add resources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Schedule overtime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Compromise quality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Wishful thinking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405761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Compression Cost-Benefit Analysis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Assuming compression is feasible (safe, respects scope triangle, etc.) we still need to assess its value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Is the benefit of the compression worth the cost?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Remember, crashing has its limits and is inherently risky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Project indirect costs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Overhead that varies directly with time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Administration, supervision, rent, etc.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shorter the project, the lower the indirect cost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Project direct costs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Driven directly from activities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Labor, equipment, subcontractors, etc.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Can the activity be done faster? At less cost?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444457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Compression Analysis Graphs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Project Cost-Duration Graphs</a:t>
            </a:r>
          </a:p>
          <a:p>
            <a:pPr lvl="1"/>
            <a:r>
              <a:rPr lang="en-US" sz="2400" smtClean="0"/>
              <a:t>Graph the total project direct, indirect, and sum costs by time for each feasible project duration</a:t>
            </a:r>
          </a:p>
          <a:p>
            <a:pPr lvl="1"/>
            <a:r>
              <a:rPr lang="en-US" sz="2400" smtClean="0"/>
              <a:t>Identifies the optimum cost-duration point</a:t>
            </a:r>
          </a:p>
          <a:p>
            <a:r>
              <a:rPr lang="en-US" sz="2800" smtClean="0"/>
              <a:t>Activity Graphs</a:t>
            </a:r>
          </a:p>
          <a:p>
            <a:pPr lvl="1"/>
            <a:r>
              <a:rPr lang="en-US" sz="2400" smtClean="0"/>
              <a:t>Examines the cost per unit time of an activity</a:t>
            </a:r>
          </a:p>
          <a:p>
            <a:pPr lvl="1"/>
            <a:r>
              <a:rPr lang="en-US" sz="2400" smtClean="0"/>
              <a:t>Activity costs assume “normal” time</a:t>
            </a:r>
          </a:p>
          <a:p>
            <a:pPr lvl="1"/>
            <a:r>
              <a:rPr lang="en-US" sz="2400" smtClean="0"/>
              <a:t>Activities can be “crashed” at a cost (scope triangle)</a:t>
            </a:r>
          </a:p>
          <a:p>
            <a:pPr lvl="1"/>
            <a:r>
              <a:rPr lang="en-US" sz="2400" smtClean="0"/>
              <a:t>Goal: crash CP activities with the smallest increase in cost per unit time</a:t>
            </a:r>
          </a:p>
        </p:txBody>
      </p:sp>
    </p:spTree>
    <p:extLst>
      <p:ext uri="{BB962C8B-B14F-4D97-AF65-F5344CB8AC3E}">
        <p14:creationId xmlns:p14="http://schemas.microsoft.com/office/powerpoint/2010/main" val="2934427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Compression Algorithm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Futura Md BT" pitchFamily="34" charset="0"/>
              <a:buAutoNum type="arabicParenR"/>
            </a:pPr>
            <a:r>
              <a:rPr lang="en-US" sz="2800" smtClean="0"/>
              <a:t>Calculate the cost to compress each activity by one unit of time (slope)</a:t>
            </a:r>
          </a:p>
          <a:p>
            <a:pPr marL="514350" indent="-514350">
              <a:buFont typeface="Futura Md BT" pitchFamily="34" charset="0"/>
              <a:buAutoNum type="arabicParenR"/>
            </a:pPr>
            <a:r>
              <a:rPr lang="en-US" sz="2800" smtClean="0"/>
              <a:t>Identify the CP activities</a:t>
            </a:r>
          </a:p>
          <a:p>
            <a:pPr marL="514350" lvl="1" indent="-514350">
              <a:buSzPct val="80000"/>
              <a:buFont typeface="Futura Md BT" pitchFamily="34" charset="0"/>
              <a:buAutoNum type="arabicParenR" startAt="3"/>
            </a:pPr>
            <a:r>
              <a:rPr lang="en-US" smtClean="0"/>
              <a:t>Compress the project by one unit of time by compressing the activity (or combination of activities) with the lowest cost (smallest slope)</a:t>
            </a:r>
          </a:p>
          <a:p>
            <a:pPr marL="854075" lvl="2" indent="-514350">
              <a:buSzPct val="80000"/>
            </a:pPr>
            <a:r>
              <a:rPr lang="en-US" sz="2000" smtClean="0"/>
              <a:t>It may be necessary to compress more than one activity if there are multiple CPs</a:t>
            </a:r>
          </a:p>
          <a:p>
            <a:pPr marL="854075" lvl="2" indent="-514350">
              <a:buSzPct val="80000"/>
            </a:pPr>
            <a:r>
              <a:rPr lang="en-US" sz="2000" smtClean="0"/>
              <a:t>Compress each activity by only one unit of time per iteration</a:t>
            </a:r>
            <a:endParaRPr lang="en-US" smtClean="0"/>
          </a:p>
          <a:p>
            <a:pPr marL="514350" indent="-514350">
              <a:buFont typeface="Futura Md BT" pitchFamily="34" charset="0"/>
              <a:buAutoNum type="arabicParenR" startAt="4"/>
            </a:pPr>
            <a:r>
              <a:rPr lang="en-US" sz="2800" smtClean="0"/>
              <a:t>Recalculate the CP</a:t>
            </a:r>
          </a:p>
          <a:p>
            <a:pPr marL="514350" indent="-514350">
              <a:buFont typeface="Futura Md BT" pitchFamily="34" charset="0"/>
              <a:buAutoNum type="arabicParenR" startAt="4"/>
            </a:pPr>
            <a:r>
              <a:rPr lang="en-US" sz="2800" smtClean="0"/>
              <a:t>Iterate steps 2-4 until “done” compressing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50817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Resources extend from human to materials, equipment and working capital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Utilization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Both over </a:t>
            </a:r>
            <a:r>
              <a:rPr lang="en-US" sz="2400" i="1" smtClean="0"/>
              <a:t>and</a:t>
            </a:r>
            <a:r>
              <a:rPr lang="en-US" sz="2400" smtClean="0"/>
              <a:t> under-utilization can cause problems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Keep people engaged but leave breathing room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Projects are more marathon than sprint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Smoothing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Take advantage of available float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Switch assignments if feasible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Adjust dependencies if necessary</a:t>
            </a:r>
          </a:p>
        </p:txBody>
      </p:sp>
    </p:spTree>
    <p:extLst>
      <p:ext uri="{BB962C8B-B14F-4D97-AF65-F5344CB8AC3E}">
        <p14:creationId xmlns:p14="http://schemas.microsoft.com/office/powerpoint/2010/main" val="3143208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Multiproject Scheduling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Benefits</a:t>
            </a:r>
          </a:p>
          <a:p>
            <a:pPr lvl="1"/>
            <a:r>
              <a:rPr lang="en-US" sz="2400" smtClean="0"/>
              <a:t>Improved global utilization</a:t>
            </a:r>
          </a:p>
          <a:p>
            <a:pPr lvl="1"/>
            <a:r>
              <a:rPr lang="en-US" sz="2400" smtClean="0"/>
              <a:t>Key resources provide skills and experiences to more than one project</a:t>
            </a:r>
          </a:p>
          <a:p>
            <a:pPr lvl="1"/>
            <a:r>
              <a:rPr lang="en-US" sz="2400" smtClean="0"/>
              <a:t>Increased employee engagement</a:t>
            </a:r>
          </a:p>
          <a:p>
            <a:r>
              <a:rPr lang="en-US" sz="2800" smtClean="0"/>
              <a:t>Risks</a:t>
            </a:r>
          </a:p>
          <a:p>
            <a:pPr lvl="1"/>
            <a:r>
              <a:rPr lang="en-US" sz="2400" smtClean="0"/>
              <a:t>Multiple-boss problem at the project level</a:t>
            </a:r>
          </a:p>
          <a:p>
            <a:pPr lvl="1"/>
            <a:r>
              <a:rPr lang="en-US" sz="2400" smtClean="0"/>
              <a:t>Schedule changes in one project can create conflicts with another</a:t>
            </a:r>
          </a:p>
          <a:p>
            <a:pPr lvl="1"/>
            <a:r>
              <a:rPr lang="en-US" sz="2400" smtClean="0"/>
              <a:t>Project switching overhead can decrease effectiveness</a:t>
            </a:r>
          </a:p>
        </p:txBody>
      </p:sp>
    </p:spTree>
    <p:extLst>
      <p:ext uri="{BB962C8B-B14F-4D97-AF65-F5344CB8AC3E}">
        <p14:creationId xmlns:p14="http://schemas.microsoft.com/office/powerpoint/2010/main" val="662487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Project overview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Develop a new software product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Finish as soon as possible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You must finish in 42 weeks or less to avoid a $1 </a:t>
            </a:r>
            <a:r>
              <a:rPr lang="en-US" sz="1600" smtClean="0"/>
              <a:t>million </a:t>
            </a:r>
            <a:r>
              <a:rPr lang="en-US" sz="1600" smtClean="0"/>
              <a:t>fine</a:t>
            </a:r>
            <a:endParaRPr lang="en-US" sz="1600" dirty="0" smtClean="0"/>
          </a:p>
          <a:p>
            <a:pPr lvl="2">
              <a:lnSpc>
                <a:spcPct val="80000"/>
              </a:lnSpc>
            </a:pPr>
            <a:r>
              <a:rPr lang="en-US" sz="1600" dirty="0" smtClean="0"/>
              <a:t>You will receive a $200k bonus for each week sooner than 42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It would be nice if your budget was under $2.5 million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You may need to make compromises to achieve “success”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Please see the activity details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Durations are in weeks; Costs are in thousands of dollars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Both the expected (“normal”) and the maximally compressed (“crash”) values are provided for each activity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Activity dependencies are also provided with the listing of each activity’s predecessor(s)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addition to the given activity costs, your project will incur a $2k per week administrative overhead fee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879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Risk in Scheduling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Things requiring risk management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Merges and bursts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Critical path activities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Heavily utilized resources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Variability is risk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Risk accumulates with each activity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Seems like we’re late more often than early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296919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and Reporting Status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Measure progress vs. plan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Has the milestone been achieved?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Has the deliverable been produced?  To satisfaction?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 what degree has the activity been completed?  To satisfaction?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Document and communicate progress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Status reports should report on activity completion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Reporting should be sequenced to allow for effective review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Deviations from plan must follow risk and change management plans</a:t>
            </a:r>
          </a:p>
        </p:txBody>
      </p:sp>
    </p:spTree>
    <p:extLst>
      <p:ext uri="{BB962C8B-B14F-4D97-AF65-F5344CB8AC3E}">
        <p14:creationId xmlns:p14="http://schemas.microsoft.com/office/powerpoint/2010/main" val="2540850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for Success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Allocate resources to match required skills and experience levels</a:t>
            </a:r>
          </a:p>
          <a:p>
            <a:r>
              <a:rPr lang="en-US" sz="2800" smtClean="0"/>
              <a:t>Mitigate schedule risks with strategic buffers</a:t>
            </a:r>
          </a:p>
          <a:p>
            <a:r>
              <a:rPr lang="en-US" sz="2800" smtClean="0"/>
              <a:t>Make the most of your milestones</a:t>
            </a:r>
          </a:p>
          <a:p>
            <a:pPr lvl="1"/>
            <a:r>
              <a:rPr lang="en-US" sz="2400" smtClean="0"/>
              <a:t>Measurable</a:t>
            </a:r>
          </a:p>
          <a:p>
            <a:pPr lvl="1"/>
            <a:r>
              <a:rPr lang="en-US" sz="2400" smtClean="0"/>
              <a:t>Attainable</a:t>
            </a:r>
          </a:p>
          <a:p>
            <a:pPr lvl="1"/>
            <a:r>
              <a:rPr lang="en-US" sz="2400" smtClean="0"/>
              <a:t>Useful</a:t>
            </a:r>
          </a:p>
          <a:p>
            <a:r>
              <a:rPr lang="en-US" sz="2800" smtClean="0"/>
              <a:t>Build a schedule you can manage</a:t>
            </a:r>
          </a:p>
          <a:p>
            <a:pPr lvl="1"/>
            <a:r>
              <a:rPr lang="en-US" sz="2400" smtClean="0"/>
              <a:t>Measure and document progress</a:t>
            </a:r>
          </a:p>
          <a:p>
            <a:pPr lvl="1"/>
            <a:r>
              <a:rPr lang="en-US" sz="2400" smtClean="0"/>
              <a:t>Manage change effectively</a:t>
            </a:r>
          </a:p>
        </p:txBody>
      </p:sp>
    </p:spTree>
    <p:extLst>
      <p:ext uri="{BB962C8B-B14F-4D97-AF65-F5344CB8AC3E}">
        <p14:creationId xmlns:p14="http://schemas.microsoft.com/office/powerpoint/2010/main" val="172947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Project Management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5257800"/>
          </a:xfrm>
        </p:spPr>
        <p:txBody>
          <a:bodyPr/>
          <a:lstStyle/>
          <a:p>
            <a:r>
              <a:rPr lang="en-US" sz="2400" smtClean="0"/>
              <a:t>Linear PM Life Cycle (PMLC) Model</a:t>
            </a:r>
          </a:p>
          <a:p>
            <a:pPr lvl="1"/>
            <a:r>
              <a:rPr lang="en-US" sz="2000" smtClean="0"/>
              <a:t>Dependent phases executed sequentially</a:t>
            </a:r>
          </a:p>
          <a:p>
            <a:pPr lvl="1"/>
            <a:r>
              <a:rPr lang="en-US" sz="2000" smtClean="0"/>
              <a:t>Best if</a:t>
            </a:r>
          </a:p>
          <a:p>
            <a:pPr lvl="2"/>
            <a:r>
              <a:rPr lang="en-US" sz="1800" smtClean="0"/>
              <a:t>Scope is well defined and not likely to change</a:t>
            </a:r>
          </a:p>
          <a:p>
            <a:pPr lvl="2"/>
            <a:r>
              <a:rPr lang="en-US" sz="1800" smtClean="0"/>
              <a:t>Activities are fairly routine (predictable)</a:t>
            </a:r>
          </a:p>
          <a:p>
            <a:pPr lvl="2"/>
            <a:r>
              <a:rPr lang="en-US" sz="1800" smtClean="0"/>
              <a:t>Established templates can be utilized</a:t>
            </a:r>
          </a:p>
          <a:p>
            <a:r>
              <a:rPr lang="en-US" sz="2400" smtClean="0"/>
              <a:t>Incremental PMLC Model</a:t>
            </a:r>
          </a:p>
          <a:p>
            <a:pPr lvl="1"/>
            <a:r>
              <a:rPr lang="en-US" sz="2000" smtClean="0"/>
              <a:t>Dependent phases repeated in sequential order (still no feedback)</a:t>
            </a:r>
          </a:p>
          <a:p>
            <a:pPr lvl="1"/>
            <a:r>
              <a:rPr lang="en-US" sz="2000" smtClean="0"/>
              <a:t>Best if</a:t>
            </a:r>
          </a:p>
          <a:p>
            <a:pPr lvl="2"/>
            <a:r>
              <a:rPr lang="en-US" sz="1800" smtClean="0"/>
              <a:t>Interim deliverables (partial solutions) are desirable</a:t>
            </a:r>
          </a:p>
          <a:p>
            <a:pPr lvl="2"/>
            <a:r>
              <a:rPr lang="en-US" sz="1800" smtClean="0"/>
              <a:t>“Final” deliverable is not completely understood</a:t>
            </a:r>
          </a:p>
          <a:p>
            <a:pPr lvl="2"/>
            <a:r>
              <a:rPr lang="en-US" sz="1800" smtClean="0"/>
              <a:t>Some scope change is expected due to “on-the-fly” clarification</a:t>
            </a:r>
          </a:p>
          <a:p>
            <a:pPr lvl="2"/>
            <a:r>
              <a:rPr lang="en-US" sz="1800" smtClean="0"/>
              <a:t>Resources are scarce and must be allocated more dynamically</a:t>
            </a:r>
          </a:p>
        </p:txBody>
      </p:sp>
    </p:spTree>
    <p:extLst>
      <p:ext uri="{BB962C8B-B14F-4D97-AF65-F5344CB8AC3E}">
        <p14:creationId xmlns:p14="http://schemas.microsoft.com/office/powerpoint/2010/main" val="4019087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2 – Activity Details</a:t>
            </a: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762000" y="1905000"/>
          <a:ext cx="831691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4" imgW="5629359" imgH="2114685" progId="Excel.Sheet.8">
                  <p:embed/>
                </p:oleObj>
              </mc:Choice>
              <mc:Fallback>
                <p:oleObj name="Worksheet" r:id="rId4" imgW="5629359" imgH="211468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831691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465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2 - Deliverable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Define “success” for this project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Draw a precedence diagram for the "normal" schedule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 the critical </a:t>
            </a:r>
            <a:r>
              <a:rPr lang="en-US" sz="2000" dirty="0" smtClean="0"/>
              <a:t>path(s)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expected project costs (indirect, direct and total)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expected project duration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justify any assumptions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Advise the team of their situation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 our compression algorithm to identify options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Draw a project cost-duration graph showing </a:t>
            </a:r>
            <a:r>
              <a:rPr lang="en-US" sz="2000" i="1" dirty="0" smtClean="0"/>
              <a:t>all</a:t>
            </a:r>
            <a:r>
              <a:rPr lang="en-US" sz="2000" dirty="0" smtClean="0"/>
              <a:t> solutions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Choose the “best” plan and use cost-benefit analysis to justify your selection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 ALL WORK and JUSTIFY ALL ASSUMPTIONS!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Due </a:t>
            </a:r>
            <a:r>
              <a:rPr lang="en-US" sz="2400" dirty="0" smtClean="0"/>
              <a:t>10/18/14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724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7</a:t>
            </a:r>
          </a:p>
          <a:p>
            <a:r>
              <a:rPr lang="en-US" sz="7200" dirty="0" smtClean="0"/>
              <a:t>Schedule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3379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Schedule Management</a:t>
            </a:r>
          </a:p>
          <a:p>
            <a:r>
              <a:rPr lang="en-US" dirty="0" smtClean="0"/>
              <a:t>Reading: Ch. </a:t>
            </a:r>
            <a:r>
              <a:rPr lang="en-US" dirty="0" smtClean="0"/>
              <a:t>9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Explore scheduling issues and approaches to effective schedule development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Analyze scheduling and resource allocation techniques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Revisit risk management with regard to scheduling decisions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Define “Traditional Project Management”</a:t>
            </a:r>
          </a:p>
        </p:txBody>
      </p:sp>
    </p:spTree>
    <p:extLst>
      <p:ext uri="{BB962C8B-B14F-4D97-AF65-F5344CB8AC3E}">
        <p14:creationId xmlns:p14="http://schemas.microsoft.com/office/powerpoint/2010/main" val="3376411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Milestones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Choose points of significant accomplishment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Successfully achieving a milestone should be reason to celebrate for the entire team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Milestones should be focal points for the team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Choose points of transition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Analogous to reaching a plateau when climbing a mountain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place to catch your breathe, reflect on what’s been accomplished, and re-evaluate the plan before moving on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Milestones must be clearly defined and attainable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Not too many, not too few</a:t>
            </a:r>
          </a:p>
        </p:txBody>
      </p:sp>
    </p:spTree>
    <p:extLst>
      <p:ext uri="{BB962C8B-B14F-4D97-AF65-F5344CB8AC3E}">
        <p14:creationId xmlns:p14="http://schemas.microsoft.com/office/powerpoint/2010/main" val="329758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It Real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Apply the precedence diagram to a calendar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Real-time means account for holidays, weekends, meetings, downtime,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Assign resources to the tasks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Match by skill set first,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then look at availability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Account for vacations, possible sick time,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This is usually done with a GANTT Chart</a:t>
            </a:r>
          </a:p>
        </p:txBody>
      </p:sp>
    </p:spTree>
    <p:extLst>
      <p:ext uri="{BB962C8B-B14F-4D97-AF65-F5344CB8AC3E}">
        <p14:creationId xmlns:p14="http://schemas.microsoft.com/office/powerpoint/2010/main" val="1058952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WBS to Network to Schedule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Evolution of analysis</a:t>
            </a:r>
          </a:p>
          <a:p>
            <a:pPr lvl="1"/>
            <a:r>
              <a:rPr lang="en-US" sz="2400" smtClean="0"/>
              <a:t>All activities from the WBS analysis must be accounted for</a:t>
            </a:r>
          </a:p>
          <a:p>
            <a:pPr lvl="1"/>
            <a:r>
              <a:rPr lang="en-US" sz="2400" smtClean="0"/>
              <a:t>All dependency relationships from the Network Diagram must be respected</a:t>
            </a:r>
          </a:p>
          <a:p>
            <a:pPr lvl="1"/>
            <a:r>
              <a:rPr lang="en-US" sz="2400" smtClean="0"/>
              <a:t>Schedules are typically depicted in Gantt chart form</a:t>
            </a:r>
          </a:p>
          <a:p>
            <a:r>
              <a:rPr lang="en-US" sz="2800" smtClean="0"/>
              <a:t>Resource Allocation</a:t>
            </a:r>
          </a:p>
          <a:p>
            <a:pPr lvl="1"/>
            <a:r>
              <a:rPr lang="en-US" sz="2400" smtClean="0"/>
              <a:t>Each activity must have a logical resource allocated to it (in terms of skills and experience)</a:t>
            </a:r>
          </a:p>
          <a:p>
            <a:pPr lvl="1"/>
            <a:r>
              <a:rPr lang="en-US" sz="2400" smtClean="0"/>
              <a:t>Resources must not be over-allocated</a:t>
            </a:r>
          </a:p>
        </p:txBody>
      </p:sp>
    </p:spTree>
    <p:extLst>
      <p:ext uri="{BB962C8B-B14F-4D97-AF65-F5344CB8AC3E}">
        <p14:creationId xmlns:p14="http://schemas.microsoft.com/office/powerpoint/2010/main" val="121974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1348</Words>
  <Application>Microsoft Office PowerPoint</Application>
  <PresentationFormat>On-screen Show (4:3)</PresentationFormat>
  <Paragraphs>231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Worksheet</vt:lpstr>
      <vt:lpstr>Project Management for ITM ITM 471/571</vt:lpstr>
      <vt:lpstr>Homework Assignment 2</vt:lpstr>
      <vt:lpstr>Homework 2 – Activity Details</vt:lpstr>
      <vt:lpstr>Homework 2 - Deliverable</vt:lpstr>
      <vt:lpstr>PowerPoint Presentation</vt:lpstr>
      <vt:lpstr>Lesson Overview</vt:lpstr>
      <vt:lpstr>Identifying Milestones</vt:lpstr>
      <vt:lpstr>Making It Real</vt:lpstr>
      <vt:lpstr>WBS to Network to Schedule</vt:lpstr>
      <vt:lpstr>Know Your Critical Path</vt:lpstr>
      <vt:lpstr>Critical Chain Method</vt:lpstr>
      <vt:lpstr>Pressure to Compress</vt:lpstr>
      <vt:lpstr>Getting it Done Sooner (or Cheaper)</vt:lpstr>
      <vt:lpstr>Compression Options</vt:lpstr>
      <vt:lpstr>Compression Cost-Benefit Analysis</vt:lpstr>
      <vt:lpstr>Compression Analysis Graphs</vt:lpstr>
      <vt:lpstr>Compression Algorithm </vt:lpstr>
      <vt:lpstr>Resource Allocation</vt:lpstr>
      <vt:lpstr>Multiproject Scheduling</vt:lpstr>
      <vt:lpstr>Managing Risk in Scheduling</vt:lpstr>
      <vt:lpstr>Measuring and Reporting Status</vt:lpstr>
      <vt:lpstr>Scheduling for Success</vt:lpstr>
      <vt:lpstr>Traditional 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2014-10-07T01:16:35Z</dcterms:modified>
</cp:coreProperties>
</file>