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2"/>
    <p:sldId id="281" r:id="rId3"/>
    <p:sldId id="359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81"/>
            <p14:sldId id="359"/>
          </p14:sldIdLst>
        </p14:section>
        <p14:section name="Cost Management" id="{703B1F22-656B-46B5-A987-94962F2CFB75}">
          <p14:sldIdLst>
            <p14:sldId id="360"/>
            <p14:sldId id="361"/>
            <p14:sldId id="362"/>
            <p14:sldId id="363"/>
            <p14:sldId id="364"/>
            <p14:sldId id="365"/>
          </p14:sldIdLst>
        </p14:section>
        <p14:section name="Earned Value Management (EVM)" id="{33D8C560-2201-4B26-9E01-32D5D5ED1B95}">
          <p14:sldIdLst>
            <p14:sldId id="366"/>
            <p14:sldId id="367"/>
            <p14:sldId id="368"/>
            <p14:sldId id="369"/>
            <p14:sldId id="370"/>
            <p14:sldId id="3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4034" autoAdjust="0"/>
  </p:normalViewPr>
  <p:slideViewPr>
    <p:cSldViewPr>
      <p:cViewPr varScale="1">
        <p:scale>
          <a:sx n="52" d="100"/>
          <a:sy n="52" d="100"/>
        </p:scale>
        <p:origin x="17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682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10/13/2014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3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10/13/2014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B94287-BE39-4F78-8BD2-0A8069312CB9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19561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A52E2E-F1DF-49C0-9ADE-C88C26B5F22C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5865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11629C2-5329-454B-87BC-95ACB68B2179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13097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889E521-56C6-44FE-8187-415E1D6AE69E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8699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4239ADC-5A27-4F15-BDEE-D42046A5A4E9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82035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71BCFF-F56D-4A98-ADA9-B99D361A6E1C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08091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83F913E-8970-4287-BD6E-EAD982B8A734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904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11E2159-5B76-4016-9FEF-826C877EBE20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13107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7F3149B-F054-4662-8FE8-3C5AB7E00B64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3149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8193AC3-37D2-410B-B4A7-7940CC91E816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6177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7200056-5A5D-4C69-8E0C-75669E993031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43286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E2CD67-2E00-4967-9315-E06E85B8E0A5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94448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A805A91-A07E-43BB-8E3C-1F1CC3C22B63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5761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0809" y="2286000"/>
            <a:ext cx="6910215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Project Management for ITM</a:t>
            </a:r>
            <a:br>
              <a:rPr lang="en-US" dirty="0" smtClean="0"/>
            </a:br>
            <a:r>
              <a:rPr lang="en-US" dirty="0" err="1" smtClean="0"/>
              <a:t>ITM</a:t>
            </a:r>
            <a:r>
              <a:rPr lang="en-US" dirty="0" smtClean="0"/>
              <a:t> 471/571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400" y="4038600"/>
            <a:ext cx="4772528" cy="144780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Dennis J. Hood</a:t>
            </a:r>
          </a:p>
          <a:p>
            <a:r>
              <a:rPr lang="en-US" dirty="0" smtClean="0"/>
              <a:t>School of Applied Technology</a:t>
            </a:r>
          </a:p>
          <a:p>
            <a:r>
              <a:rPr lang="en-US" dirty="0" smtClean="0"/>
              <a:t>Spring ‘14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82397" y="55626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  <p:pic>
        <p:nvPicPr>
          <p:cNvPr id="8" name="Picture 54" descr="iit_triangle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93" y="150813"/>
            <a:ext cx="762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228306" y="1252538"/>
            <a:ext cx="47386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600" b="1" i="1" dirty="0" smtClean="0">
                <a:solidFill>
                  <a:srgbClr val="8C8A85"/>
                </a:solidFill>
                <a:latin typeface="Futura Lt BT" pitchFamily="34" charset="0"/>
              </a:rPr>
              <a:t>Transforming Lives. Inventing the Future. </a:t>
            </a:r>
            <a:r>
              <a:rPr lang="en-US" sz="1400" b="1" i="1" dirty="0" smtClean="0">
                <a:solidFill>
                  <a:srgbClr val="F13131"/>
                </a:solidFill>
                <a:latin typeface="Futura Md BT" pitchFamily="34" charset="0"/>
              </a:rPr>
              <a:t>www.iit.edu</a:t>
            </a:r>
            <a:endParaRPr lang="en-US" sz="1600" b="1" i="1" dirty="0" smtClean="0">
              <a:solidFill>
                <a:srgbClr val="F13131"/>
              </a:solidFill>
              <a:latin typeface="Futura Lt BT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3840956" y="376238"/>
            <a:ext cx="3713162" cy="522288"/>
            <a:chOff x="405" y="248"/>
            <a:chExt cx="2339" cy="3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5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11" y="249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E</a:t>
              </a:r>
              <a:endParaRPr lang="en-US" altLang="en-US" sz="2800">
                <a:solidFill>
                  <a:srgbClr val="8C8A85"/>
                </a:solidFill>
                <a:latin typeface="Futura Md BT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71" y="249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 smtClean="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91" y="248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 smtClean="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20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98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68" y="250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73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241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860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05" y="24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U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5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36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724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076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9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73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 userDrawn="1"/>
        </p:nvGrpSpPr>
        <p:grpSpPr bwMode="auto">
          <a:xfrm>
            <a:off x="5277643" y="766763"/>
            <a:ext cx="3409950" cy="519113"/>
            <a:chOff x="1310" y="494"/>
            <a:chExt cx="2148" cy="327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508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F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726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860" y="49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E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992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C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166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H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342" y="49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52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718" y="494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826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20" y="49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214" y="49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Y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10/13/2014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– Intro and Motivation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Week 1 – Intro and Motivation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286000"/>
            <a:ext cx="7247024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Project Management for ITM</a:t>
            </a:r>
            <a:br>
              <a:rPr lang="en-US" dirty="0" smtClean="0"/>
            </a:br>
            <a:r>
              <a:rPr lang="en-US" dirty="0" err="1" smtClean="0"/>
              <a:t>ITM</a:t>
            </a:r>
            <a:r>
              <a:rPr lang="en-US" dirty="0" smtClean="0"/>
              <a:t> 471/571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Dennis Hood</a:t>
            </a:r>
          </a:p>
          <a:p>
            <a:r>
              <a:rPr lang="en-US" sz="2400" dirty="0" smtClean="0">
                <a:latin typeface="+mn-lt"/>
              </a:rPr>
              <a:t>School of Applied Technology</a:t>
            </a:r>
          </a:p>
          <a:p>
            <a:r>
              <a:rPr lang="en-US" sz="2400" dirty="0" smtClean="0">
                <a:latin typeface="+mn-lt"/>
              </a:rPr>
              <a:t>Fall ‘14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Monitoring Progress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Goals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Keep the project on target (“You Are Here”)</a:t>
            </a:r>
          </a:p>
          <a:p>
            <a:pPr lvl="2">
              <a:lnSpc>
                <a:spcPct val="80000"/>
              </a:lnSpc>
            </a:pPr>
            <a:r>
              <a:rPr lang="en-US" sz="2000" smtClean="0"/>
              <a:t>Implies the presence of a baseline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Feed data to risk and change control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Provide visibility for stakeholders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Collect data for the knowledge base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Monitoring is inherently intrusive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Take what is readily available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Extract the rest carefully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Keep the process objective and positive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Are people more productive when they are being watched?</a:t>
            </a:r>
          </a:p>
        </p:txBody>
      </p:sp>
    </p:spTree>
    <p:extLst>
      <p:ext uri="{BB962C8B-B14F-4D97-AF65-F5344CB8AC3E}">
        <p14:creationId xmlns:p14="http://schemas.microsoft.com/office/powerpoint/2010/main" val="538934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to Measure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z="2800" smtClean="0"/>
              <a:t>Progress</a:t>
            </a:r>
          </a:p>
          <a:p>
            <a:pPr lvl="1"/>
            <a:r>
              <a:rPr lang="en-US" sz="2400" smtClean="0"/>
              <a:t>How far along is the project?</a:t>
            </a:r>
          </a:p>
          <a:p>
            <a:pPr lvl="1"/>
            <a:r>
              <a:rPr lang="en-US" sz="2400" smtClean="0"/>
              <a:t>Are we hitting our milestones?</a:t>
            </a:r>
          </a:p>
          <a:p>
            <a:pPr lvl="1"/>
            <a:r>
              <a:rPr lang="en-US" sz="2400" smtClean="0"/>
              <a:t>How much is left?</a:t>
            </a:r>
          </a:p>
          <a:p>
            <a:r>
              <a:rPr lang="en-US" sz="2800" smtClean="0"/>
              <a:t>Stability</a:t>
            </a:r>
          </a:p>
          <a:p>
            <a:pPr lvl="1"/>
            <a:r>
              <a:rPr lang="en-US" sz="2400" smtClean="0"/>
              <a:t>How frequently is the direction changing?</a:t>
            </a:r>
          </a:p>
          <a:p>
            <a:pPr lvl="1"/>
            <a:r>
              <a:rPr lang="en-US" sz="2400" smtClean="0"/>
              <a:t>Are we in control?  Is control attainable?</a:t>
            </a:r>
          </a:p>
          <a:p>
            <a:r>
              <a:rPr lang="en-US" sz="2800" smtClean="0"/>
              <a:t>Quality</a:t>
            </a:r>
          </a:p>
          <a:p>
            <a:pPr lvl="1"/>
            <a:r>
              <a:rPr lang="en-US" sz="2400" smtClean="0"/>
              <a:t>How “acceptable” are the work products?</a:t>
            </a:r>
          </a:p>
          <a:p>
            <a:pPr lvl="1"/>
            <a:r>
              <a:rPr lang="en-US" sz="2400" smtClean="0"/>
              <a:t>Do we need to “rework” anything?</a:t>
            </a:r>
          </a:p>
        </p:txBody>
      </p:sp>
    </p:spTree>
    <p:extLst>
      <p:ext uri="{BB962C8B-B14F-4D97-AF65-F5344CB8AC3E}">
        <p14:creationId xmlns:p14="http://schemas.microsoft.com/office/powerpoint/2010/main" val="3909569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Earned Value Management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Combines time, cost, and work completed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Used to determine project status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How much value has been created to date?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Implies the existence of a phased budget and the ability to collect actual cost and progress over time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Base metrics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Planned Value (PV) </a:t>
            </a:r>
          </a:p>
          <a:p>
            <a:pPr lvl="2">
              <a:lnSpc>
                <a:spcPct val="80000"/>
              </a:lnSpc>
            </a:pPr>
            <a:r>
              <a:rPr lang="en-US" sz="2000" smtClean="0"/>
              <a:t>estimated value of work planned to date</a:t>
            </a:r>
          </a:p>
          <a:p>
            <a:pPr lvl="2">
              <a:lnSpc>
                <a:spcPct val="80000"/>
              </a:lnSpc>
            </a:pPr>
            <a:r>
              <a:rPr lang="en-US" sz="2000" smtClean="0"/>
              <a:t>PV at the target completion date equals the budget (BAC)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Earned Value (EV) </a:t>
            </a:r>
          </a:p>
          <a:p>
            <a:pPr lvl="2">
              <a:lnSpc>
                <a:spcPct val="80000"/>
              </a:lnSpc>
            </a:pPr>
            <a:r>
              <a:rPr lang="en-US" sz="2000" smtClean="0"/>
              <a:t>estimated value of work actually completed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Actual Cost (AC)</a:t>
            </a:r>
          </a:p>
          <a:p>
            <a:pPr lvl="2">
              <a:lnSpc>
                <a:spcPct val="80000"/>
              </a:lnSpc>
            </a:pPr>
            <a:r>
              <a:rPr lang="en-US" sz="2000" smtClean="0"/>
              <a:t>actual cost of the work actually completed</a:t>
            </a:r>
          </a:p>
        </p:txBody>
      </p:sp>
    </p:spTree>
    <p:extLst>
      <p:ext uri="{BB962C8B-B14F-4D97-AF65-F5344CB8AC3E}">
        <p14:creationId xmlns:p14="http://schemas.microsoft.com/office/powerpoint/2010/main" val="3715649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 Derived Metrics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3566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Variance – difference from plan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Cost Variance (CV) = EV - AC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Schedule Variance (SV) = EV - PV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Cost Performance Index (CPI) = EV / AC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Schedule Performance Index (SPI) = EV / PV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Forecasting completion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Estimate at Completion (EAC) </a:t>
            </a:r>
          </a:p>
          <a:p>
            <a:pPr lvl="2">
              <a:lnSpc>
                <a:spcPct val="80000"/>
              </a:lnSpc>
            </a:pPr>
            <a:r>
              <a:rPr lang="en-US" sz="2000" smtClean="0"/>
              <a:t>As of now, how much do we expect the project to cost?</a:t>
            </a:r>
          </a:p>
          <a:p>
            <a:pPr lvl="2">
              <a:lnSpc>
                <a:spcPct val="80000"/>
              </a:lnSpc>
            </a:pPr>
            <a:r>
              <a:rPr lang="en-US" sz="2000" smtClean="0"/>
              <a:t>At planned rate of spending vs. at actual rate of spending 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Estimate to Complete (ETC) </a:t>
            </a:r>
          </a:p>
          <a:p>
            <a:pPr lvl="2">
              <a:lnSpc>
                <a:spcPct val="80000"/>
              </a:lnSpc>
            </a:pPr>
            <a:r>
              <a:rPr lang="en-US" sz="2000" smtClean="0"/>
              <a:t>Estimated remaining cost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Variance at Completion (VAC)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To-Complete Performance Index (TCPI)</a:t>
            </a:r>
          </a:p>
          <a:p>
            <a:pPr lvl="2">
              <a:lnSpc>
                <a:spcPct val="80000"/>
              </a:lnSpc>
            </a:pPr>
            <a:r>
              <a:rPr lang="en-US" sz="2000" smtClean="0"/>
              <a:t>Rate to meet in order to stay within budget</a:t>
            </a:r>
          </a:p>
          <a:p>
            <a:pPr>
              <a:lnSpc>
                <a:spcPct val="80000"/>
              </a:lnSpc>
            </a:pP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3878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Earned Value Analysis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z="2800" smtClean="0"/>
              <a:t>Variance analysis</a:t>
            </a:r>
          </a:p>
          <a:p>
            <a:pPr lvl="1"/>
            <a:r>
              <a:rPr lang="en-US" sz="2400" smtClean="0"/>
              <a:t>Compute the schedule and cost variances</a:t>
            </a:r>
          </a:p>
          <a:p>
            <a:pPr lvl="1"/>
            <a:r>
              <a:rPr lang="en-US" sz="2400" smtClean="0"/>
              <a:t>Positive is good, negative indicates lag relative to plan</a:t>
            </a:r>
          </a:p>
          <a:p>
            <a:r>
              <a:rPr lang="en-US" sz="2800" smtClean="0"/>
              <a:t>Efficiency analysis</a:t>
            </a:r>
          </a:p>
          <a:p>
            <a:pPr lvl="1"/>
            <a:r>
              <a:rPr lang="en-US" sz="2400" smtClean="0"/>
              <a:t>Compute CPI and SPI</a:t>
            </a:r>
          </a:p>
          <a:p>
            <a:pPr lvl="1"/>
            <a:r>
              <a:rPr lang="en-US" sz="2400" smtClean="0"/>
              <a:t>&lt;1 indicates inefficient relative to expectations</a:t>
            </a:r>
          </a:p>
        </p:txBody>
      </p:sp>
    </p:spTree>
    <p:extLst>
      <p:ext uri="{BB962C8B-B14F-4D97-AF65-F5344CB8AC3E}">
        <p14:creationId xmlns:p14="http://schemas.microsoft.com/office/powerpoint/2010/main" val="2840126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Using Metrics to Improve the Process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Capability Maturity Model (CMM)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Each level is characterized by increasing proficiency at monitoring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Achieving a CMM level requires quantitative proof of capability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Feedback Loops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Educate the team on what did and didn’t work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Metrics make it objective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Gets the team focused on areas in need of improvement and the size of the gap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Historical Data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Along with experience, the project manager’s best friend</a:t>
            </a:r>
          </a:p>
        </p:txBody>
      </p:sp>
    </p:spTree>
    <p:extLst>
      <p:ext uri="{BB962C8B-B14F-4D97-AF65-F5344CB8AC3E}">
        <p14:creationId xmlns:p14="http://schemas.microsoft.com/office/powerpoint/2010/main" val="2187415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73152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Week 8</a:t>
            </a:r>
          </a:p>
          <a:p>
            <a:r>
              <a:rPr lang="en-US" sz="7200" dirty="0" smtClean="0"/>
              <a:t>Cost Management and EVM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Overview</a:t>
            </a:r>
          </a:p>
        </p:txBody>
      </p:sp>
      <p:sp>
        <p:nvSpPr>
          <p:cNvPr id="921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534400" cy="4876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Cost Management and Maintaining Control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Reading: Chapter 9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Objectives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Discuss the activities required to manage project costs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Examine methods for establishing and managing project budgets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Discuss monitoring as a process for keeping projects on target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Identify metrics that facilitate effective monitoring as well as methods for collecting and using them effectively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Examine the earned value approach to monitoring projects</a:t>
            </a:r>
          </a:p>
        </p:txBody>
      </p:sp>
    </p:spTree>
    <p:extLst>
      <p:ext uri="{BB962C8B-B14F-4D97-AF65-F5344CB8AC3E}">
        <p14:creationId xmlns:p14="http://schemas.microsoft.com/office/powerpoint/2010/main" val="1275619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Cost Management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Estimate costs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Direct costs</a:t>
            </a:r>
          </a:p>
          <a:p>
            <a:pPr lvl="2">
              <a:lnSpc>
                <a:spcPct val="80000"/>
              </a:lnSpc>
            </a:pPr>
            <a:r>
              <a:rPr lang="en-US" sz="2000" smtClean="0"/>
              <a:t>Labor effort over time</a:t>
            </a:r>
          </a:p>
          <a:p>
            <a:pPr lvl="2">
              <a:lnSpc>
                <a:spcPct val="80000"/>
              </a:lnSpc>
            </a:pPr>
            <a:r>
              <a:rPr lang="en-US" sz="2000" smtClean="0"/>
              <a:t>Systems, tools, materials, etc.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Indirect costs (administration, etc.)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Establish budget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Expenditures over time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Justification of costs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Control costs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Establish baseline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Measure actual and compare to plan</a:t>
            </a:r>
          </a:p>
        </p:txBody>
      </p:sp>
    </p:spTree>
    <p:extLst>
      <p:ext uri="{BB962C8B-B14F-4D97-AF65-F5344CB8AC3E}">
        <p14:creationId xmlns:p14="http://schemas.microsoft.com/office/powerpoint/2010/main" val="4034603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Cost Management Plan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Overrunning the budget is a significant project risk that must be managed aggressively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The Cost Management Plan is part of the overall Project Management Plan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States how costs will be estimated and planned, and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how actual expenses will be managed with respect to the plan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The following should be considered during planning: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The required level of accuracy for cost estimates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The units of measure for each cost driver (e.g., “per week”)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Control Account codes to link costs to organizational units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Control or variance thresholds for triggering contingencies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The rules for measuring performance (e.g., EVA)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Reporting formats and frequency – different stakeholders may have different needs/requirements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The inclusion of indirect costs (e.g., administrative overhead)</a:t>
            </a:r>
          </a:p>
        </p:txBody>
      </p:sp>
    </p:spTree>
    <p:extLst>
      <p:ext uri="{BB962C8B-B14F-4D97-AF65-F5344CB8AC3E}">
        <p14:creationId xmlns:p14="http://schemas.microsoft.com/office/powerpoint/2010/main" val="3222573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Estimating Costs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Let past experience help predict the future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The same methods used to estimate time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Time is money – so look to duration estimates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Estimate how much it will cost to </a:t>
            </a:r>
            <a:r>
              <a:rPr lang="en-US" sz="2400" i="1" smtClean="0"/>
              <a:t>successfully</a:t>
            </a:r>
            <a:r>
              <a:rPr lang="en-US" sz="2400" smtClean="0"/>
              <a:t> complete each activity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The schedule usually drives the budget, but consider altering the schedule to get a better budget (e.g., materials may be cheaper if purchased sooner or later than originally scheduled)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Non-labor resources (e.g., systems, tools, etc.) cost money too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Don’t forget to pay yourself (PM activities)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Strategically allocate reserves, but don’t pad!</a:t>
            </a: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3884716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Estimation Accuracy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Generally speaking, increasing the accuracy of an estimate will take more time and effort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Rough Order of Magnitude (ROM) Estimate</a:t>
            </a:r>
          </a:p>
          <a:p>
            <a:pPr lvl="2">
              <a:lnSpc>
                <a:spcPct val="80000"/>
              </a:lnSpc>
            </a:pPr>
            <a:r>
              <a:rPr lang="en-US" sz="2000" smtClean="0"/>
              <a:t>Usually made during project initiation</a:t>
            </a:r>
          </a:p>
          <a:p>
            <a:pPr lvl="2">
              <a:lnSpc>
                <a:spcPct val="80000"/>
              </a:lnSpc>
            </a:pPr>
            <a:r>
              <a:rPr lang="en-US" sz="2000" smtClean="0"/>
              <a:t>Typically a range of +/- 50% from the actual cost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Budget Estimate</a:t>
            </a:r>
          </a:p>
          <a:p>
            <a:pPr lvl="2">
              <a:lnSpc>
                <a:spcPct val="80000"/>
              </a:lnSpc>
            </a:pPr>
            <a:r>
              <a:rPr lang="en-US" sz="2000" smtClean="0"/>
              <a:t>Usually made during project planning</a:t>
            </a:r>
          </a:p>
          <a:p>
            <a:pPr lvl="2">
              <a:lnSpc>
                <a:spcPct val="80000"/>
              </a:lnSpc>
            </a:pPr>
            <a:r>
              <a:rPr lang="en-US" sz="2000" smtClean="0"/>
              <a:t>-10 to +25% from actual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Definitive Estimate</a:t>
            </a:r>
          </a:p>
          <a:p>
            <a:pPr lvl="2">
              <a:lnSpc>
                <a:spcPct val="80000"/>
              </a:lnSpc>
            </a:pPr>
            <a:r>
              <a:rPr lang="en-US" sz="2000" smtClean="0"/>
              <a:t>Refinements made during the project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Generally speaking, the more accurate an estimate is, the more valuable it will be</a:t>
            </a:r>
          </a:p>
          <a:p>
            <a:pPr>
              <a:lnSpc>
                <a:spcPct val="80000"/>
              </a:lnSpc>
            </a:pP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750716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Determining the Budget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The process of aggregating estimated costs to establish an authorized cost baseline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How much money should the organization prepare to expend in total?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This includes contingency/reserve funds that should be set aside to recover from risks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Contingency funds are associated with known risks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Management reserves can be added to the budget to cover “unknown” risks such as unplanned scope changes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Cash flow analysis is necessary to ensure that required funds are available when needed</a:t>
            </a:r>
          </a:p>
          <a:p>
            <a:pPr>
              <a:lnSpc>
                <a:spcPct val="80000"/>
              </a:lnSpc>
            </a:pP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3582913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Controlling Costs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Actual project performance must be monitored and controlled to ensure adherence to the plan and, if necessary, to trigger contingencies to recover from deviations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Controlling the project from a cost perspective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Collect expenditure data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Compare with planned cash flow (limited value)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Incorporate “true” project progress (earned value)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Trigger contingency if variance exceeds threshold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Report budget status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Increases in the budget must be formally approved</a:t>
            </a:r>
          </a:p>
        </p:txBody>
      </p:sp>
    </p:spTree>
    <p:extLst>
      <p:ext uri="{BB962C8B-B14F-4D97-AF65-F5344CB8AC3E}">
        <p14:creationId xmlns:p14="http://schemas.microsoft.com/office/powerpoint/2010/main" val="2402882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1033</Words>
  <Application>Microsoft Office PowerPoint</Application>
  <PresentationFormat>On-screen Show (4:3)</PresentationFormat>
  <Paragraphs>159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Futura Bk BT</vt:lpstr>
      <vt:lpstr>Futura Lt BT</vt:lpstr>
      <vt:lpstr>Futura Md BT</vt:lpstr>
      <vt:lpstr>Georgia</vt:lpstr>
      <vt:lpstr>Times New Roman</vt:lpstr>
      <vt:lpstr>Training</vt:lpstr>
      <vt:lpstr>Project Management for ITM ITM 471/571</vt:lpstr>
      <vt:lpstr>PowerPoint Presentation</vt:lpstr>
      <vt:lpstr>Lesson Overview</vt:lpstr>
      <vt:lpstr>Cost Management</vt:lpstr>
      <vt:lpstr>The Cost Management Plan</vt:lpstr>
      <vt:lpstr>Estimating Costs</vt:lpstr>
      <vt:lpstr>Estimation Accuracy</vt:lpstr>
      <vt:lpstr>Determining the Budget</vt:lpstr>
      <vt:lpstr>Controlling Costs</vt:lpstr>
      <vt:lpstr>Monitoring Progress</vt:lpstr>
      <vt:lpstr>What to Measure</vt:lpstr>
      <vt:lpstr>Earned Value Management</vt:lpstr>
      <vt:lpstr>EV Derived Metrics</vt:lpstr>
      <vt:lpstr>Using Earned Value Analysis</vt:lpstr>
      <vt:lpstr>Using Metrics to Improve the Process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2014-01-06T17:59:55Z</dcterms:created>
  <dcterms:modified xsi:type="dcterms:W3CDTF">2014-10-13T15:16:31Z</dcterms:modified>
</cp:coreProperties>
</file>